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3.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4.xml" ContentType="application/vnd.openxmlformats-officedocument.presentationml.tags+xml"/>
  <Override PartName="/ppt/notesSlides/notesSlide65.xml" ContentType="application/vnd.openxmlformats-officedocument.presentationml.notesSlide+xml"/>
  <Override PartName="/ppt/tags/tag1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6.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7.xml" ContentType="application/vnd.openxmlformats-officedocument.presentationml.tags+xml"/>
  <Override PartName="/ppt/notesSlides/notesSlide76.xml" ContentType="application/vnd.openxmlformats-officedocument.presentationml.notesSlide+xml"/>
  <Override PartName="/ppt/tags/tag18.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810" r:id="rId3"/>
    <p:sldMasterId id="2147484673" r:id="rId4"/>
    <p:sldMasterId id="2147484709" r:id="rId5"/>
    <p:sldMasterId id="2147484721" r:id="rId6"/>
    <p:sldMasterId id="2147484733" r:id="rId7"/>
    <p:sldMasterId id="2147484745" r:id="rId8"/>
    <p:sldMasterId id="2147484769" r:id="rId9"/>
    <p:sldMasterId id="2147484781" r:id="rId10"/>
    <p:sldMasterId id="2147484793" r:id="rId11"/>
    <p:sldMasterId id="2147484805" r:id="rId12"/>
    <p:sldMasterId id="2147484817" r:id="rId13"/>
    <p:sldMasterId id="2147484829" r:id="rId14"/>
    <p:sldMasterId id="2147484841" r:id="rId15"/>
    <p:sldMasterId id="2147484853" r:id="rId16"/>
    <p:sldMasterId id="2147484865" r:id="rId17"/>
    <p:sldMasterId id="2147484889" r:id="rId18"/>
    <p:sldMasterId id="2147484913" r:id="rId19"/>
    <p:sldMasterId id="2147485009" r:id="rId20"/>
    <p:sldMasterId id="2147485012" r:id="rId21"/>
  </p:sldMasterIdLst>
  <p:notesMasterIdLst>
    <p:notesMasterId r:id="rId146"/>
  </p:notesMasterIdLst>
  <p:sldIdLst>
    <p:sldId id="309" r:id="rId22"/>
    <p:sldId id="310" r:id="rId23"/>
    <p:sldId id="311" r:id="rId24"/>
    <p:sldId id="312" r:id="rId25"/>
    <p:sldId id="313" r:id="rId26"/>
    <p:sldId id="708" r:id="rId27"/>
    <p:sldId id="328" r:id="rId28"/>
    <p:sldId id="329" r:id="rId29"/>
    <p:sldId id="426" r:id="rId30"/>
    <p:sldId id="643" r:id="rId31"/>
    <p:sldId id="644" r:id="rId32"/>
    <p:sldId id="299" r:id="rId33"/>
    <p:sldId id="301" r:id="rId34"/>
    <p:sldId id="384" r:id="rId35"/>
    <p:sldId id="513" r:id="rId36"/>
    <p:sldId id="527" r:id="rId37"/>
    <p:sldId id="645" r:id="rId38"/>
    <p:sldId id="385" r:id="rId39"/>
    <p:sldId id="646" r:id="rId40"/>
    <p:sldId id="466" r:id="rId41"/>
    <p:sldId id="647" r:id="rId42"/>
    <p:sldId id="388" r:id="rId43"/>
    <p:sldId id="648" r:id="rId44"/>
    <p:sldId id="400" r:id="rId45"/>
    <p:sldId id="649" r:id="rId46"/>
    <p:sldId id="650" r:id="rId47"/>
    <p:sldId id="290" r:id="rId48"/>
    <p:sldId id="651" r:id="rId49"/>
    <p:sldId id="402" r:id="rId50"/>
    <p:sldId id="403" r:id="rId51"/>
    <p:sldId id="652" r:id="rId52"/>
    <p:sldId id="405" r:id="rId53"/>
    <p:sldId id="409" r:id="rId54"/>
    <p:sldId id="410" r:id="rId55"/>
    <p:sldId id="653" r:id="rId56"/>
    <p:sldId id="654" r:id="rId57"/>
    <p:sldId id="655" r:id="rId58"/>
    <p:sldId id="487" r:id="rId59"/>
    <p:sldId id="464" r:id="rId60"/>
    <p:sldId id="656" r:id="rId61"/>
    <p:sldId id="657" r:id="rId62"/>
    <p:sldId id="483" r:id="rId63"/>
    <p:sldId id="658" r:id="rId64"/>
    <p:sldId id="659" r:id="rId65"/>
    <p:sldId id="660" r:id="rId66"/>
    <p:sldId id="661" r:id="rId67"/>
    <p:sldId id="662" r:id="rId68"/>
    <p:sldId id="664" r:id="rId69"/>
    <p:sldId id="665" r:id="rId70"/>
    <p:sldId id="474" r:id="rId71"/>
    <p:sldId id="666" r:id="rId72"/>
    <p:sldId id="667" r:id="rId73"/>
    <p:sldId id="668" r:id="rId74"/>
    <p:sldId id="551" r:id="rId75"/>
    <p:sldId id="544" r:id="rId76"/>
    <p:sldId id="546" r:id="rId77"/>
    <p:sldId id="669" r:id="rId78"/>
    <p:sldId id="670" r:id="rId79"/>
    <p:sldId id="548" r:id="rId80"/>
    <p:sldId id="550" r:id="rId81"/>
    <p:sldId id="672" r:id="rId82"/>
    <p:sldId id="555" r:id="rId83"/>
    <p:sldId id="671" r:id="rId84"/>
    <p:sldId id="673" r:id="rId85"/>
    <p:sldId id="558" r:id="rId86"/>
    <p:sldId id="559" r:id="rId87"/>
    <p:sldId id="560" r:id="rId88"/>
    <p:sldId id="561" r:id="rId89"/>
    <p:sldId id="562" r:id="rId90"/>
    <p:sldId id="461" r:id="rId91"/>
    <p:sldId id="563" r:id="rId92"/>
    <p:sldId id="565" r:id="rId93"/>
    <p:sldId id="567" r:id="rId94"/>
    <p:sldId id="572" r:id="rId95"/>
    <p:sldId id="674" r:id="rId96"/>
    <p:sldId id="325" r:id="rId97"/>
    <p:sldId id="456" r:id="rId98"/>
    <p:sldId id="489" r:id="rId99"/>
    <p:sldId id="675" r:id="rId100"/>
    <p:sldId id="677" r:id="rId101"/>
    <p:sldId id="678" r:id="rId102"/>
    <p:sldId id="680" r:id="rId103"/>
    <p:sldId id="681" r:id="rId104"/>
    <p:sldId id="682" r:id="rId105"/>
    <p:sldId id="683" r:id="rId106"/>
    <p:sldId id="684" r:id="rId107"/>
    <p:sldId id="486" r:id="rId108"/>
    <p:sldId id="685" r:id="rId109"/>
    <p:sldId id="317" r:id="rId110"/>
    <p:sldId id="351" r:id="rId111"/>
    <p:sldId id="521" r:id="rId112"/>
    <p:sldId id="324" r:id="rId113"/>
    <p:sldId id="686" r:id="rId114"/>
    <p:sldId id="342" r:id="rId115"/>
    <p:sldId id="344" r:id="rId116"/>
    <p:sldId id="687" r:id="rId117"/>
    <p:sldId id="332" r:id="rId118"/>
    <p:sldId id="358" r:id="rId119"/>
    <p:sldId id="333" r:id="rId120"/>
    <p:sldId id="360" r:id="rId121"/>
    <p:sldId id="361" r:id="rId122"/>
    <p:sldId id="339" r:id="rId123"/>
    <p:sldId id="363" r:id="rId124"/>
    <p:sldId id="479" r:id="rId125"/>
    <p:sldId id="365" r:id="rId126"/>
    <p:sldId id="688" r:id="rId127"/>
    <p:sldId id="366" r:id="rId128"/>
    <p:sldId id="689" r:id="rId129"/>
    <p:sldId id="690" r:id="rId130"/>
    <p:sldId id="575" r:id="rId131"/>
    <p:sldId id="467" r:id="rId132"/>
    <p:sldId id="352" r:id="rId133"/>
    <p:sldId id="577" r:id="rId134"/>
    <p:sldId id="540" r:id="rId135"/>
    <p:sldId id="367" r:id="rId136"/>
    <p:sldId id="386" r:id="rId137"/>
    <p:sldId id="368" r:id="rId138"/>
    <p:sldId id="369" r:id="rId139"/>
    <p:sldId id="370" r:id="rId140"/>
    <p:sldId id="691" r:id="rId141"/>
    <p:sldId id="371" r:id="rId142"/>
    <p:sldId id="373" r:id="rId143"/>
    <p:sldId id="362" r:id="rId144"/>
    <p:sldId id="378"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4441" autoAdjust="0"/>
    <p:restoredTop sz="85994" autoAdjust="0"/>
  </p:normalViewPr>
  <p:slideViewPr>
    <p:cSldViewPr snapToGrid="0">
      <p:cViewPr varScale="1">
        <p:scale>
          <a:sx n="108" d="100"/>
          <a:sy n="108" d="100"/>
        </p:scale>
        <p:origin x="2406" y="108"/>
      </p:cViewPr>
      <p:guideLst/>
    </p:cSldViewPr>
  </p:slideViewPr>
  <p:notesTextViewPr>
    <p:cViewPr>
      <p:scale>
        <a:sx n="3" d="2"/>
        <a:sy n="3" d="2"/>
      </p:scale>
      <p:origin x="0" y="0"/>
    </p:cViewPr>
  </p:notesTextViewPr>
  <p:sorterViewPr>
    <p:cViewPr varScale="1">
      <p:scale>
        <a:sx n="100" d="100"/>
        <a:sy n="100" d="100"/>
      </p:scale>
      <p:origin x="0" y="-236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slide" Target="slides/slide119.xml"/><Relationship Id="rId145" Type="http://schemas.openxmlformats.org/officeDocument/2006/relationships/slide" Target="slides/slide1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F3BCE-01F2-4435-9CCD-E85CF47AD0F5}" type="datetimeFigureOut">
              <a:rPr lang="en-US" smtClean="0"/>
              <a:t>8/30/2019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944C2-D87A-423A-BE13-CCD2EBBD2A71}" type="slidenum">
              <a:rPr lang="en-US" smtClean="0"/>
              <a:t>‹#›</a:t>
            </a:fld>
            <a:endParaRPr lang="en-US"/>
          </a:p>
        </p:txBody>
      </p:sp>
    </p:spTree>
    <p:extLst>
      <p:ext uri="{BB962C8B-B14F-4D97-AF65-F5344CB8AC3E}">
        <p14:creationId xmlns:p14="http://schemas.microsoft.com/office/powerpoint/2010/main" val="363202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ucgstp.org/htmlbible2/act018.htm" TargetMode="External"/><Relationship Id="rId3" Type="http://schemas.openxmlformats.org/officeDocument/2006/relationships/hyperlink" Target="http://www.christiananswers.net/dictionary/rome.html" TargetMode="External"/><Relationship Id="rId7" Type="http://schemas.openxmlformats.org/officeDocument/2006/relationships/hyperlink" Target="http://www.ucgstp.org/htmlbible2/act004.ht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ucgstp.org/htmlbible2/act013.htm" TargetMode="External"/><Relationship Id="rId5" Type="http://schemas.openxmlformats.org/officeDocument/2006/relationships/hyperlink" Target="http://www.christiananswers.net/dictionary/channel.html" TargetMode="External"/><Relationship Id="rId4" Type="http://schemas.openxmlformats.org/officeDocument/2006/relationships/hyperlink" Target="http://www.christiananswers.net/dictionary/claudius.html" TargetMode="External"/><Relationship Id="rId9" Type="http://schemas.openxmlformats.org/officeDocument/2006/relationships/hyperlink" Target="http://www.searchgodsword.org/desk/?query=ac+13:7"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metmuseum.org/art/collection/search/24197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holylandphotos.org/browse.asp?SiteID=78"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www.holylandphotos.org/go.asp?img=TWNAAS17" TargetMode="External"/><Relationship Id="rId4" Type="http://schemas.openxmlformats.org/officeDocument/2006/relationships/hyperlink" Target="http://www.holylandphotos.org/page.asp?page_ID=5"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34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288ABE-F5FD-42DB-96FA-FEE2A8E0263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lang="en-US" altLang="en-US" sz="2400" b="1" dirty="0" err="1"/>
              <a:t>Sergius</a:t>
            </a:r>
            <a:r>
              <a:rPr lang="en-US" altLang="en-US" sz="2400" b="1" dirty="0"/>
              <a:t> Paulus inscriptions</a:t>
            </a:r>
          </a:p>
          <a:p>
            <a:pPr eaLnBrk="1" hangingPunct="1">
              <a:spcBef>
                <a:spcPct val="50000"/>
              </a:spcBef>
            </a:pPr>
            <a:r>
              <a:rPr lang="en-US" altLang="en-US" sz="2400" dirty="0"/>
              <a:t>The Bible records in Acts chapter 13 verses 6 to 12 how when Paul, Barnabas and John Mark visited </a:t>
            </a:r>
            <a:r>
              <a:rPr lang="en-US" altLang="en-US" sz="2400" dirty="0" err="1"/>
              <a:t>Paphos</a:t>
            </a:r>
            <a:r>
              <a:rPr lang="en-US" altLang="en-US" sz="2400" dirty="0"/>
              <a:t>, on Cyprus, at the start of Paul's first missionary journey, they had a dramatic encounter with the Roman governor (or proconsul) </a:t>
            </a:r>
            <a:r>
              <a:rPr lang="en-US" altLang="en-US" sz="2400" dirty="0" err="1"/>
              <a:t>Sergius</a:t>
            </a:r>
            <a:r>
              <a:rPr lang="en-US" altLang="en-US" sz="2400" dirty="0"/>
              <a:t> Paulus, which led to him becoming a follower of Christ.</a:t>
            </a:r>
          </a:p>
          <a:p>
            <a:pPr eaLnBrk="1" hangingPunct="1">
              <a:spcBef>
                <a:spcPct val="50000"/>
              </a:spcBef>
            </a:pPr>
            <a:r>
              <a:rPr lang="en-US" altLang="en-US" sz="2400" dirty="0"/>
              <a:t>In 1877, an inscription was found near </a:t>
            </a:r>
            <a:r>
              <a:rPr lang="en-US" altLang="en-US" sz="2400" dirty="0" err="1"/>
              <a:t>Paphos</a:t>
            </a:r>
            <a:r>
              <a:rPr lang="en-US" altLang="en-US" sz="2400" dirty="0"/>
              <a:t>, bearing </a:t>
            </a:r>
            <a:r>
              <a:rPr lang="en-US" altLang="en-US" sz="2400" dirty="0" err="1"/>
              <a:t>Sergius</a:t>
            </a:r>
            <a:r>
              <a:rPr lang="en-US" altLang="en-US" sz="2400" dirty="0"/>
              <a:t> Paulus's name and title of proconsul.</a:t>
            </a:r>
          </a:p>
          <a:p>
            <a:pPr eaLnBrk="1" hangingPunct="1">
              <a:spcBef>
                <a:spcPct val="50000"/>
              </a:spcBef>
            </a:pPr>
            <a:r>
              <a:rPr lang="en-US" altLang="en-US" sz="2400" dirty="0"/>
              <a:t>Ten years later, his name was also found on a memorial stone in Rome. The stone records that in AD 47 he was appointed as one of the keepers of the banks and channel of the river Tiber. He held this office when he returned to Rome after his three years as governor of Cyprus.</a:t>
            </a:r>
          </a:p>
          <a:p>
            <a:pPr eaLnBrk="1" hangingPunct="1">
              <a:spcBef>
                <a:spcPct val="50000"/>
              </a:spcBef>
            </a:pPr>
            <a:r>
              <a:rPr lang="en-US" altLang="en-US" sz="2400" dirty="0"/>
              <a:t> </a:t>
            </a:r>
            <a:br>
              <a:rPr lang="en-US" altLang="en-US" sz="2400" dirty="0"/>
            </a:br>
            <a:r>
              <a:rPr lang="en-US" altLang="en-US" sz="2400" dirty="0"/>
              <a:t>Photo: www.HolyLandPhotos.org</a:t>
            </a:r>
          </a:p>
          <a:p>
            <a:pPr eaLnBrk="1" hangingPunct="1">
              <a:spcBef>
                <a:spcPct val="50000"/>
              </a:spcBef>
            </a:pPr>
            <a:r>
              <a:rPr lang="en-US" altLang="en-US" sz="2400" dirty="0"/>
              <a:t> </a:t>
            </a:r>
            <a:r>
              <a:rPr lang="en-US" altLang="en-US" sz="2400" dirty="0" err="1"/>
              <a:t>Sergius</a:t>
            </a:r>
            <a:r>
              <a:rPr lang="en-US" altLang="en-US" sz="2400" dirty="0"/>
              <a:t> Paulus's family had large land-holdings in the area of </a:t>
            </a:r>
            <a:r>
              <a:rPr lang="en-US" altLang="en-US" sz="2400" dirty="0" err="1"/>
              <a:t>Pisidian</a:t>
            </a:r>
            <a:r>
              <a:rPr lang="en-US" altLang="en-US" sz="2400" dirty="0"/>
              <a:t> Antioch, and this stone inscription discovered there contains his name. This inscription is now on display in the </a:t>
            </a:r>
            <a:r>
              <a:rPr lang="en-US" altLang="en-US" sz="2400" dirty="0" err="1"/>
              <a:t>Yalvac</a:t>
            </a:r>
            <a:r>
              <a:rPr lang="en-US" altLang="en-US" sz="2400" dirty="0"/>
              <a:t> museum, in Turkey.</a:t>
            </a:r>
          </a:p>
          <a:p>
            <a:pPr eaLnBrk="1" hangingPunct="1">
              <a:spcBef>
                <a:spcPct val="50000"/>
              </a:spcBef>
            </a:pPr>
            <a:r>
              <a:rPr lang="en-US" altLang="en-US" sz="2400" dirty="0"/>
              <a:t>Acts chapter 13 verses 13-14 records how Paul and Barnabas went from Cyprus to </a:t>
            </a:r>
            <a:r>
              <a:rPr lang="en-US" altLang="en-US" sz="2400" dirty="0" err="1"/>
              <a:t>Pisidian</a:t>
            </a:r>
            <a:r>
              <a:rPr lang="en-US" altLang="en-US" sz="2400" dirty="0"/>
              <a:t> Antioch. </a:t>
            </a:r>
          </a:p>
          <a:p>
            <a:pPr eaLnBrk="1" hangingPunct="1">
              <a:spcBef>
                <a:spcPct val="50000"/>
              </a:spcBef>
            </a:pPr>
            <a:r>
              <a:rPr lang="en-US" altLang="en-US" sz="2400" dirty="0"/>
              <a:t>Dr. Carl Rasmussen theorizes that </a:t>
            </a:r>
            <a:r>
              <a:rPr lang="en-US" altLang="en-US" sz="2400" dirty="0" err="1"/>
              <a:t>Sergius</a:t>
            </a:r>
            <a:r>
              <a:rPr lang="en-US" altLang="en-US" sz="2400" dirty="0"/>
              <a:t> Paulus may have asked them to go there to speak to members of his family - and perhaps even given them a letter of introduction. </a:t>
            </a:r>
          </a:p>
          <a:p>
            <a:pPr eaLnBrk="1" hangingPunct="1">
              <a:spcBef>
                <a:spcPct val="50000"/>
              </a:spcBef>
            </a:pPr>
            <a:endParaRPr lang="en-US" altLang="en-US" sz="2400" dirty="0"/>
          </a:p>
          <a:p>
            <a:pPr eaLnBrk="1" hangingPunct="1"/>
            <a:r>
              <a:rPr lang="en-US" altLang="en-US" dirty="0">
                <a:latin typeface="Arial" pitchFamily="34" charset="0"/>
              </a:rPr>
              <a:t>A remarkable memorial of this proconsul was recently (1887) discovered at </a:t>
            </a:r>
            <a:r>
              <a:rPr lang="en-US" altLang="en-US" dirty="0">
                <a:latin typeface="Arial" pitchFamily="34" charset="0"/>
                <a:hlinkClick r:id="rId3"/>
              </a:rPr>
              <a:t>Rome</a:t>
            </a:r>
            <a:r>
              <a:rPr lang="en-US" altLang="en-US" dirty="0">
                <a:latin typeface="Arial" pitchFamily="34" charset="0"/>
              </a:rPr>
              <a:t>. On a boundary stone of </a:t>
            </a:r>
            <a:r>
              <a:rPr lang="en-US" altLang="en-US" dirty="0">
                <a:latin typeface="Arial" pitchFamily="34" charset="0"/>
                <a:hlinkClick r:id="rId4"/>
              </a:rPr>
              <a:t>Claudius</a:t>
            </a:r>
            <a:r>
              <a:rPr lang="en-US" altLang="en-US" dirty="0">
                <a:latin typeface="Arial" pitchFamily="34" charset="0"/>
              </a:rPr>
              <a:t> his name is found, among others, as having been appointed (A.D. 47) one of the curators of the banks and the </a:t>
            </a:r>
            <a:r>
              <a:rPr lang="en-US" altLang="en-US" dirty="0">
                <a:latin typeface="Arial" pitchFamily="34" charset="0"/>
                <a:hlinkClick r:id="rId5"/>
              </a:rPr>
              <a:t>channel</a:t>
            </a:r>
            <a:r>
              <a:rPr lang="en-US" altLang="en-US" dirty="0">
                <a:latin typeface="Arial" pitchFamily="34" charset="0"/>
              </a:rPr>
              <a:t> of the river Tiber. After serving his three years as proconsul at Cyprus, he returned to Rome, where he held the office referred to. As he is not saluted in Paul's letter to the Romans, he probably died before it was written.</a:t>
            </a:r>
          </a:p>
          <a:p>
            <a:pPr eaLnBrk="1" hangingPunct="1"/>
            <a:endParaRPr lang="en-US" altLang="en-US" dirty="0"/>
          </a:p>
          <a:p>
            <a:pPr eaLnBrk="1" hangingPunct="1"/>
            <a:r>
              <a:rPr lang="en-US" altLang="en-US" b="1" dirty="0" err="1">
                <a:solidFill>
                  <a:srgbClr val="003399"/>
                </a:solidFill>
                <a:latin typeface="Times" pitchFamily="18" charset="0"/>
              </a:rPr>
              <a:t>Sergius</a:t>
            </a:r>
            <a:r>
              <a:rPr lang="en-US" altLang="en-US" b="1" dirty="0">
                <a:solidFill>
                  <a:srgbClr val="003399"/>
                </a:solidFill>
                <a:latin typeface="Times" pitchFamily="18" charset="0"/>
              </a:rPr>
              <a:t> Paulus, governor of Cyprus</a:t>
            </a:r>
            <a:endParaRPr lang="en-US" altLang="en-US" dirty="0"/>
          </a:p>
          <a:p>
            <a:pPr eaLnBrk="1" hangingPunct="1"/>
            <a:r>
              <a:rPr lang="en-US" altLang="en-US" dirty="0"/>
              <a:t>"So, being sent out by the Holy Spirit, they (the apostles Paul and Barnabas) went down to Seleucia, and from there they sailed to </a:t>
            </a:r>
            <a:r>
              <a:rPr lang="en-US" altLang="en-US" i="1" dirty="0"/>
              <a:t>Cyprus</a:t>
            </a:r>
            <a:r>
              <a:rPr lang="en-US" altLang="en-US" dirty="0"/>
              <a:t> ... Now when they had gone through the island to </a:t>
            </a:r>
            <a:r>
              <a:rPr lang="en-US" altLang="en-US" i="1" dirty="0" err="1"/>
              <a:t>Paphos</a:t>
            </a:r>
            <a:r>
              <a:rPr lang="en-US" altLang="en-US" i="1" dirty="0"/>
              <a:t>,</a:t>
            </a:r>
            <a:r>
              <a:rPr lang="en-US" altLang="en-US" dirty="0"/>
              <a:t> they found a certain sorcerer, a false prophet, a Jew whose name was Bar-Jesus, who was with </a:t>
            </a:r>
            <a:r>
              <a:rPr lang="en-US" altLang="en-US" i="1" dirty="0"/>
              <a:t>the proconsul, </a:t>
            </a:r>
            <a:r>
              <a:rPr lang="en-US" altLang="en-US" i="1" dirty="0" err="1"/>
              <a:t>Sergius</a:t>
            </a:r>
            <a:r>
              <a:rPr lang="en-US" altLang="en-US" i="1" dirty="0"/>
              <a:t> Paulus, </a:t>
            </a:r>
            <a:r>
              <a:rPr lang="en-US" altLang="en-US" dirty="0"/>
              <a:t>an intelligent man" (</a:t>
            </a:r>
            <a:r>
              <a:rPr lang="en-US" altLang="en-US" dirty="0">
                <a:hlinkClick r:id="rId6"/>
              </a:rPr>
              <a:t>Acts 13:4-7</a:t>
            </a:r>
            <a:r>
              <a:rPr lang="en-US" altLang="en-US" dirty="0"/>
              <a:t>, emphasis added throughout).</a:t>
            </a:r>
          </a:p>
          <a:p>
            <a:pPr eaLnBrk="1" hangingPunct="1"/>
            <a:r>
              <a:rPr lang="en-US" altLang="en-US" dirty="0"/>
              <a:t>From Antioch Paul and Barnabas first went to Cyprus, Barnabas's birthplace (</a:t>
            </a:r>
            <a:r>
              <a:rPr lang="en-US" altLang="en-US" dirty="0">
                <a:hlinkClick r:id="rId7"/>
              </a:rPr>
              <a:t>Acts 4:36</a:t>
            </a:r>
            <a:r>
              <a:rPr lang="en-US" altLang="en-US" dirty="0"/>
              <a:t>). Historians have confirmed several background details about this account. For example, the Roman orator Cicero mentions in one of his books that </a:t>
            </a:r>
            <a:r>
              <a:rPr lang="en-US" altLang="en-US" dirty="0" err="1"/>
              <a:t>Paphos</a:t>
            </a:r>
            <a:r>
              <a:rPr lang="en-US" altLang="en-US" dirty="0"/>
              <a:t> was indeed the Roman headquarters of Cyprus during Roman rule (</a:t>
            </a:r>
            <a:r>
              <a:rPr lang="en-US" altLang="en-US" i="1" dirty="0"/>
              <a:t>Ad </a:t>
            </a:r>
            <a:r>
              <a:rPr lang="en-US" altLang="en-US" i="1" dirty="0" err="1"/>
              <a:t>Familiares</a:t>
            </a:r>
            <a:r>
              <a:rPr lang="en-US" altLang="en-US" i="1" dirty="0"/>
              <a:t>, </a:t>
            </a:r>
            <a:r>
              <a:rPr lang="en-US" altLang="en-US" dirty="0"/>
              <a:t>XIII.48).</a:t>
            </a:r>
          </a:p>
          <a:p>
            <a:pPr eaLnBrk="1" hangingPunct="1"/>
            <a:r>
              <a:rPr lang="en-US" altLang="en-US" dirty="0"/>
              <a:t>Also, Luke is correct in mentioning that Cyprus was governed by a proconsul when Paul and Barnabas visited the island. Before A.D. 22 Cyprus had been administered by a direct representative of the emperor, called a </a:t>
            </a:r>
            <a:r>
              <a:rPr lang="en-US" altLang="en-US" dirty="0" err="1"/>
              <a:t>propraetor</a:t>
            </a:r>
            <a:r>
              <a:rPr lang="en-US" altLang="en-US" dirty="0"/>
              <a:t>. But after 22 the island's rule was turned over to the Roman senate, whose representatives were called proconsuls. "Annexed by the Romans in 55 B.C.," notes </a:t>
            </a:r>
            <a:r>
              <a:rPr lang="en-US" altLang="en-US" i="1" dirty="0"/>
              <a:t>The Interpreter's Dictionary of the Bible,</a:t>
            </a:r>
            <a:r>
              <a:rPr lang="en-US" altLang="en-US" dirty="0"/>
              <a:t> "Cyprus became a senatorial province in 22 B.C., with a governor bearing the title of </a:t>
            </a:r>
            <a:r>
              <a:rPr lang="en-US" altLang="en-US" i="1" dirty="0"/>
              <a:t>proconsul</a:t>
            </a:r>
            <a:r>
              <a:rPr lang="en-US" altLang="en-US" dirty="0"/>
              <a:t>, </a:t>
            </a:r>
            <a:r>
              <a:rPr lang="en-US" altLang="en-US" i="1" dirty="0"/>
              <a:t>as </a:t>
            </a:r>
            <a:r>
              <a:rPr lang="en-US" altLang="en-US" i="1" dirty="0">
                <a:hlinkClick r:id="rId6"/>
              </a:rPr>
              <a:t>Acts 13:7</a:t>
            </a:r>
            <a:r>
              <a:rPr lang="en-US" altLang="en-US" i="1" dirty="0"/>
              <a:t> correctly names </a:t>
            </a:r>
            <a:r>
              <a:rPr lang="en-US" altLang="en-US" i="1" dirty="0" err="1"/>
              <a:t>Sergius</a:t>
            </a:r>
            <a:r>
              <a:rPr lang="en-US" altLang="en-US" i="1" dirty="0"/>
              <a:t> Paulus, who received Barnabas and Paul" (1962, Vol. 3, p. 648).</a:t>
            </a:r>
          </a:p>
          <a:p>
            <a:pPr eaLnBrk="1" hangingPunct="1"/>
            <a:r>
              <a:rPr lang="en-US" altLang="en-US" i="1" dirty="0"/>
              <a:t>The Expositor's Bible Commentary adds: "That Luke distinguishes correctly between senatorial and imperial provinces and has the former governed by a proconsul on behalf of the senate and the latter governed by a </a:t>
            </a:r>
            <a:r>
              <a:rPr lang="en-US" altLang="en-US" i="1" dirty="0" err="1"/>
              <a:t>propraetor</a:t>
            </a:r>
            <a:r>
              <a:rPr lang="en-US" altLang="en-US" i="1" dirty="0"/>
              <a:t> representing the emperor says much for his accuracy, for the status of provinces changed with the times" (Richard </a:t>
            </a:r>
            <a:r>
              <a:rPr lang="en-US" altLang="en-US" i="1" dirty="0" err="1"/>
              <a:t>Longenecker</a:t>
            </a:r>
            <a:r>
              <a:rPr lang="en-US" altLang="en-US" i="1" dirty="0"/>
              <a:t>, Vol. 9, 1981, notes on </a:t>
            </a:r>
            <a:r>
              <a:rPr lang="en-US" altLang="en-US" i="1" dirty="0">
                <a:hlinkClick r:id="rId8"/>
              </a:rPr>
              <a:t>Acts 18:12-13</a:t>
            </a:r>
            <a:r>
              <a:rPr lang="en-US" altLang="en-US" i="1" dirty="0"/>
              <a:t>, p. 485).</a:t>
            </a:r>
          </a:p>
          <a:p>
            <a:pPr eaLnBrk="1" hangingPunct="1"/>
            <a:endParaRPr lang="en-US" altLang="en-US" dirty="0"/>
          </a:p>
          <a:p>
            <a:pPr eaLnBrk="1" hangingPunct="1">
              <a:buFontTx/>
              <a:buChar char="•"/>
            </a:pPr>
            <a:r>
              <a:rPr lang="en-US" altLang="en-US" dirty="0" err="1">
                <a:solidFill>
                  <a:srgbClr val="000080"/>
                </a:solidFill>
                <a:latin typeface="serif"/>
              </a:rPr>
              <a:t>Sergius</a:t>
            </a:r>
            <a:r>
              <a:rPr lang="en-US" altLang="en-US" dirty="0">
                <a:solidFill>
                  <a:srgbClr val="000080"/>
                </a:solidFill>
                <a:latin typeface="serif"/>
              </a:rPr>
              <a:t> Paulus was a member of a noble Roman family, who served with distinction over a period of several generations. We know of one Lucius </a:t>
            </a:r>
            <a:r>
              <a:rPr lang="en-US" altLang="en-US" dirty="0" err="1">
                <a:solidFill>
                  <a:srgbClr val="000080"/>
                </a:solidFill>
                <a:latin typeface="serif"/>
              </a:rPr>
              <a:t>Sergius</a:t>
            </a:r>
            <a:r>
              <a:rPr lang="en-US" altLang="en-US" dirty="0">
                <a:solidFill>
                  <a:srgbClr val="000080"/>
                </a:solidFill>
                <a:latin typeface="serif"/>
              </a:rPr>
              <a:t> Paulus who was a curator of the Tiber in the </a:t>
            </a:r>
            <a:r>
              <a:rPr lang="en-US" altLang="en-US" dirty="0" err="1">
                <a:solidFill>
                  <a:srgbClr val="000080"/>
                </a:solidFill>
                <a:latin typeface="serif"/>
              </a:rPr>
              <a:t>principate</a:t>
            </a:r>
            <a:r>
              <a:rPr lang="en-US" altLang="en-US" dirty="0">
                <a:solidFill>
                  <a:srgbClr val="000080"/>
                </a:solidFill>
                <a:latin typeface="serif"/>
              </a:rPr>
              <a:t> of Claudius, another of the same name (perhaps his son) who was an official in Galatia, in 168. Several inscriptions have been found in Cyprus bearing the name of this important man</a:t>
            </a:r>
          </a:p>
          <a:p>
            <a:pPr eaLnBrk="1" hangingPunct="1">
              <a:buFontTx/>
              <a:buChar char="•"/>
            </a:pPr>
            <a:r>
              <a:rPr lang="en-US" altLang="en-US" dirty="0">
                <a:solidFill>
                  <a:srgbClr val="000080"/>
                </a:solidFill>
                <a:latin typeface="serif"/>
              </a:rPr>
              <a:t>http://immanuelmankato.org/bibleclass/pauls_life/07_paul.htm</a:t>
            </a:r>
          </a:p>
          <a:p>
            <a:pPr eaLnBrk="1" hangingPunct="1">
              <a:buFontTx/>
              <a:buChar char="•"/>
            </a:pPr>
            <a:endParaRPr lang="en-US" altLang="en-US" dirty="0">
              <a:solidFill>
                <a:srgbClr val="000080"/>
              </a:solidFill>
              <a:latin typeface="serif"/>
            </a:endParaRPr>
          </a:p>
          <a:p>
            <a:pPr eaLnBrk="1" hangingPunct="1">
              <a:buFontTx/>
              <a:buChar char="•"/>
            </a:pPr>
            <a:r>
              <a:rPr lang="en-US" altLang="en-US" dirty="0">
                <a:solidFill>
                  <a:srgbClr val="000080"/>
                </a:solidFill>
                <a:latin typeface="Trebuchet MS" pitchFamily="34" charset="0"/>
              </a:rPr>
              <a:t>(4) The First Missionary Tour. </a:t>
            </a:r>
          </a:p>
          <a:p>
            <a:pPr eaLnBrk="1" hangingPunct="1">
              <a:buFontTx/>
              <a:buChar char="•"/>
            </a:pPr>
            <a:r>
              <a:rPr lang="en-US" altLang="en-US" dirty="0" err="1">
                <a:solidFill>
                  <a:srgbClr val="000080"/>
                </a:solidFill>
                <a:latin typeface="Trebuchet MS" pitchFamily="34" charset="0"/>
              </a:rPr>
              <a:t>Sergius</a:t>
            </a:r>
            <a:r>
              <a:rPr lang="en-US" altLang="en-US" dirty="0">
                <a:solidFill>
                  <a:srgbClr val="000080"/>
                </a:solidFill>
                <a:latin typeface="Trebuchet MS" pitchFamily="34" charset="0"/>
              </a:rPr>
              <a:t> Paulus is proconsul of Cyprus when Barnabas and Saul visit the island (</a:t>
            </a:r>
            <a:r>
              <a:rPr lang="en-US" altLang="en-US" dirty="0">
                <a:solidFill>
                  <a:srgbClr val="000080"/>
                </a:solidFill>
                <a:latin typeface="Trebuchet MS" pitchFamily="34" charset="0"/>
                <a:hlinkClick r:id="rId9"/>
              </a:rPr>
              <a:t>Acts 13:7</a:t>
            </a:r>
            <a:r>
              <a:rPr lang="en-US" altLang="en-US" dirty="0">
                <a:solidFill>
                  <a:srgbClr val="000080"/>
                </a:solidFill>
                <a:latin typeface="Trebuchet MS" pitchFamily="34" charset="0"/>
              </a:rPr>
              <a:t>). The proconsul Paulus is mentioned in a Greek inscription of </a:t>
            </a:r>
            <a:r>
              <a:rPr lang="en-US" altLang="en-US" dirty="0" err="1">
                <a:solidFill>
                  <a:srgbClr val="000080"/>
                </a:solidFill>
                <a:latin typeface="Trebuchet MS" pitchFamily="34" charset="0"/>
              </a:rPr>
              <a:t>Soloi</a:t>
            </a:r>
            <a:r>
              <a:rPr lang="en-US" altLang="en-US" dirty="0">
                <a:solidFill>
                  <a:srgbClr val="000080"/>
                </a:solidFill>
                <a:latin typeface="Trebuchet MS" pitchFamily="34" charset="0"/>
              </a:rPr>
              <a:t> (Hogarth, </a:t>
            </a:r>
            <a:r>
              <a:rPr lang="en-US" altLang="en-US" dirty="0" err="1">
                <a:solidFill>
                  <a:srgbClr val="000080"/>
                </a:solidFill>
                <a:latin typeface="Trebuchet MS" pitchFamily="34" charset="0"/>
              </a:rPr>
              <a:t>Devia</a:t>
            </a:r>
            <a:r>
              <a:rPr lang="en-US" altLang="en-US" dirty="0">
                <a:solidFill>
                  <a:srgbClr val="000080"/>
                </a:solidFill>
                <a:latin typeface="Trebuchet MS" pitchFamily="34" charset="0"/>
              </a:rPr>
              <a:t> </a:t>
            </a:r>
            <a:r>
              <a:rPr lang="en-US" altLang="en-US" dirty="0" err="1">
                <a:solidFill>
                  <a:srgbClr val="000080"/>
                </a:solidFill>
                <a:latin typeface="Trebuchet MS" pitchFamily="34" charset="0"/>
              </a:rPr>
              <a:t>Cypria</a:t>
            </a:r>
            <a:r>
              <a:rPr lang="en-US" altLang="en-US" dirty="0">
                <a:solidFill>
                  <a:srgbClr val="000080"/>
                </a:solidFill>
                <a:latin typeface="Trebuchet MS" pitchFamily="34" charset="0"/>
              </a:rPr>
              <a:t>, 1889, 114) and Lucius </a:t>
            </a:r>
            <a:r>
              <a:rPr lang="en-US" altLang="en-US" dirty="0" err="1">
                <a:solidFill>
                  <a:srgbClr val="000080"/>
                </a:solidFill>
                <a:latin typeface="Trebuchet MS" pitchFamily="34" charset="0"/>
              </a:rPr>
              <a:t>Sergius</a:t>
            </a:r>
            <a:r>
              <a:rPr lang="en-US" altLang="en-US" dirty="0">
                <a:solidFill>
                  <a:srgbClr val="000080"/>
                </a:solidFill>
                <a:latin typeface="Trebuchet MS" pitchFamily="34" charset="0"/>
              </a:rPr>
              <a:t> Paulus in CIL, VI, 31, 545, but, as no mention of his being proconsul is here made, it is probably earlier than that time. The </a:t>
            </a:r>
            <a:r>
              <a:rPr lang="en-US" altLang="en-US" dirty="0" err="1">
                <a:solidFill>
                  <a:srgbClr val="000080"/>
                </a:solidFill>
                <a:latin typeface="Trebuchet MS" pitchFamily="34" charset="0"/>
              </a:rPr>
              <a:t>Soloi</a:t>
            </a:r>
            <a:r>
              <a:rPr lang="en-US" altLang="en-US" dirty="0">
                <a:solidFill>
                  <a:srgbClr val="000080"/>
                </a:solidFill>
                <a:latin typeface="Trebuchet MS" pitchFamily="34" charset="0"/>
              </a:rPr>
              <a:t> inscription bears the date 53 AD, but </a:t>
            </a:r>
            <a:r>
              <a:rPr lang="en-US" altLang="en-US" dirty="0" err="1">
                <a:solidFill>
                  <a:srgbClr val="000080"/>
                </a:solidFill>
                <a:latin typeface="Trebuchet MS" pitchFamily="34" charset="0"/>
              </a:rPr>
              <a:t>Sergius</a:t>
            </a:r>
            <a:r>
              <a:rPr lang="en-US" altLang="en-US" dirty="0">
                <a:solidFill>
                  <a:srgbClr val="000080"/>
                </a:solidFill>
                <a:latin typeface="Trebuchet MS" pitchFamily="34" charset="0"/>
              </a:rPr>
              <a:t> Paulus was not proconsul in 51 or 52. Hence, he may have been proconsul in 50 or the early part of 51 </a:t>
            </a:r>
            <a:r>
              <a:rPr lang="en-US" altLang="en-US" dirty="0" err="1">
                <a:solidFill>
                  <a:srgbClr val="000080"/>
                </a:solidFill>
                <a:latin typeface="Trebuchet MS" pitchFamily="34" charset="0"/>
              </a:rPr>
              <a:t>AD.It</a:t>
            </a:r>
            <a:r>
              <a:rPr lang="en-US" altLang="en-US" dirty="0">
                <a:solidFill>
                  <a:srgbClr val="000080"/>
                </a:solidFill>
                <a:latin typeface="Trebuchet MS" pitchFamily="34" charset="0"/>
              </a:rPr>
              <a:t> could not be later and may have been earlier. </a:t>
            </a:r>
          </a:p>
          <a:p>
            <a:pPr eaLnBrk="1" hangingPunct="1">
              <a:buFontTx/>
              <a:buChar char="•"/>
            </a:pPr>
            <a:r>
              <a:rPr lang="en-US" altLang="en-US" dirty="0"/>
              <a:t>http://www.searchgodsword.org/enc/isb/view.cgi?number=T6741</a:t>
            </a:r>
          </a:p>
          <a:p>
            <a:pPr eaLnBrk="1" hangingPunct="1">
              <a:buFontTx/>
              <a:buChar char="•"/>
            </a:pPr>
            <a:endParaRPr lang="en-US" altLang="en-US" dirty="0"/>
          </a:p>
          <a:p>
            <a:pPr eaLnBrk="1" hangingPunct="1">
              <a:buFontTx/>
              <a:buChar char="•"/>
            </a:pPr>
            <a:endParaRPr lang="en-US" altLang="en-US" dirty="0"/>
          </a:p>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block above is a portion of a marble stone dictating sacrifices and offerings for a sacrificial site. Although important portions are lost (including the name of the emperor), the inscription does mention a Quintus Sergius, whom some believe to be the same man as Sergius Paulus. This identification is supported by Douglas Campbell in “</a:t>
            </a:r>
            <a:r>
              <a:rPr lang="en-US" sz="1200" b="0" i="0" kern="1200" dirty="0">
                <a:solidFill>
                  <a:schemeClr val="tx1"/>
                </a:solidFill>
                <a:effectLst/>
                <a:latin typeface="+mn-lt"/>
                <a:ea typeface="+mn-ea"/>
                <a:cs typeface="+mn-cs"/>
              </a:rPr>
              <a:t>Possible Inscriptional Attestation to Sergius Paul[l]us (Acts 13:6-12) and the Implications for Pauline Chronology," </a:t>
            </a:r>
            <a:r>
              <a:rPr lang="en-US" sz="1200" b="0" i="1" kern="1200" dirty="0">
                <a:solidFill>
                  <a:schemeClr val="tx1"/>
                </a:solidFill>
                <a:effectLst/>
                <a:latin typeface="+mn-lt"/>
                <a:ea typeface="+mn-ea"/>
                <a:cs typeface="+mn-cs"/>
              </a:rPr>
              <a:t>The Journal of Theological Studies</a:t>
            </a:r>
            <a:r>
              <a:rPr lang="en-US" sz="1200" b="0" i="0" kern="1200" dirty="0">
                <a:solidFill>
                  <a:schemeClr val="tx1"/>
                </a:solidFill>
                <a:effectLst/>
                <a:latin typeface="+mn-lt"/>
                <a:ea typeface="+mn-ea"/>
                <a:cs typeface="+mn-cs"/>
              </a:rPr>
              <a:t>, 56/1 (2005): 1–29. The name appears on the last line of this inscription, “Quintus </a:t>
            </a:r>
            <a:r>
              <a:rPr lang="en-US" sz="1200" b="0" i="0" kern="1200" dirty="0" err="1">
                <a:solidFill>
                  <a:schemeClr val="tx1"/>
                </a:solidFill>
                <a:effectLst/>
                <a:latin typeface="+mn-lt"/>
                <a:ea typeface="+mn-ea"/>
                <a:cs typeface="+mn-cs"/>
              </a:rPr>
              <a:t>Ser</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gius</a:t>
            </a:r>
            <a:r>
              <a:rPr lang="en-US"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ΚΟΙΝΤΟΥ ΣΕΡ</a:t>
            </a:r>
            <a:r>
              <a:rPr lang="en-US" sz="1200" b="0" i="0" kern="1200" dirty="0">
                <a:solidFill>
                  <a:schemeClr val="tx1"/>
                </a:solidFill>
                <a:effectLst/>
                <a:latin typeface="+mn-lt"/>
                <a:ea typeface="+mn-ea"/>
                <a:cs typeface="+mn-cs"/>
              </a:rPr>
              <a:t>[</a:t>
            </a:r>
            <a:r>
              <a:rPr lang="el-GR" sz="1200" b="0" i="0" kern="1200" dirty="0">
                <a:solidFill>
                  <a:schemeClr val="tx1"/>
                </a:solidFill>
                <a:effectLst/>
                <a:latin typeface="+mn-lt"/>
                <a:ea typeface="+mn-ea"/>
                <a:cs typeface="+mn-cs"/>
              </a:rPr>
              <a:t>ΓΟΥ</a:t>
            </a:r>
            <a:r>
              <a:rPr lang="en-US" sz="1200" b="0" i="0" kern="1200" dirty="0">
                <a:solidFill>
                  <a:schemeClr val="tx1"/>
                </a:solidFill>
                <a:effectLst/>
                <a:latin typeface="+mn-lt"/>
                <a:ea typeface="+mn-ea"/>
                <a:cs typeface="+mn-cs"/>
              </a:rPr>
              <a:t>]), and</a:t>
            </a:r>
            <a:r>
              <a:rPr lang="en-US" sz="1200" b="0" i="0" kern="1200" baseline="0" dirty="0">
                <a:solidFill>
                  <a:schemeClr val="tx1"/>
                </a:solidFill>
                <a:effectLst/>
                <a:latin typeface="+mn-lt"/>
                <a:ea typeface="+mn-ea"/>
                <a:cs typeface="+mn-cs"/>
              </a:rPr>
              <a:t> may have been followed by the name “Paulus.” </a:t>
            </a:r>
            <a:r>
              <a:rPr lang="en-US" sz="1200" kern="1200" dirty="0">
                <a:solidFill>
                  <a:schemeClr val="tx1"/>
                </a:solidFill>
                <a:effectLst/>
                <a:latin typeface="+mn-lt"/>
                <a:ea typeface="+mn-ea"/>
                <a:cs typeface="+mn-cs"/>
              </a:rPr>
              <a:t>This image comes from The Metropolitan Museum of Art, public domain, The </a:t>
            </a:r>
            <a:r>
              <a:rPr lang="en-US" sz="1200" kern="1200" dirty="0" err="1">
                <a:solidFill>
                  <a:schemeClr val="tx1"/>
                </a:solidFill>
                <a:effectLst/>
                <a:latin typeface="+mn-lt"/>
                <a:ea typeface="+mn-ea"/>
                <a:cs typeface="+mn-cs"/>
              </a:rPr>
              <a:t>Cesnola</a:t>
            </a:r>
            <a:r>
              <a:rPr lang="en-US" sz="1200" kern="1200" dirty="0">
                <a:solidFill>
                  <a:schemeClr val="tx1"/>
                </a:solidFill>
                <a:effectLst/>
                <a:latin typeface="+mn-lt"/>
                <a:ea typeface="+mn-ea"/>
                <a:cs typeface="+mn-cs"/>
              </a:rPr>
              <a:t> Collection, Purchased by subscription, 1874–76, accession number 74.51.2425, </a:t>
            </a:r>
            <a:r>
              <a:rPr lang="en-US" sz="1200" u="sng" kern="1200" dirty="0">
                <a:solidFill>
                  <a:schemeClr val="tx1"/>
                </a:solidFill>
                <a:effectLst/>
                <a:latin typeface="+mn-lt"/>
                <a:ea typeface="+mn-ea"/>
                <a:cs typeface="+mn-cs"/>
                <a:hlinkClick r:id="rId3"/>
              </a:rPr>
              <a:t>http://metmuseum.org/art/collection/search/241979</a:t>
            </a:r>
            <a:r>
              <a:rPr lang="en-US" sz="1200" u="none" kern="1200" dirty="0">
                <a:solidFill>
                  <a:schemeClr val="tx1"/>
                </a:solidFill>
                <a:effectLst/>
                <a:latin typeface="+mn-lt"/>
                <a:ea typeface="+mn-ea"/>
                <a:cs typeface="+mn-cs"/>
              </a:rPr>
              <a:t>. </a:t>
            </a:r>
          </a:p>
          <a:p>
            <a:endParaRPr lang="en-US" dirty="0"/>
          </a:p>
          <a:p>
            <a:r>
              <a:rPr lang="en-US" dirty="0"/>
              <a:t>met241979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97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 traveling from Perga to Antioch on the Via Sebaste, a more natural and easy route. Another suggestion is that Paul took the more difficult route that headed more directly north from Perga to Antioch.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367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photo shows the ancient “downtown” of Perga, including its colonnaded street and marketplace (agora).</a:t>
            </a:r>
          </a:p>
          <a:p>
            <a:endParaRPr lang="en-US" dirty="0"/>
          </a:p>
          <a:p>
            <a:r>
              <a:rPr lang="en-US" dirty="0"/>
              <a:t>mjb123016923</a:t>
            </a:r>
          </a:p>
        </p:txBody>
      </p:sp>
    </p:spTree>
    <p:extLst>
      <p:ext uri="{BB962C8B-B14F-4D97-AF65-F5344CB8AC3E}">
        <p14:creationId xmlns:p14="http://schemas.microsoft.com/office/powerpoint/2010/main" val="3535557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and his companions had three possible routes to travel from Perga to Pisidian Antioch. The most likely is the western route on the Via Sebaste. Though at 156 (250 km) it is longer than the central (114 miles; 182 km) and eastern (149 miles; 238 km) routes, it was the easiest, fastest, and probably the safest. For more details on these three routes, see </a:t>
            </a:r>
            <a:r>
              <a:rPr lang="en-US" sz="1200" kern="1200" dirty="0">
                <a:solidFill>
                  <a:schemeClr val="tx1"/>
                </a:solidFill>
                <a:latin typeface="+mn-lt"/>
                <a:ea typeface="+mn-ea"/>
                <a:cs typeface="+mn-cs"/>
              </a:rPr>
              <a:t>Mark Wilson, “The Route of Paul’s First Journey to Pisidian Antioch,” </a:t>
            </a:r>
            <a:r>
              <a:rPr lang="en-US" sz="1200" i="1" kern="1200" dirty="0">
                <a:solidFill>
                  <a:schemeClr val="tx1"/>
                </a:solidFill>
                <a:latin typeface="+mn-lt"/>
                <a:ea typeface="+mn-ea"/>
                <a:cs typeface="+mn-cs"/>
              </a:rPr>
              <a:t>New Testament Studies </a:t>
            </a:r>
            <a:r>
              <a:rPr lang="en-US" sz="1200" i="0" kern="1200" dirty="0">
                <a:solidFill>
                  <a:schemeClr val="tx1"/>
                </a:solidFill>
                <a:latin typeface="+mn-lt"/>
                <a:ea typeface="+mn-ea"/>
                <a:cs typeface="+mn-cs"/>
              </a:rPr>
              <a:t>55, no. 4 (2009): 471–83. This photo and the ones following of the Via Sebaste were provided by Mark Wilson.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mw061310023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86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Pisidian Antioch was located in Phrygia and closely related to Pisidia. The city was the administrative center for the central part of Galatia (the overarching region in which both Pisidia and Phrygia were located). The aqueduct, pictured above, was located to the north of the city. </a:t>
            </a:r>
          </a:p>
          <a:p>
            <a:endParaRPr lang="en-US" sz="1200" dirty="0"/>
          </a:p>
          <a:p>
            <a:r>
              <a:rPr lang="en-US" sz="1200" dirty="0"/>
              <a:t>tb041205670</a:t>
            </a:r>
            <a:endParaRPr lang="en-US" dirty="0"/>
          </a:p>
        </p:txBody>
      </p:sp>
    </p:spTree>
    <p:extLst>
      <p:ext uri="{BB962C8B-B14F-4D97-AF65-F5344CB8AC3E}">
        <p14:creationId xmlns:p14="http://schemas.microsoft.com/office/powerpoint/2010/main" val="388663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DB4A47-40AF-4B32-B2C3-0358AA754DD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altLang="en-US" sz="1000" b="1"/>
              <a:t>Historical Background</a:t>
            </a:r>
          </a:p>
          <a:p>
            <a:pPr marL="228600" indent="-228600" eaLnBrk="1" hangingPunct="1">
              <a:buFontTx/>
              <a:buAutoNum type="arabicPeriod"/>
            </a:pPr>
            <a:r>
              <a:rPr lang="en-US" altLang="en-US" sz="1000"/>
              <a:t>Antioch of Pisidia was founded in the 4th or 3rd century B.C. by a Seleucid king, either Antiochus I or II.  It was situated along the Anthios River in Phrygia near Pisidia (western central Asia Minor), just east of the modern city of Yalvac.  It sat along the main trade route running from Ephesus to Cilicia, which contributed to its growth into a major Hellenistic city.</a:t>
            </a:r>
          </a:p>
          <a:p>
            <a:pPr marL="228600" indent="-228600" eaLnBrk="1" hangingPunct="1">
              <a:buFontTx/>
              <a:buAutoNum type="arabicPeriod"/>
            </a:pPr>
            <a:r>
              <a:rPr lang="en-US" altLang="en-US" sz="1000"/>
              <a:t>Settlers at Pisidian Antioch came from Magnesia and Maeandrum in Ionia.  Antiochus also settled many Babylonian Jews on the site ca. 200 B.C. for political and commercial reasons.  The city remained under Seleucid rule until the treaty of Apameia in 189-88 B.C., making it free.  Antioch of Pisidia was part of a region dedicated to the Anatolian moon god Men Askaenos, for whom an Ionic temple was built at Antioch in the 2nd century B.C.</a:t>
            </a:r>
          </a:p>
          <a:p>
            <a:pPr marL="228600" indent="-228600" eaLnBrk="1" hangingPunct="1">
              <a:buFontTx/>
              <a:buAutoNum type="arabicPeriod"/>
            </a:pPr>
            <a:r>
              <a:rPr lang="en-US" altLang="en-US" sz="1000"/>
              <a:t>In 39 B.C. the Romans under Antony gave Antioch to Amyntas, the ruler of Galatia who aided him in the battle of Actium eight years later.  The city only achieved prominence after its re-founding as a Roman colony by Augustus in 25 B.C., in the province of Galatia.</a:t>
            </a:r>
          </a:p>
          <a:p>
            <a:pPr marL="228600" indent="-228600" eaLnBrk="1" hangingPunct="1">
              <a:buFontTx/>
              <a:buAutoNum type="arabicPeriod"/>
            </a:pPr>
            <a:r>
              <a:rPr lang="en-US" altLang="en-US" sz="1000"/>
              <a:t>Army veterans were settled at the site, then named Colonia Caesarea Antiocheia.  Pisidian Antioch was one of the most Romanized cities of the region; three members of the imperial family even served as honorary magistrates there from 15 B.C. to 35 A.D., attesting to the importance of the city: Drusus (brother of future emperor Tiberius), C. Domitius Ahenobarbus (father of emperor Nero), and L. Cornelius Sulla Felix (son-in-law of Germanicus).  Augustus built the Via Sebaste in 6 B.C., putting Antioch at the crossroads of two major trade routes.</a:t>
            </a:r>
          </a:p>
          <a:p>
            <a:pPr marL="228600" indent="-228600" eaLnBrk="1" hangingPunct="1">
              <a:buFontTx/>
              <a:buAutoNum type="arabicPeriod"/>
            </a:pPr>
            <a:r>
              <a:rPr lang="en-US" altLang="en-US" sz="1000"/>
              <a:t>The city gradually declined; Arab raiders attacked it in the 7th and 8th centuries A.D. and the Turks eventually gained control after the battle of Manzikert.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EFE82C-B68F-46FF-AEB0-42C474A496F5}"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t>Constructed in the Hellenistic times and further developed by the Romans, the theater at Pisidian Antioch could seat approximately 5,000 spectators in its 26 rows.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ea typeface="ＭＳ Ｐゴシック" pitchFamily="34" charset="-128"/>
              </a:rPr>
              <a:t>Built sometime around AD 25, this temple was dedicated to Augustus, who was honored as the founder of the city. Constructed in front of a two-story semi-circular portico and adjacent to a large colonnaded courtyard (with about 150 columns), this podium temple became the focal point of the city. </a:t>
            </a:r>
            <a:endParaRPr lang="en-US" sz="1200" dirty="0"/>
          </a:p>
          <a:p>
            <a:endParaRPr lang="en-US" sz="1200" dirty="0"/>
          </a:p>
          <a:p>
            <a:r>
              <a:rPr lang="en-US" sz="1200" dirty="0"/>
              <a:t>tb041205595</a:t>
            </a:r>
            <a:endParaRPr lang="en-US" dirty="0"/>
          </a:p>
        </p:txBody>
      </p:sp>
    </p:spTree>
    <p:extLst>
      <p:ext uri="{BB962C8B-B14F-4D97-AF65-F5344CB8AC3E}">
        <p14:creationId xmlns:p14="http://schemas.microsoft.com/office/powerpoint/2010/main" val="1528836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E9D068-35AD-463E-8A90-6D2EC4CDB81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dirty="0"/>
              <a:t>Ostia was the primary port city of Rome in the 1st century AD. The city housed various trade guides, and the Plaza of the Guilds (Piazzale </a:t>
            </a:r>
            <a:r>
              <a:rPr lang="en-US" sz="1100" dirty="0" err="1"/>
              <a:t>delle</a:t>
            </a:r>
            <a:r>
              <a:rPr lang="en-US" sz="1100" dirty="0"/>
              <a:t> </a:t>
            </a:r>
            <a:r>
              <a:rPr lang="en-US" sz="1100" dirty="0" err="1"/>
              <a:t>Corporazioni</a:t>
            </a:r>
            <a:r>
              <a:rPr lang="en-US" sz="1100" dirty="0"/>
              <a:t>) held 70 commercial offices with mosaic floors portraying the specific trades and guilds. This provides us with much useful illustrative material from the time of the Book of Acts.</a:t>
            </a:r>
          </a:p>
          <a:p>
            <a:endParaRPr lang="en-US" sz="1100" dirty="0"/>
          </a:p>
          <a:p>
            <a:r>
              <a:rPr lang="en-US" sz="1100" dirty="0"/>
              <a:t>tb051717295s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573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A2E56A-1D2A-445C-B67A-BC93ABE5EBB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t>Recent excavations have revealed a first century building underneath the Church of St. Peter which has been identified as a synagogue.  This supports the site’s authenticity as being the place where Paul preached in Acts 13.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51C25-AF29-4272-8D9A-F612769F8DD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term translated here as “rulers of the synagogue” (</a:t>
            </a:r>
            <a:r>
              <a:rPr lang="el-GR" dirty="0"/>
              <a:t>αρχισυναγωγος</a:t>
            </a:r>
            <a:r>
              <a:rPr lang="en-US" dirty="0"/>
              <a:t>) is the first word in the second line on this inscription. The Theodotos Inscription was originally part of a synagogue in Jerusalem, but archaeologists in the early 20th century discovered this inscription in discarded debris. This inscription was photographed in the Rockefeller Museum. </a:t>
            </a:r>
          </a:p>
          <a:p>
            <a:endParaRPr lang="en-US" dirty="0"/>
          </a:p>
          <a:p>
            <a:r>
              <a:rPr lang="en-US" dirty="0"/>
              <a:t>tb042403156b</a:t>
            </a:r>
          </a:p>
        </p:txBody>
      </p:sp>
    </p:spTree>
    <p:extLst>
      <p:ext uri="{BB962C8B-B14F-4D97-AF65-F5344CB8AC3E}">
        <p14:creationId xmlns:p14="http://schemas.microsoft.com/office/powerpoint/2010/main" val="172564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inscription on a theater seat in Miletus mentions “Godfearers.” Paul would later visit this city in Acts 20:15. See the next slide for</a:t>
            </a:r>
            <a:r>
              <a:rPr lang="en-US" sz="1200" baseline="0" dirty="0"/>
              <a:t> the text of the inscription and a more detailed description.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jc0102150114</a:t>
            </a:r>
          </a:p>
        </p:txBody>
      </p:sp>
    </p:spTree>
    <p:extLst>
      <p:ext uri="{BB962C8B-B14F-4D97-AF65-F5344CB8AC3E}">
        <p14:creationId xmlns:p14="http://schemas.microsoft.com/office/powerpoint/2010/main" val="4141281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Gentiles who worshipped the true God, and particularly those who converted to Judaism, were often referred to as “God-fearers” (e.g. Acts 10:2). Such Gentiles,</a:t>
            </a:r>
            <a:r>
              <a:rPr lang="en-US" sz="1200" baseline="0" dirty="0"/>
              <a:t> who were already familiar with the God of the Bible, might have been more accepting of Paul’s message than many of those who still worshipped pagan deities. The inscription shown here lists many names of Gentiles. </a:t>
            </a:r>
            <a:r>
              <a:rPr lang="en-US" sz="1200" dirty="0"/>
              <a:t>The first line of the portion shown here </a:t>
            </a:r>
            <a:r>
              <a:rPr lang="en-US" sz="1200" baseline="0" dirty="0"/>
              <a:t>reads, “and such are the God-fearers” (</a:t>
            </a:r>
            <a:r>
              <a:rPr lang="el-GR" sz="1200" baseline="0" dirty="0"/>
              <a:t>ΚΑΙ ΟΣΟΙ ΘΕΟΣΕΒΙΣ</a:t>
            </a:r>
            <a:r>
              <a:rPr lang="en-US" sz="1200" baseline="0" dirty="0"/>
              <a:t>), followed by a list of names. </a:t>
            </a:r>
            <a:r>
              <a:rPr lang="en-US" sz="1200" dirty="0"/>
              <a:t>This pillar comes from the ancient city of Aphrodisias and is on display in the Aphrodisias Museum.</a:t>
            </a:r>
          </a:p>
          <a:p>
            <a:endParaRPr lang="en-US" sz="1200" dirty="0"/>
          </a:p>
          <a:p>
            <a:r>
              <a:rPr lang="en-US" sz="1200" dirty="0"/>
              <a:t>shs031215315 (left); shs031215316 (right)</a:t>
            </a:r>
          </a:p>
        </p:txBody>
      </p:sp>
    </p:spTree>
    <p:extLst>
      <p:ext uri="{BB962C8B-B14F-4D97-AF65-F5344CB8AC3E}">
        <p14:creationId xmlns:p14="http://schemas.microsoft.com/office/powerpoint/2010/main" val="1516748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photochrom image was taken in the 1890s. The perspective is from the tower of the Russian Orthodox Church. The Church of the Pater Noster is visible on the right foreground.</a:t>
            </a:r>
          </a:p>
          <a:p>
            <a:endParaRPr lang="en-US" dirty="0"/>
          </a:p>
          <a:p>
            <a:r>
              <a:rPr lang="en-US" dirty="0"/>
              <a:t>pcm02685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40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fresco depicts a riot in the city of Pompeii a few years after the events of this chapter. Though it is not depicting persecution against Christians, it provides a visual image of contemporary violence. In later years, many Christians faced death at the hands of men and wild beasts in Roman amphitheaters. </a:t>
            </a:r>
          </a:p>
          <a:p>
            <a:endParaRPr lang="en-US" dirty="0"/>
          </a:p>
          <a:p>
            <a:r>
              <a:rPr lang="en-US" dirty="0"/>
              <a:t>tb051517028c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14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leather sandals were photographed at the Israel Museum.</a:t>
            </a:r>
          </a:p>
          <a:p>
            <a:endParaRPr lang="en-US" dirty="0"/>
          </a:p>
          <a:p>
            <a:r>
              <a:rPr lang="en-US" dirty="0"/>
              <a:t>tb032014702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132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well-preserved Roman bridge is located on the Via Sebaste about 32 miles (52 km) west of Iconium. He may have passed over this bridge each time he passed between Iconium and Pisidian Antioch. This photograph was provided by Mark Wilson.</a:t>
            </a:r>
          </a:p>
          <a:p>
            <a:endParaRPr lang="en-US" dirty="0"/>
          </a:p>
          <a:p>
            <a:r>
              <a:rPr lang="en-US" dirty="0"/>
              <a:t>mw051106101</a:t>
            </a:r>
          </a:p>
        </p:txBody>
      </p:sp>
    </p:spTree>
    <p:extLst>
      <p:ext uri="{BB962C8B-B14F-4D97-AF65-F5344CB8AC3E}">
        <p14:creationId xmlns:p14="http://schemas.microsoft.com/office/powerpoint/2010/main" val="168101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inscription pictured here mentions the city of Iconium. </a:t>
            </a:r>
            <a:r>
              <a:rPr lang="en-US"/>
              <a:t>It was </a:t>
            </a:r>
            <a:r>
              <a:rPr lang="en-US" dirty="0"/>
              <a:t>photographed at the Konya Museum. (Konya is the modern name of ancient Iconium.)</a:t>
            </a:r>
          </a:p>
          <a:p>
            <a:endParaRPr lang="en-US" dirty="0"/>
          </a:p>
          <a:p>
            <a:r>
              <a:rPr lang="en-US" dirty="0"/>
              <a:t>tb010201644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6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Excavations at Salamis have revealed extensive Roman remains, including the street above, a Roman bathhouse, and a gymnasium. </a:t>
            </a:r>
          </a:p>
          <a:p>
            <a:endParaRPr lang="en-US" sz="1200" dirty="0"/>
          </a:p>
          <a:p>
            <a:r>
              <a:rPr lang="en-US" sz="1200" dirty="0"/>
              <a:t>tb030305723</a:t>
            </a:r>
            <a:endParaRPr lang="en-US" dirty="0"/>
          </a:p>
        </p:txBody>
      </p:sp>
    </p:spTree>
    <p:extLst>
      <p:ext uri="{BB962C8B-B14F-4D97-AF65-F5344CB8AC3E}">
        <p14:creationId xmlns:p14="http://schemas.microsoft.com/office/powerpoint/2010/main" val="180918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469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Paul began his second missionary journey by going overland, instead of by sea (and Cyprus) like he did on the first trip. Having set out from Antioch and likely traveled through Tarsus, he now continued west to Derbe. This map was </a:t>
            </a:r>
            <a:r>
              <a:rPr lang="en-US" sz="1100" kern="1200" dirty="0">
                <a:solidFill>
                  <a:schemeClr val="tx1"/>
                </a:solidFill>
                <a:effectLst/>
                <a:ea typeface="+mn-ea"/>
                <a:cs typeface="+mn-cs"/>
              </a:rPr>
              <a:t>created by A.D. Riddle, RiddleMaps.com. Data sources: Ancient World Mapping Center shapefiles were used for road lines, under Open Database License (</a:t>
            </a:r>
            <a:r>
              <a:rPr lang="en-US" sz="1100" kern="1200" dirty="0" err="1">
                <a:solidFill>
                  <a:schemeClr val="tx1"/>
                </a:solidFill>
                <a:effectLst/>
                <a:ea typeface="+mn-ea"/>
                <a:cs typeface="+mn-cs"/>
              </a:rPr>
              <a:t>ODbL</a:t>
            </a:r>
            <a:r>
              <a:rPr lang="en-US" sz="1100" kern="1200" dirty="0">
                <a:solidFill>
                  <a:schemeClr val="tx1"/>
                </a:solidFill>
                <a:effectLs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1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1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inscription is on display in the Konya Museum.</a:t>
            </a:r>
          </a:p>
          <a:p>
            <a:endParaRPr lang="en-US" dirty="0"/>
          </a:p>
          <a:p>
            <a:r>
              <a:rPr lang="en-US" dirty="0"/>
              <a:t>tb010201698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2881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trip from Troas, past Samothrace, to the port at Neapolis was roughly 135 miles (217 km).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88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aqueduct was built by the Romans sometime between</a:t>
            </a:r>
            <a:r>
              <a:rPr lang="en-US" sz="1100" baseline="0" dirty="0"/>
              <a:t> the 1st and 6th centuries AD. It brings water from the mountains about 3.5 miles (6 km) to the north. The aqueduct was renovated by</a:t>
            </a:r>
            <a:r>
              <a:rPr lang="en-US" sz="1100" dirty="0"/>
              <a:t> </a:t>
            </a:r>
            <a:r>
              <a:rPr lang="en-US" sz="1100" kern="1200" baseline="0" dirty="0">
                <a:solidFill>
                  <a:schemeClr val="tx1"/>
                </a:solidFill>
                <a:effectLst/>
                <a:ea typeface="+mn-ea"/>
                <a:cs typeface="+mn-cs"/>
              </a:rPr>
              <a:t>Suleiman the Magnificent in the 16th century AD in order to supply water for the Turkish baths. </a:t>
            </a:r>
            <a:endParaRPr lang="en-US" sz="1100" dirty="0"/>
          </a:p>
          <a:p>
            <a:endParaRPr lang="en-US" sz="1100" dirty="0"/>
          </a:p>
          <a:p>
            <a:r>
              <a:rPr lang="en-US" sz="1100" dirty="0"/>
              <a:t>jc0105151255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133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Roman times, Neapolis was the main Aegean port along the Via Egnatia,</a:t>
            </a:r>
            <a:r>
              <a:rPr lang="en-US" sz="1100" baseline="0" dirty="0"/>
              <a:t> an important trade route across Macedonia. Remains of the old Roman road still exist, as shown here. Paul would have walked this road from Neapolis to Philippi. The road is not mentioned by name in Acts, but since it was the main road connecting cities that he visited, there can be little doubt that he used it. </a:t>
            </a:r>
            <a:endParaRPr lang="en-US" sz="1100" dirty="0"/>
          </a:p>
          <a:p>
            <a:endParaRPr lang="en-US" sz="1100" dirty="0"/>
          </a:p>
          <a:p>
            <a:r>
              <a:rPr lang="en-US" sz="1100" dirty="0"/>
              <a:t>tb010717002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396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tb010717130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272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site is not built over by modern settlement, Philippi has been a rewarding excavation for archaeologists. The structures visible in the photo below date from the Roman and Byzantine periods. </a:t>
            </a:r>
          </a:p>
          <a:p>
            <a:endParaRPr lang="en-US" dirty="0"/>
          </a:p>
          <a:p>
            <a:r>
              <a:rPr lang="en-US" dirty="0"/>
              <a:t>tb031106652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846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Apparently there was no synagogue in Philippi at the time of Paul's arrival, for this was always his first stop in a city.  Instead, he went to the river where prayers were offered.  The Gangitis River, to the east of Philippi, is assumed to be the river spoken of in the text.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purple</a:t>
            </a:r>
            <a:r>
              <a:rPr lang="en-US" baseline="0" dirty="0"/>
              <a:t> wool incorporated into this piece of fabric was dyed using a </a:t>
            </a:r>
            <a:r>
              <a:rPr lang="en-US" dirty="0"/>
              <a:t>vegetal </a:t>
            </a:r>
            <a:r>
              <a:rPr lang="en-US" dirty="0" err="1"/>
              <a:t>indigotin</a:t>
            </a:r>
            <a:r>
              <a:rPr lang="en-US" dirty="0"/>
              <a:t> and madder. This cloth was recovered from the caves in Wadi </a:t>
            </a:r>
            <a:r>
              <a:rPr lang="en-US" dirty="0" err="1"/>
              <a:t>Murabba’at</a:t>
            </a:r>
            <a:r>
              <a:rPr lang="en-US" dirty="0"/>
              <a:t>, presumably left there by rebels of the Bar-Kochba</a:t>
            </a:r>
            <a:r>
              <a:rPr lang="en-US" baseline="0" dirty="0"/>
              <a:t> Revolt who hid there in AD</a:t>
            </a:r>
            <a:r>
              <a:rPr lang="en-US" dirty="0"/>
              <a:t> 132–135. This artifact was photographed in the Bible Lands Museum Jerusalem.</a:t>
            </a:r>
          </a:p>
          <a:p>
            <a:endParaRPr lang="en-US" dirty="0"/>
          </a:p>
          <a:p>
            <a:r>
              <a:rPr lang="en-US" dirty="0"/>
              <a:t>adr1806274371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91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the marble columns now located</a:t>
            </a:r>
            <a:r>
              <a:rPr lang="en-US" baseline="0" dirty="0"/>
              <a:t> here originally belonged to the theater. When the city was destroyed by an earthquake in the 4th century, the theater was not rebuilt. Christians moved the columns to this area, which served as a public meeting place.</a:t>
            </a:r>
            <a:r>
              <a:rPr lang="en-US" sz="1200" baseline="0" dirty="0"/>
              <a:t> </a:t>
            </a:r>
            <a:r>
              <a:rPr lang="en-US" sz="1200" dirty="0"/>
              <a:t>In addition to the gymnasium, a theater and forum were also excavated at Salamis. </a:t>
            </a:r>
          </a:p>
          <a:p>
            <a:endParaRPr lang="en-US" sz="1200" dirty="0"/>
          </a:p>
          <a:p>
            <a:r>
              <a:rPr lang="en-US" sz="1200" dirty="0"/>
              <a:t>tb030305614</a:t>
            </a:r>
            <a:endParaRPr lang="en-US" dirty="0"/>
          </a:p>
        </p:txBody>
      </p:sp>
    </p:spTree>
    <p:extLst>
      <p:ext uri="{BB962C8B-B14F-4D97-AF65-F5344CB8AC3E}">
        <p14:creationId xmlns:p14="http://schemas.microsoft.com/office/powerpoint/2010/main" val="1006780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Lydia and her household were in Philippi, they may have stayed somewhere among the structures shown here. Lydia was apparently wealthy and was able to keep Paul and his companions</a:t>
            </a:r>
            <a:r>
              <a:rPr lang="en-US" baseline="0" dirty="0"/>
              <a:t> in comfortable quarters. Since the ruins shown here are not well preserved, the following slides will show better preserved remains from about the same period, but from Ephesus and Pompeii.</a:t>
            </a:r>
            <a:endParaRPr lang="en-US" dirty="0"/>
          </a:p>
          <a:p>
            <a:endParaRPr lang="en-US" dirty="0"/>
          </a:p>
          <a:p>
            <a:r>
              <a:rPr lang="en-US" dirty="0"/>
              <a:t>jc0106151412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076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and Silas were dragged into the forum, or marketplace, since that was the location of the rulers or magistrates (Gk.</a:t>
            </a:r>
            <a:r>
              <a:rPr lang="en-US" baseline="0" dirty="0"/>
              <a:t> </a:t>
            </a:r>
            <a:r>
              <a:rPr lang="en-US" i="1" baseline="0" dirty="0"/>
              <a:t>archon</a:t>
            </a:r>
            <a:r>
              <a:rPr lang="en-US" dirty="0"/>
              <a:t> [</a:t>
            </a:r>
            <a:r>
              <a:rPr lang="el-GR" sz="1200" b="0" i="0" u="none" strike="noStrike" kern="1200" baseline="0" dirty="0" err="1">
                <a:solidFill>
                  <a:schemeClr val="tx1"/>
                </a:solidFill>
                <a:latin typeface="+mn-lt"/>
                <a:ea typeface="+mn-ea"/>
                <a:cs typeface="+mn-cs"/>
              </a:rPr>
              <a:t>ἄρχων</a:t>
            </a:r>
            <a:r>
              <a:rPr lang="en-US" dirty="0"/>
              <a:t>]). </a:t>
            </a:r>
          </a:p>
          <a:p>
            <a:endParaRPr lang="en-US" dirty="0"/>
          </a:p>
          <a:p>
            <a:r>
              <a:rPr lang="en-US" dirty="0"/>
              <a:t>tb031106668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832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majority of the</a:t>
            </a:r>
            <a:r>
              <a:rPr lang="en-US" sz="1100" baseline="0" dirty="0"/>
              <a:t> </a:t>
            </a:r>
            <a:r>
              <a:rPr lang="en-US" sz="1100" dirty="0"/>
              <a:t>forum consisted of a</a:t>
            </a:r>
            <a:r>
              <a:rPr lang="en-US" sz="1100" baseline="0" dirty="0"/>
              <a:t> public, open-air square, surrounded by a columned portico on several or all sides. The forum was used for a great number of activities, including </a:t>
            </a:r>
            <a:r>
              <a:rPr lang="en-US" sz="1100" dirty="0"/>
              <a:t>business</a:t>
            </a:r>
            <a:r>
              <a:rPr lang="en-US" sz="1100" baseline="0" dirty="0"/>
              <a:t> transactions and a variety of civic functions. The forum at Philippi </a:t>
            </a:r>
            <a:r>
              <a:rPr lang="en-US" sz="1100" dirty="0">
                <a:cs typeface="Times New Roman" pitchFamily="18" charset="0"/>
              </a:rPr>
              <a:t>measured 300 by 150 feet (90 by 45 m)</a:t>
            </a:r>
            <a:r>
              <a:rPr lang="en-US" sz="1100" baseline="0" dirty="0">
                <a:cs typeface="Times New Roman" pitchFamily="18" charset="0"/>
              </a:rPr>
              <a:t> and </a:t>
            </a:r>
            <a:r>
              <a:rPr lang="en-US" sz="1100" dirty="0">
                <a:cs typeface="Times New Roman" pitchFamily="18" charset="0"/>
              </a:rPr>
              <a:t>was oriented east-west along the Via </a:t>
            </a:r>
            <a:r>
              <a:rPr lang="en-US" sz="1100" dirty="0" err="1">
                <a:cs typeface="Times New Roman" pitchFamily="18" charset="0"/>
              </a:rPr>
              <a:t>Egnatia</a:t>
            </a:r>
            <a:r>
              <a:rPr lang="en-US" sz="1100" dirty="0">
                <a:cs typeface="Times New Roman" pitchFamily="18" charset="0"/>
              </a:rPr>
              <a:t>. It was largely rebuilt during the reign of Marcus Aurelius (AD 161–180), but the general plan was constructed in</a:t>
            </a:r>
            <a:r>
              <a:rPr lang="en-US" sz="1100" baseline="0" dirty="0">
                <a:cs typeface="Times New Roman" pitchFamily="18" charset="0"/>
              </a:rPr>
              <a:t> the reign of Claudius, which in turn was built over earlier remains from the Augustan age (31 BC–AD 14) and the Hellenistic period (4th–2nd centuries BC)</a:t>
            </a:r>
            <a:r>
              <a:rPr lang="en-US" sz="1100" dirty="0">
                <a:cs typeface="Times New Roman" pitchFamily="18" charset="0"/>
              </a:rPr>
              <a:t>.</a:t>
            </a:r>
          </a:p>
          <a:p>
            <a:endParaRPr lang="en-US" sz="1100" dirty="0"/>
          </a:p>
          <a:p>
            <a:r>
              <a:rPr lang="en-US" sz="1100" dirty="0"/>
              <a:t>tb010717124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585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possibilities for the location of the court before which Paul and Silas were taken. One is the bema, a raised</a:t>
            </a:r>
            <a:r>
              <a:rPr lang="en-US" baseline="0" dirty="0"/>
              <a:t> platform along the north side of the Philippi forum that was used for public address, but sometimes also for court proceedings (e.g., Acts 18:12). Another good possibility is that he was taken to either the Roman basilica or the bouleuterion, both of which were located at the west end of the forum. The basilica was commonly used by the Romans both for public assemblies and as a court of law, and the bouleuterion was where the council of citizens (or senate) met. In the slides that follow we will show these locations in turn.</a:t>
            </a:r>
            <a:endParaRPr lang="en-US" dirty="0"/>
          </a:p>
          <a:p>
            <a:endParaRPr lang="en-US" dirty="0"/>
          </a:p>
          <a:p>
            <a:r>
              <a:rPr lang="en-US" dirty="0"/>
              <a:t>tb031106668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832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2AD5F6-A4BC-42E0-B4E7-CE253BB75855}"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altLang="en-US" b="1"/>
              <a:t>The Forum</a:t>
            </a:r>
          </a:p>
          <a:p>
            <a:pPr marL="228600" indent="-228600">
              <a:buFontTx/>
              <a:buAutoNum type="arabicPeriod"/>
            </a:pPr>
            <a:r>
              <a:rPr lang="en-US" altLang="en-US"/>
              <a:t>The forum (agora) of Philippi consisted of a paved square, bounded by stoas and buildings.  Measuring 300 by 150 feet, the forum was oriented lengthwise along the Ignatia Way.  It was largely rebuilt during the reign of Marcus Aurelius (161-180 B.C.), but the general plan is presumably the same as it was in Paul’s day and as late as it was used, ca. the 5th or 6th century A.D.</a:t>
            </a:r>
          </a:p>
          <a:p>
            <a:pPr marL="228600" indent="-228600">
              <a:buFontTx/>
              <a:buAutoNum type="arabicPeriod"/>
            </a:pPr>
            <a:r>
              <a:rPr lang="en-US" altLang="en-US"/>
              <a:t>At the northwest corner of the Forum stood a temple dedicated to Emperor Antonius Pius (138-161 B.C.).  The architectural remains of this temple suggest that the building had two Corinthian columns on the façade, a marble floor, and plaster-coated walls. </a:t>
            </a:r>
          </a:p>
          <a:p>
            <a:pPr marL="228600" indent="-228600">
              <a:buFontTx/>
              <a:buAutoNum type="arabicPeriod"/>
            </a:pPr>
            <a:r>
              <a:rPr lang="en-US" altLang="en-US"/>
              <a:t>The Roman commercial agora lay southeast of the forum, between it and the Palastra.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were in the prison had been bound with chains, similar to the ones pictured above. </a:t>
            </a:r>
            <a:r>
              <a:rPr lang="en-US" sz="1200" kern="1200" dirty="0">
                <a:solidFill>
                  <a:schemeClr val="tx1"/>
                </a:solidFill>
                <a:effectLst/>
                <a:latin typeface="+mn-lt"/>
                <a:ea typeface="+mn-ea"/>
                <a:cs typeface="+mn-cs"/>
              </a:rPr>
              <a:t>This display was photographed at the Spartacus Exhibit, a temporary exhibition at the Ara </a:t>
            </a:r>
            <a:r>
              <a:rPr lang="en-US" sz="1200" kern="1200" dirty="0" err="1">
                <a:solidFill>
                  <a:schemeClr val="tx1"/>
                </a:solidFill>
                <a:effectLst/>
                <a:latin typeface="+mn-lt"/>
                <a:ea typeface="+mn-ea"/>
                <a:cs typeface="+mn-cs"/>
              </a:rPr>
              <a:t>Pacis</a:t>
            </a:r>
            <a:r>
              <a:rPr lang="en-US" sz="1200" kern="1200" dirty="0">
                <a:solidFill>
                  <a:schemeClr val="tx1"/>
                </a:solidFill>
                <a:effectLst/>
                <a:latin typeface="+mn-lt"/>
                <a:ea typeface="+mn-ea"/>
                <a:cs typeface="+mn-cs"/>
              </a:rPr>
              <a:t> Museum in Rome.</a:t>
            </a:r>
            <a:endParaRPr lang="en-US" dirty="0"/>
          </a:p>
          <a:p>
            <a:endParaRPr lang="en-US" dirty="0"/>
          </a:p>
          <a:p>
            <a:r>
              <a:rPr lang="en-US" dirty="0"/>
              <a:t>tb0518174080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65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F850C-09D1-4FD3-8A44-F5A99C4D7D0C}"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spending time with Lydia and her household, the apostles embarked again upon their journey, continuing towards the west along the Via Egnatia. This photograph was taken along a section of the road from Neapolis that Paul had previously traveled on.</a:t>
            </a:r>
          </a:p>
          <a:p>
            <a:endParaRPr lang="en-US" dirty="0"/>
          </a:p>
          <a:p>
            <a:r>
              <a:rPr lang="en-US" dirty="0"/>
              <a:t>tb031106967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38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E6690F-C42C-4C28-80BD-46A0B7AB60E3}"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r>
              <a:rPr lang="en-US"/>
              <a:t>The Via Egnatia is the name of a Roman Road that connected ports on the Adriatic Sea with Byzantium.  From east to west, a traveler from Rome (Italy – not on map) would head west overland to Brundisium (a port on the west coast of Italy).  There they would sail across the Adriatic Sea landing at either Apollonia or Dyrrhachium (both on map).  From there they would head east on the “Via Egnatia” toward Byzantium — via </a:t>
            </a:r>
            <a:r>
              <a:rPr lang="en-US">
                <a:hlinkClick r:id="rId3"/>
              </a:rPr>
              <a:t>Thessalonica</a:t>
            </a:r>
            <a:r>
              <a:rPr lang="en-US"/>
              <a:t>, </a:t>
            </a:r>
            <a:r>
              <a:rPr lang="en-US">
                <a:hlinkClick r:id="rId4"/>
              </a:rPr>
              <a:t>Amphipolis</a:t>
            </a:r>
            <a:r>
              <a:rPr lang="en-US"/>
              <a:t>, </a:t>
            </a:r>
            <a:r>
              <a:rPr lang="en-US">
                <a:hlinkClick r:id="rId5"/>
              </a:rPr>
              <a:t>Philippi</a:t>
            </a:r>
            <a:r>
              <a:rPr lang="en-US"/>
              <a:t>, and Kypsela.</a:t>
            </a:r>
          </a:p>
          <a:p>
            <a:r>
              <a:rPr lang="en-US"/>
              <a:t>Although completed in stages, it was begun in the second century B.C. and it was expanded and repaired by the Romans in subsequent centuries.  It is named after the second century B.C. Roman proconsul of Macedonia, “Gnaios Egnatios.”</a:t>
            </a:r>
          </a:p>
          <a:p>
            <a:r>
              <a:rPr lang="en-US"/>
              <a:t>Its length varied according to the period, but Roman milestones suggest it was 535 Roman miles long (= 493 English miles [790 km.]).</a:t>
            </a:r>
          </a:p>
          <a:p>
            <a:r>
              <a:rPr lang="en-US"/>
              <a:t>Paul probably traveled this road on both his second and third missionary journeys, as he traveled between Philippi and Thessalonica.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lion, dating to the 4th century BC, has been reconstructed from the pieces found around the area over the space of several decades. The base has also been reconstructed. The purpose of the statue is not conclusively known, but some archaeologists suspect it may have honored Laomedon, a friend of Alexander the Great, and a man who eventually became governor of Syria. It was standing when Paul traveled through the area. </a:t>
            </a:r>
          </a:p>
          <a:p>
            <a:endParaRPr lang="en-US" dirty="0"/>
          </a:p>
          <a:p>
            <a:r>
              <a:rPr lang="en-US" dirty="0"/>
              <a:t>tb010717211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26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handful of Jewish synagogues from the 1st century AD have been discovered. One of them is located in Magdala, in the region of Galilee. The synagogue at Magdala can help us visualize the type of synagogues in which Barnabas and Paul taught. </a:t>
            </a:r>
          </a:p>
          <a:p>
            <a:endParaRPr lang="en-US" dirty="0"/>
          </a:p>
          <a:p>
            <a:r>
              <a:rPr lang="en-US" dirty="0"/>
              <a:t>tb053116422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452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would have walked on streets in Thessalonica similar to this one. </a:t>
            </a:r>
          </a:p>
          <a:p>
            <a:endParaRPr lang="en-US" dirty="0"/>
          </a:p>
          <a:p>
            <a:r>
              <a:rPr lang="en-US" dirty="0"/>
              <a:t>tb010817333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973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arches shown here once served as doorways to the shops of Thessalonica. </a:t>
            </a:r>
          </a:p>
          <a:p>
            <a:endParaRPr lang="en-US" dirty="0"/>
          </a:p>
          <a:p>
            <a:r>
              <a:rPr lang="en-US" dirty="0"/>
              <a:t>tb010817324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320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Mobs and riots often found their beginnings in public places like the forum, theaters, or amphitheaters. In the fresco from</a:t>
            </a:r>
            <a:r>
              <a:rPr lang="en-US" baseline="0" dirty="0"/>
              <a:t> Pompeii shown here, fighting has broken out at the amphitheater and spilled into the surrounding streets. This fresco was photographed in the Naples Museum.</a:t>
            </a:r>
            <a:endParaRPr lang="en-US" dirty="0"/>
          </a:p>
          <a:p>
            <a:endParaRPr lang="en-US" dirty="0"/>
          </a:p>
          <a:p>
            <a:r>
              <a:rPr lang="en-US" dirty="0"/>
              <a:t>tb0515170287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347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sketch of the fresco shown on the previous slide comes from Pierre </a:t>
            </a:r>
            <a:r>
              <a:rPr lang="en-US" dirty="0" err="1"/>
              <a:t>Gusman</a:t>
            </a:r>
            <a:r>
              <a:rPr lang="en-US" dirty="0"/>
              <a:t>, </a:t>
            </a:r>
            <a:r>
              <a:rPr lang="en-US" i="1" dirty="0"/>
              <a:t>Pompeii: The City, Its Life and Art</a:t>
            </a:r>
            <a:r>
              <a:rPr lang="en-US" dirty="0"/>
              <a:t> (London: William Heinemann, 1900), page 156.</a:t>
            </a:r>
          </a:p>
          <a:p>
            <a:endParaRPr lang="en-US" dirty="0"/>
          </a:p>
          <a:p>
            <a:r>
              <a:rPr lang="en-US" dirty="0"/>
              <a:t>pg1900156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462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politarchs would have most likely met in either the forum or the </a:t>
            </a:r>
            <a:r>
              <a:rPr lang="en-US" dirty="0" err="1"/>
              <a:t>odeon</a:t>
            </a:r>
            <a:r>
              <a:rPr lang="en-US" dirty="0"/>
              <a:t> of Thessalonica. Since the </a:t>
            </a:r>
            <a:r>
              <a:rPr lang="en-US" dirty="0" err="1"/>
              <a:t>odeon</a:t>
            </a:r>
            <a:r>
              <a:rPr lang="en-US" dirty="0"/>
              <a:t> is so close to the forum here, it seems quite possible as the location for this portion of the chapter. </a:t>
            </a:r>
          </a:p>
          <a:p>
            <a:endParaRPr lang="en-US" dirty="0"/>
          </a:p>
          <a:p>
            <a:r>
              <a:rPr lang="en-US" dirty="0"/>
              <a:t>tb011301291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520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gives an overview of the excavations of the forum and </a:t>
            </a:r>
            <a:r>
              <a:rPr lang="en-US" dirty="0" err="1"/>
              <a:t>odeon</a:t>
            </a:r>
            <a:r>
              <a:rPr lang="en-US" dirty="0"/>
              <a:t> at Thessalonica. This model was photographed in the Archaeological Museum of Thessaloniki.</a:t>
            </a:r>
          </a:p>
          <a:p>
            <a:endParaRPr lang="en-US" dirty="0"/>
          </a:p>
          <a:p>
            <a:r>
              <a:rPr lang="en-US" dirty="0"/>
              <a:t>tb011301287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988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reference to “politarchs” appears in this inscription. Although some </a:t>
            </a:r>
            <a:r>
              <a:rPr lang="en-US" baseline="0" dirty="0"/>
              <a:t>of the inscriptions referring to politarchs date later than Paul, the one shown here and the one shown previously both come from the 1st century AD. </a:t>
            </a:r>
            <a:r>
              <a:rPr lang="en-US" dirty="0"/>
              <a:t>This artifact was photographed in the Archaeological Museum of Thessaloniki.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jc0107151519 (left); jc0107151518 (right)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218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coins pictured here were all of types that were in circulation during the 1st</a:t>
            </a:r>
            <a:r>
              <a:rPr lang="en-US" baseline="0" dirty="0"/>
              <a:t> century AD and were likely known and perhaps used to Jason and his companions. </a:t>
            </a:r>
            <a:r>
              <a:rPr lang="en-US" dirty="0"/>
              <a:t>The bond payment could have been made with coins like these, or many others. </a:t>
            </a:r>
            <a:r>
              <a:rPr lang="en-US" sz="1200" dirty="0"/>
              <a:t>The top right and bottom left images comes from Yale University Art Gallery and are in the public domain. Sources: Top right - https://artgallery.yale.edu/collections/objects/127667; bottom left - https://artgallery.yale.edu/collections/objects/117913</a:t>
            </a:r>
          </a:p>
          <a:p>
            <a:pPr rtl="0"/>
            <a:endParaRPr lang="en-US" dirty="0"/>
          </a:p>
          <a:p>
            <a:r>
              <a:rPr lang="en-US" baseline="0" dirty="0"/>
              <a:t>top left: </a:t>
            </a:r>
            <a:r>
              <a:rPr lang="en-US" sz="1200" dirty="0"/>
              <a:t>adr1305249887b; top right: </a:t>
            </a:r>
            <a:r>
              <a:rPr lang="en-US" dirty="0"/>
              <a:t>yale127667b; bottom left: yale117913b; bottom right: </a:t>
            </a:r>
            <a:r>
              <a:rPr lang="en-US" sz="1200" dirty="0"/>
              <a:t>adr1305249886b</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169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ＭＳ Ｐゴシック" pitchFamily="34" charset="-128"/>
                <a:cs typeface="Times New Roman" pitchFamily="18" charset="0"/>
              </a:rPr>
              <a:t>Situated in the region of </a:t>
            </a:r>
            <a:r>
              <a:rPr lang="en-US" sz="1100" dirty="0" err="1">
                <a:ea typeface="ＭＳ Ｐゴシック" pitchFamily="34" charset="-128"/>
                <a:cs typeface="Times New Roman" pitchFamily="18" charset="0"/>
              </a:rPr>
              <a:t>Ithmia</a:t>
            </a:r>
            <a:r>
              <a:rPr lang="en-US" sz="1100" dirty="0">
                <a:ea typeface="ＭＳ Ｐゴシック" pitchFamily="34" charset="-128"/>
                <a:cs typeface="Times New Roman" pitchFamily="18" charset="0"/>
              </a:rPr>
              <a:t>, in northeastern modern-day Greece, </a:t>
            </a:r>
            <a:r>
              <a:rPr lang="en-US" sz="1100" dirty="0" err="1">
                <a:ea typeface="ＭＳ Ｐゴシック" pitchFamily="34" charset="-128"/>
                <a:cs typeface="Times New Roman" pitchFamily="18" charset="0"/>
              </a:rPr>
              <a:t>Beroea</a:t>
            </a:r>
            <a:r>
              <a:rPr lang="en-US" sz="1100" dirty="0">
                <a:ea typeface="ＭＳ Ｐゴシック" pitchFamily="34" charset="-128"/>
                <a:cs typeface="Times New Roman" pitchFamily="18" charset="0"/>
              </a:rPr>
              <a:t>/Berea (modern </a:t>
            </a:r>
            <a:r>
              <a:rPr lang="en-US" sz="1100" dirty="0" err="1">
                <a:ea typeface="ＭＳ Ｐゴシック" pitchFamily="34" charset="-128"/>
                <a:cs typeface="Times New Roman" pitchFamily="18" charset="0"/>
              </a:rPr>
              <a:t>Veria</a:t>
            </a:r>
            <a:r>
              <a:rPr lang="en-US" sz="1100" dirty="0">
                <a:ea typeface="ＭＳ Ｐゴシック" pitchFamily="34" charset="-128"/>
                <a:cs typeface="Times New Roman" pitchFamily="18" charset="0"/>
              </a:rPr>
              <a:t>) was located 24 miles (38 km) inland from the Aegean Gulf of </a:t>
            </a:r>
            <a:r>
              <a:rPr lang="en-US" sz="1100" dirty="0" err="1">
                <a:ea typeface="ＭＳ Ｐゴシック" pitchFamily="34" charset="-128"/>
                <a:cs typeface="Times New Roman" pitchFamily="18" charset="0"/>
              </a:rPr>
              <a:t>Thermai</a:t>
            </a:r>
            <a:r>
              <a:rPr lang="en-US" sz="1100" dirty="0">
                <a:ea typeface="ＭＳ Ｐゴシック" pitchFamily="34" charset="-128"/>
                <a:cs typeface="Times New Roman" pitchFamily="18" charset="0"/>
              </a:rPr>
              <a:t> and roughly 40 miles (64 km) west of Thessalonica. </a:t>
            </a:r>
            <a:r>
              <a:rPr lang="en-US" sz="1100" kern="1200" dirty="0">
                <a:solidFill>
                  <a:schemeClr val="tx1"/>
                </a:solidFill>
                <a:effectLst/>
                <a:ea typeface="ＭＳ Ｐゴシック" pitchFamily="34" charset="-128"/>
                <a:cs typeface="Times New Roman" pitchFamily="18" charset="0"/>
              </a:rPr>
              <a:t>This map was </a:t>
            </a:r>
            <a:r>
              <a:rPr lang="en-US" sz="1100" kern="1200" dirty="0">
                <a:solidFill>
                  <a:schemeClr val="tx1"/>
                </a:solidFill>
                <a:effectLst/>
                <a:ea typeface="+mn-ea"/>
                <a:cs typeface="+mn-cs"/>
              </a:rPr>
              <a:t>created by A.D. Riddle, RiddleMaps.com. Data sources: Ancient World Mapping Center shapefiles were used for road lines, under Open Database License (</a:t>
            </a:r>
            <a:r>
              <a:rPr lang="en-US" sz="1100" kern="1200" dirty="0" err="1">
                <a:solidFill>
                  <a:schemeClr val="tx1"/>
                </a:solidFill>
                <a:effectLst/>
                <a:ea typeface="+mn-ea"/>
                <a:cs typeface="+mn-cs"/>
              </a:rPr>
              <a:t>ODbL</a:t>
            </a:r>
            <a:r>
              <a:rPr lang="en-US" sz="1100" kern="1200" dirty="0">
                <a:solidFill>
                  <a:schemeClr val="tx1"/>
                </a:solidFill>
                <a:effectLs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1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9091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ＭＳ Ｐゴシック" pitchFamily="34" charset="-128"/>
              </a:rPr>
              <a:t>Set in the old Jewish Quarter (Ghetto), this unused synagogue is thought to be one of the oldest synagogues still standing in northern Greece. Some think that it may have been built over an even more ancient synagogue, which some suggest could have been the one where Paul thought.</a:t>
            </a:r>
            <a:endParaRPr lang="en-US" sz="1100" dirty="0">
              <a:ea typeface="ＭＳ Ｐゴシック" pitchFamily="34" charset="-128"/>
              <a:cs typeface="Times New Roman" pitchFamily="18" charset="0"/>
            </a:endParaRPr>
          </a:p>
          <a:p>
            <a:endParaRPr lang="en-US" sz="1100" dirty="0"/>
          </a:p>
          <a:p>
            <a:r>
              <a:rPr lang="en-US" sz="1100" dirty="0"/>
              <a:t>jc0107151633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84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While this synagogue slightly post-dates Paul and Barnabas, it still provides us with a visual for the structure of the synagogues of the time. Located near the water’s edge, this ancient synagogue includes remains from the 1st century AD, but most of the building dates to the 4th century AD. The entire synagogue measures 112 by 75 feet (36.6 by 23.5 m); the main hall measures 80 by 40 feet (24.9 by 12.5 m). Mosaics and carvings decorated the synagogue.</a:t>
            </a:r>
          </a:p>
          <a:p>
            <a:endParaRPr lang="en-US" sz="1100" dirty="0"/>
          </a:p>
          <a:p>
            <a:r>
              <a:rPr lang="en-US" sz="1100" dirty="0"/>
              <a:t>tb0517172424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0814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tb031406494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644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6897BA-A04D-47ED-8F0E-6DE84BB1ABD3}"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t>Deuteronomy 17:18 (KJV) “And it shall be, when he sitteth upon the throne of his kingdom, that he shall write him a copy of this law in a book out of that which is before the priests the Levites.”</a:t>
            </a:r>
          </a:p>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Ancient crowds often gathered in the forums of their cities, as they did in the account of Paul’s visit to Thessalonica. The crowds now agitated by the Thessalonians may well have been gathered in the forum (agora) at Berea. </a:t>
            </a:r>
          </a:p>
          <a:p>
            <a:endParaRPr lang="en-US" dirty="0"/>
          </a:p>
          <a:p>
            <a:r>
              <a:rPr lang="en-US" dirty="0"/>
              <a:t>tb031406482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541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It is not certain whether Paul travelled to Athens by land or sea, although most scholars believe he travelled by sea. If so, he likely set sail</a:t>
            </a:r>
            <a:r>
              <a:rPr lang="en-US" sz="1100" baseline="0" dirty="0"/>
              <a:t> from Dion. T</a:t>
            </a:r>
            <a:r>
              <a:rPr lang="en-US" sz="1100" dirty="0"/>
              <a:t>he city of Dion was only about one mile (1.6 km) from</a:t>
            </a:r>
            <a:r>
              <a:rPr lang="en-US" sz="1100" baseline="0" dirty="0"/>
              <a:t> the shore of the </a:t>
            </a:r>
            <a:r>
              <a:rPr lang="en-US" sz="1100" dirty="0" err="1">
                <a:cs typeface="Times New Roman" pitchFamily="18" charset="0"/>
              </a:rPr>
              <a:t>Thermaikos</a:t>
            </a:r>
            <a:r>
              <a:rPr lang="en-US" sz="1100" dirty="0">
                <a:cs typeface="Times New Roman" pitchFamily="18" charset="0"/>
              </a:rPr>
              <a:t> Gulf,</a:t>
            </a:r>
            <a:r>
              <a:rPr lang="en-US" sz="1100" baseline="0" dirty="0">
                <a:cs typeface="Times New Roman" pitchFamily="18" charset="0"/>
              </a:rPr>
              <a:t> making it </a:t>
            </a:r>
            <a:r>
              <a:rPr lang="en-US" sz="1100" dirty="0">
                <a:cs typeface="Times New Roman" pitchFamily="18" charset="0"/>
              </a:rPr>
              <a:t>the most likely place from which Paul embarked</a:t>
            </a:r>
            <a:r>
              <a:rPr lang="en-US" sz="1100" baseline="0" dirty="0">
                <a:cs typeface="Times New Roman" pitchFamily="18" charset="0"/>
              </a:rPr>
              <a:t> on a ship to Athens.</a:t>
            </a:r>
            <a:r>
              <a:rPr lang="en-US" sz="1100" dirty="0">
                <a:cs typeface="Times New Roman" pitchFamily="18" charset="0"/>
              </a:rPr>
              <a:t> Although today the gulf has silted in, making</a:t>
            </a:r>
            <a:r>
              <a:rPr lang="en-US" sz="1100" baseline="0" dirty="0">
                <a:cs typeface="Times New Roman" pitchFamily="18" charset="0"/>
              </a:rPr>
              <a:t> the city further from the sea, Dion is connected with the gulf by the once navigable river </a:t>
            </a:r>
            <a:r>
              <a:rPr lang="en-US" sz="1100" baseline="0" dirty="0" err="1">
                <a:cs typeface="Times New Roman" pitchFamily="18" charset="0"/>
              </a:rPr>
              <a:t>Baphyras</a:t>
            </a:r>
            <a:r>
              <a:rPr lang="en-US" sz="1100" baseline="0" dirty="0">
                <a:cs typeface="Times New Roman" pitchFamily="18" charset="0"/>
              </a:rPr>
              <a:t>. </a:t>
            </a:r>
            <a:endParaRPr lang="en-US" sz="1100" dirty="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cs typeface="Times New Roman" pitchFamily="18" charset="0"/>
            </a:endParaRPr>
          </a:p>
          <a:p>
            <a:r>
              <a:rPr lang="en-US" sz="1100" dirty="0"/>
              <a:t>tb031406424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1409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Piraeus is the third largest city in Greece today. Unfortunately, few ancient remains have been preserved or are visible to visitors today.</a:t>
            </a:r>
          </a:p>
          <a:p>
            <a:endParaRPr lang="en-US" sz="1100" dirty="0"/>
          </a:p>
          <a:p>
            <a:r>
              <a:rPr lang="en-US" sz="1100" dirty="0"/>
              <a:t>tb011501057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858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A2E528-08BF-434D-A257-E6577931F3D1}"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r>
              <a:rPr lang="en-US" b="1"/>
              <a:t>The Acropolis</a:t>
            </a:r>
          </a:p>
          <a:p>
            <a:r>
              <a:rPr lang="en-US"/>
              <a:t>Occupation at the acropolis dates back to prehistoric times.  A Mycenaean palace sat here in the Late Bronze Age; it served as a political and religious center in the Archaic period.  The acropolis was solely religious in Classical times, its structures including a monument to Agrippa, the propylaia, the temple of Athena Nike, an older temple of Athena, the Parthenon, and the Erechtheion.  Following the Classical period, this area was always a key military position, the first part of the city taken during invasions (e.g. by the Franks, Venetians, Turks, Bavarians).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DDD4C2-3243-4296-9576-765869D43CD6}"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r>
              <a:rPr lang="en-US"/>
              <a:t>A concert hall was constructed in the agora during Roman times.  During this time, the agora was no longer a political center, but it served a more cultural purpose.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The </a:t>
            </a:r>
            <a:r>
              <a:rPr lang="en-US" sz="1100" dirty="0" err="1"/>
              <a:t>Erechtheion</a:t>
            </a:r>
            <a:r>
              <a:rPr lang="en-US" sz="1100" dirty="0"/>
              <a:t> was completed in 406 BC and was dedicated to the goddess Athena and the god Poseidon </a:t>
            </a:r>
            <a:r>
              <a:rPr lang="en-US" sz="1100" dirty="0" err="1"/>
              <a:t>Erechtheus</a:t>
            </a:r>
            <a:r>
              <a:rPr lang="en-US" sz="1100" dirty="0"/>
              <a:t>. The structure included the sanctuary of </a:t>
            </a:r>
            <a:r>
              <a:rPr lang="en-US" sz="1100" dirty="0" err="1"/>
              <a:t>Erechtheus</a:t>
            </a:r>
            <a:r>
              <a:rPr lang="en-US" sz="1100" dirty="0"/>
              <a:t> (the hero-king for which the </a:t>
            </a:r>
            <a:r>
              <a:rPr lang="en-US" sz="1100" dirty="0" err="1"/>
              <a:t>Erechtheion</a:t>
            </a:r>
            <a:r>
              <a:rPr lang="en-US" sz="1100" dirty="0"/>
              <a:t> was named) and the temple of Athena </a:t>
            </a:r>
            <a:r>
              <a:rPr lang="en-US" sz="1100" dirty="0" err="1"/>
              <a:t>Polias</a:t>
            </a:r>
            <a:r>
              <a:rPr lang="en-US" sz="1100" dirty="0"/>
              <a:t>. The Porch of the Caryatids (on the right side of this photo) is the most famous part of the structure, where six statues of maidens, called Caryatids, were used as columns. Although they are now missing, their right hands once held libation bowls which were used for drink offerings. The statues on site today are replicas, while four of the originals are stored in the Acropolis Museum, and another, taken by Lord Elgin, is on display at the British Museum. The </a:t>
            </a:r>
            <a:r>
              <a:rPr lang="en-US" sz="1100" dirty="0" err="1"/>
              <a:t>Erechtheion</a:t>
            </a:r>
            <a:r>
              <a:rPr lang="en-US" sz="1100" dirty="0"/>
              <a:t> was repaired in the 4th and 1st centuries BC, the latter due to fire damage. It was used as a church during the 7th century AD. </a:t>
            </a:r>
          </a:p>
          <a:p>
            <a:endParaRPr lang="en-US" sz="1100" dirty="0"/>
          </a:p>
          <a:p>
            <a:r>
              <a:rPr lang="en-US" sz="1100" dirty="0"/>
              <a:t>tb031806348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167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Athens, a very pagan city, a small Jewish population thrived. No evidence exists of the Athenian synagogue, but this photo shows preserved remains from the synagogue of Corinth, Paul’s next stop on his itinerary. These objects were photographed at the Corinth Museum.</a:t>
            </a:r>
          </a:p>
          <a:p>
            <a:endParaRPr lang="en-US" dirty="0"/>
          </a:p>
          <a:p>
            <a:r>
              <a:rPr lang="en-US" dirty="0"/>
              <a:t>tb031706083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93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sz="1100" dirty="0"/>
              <a:t>The agora was the political, financial, and religious center of ancient Athens. Situated at the foot of the acropolis, the ancient agora (or marketplace) sprawled out into the city. Merchants from all over the Mediterranean came to the Athenian agora to sell their goods in rented booths, tables, or stands. Each vendor had to pay the local authorities a fee, and a general council operated to ensure fair bargains. In Roman times, the agora served a more cultural purpose. It was visited by tourists and remained prominent until AD 267, when the </a:t>
            </a:r>
            <a:r>
              <a:rPr lang="en-US" sz="1100" dirty="0" err="1"/>
              <a:t>Heruli</a:t>
            </a:r>
            <a:r>
              <a:rPr lang="en-US" sz="1100" dirty="0"/>
              <a:t> destroyed much of the city. The large roofed</a:t>
            </a:r>
            <a:r>
              <a:rPr lang="en-US" sz="1100" baseline="0" dirty="0"/>
              <a:t> building on the right side of the photo is the Stoa of </a:t>
            </a:r>
            <a:r>
              <a:rPr lang="en-US" sz="1100" baseline="0" dirty="0" err="1"/>
              <a:t>Attalos</a:t>
            </a:r>
            <a:r>
              <a:rPr lang="en-US" sz="1100" baseline="0" dirty="0"/>
              <a:t>. It was once the eastern edge of the agora, and was rebuilt during the 1950s. The columned temple at the left edge of the picture is the Temple of Hephaestus, on the western edge of the ancient agora.</a:t>
            </a:r>
            <a:endParaRPr lang="en-US" sz="1100" dirty="0"/>
          </a:p>
          <a:p>
            <a:pPr marL="0" indent="0" eaLnBrk="1" hangingPunct="1"/>
            <a:endParaRPr lang="en-US" sz="1100" dirty="0"/>
          </a:p>
          <a:p>
            <a:r>
              <a:rPr lang="en-US" sz="1100" dirty="0"/>
              <a:t>tb031806376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22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Villa of Theseus is the largest residential building on the island of Cyprus, measuring 360 feet (112 m) by 250 feet (78 m). It was built in the 2nd century AD, after the time of Paul, but it reflects the wealth of </a:t>
            </a:r>
            <a:r>
              <a:rPr lang="en-US" baseline="0" dirty="0" err="1"/>
              <a:t>Paphos’s</a:t>
            </a:r>
            <a:r>
              <a:rPr lang="en-US" baseline="0" dirty="0"/>
              <a:t> citizens. The proconsul </a:t>
            </a:r>
            <a:r>
              <a:rPr lang="en-US" baseline="0" dirty="0" err="1"/>
              <a:t>Sergius</a:t>
            </a:r>
            <a:r>
              <a:rPr lang="en-US" baseline="0" dirty="0"/>
              <a:t> Paulus presumably resided in a large home in the city.</a:t>
            </a:r>
            <a:endParaRPr lang="en-US" dirty="0"/>
          </a:p>
          <a:p>
            <a:endParaRPr lang="en-US" dirty="0"/>
          </a:p>
          <a:p>
            <a:r>
              <a:rPr lang="en-US" dirty="0"/>
              <a:t>tb030505397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84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C96483-6371-468E-AD60-778BF4EB4F6C}"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b="1" dirty="0"/>
              <a:t>The Agora</a:t>
            </a:r>
          </a:p>
          <a:p>
            <a:pPr marL="228600" indent="-228600">
              <a:buFontTx/>
              <a:buAutoNum type="arabicPeriod"/>
            </a:pPr>
            <a:r>
              <a:rPr lang="en-US" dirty="0"/>
              <a:t>At the foot of the acropolis, the ancient agora (or marketplace) sprawled out into the city.  Merchants from all over the Mediterranean came to the Athenian agora to sell their goods in rented booths, tables, or stands.  Each vendor had to pay the local authorities a fee, and a general council operated to ensure fair bargains.</a:t>
            </a:r>
          </a:p>
          <a:p>
            <a:pPr marL="228600" indent="-228600">
              <a:buFontTx/>
              <a:buAutoNum type="arabicPeriod"/>
            </a:pPr>
            <a:r>
              <a:rPr lang="en-US" dirty="0"/>
              <a:t>The agora area was settled in Neolithic times and used as a cemetery until the 6th century B.C., when communal buildings were erected.  The 5th century was a significant time for building; the area continued to fill with structures, statues, and paintings through the next two centuries.</a:t>
            </a:r>
          </a:p>
          <a:p>
            <a:pPr marL="228600" indent="-228600">
              <a:buFontTx/>
              <a:buAutoNum type="arabicPeriod"/>
            </a:pPr>
            <a:r>
              <a:rPr lang="en-US" dirty="0"/>
              <a:t>The agora was the civil center of ancient Athens.  Here social, political, and legal meetings took place.  Disputes, discussions, and inquiries took place at the </a:t>
            </a:r>
            <a:r>
              <a:rPr lang="en-US" dirty="0" err="1"/>
              <a:t>stoa</a:t>
            </a:r>
            <a:r>
              <a:rPr lang="en-US" dirty="0"/>
              <a:t>, colonnaded structures bordering the marketplace.</a:t>
            </a:r>
          </a:p>
          <a:p>
            <a:pPr marL="228600" indent="-228600">
              <a:buFontTx/>
              <a:buAutoNum type="arabicPeriod"/>
            </a:pPr>
            <a:r>
              <a:rPr lang="en-US" dirty="0"/>
              <a:t>In Roman times the agora served a more cultural purpose.  It was visited by tourists and remained prominent until 267 A..D., when the </a:t>
            </a:r>
            <a:r>
              <a:rPr lang="en-US" dirty="0" err="1"/>
              <a:t>Heruli</a:t>
            </a:r>
            <a:r>
              <a:rPr lang="en-US" dirty="0"/>
              <a:t> destroyed much of the city.  The Alaric contributed to the damage in 396 A.D.  The agora was reoccupied but again abandoned when the Slavs invaded (582 A.D.).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from the Temple of Hephaestus</a:t>
            </a:r>
            <a:r>
              <a:rPr lang="en-US" baseline="0" dirty="0"/>
              <a:t> looking toward the agora and Acropolis. The agora once extended from where the photographer stands all the way to the large Stoa of </a:t>
            </a:r>
            <a:r>
              <a:rPr lang="en-US" baseline="0" dirty="0" err="1"/>
              <a:t>Attalos</a:t>
            </a:r>
            <a:r>
              <a:rPr lang="en-US" baseline="0" dirty="0"/>
              <a:t> in the distance. The Acropolis is visible ever further back on the right side of the photo. </a:t>
            </a:r>
            <a:r>
              <a:rPr lang="en-US" dirty="0"/>
              <a:t>Since the agora was the center of ancient Athens in so many ways, it was an excellent place for Paul to be heard by many people. It was where all disputes, discussions, and inquiries took place.</a:t>
            </a:r>
          </a:p>
          <a:p>
            <a:endParaRPr lang="en-US" dirty="0"/>
          </a:p>
          <a:p>
            <a:r>
              <a:rPr lang="en-US" dirty="0"/>
              <a:t>jc011015225p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1989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a:t>
            </a:r>
            <a:r>
              <a:rPr lang="en-US" sz="1200" kern="1200" dirty="0">
                <a:solidFill>
                  <a:schemeClr val="tx1"/>
                </a:solidFill>
                <a:effectLst/>
                <a:latin typeface="+mn-lt"/>
                <a:ea typeface="+mn-ea"/>
                <a:cs typeface="+mn-cs"/>
              </a:rPr>
              <a:t>photographed at the Naples Archaeological Museum, shows the sale of pottery and footwear—normal marketplace activities. </a:t>
            </a:r>
          </a:p>
          <a:p>
            <a:endParaRPr lang="en-US" dirty="0"/>
          </a:p>
          <a:p>
            <a:r>
              <a:rPr lang="en-US" dirty="0"/>
              <a:t>tb0515170863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057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 sculpture was photographed in the Metropolitan Museum of Art in New York City.</a:t>
            </a:r>
          </a:p>
          <a:p>
            <a:endParaRPr lang="en-US" dirty="0"/>
          </a:p>
          <a:p>
            <a:r>
              <a:rPr lang="en-US" dirty="0"/>
              <a:t>adr1605242828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953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Zeno of </a:t>
            </a:r>
            <a:r>
              <a:rPr lang="en-US" dirty="0" err="1"/>
              <a:t>Citium</a:t>
            </a:r>
            <a:r>
              <a:rPr lang="en-US" dirty="0"/>
              <a:t> founded the Stoic school of philosophy. He lived around the 3rd century BC, close to the time of Epicurus. This</a:t>
            </a:r>
            <a:r>
              <a:rPr lang="en-US" baseline="0" dirty="0"/>
              <a:t> bust of him was carved about the time of Christ, but is thought to be a copy of a Greek original that may have been created during Zeno’s lifetime. </a:t>
            </a:r>
            <a:r>
              <a:rPr lang="en-US" dirty="0"/>
              <a:t>This bust of Zeno was photographed at the Naples Archaeological Museum.</a:t>
            </a:r>
          </a:p>
          <a:p>
            <a:endParaRPr lang="en-US" dirty="0"/>
          </a:p>
          <a:p>
            <a:r>
              <a:rPr lang="en-US" dirty="0"/>
              <a:t>tb0515171517c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507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Next to the acropolis of Athens stands a smaller rocky outcropping. This is the Areopagus, or “Mars Hill,” named for Ares, the Greek god of war, called Mars by the Romans. From the beginning of its democratic tradition, the Athenian government had the Council of the Areopagus, an advisory board of nobles that met on this hill. The council was originally composed mainly of former elected officials who had completed their terms. It grew into the senate and supreme judicial court. However, Solon’s reforms of 594 BC introduced a new council of citizen representatives, the Boule, which greatly reduced the duties of the council of the Areopagus. By the 5th century BC, the sole official function of the Areopagus was the trying of murderers and arsonists. The council met in the open air so that they would not be contaminated with the blood crimes being tried. On top of the hill were two stones: the stone of wrath (where the prosecutor stood) and the stone of shame (where the accused stood). In the 1st century BC, there was an actual structure on this hill in which the council met. In the decades before Paul arrived, the Areopagus had been reinstated as the governing body of Athens. It had judicial authority,</a:t>
            </a:r>
            <a:r>
              <a:rPr lang="en-US" sz="1100" baseline="0" dirty="0"/>
              <a:t> and had come to dominate the Athenian government, so Paul’s appearance there was potentially serious. </a:t>
            </a:r>
            <a:endParaRPr lang="en-US" sz="1100" dirty="0"/>
          </a:p>
          <a:p>
            <a:endParaRPr lang="en-US" sz="1100" dirty="0"/>
          </a:p>
          <a:p>
            <a:r>
              <a:rPr lang="en-US" sz="1100" dirty="0"/>
              <a:t>tb031806377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5980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F7E59-D20D-460F-B48E-47827EE06AC9}"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E04EF1-6681-440F-8CAE-2AD4E7DBA406}"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AD5D93-787D-4475-A54F-5048BD4A65A6}"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r>
              <a:rPr lang="en-US" u="sng">
                <a:solidFill>
                  <a:srgbClr val="0000FF"/>
                </a:solidFill>
                <a:latin typeface="Default"/>
                <a:hlinkClick r:id="" action="ppaction://noaction"/>
              </a:rPr>
              <a:t>Acts 17:19-22: The Areopagus (Mars Hill) in Athens, where Paul made his defense before the Athenians.</a:t>
            </a:r>
            <a:endParaRPr lang="en-US" u="sng">
              <a:solidFill>
                <a:srgbClr val="0000FF"/>
              </a:solidFill>
              <a:latin typeface="Default"/>
            </a:endParaRPr>
          </a:p>
          <a:p>
            <a:r>
              <a:rPr lang="en-US" u="sng">
                <a:solidFill>
                  <a:srgbClr val="0000FF"/>
                </a:solidFill>
                <a:latin typeface="Default"/>
              </a:rPr>
              <a:t>Quickverse-Parson Bible Pictures</a:t>
            </a:r>
            <a:endParaRPr lang="en-US"/>
          </a:p>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644D7A-2E9A-44FC-9EDA-31D8FCEECD4B}"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r>
              <a:rPr lang="en-US" u="sng">
                <a:solidFill>
                  <a:srgbClr val="0000FF"/>
                </a:solidFill>
                <a:latin typeface="Default"/>
                <a:hlinkClick r:id="" action="ppaction://noaction"/>
              </a:rPr>
              <a:t>Acts 17:19-22: The Areopagus (Mars Hill) in Athens, where Paul made his defense before the Athenians.</a:t>
            </a:r>
            <a:endParaRPr lang="en-US" u="sng">
              <a:solidFill>
                <a:srgbClr val="0000FF"/>
              </a:solidFill>
              <a:latin typeface="Default"/>
            </a:endParaRPr>
          </a:p>
          <a:p>
            <a:r>
              <a:rPr lang="en-US" u="sng">
                <a:solidFill>
                  <a:srgbClr val="0000FF"/>
                </a:solidFill>
                <a:latin typeface="Default"/>
              </a:rPr>
              <a:t>Quickverse-Parson Bible Pictures</a:t>
            </a:r>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is not the proconsul mentioned in Acts 13:7, he does portray the look and bearing of a proconsul in the same era. This marble statue</a:t>
            </a:r>
            <a:r>
              <a:rPr lang="en-US" baseline="0" dirty="0"/>
              <a:t> was photographed at the </a:t>
            </a:r>
            <a:r>
              <a:rPr lang="en-US" dirty="0"/>
              <a:t>Istanbul Archaeological Museum.</a:t>
            </a:r>
          </a:p>
          <a:p>
            <a:endParaRPr lang="en-US" dirty="0"/>
          </a:p>
          <a:p>
            <a:r>
              <a:rPr lang="en-US" dirty="0"/>
              <a:t>adr1006053348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351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Altars were usually dedicated to specific gods and were decorated and inscribed to that effect. These miniature altars were photographed at the Antalya Museum in Turkey.</a:t>
            </a:r>
          </a:p>
          <a:p>
            <a:endParaRPr lang="en-US" dirty="0"/>
          </a:p>
          <a:p>
            <a:r>
              <a:rPr lang="en-US" dirty="0"/>
              <a:t>tb123016848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9885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257DA7-7207-4F6B-A064-C86E1BFE999E}"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r>
              <a:rPr lang="en-US">
                <a:cs typeface="Arial" pitchFamily="34" charset="0"/>
              </a:rPr>
              <a:t>The above altar is located on Palatine Hill, Rome, where once stood the palaces of the Caesars. It dates from about 100 B.C. and has the inscription, ´</a:t>
            </a:r>
            <a:r>
              <a:rPr lang="en-US" b="1">
                <a:cs typeface="Arial" pitchFamily="34" charset="0"/>
              </a:rPr>
              <a:t>To the unknown God</a:t>
            </a:r>
            <a:r>
              <a:rPr lang="en-US">
                <a:cs typeface="Arial" pitchFamily="34" charset="0"/>
              </a:rPr>
              <a:t>.´       The apostle Paul saw just such an altar while waiting in Athens for Timothy and Silas to join him. He used the Athenians religious zeal to worship gods they don't even know the name of as a springboard for telling them about the TRUE God: </a:t>
            </a:r>
            <a:endParaRPr lang="en-US"/>
          </a:p>
          <a:p>
            <a:r>
              <a:rPr lang="en-US">
                <a:cs typeface="Arial" pitchFamily="34" charset="0"/>
              </a:rPr>
              <a:t>" </a:t>
            </a:r>
            <a:r>
              <a:rPr lang="en-US" b="1">
                <a:cs typeface="Arial" pitchFamily="34" charset="0"/>
              </a:rPr>
              <a:t>Now while Paul waited for them</a:t>
            </a:r>
            <a:r>
              <a:rPr lang="en-US">
                <a:cs typeface="Arial" pitchFamily="34" charset="0"/>
              </a:rPr>
              <a:t> (Timothy and Silas) </a:t>
            </a:r>
            <a:r>
              <a:rPr lang="en-US" b="1">
                <a:cs typeface="Arial" pitchFamily="34" charset="0"/>
              </a:rPr>
              <a:t>at Athens, his spirit was stirred in him, when he saw the city wholly given to idolatry</a:t>
            </a:r>
            <a:r>
              <a:rPr lang="en-US">
                <a:cs typeface="Arial" pitchFamily="34" charset="0"/>
              </a:rPr>
              <a:t> (e.g. statues, images or any object used as aid to worship false gods or the true God). </a:t>
            </a:r>
            <a:r>
              <a:rPr lang="en-US" b="1">
                <a:cs typeface="Arial" pitchFamily="34" charset="0"/>
              </a:rPr>
              <a:t>Therefore disputed he in the synagogue with the Jews, and with the devout persons, and in the market daily with them that met with him.</a:t>
            </a:r>
            <a:r>
              <a:rPr lang="en-US">
                <a:cs typeface="Arial" pitchFamily="34" charset="0"/>
              </a:rPr>
              <a:t> " </a:t>
            </a:r>
            <a:r>
              <a:rPr lang="en-US" b="1">
                <a:cs typeface="Arial" pitchFamily="34" charset="0"/>
              </a:rPr>
              <a:t>Then certain philosophers of the Epicureans</a:t>
            </a:r>
            <a:r>
              <a:rPr lang="en-US">
                <a:cs typeface="Arial" pitchFamily="34" charset="0"/>
              </a:rPr>
              <a:t> (followers of Epicurus. They taught that the highest aim of man was to seek a pleasant and smooth life.) </a:t>
            </a:r>
            <a:r>
              <a:rPr lang="en-US" b="1">
                <a:cs typeface="Arial" pitchFamily="34" charset="0"/>
              </a:rPr>
              <a:t>and of the Stoicks</a:t>
            </a:r>
            <a:r>
              <a:rPr lang="en-US">
                <a:cs typeface="Arial" pitchFamily="34" charset="0"/>
              </a:rPr>
              <a:t> (they taught that man's happiness consisted in bringing himself into harmony with the course of the universe.), </a:t>
            </a:r>
            <a:r>
              <a:rPr lang="en-US" b="1">
                <a:cs typeface="Arial" pitchFamily="34" charset="0"/>
              </a:rPr>
              <a:t>encountered him. And some said, What will this babbler say? other some, He seemeth to be a setter forth of strange gods: because he preached unto them Jesus, and the resurrection.</a:t>
            </a:r>
            <a:r>
              <a:rPr lang="en-US">
                <a:cs typeface="Arial" pitchFamily="34" charset="0"/>
              </a:rPr>
              <a:t> </a:t>
            </a:r>
            <a:endParaRPr lang="en-US"/>
          </a:p>
          <a:p>
            <a:r>
              <a:rPr lang="en-US">
                <a:cs typeface="Arial" pitchFamily="34" charset="0"/>
              </a:rPr>
              <a:t>" </a:t>
            </a:r>
            <a:r>
              <a:rPr lang="en-US" b="1">
                <a:cs typeface="Arial" pitchFamily="34" charset="0"/>
              </a:rPr>
              <a:t>Then Paul stood in the midst of Mars' hill</a:t>
            </a:r>
            <a:r>
              <a:rPr lang="en-US">
                <a:cs typeface="Arial" pitchFamily="34" charset="0"/>
              </a:rPr>
              <a:t> (the Areopagus or rocky hill in Athens where the Athenian supreme tribunal and court of morals was held), </a:t>
            </a:r>
            <a:r>
              <a:rPr lang="en-US" b="1">
                <a:cs typeface="Arial" pitchFamily="34" charset="0"/>
              </a:rPr>
              <a:t>and said, [Ye] men of Athens, I perceive that in all things ye are too superstitious. For as I passed by, and beheld your devotions, I found an altar with this inscription, </a:t>
            </a:r>
            <a:r>
              <a:rPr lang="en-US" b="1" u="sng">
                <a:cs typeface="Arial" pitchFamily="34" charset="0"/>
              </a:rPr>
              <a:t>TO THE UNKNOWN GOD</a:t>
            </a:r>
            <a:r>
              <a:rPr lang="en-US" b="1">
                <a:cs typeface="Arial" pitchFamily="34" charset="0"/>
              </a:rPr>
              <a:t>. Whom therefore ye ignorantly worship, him declare I unto you.</a:t>
            </a:r>
            <a:r>
              <a:rPr lang="en-US">
                <a:cs typeface="Arial" pitchFamily="34" charset="0"/>
              </a:rPr>
              <a:t>" (Acts 17:16-18, 22-23)</a:t>
            </a:r>
            <a:endParaRPr lang="en-US"/>
          </a:p>
          <a:p>
            <a:r>
              <a:rPr lang="en-US" u="sng">
                <a:cs typeface="Arial" pitchFamily="34" charset="0"/>
              </a:rPr>
              <a:t>Scriptural References:</a:t>
            </a:r>
            <a:r>
              <a:rPr lang="en-US">
                <a:cs typeface="Arial" pitchFamily="34" charset="0"/>
              </a:rPr>
              <a:t>  </a:t>
            </a:r>
            <a:r>
              <a:rPr lang="en-US" b="1">
                <a:cs typeface="Arial" pitchFamily="34" charset="0"/>
              </a:rPr>
              <a:t>Acts 17</a:t>
            </a:r>
            <a:r>
              <a:rPr lang="en-US">
                <a:cs typeface="Arial" pitchFamily="34" charset="0"/>
              </a:rPr>
              <a:t> (KJV Bible)</a:t>
            </a:r>
            <a:br>
              <a:rPr lang="en-US">
                <a:cs typeface="Arial" pitchFamily="34" charset="0"/>
              </a:rPr>
            </a:br>
            <a:r>
              <a:rPr lang="en-US" u="sng">
                <a:cs typeface="Arial" pitchFamily="34" charset="0"/>
              </a:rPr>
              <a:t>Sources Used:</a:t>
            </a:r>
            <a:r>
              <a:rPr lang="en-US">
                <a:cs typeface="Arial" pitchFamily="34" charset="0"/>
              </a:rPr>
              <a:t> </a:t>
            </a:r>
            <a:r>
              <a:rPr lang="en-US" i="1">
                <a:cs typeface="Arial" pitchFamily="34" charset="0"/>
              </a:rPr>
              <a:t>Easton's Bible Dictionary</a:t>
            </a:r>
            <a:endParaRPr lang="en-US"/>
          </a:p>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33B6F-11C0-4250-BC1D-B6C78A8174B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r>
              <a:rPr lang="en-US"/>
              <a:t>As Paul taught the Areopagus about the God that could be known, he cited two Greek poets who had indicated belief in a supreme being.</a:t>
            </a:r>
          </a:p>
          <a:p>
            <a:r>
              <a:rPr lang="en-US"/>
              <a:t>for in Him we live and move and exist, as even some of your own poets have said, ‘For we also are His children.’  “Being then the children of God, we ought not to think that the Divine Nature is like gold or silver or stone, an image formed by the art and thought of man.  (Acts 17:28-29 NAU)</a:t>
            </a:r>
          </a:p>
          <a:p>
            <a:r>
              <a:rPr lang="en-US"/>
              <a:t>The first quotation is attributed to the Cretan poet Epimenides. The second quotation is attributed to Aratus of Cilicia, which was also Paul’s home (Acts 21:39). These poets certainly did not have in mind the same God that Paul was preaching, but they acknowledged that there was a supreme power back of the universe.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A0F405-0803-490E-A727-E4C71C14068E}"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Latin inscription was found near Pisidian Antioch, and it includes the name “Paulus,” (PAVLLI) and the following word could be the beginning of “Sergius” (SERGII). While</a:t>
            </a:r>
            <a:r>
              <a:rPr lang="en-US" sz="1200" baseline="0" dirty="0"/>
              <a:t> it is unknown whether </a:t>
            </a:r>
            <a:r>
              <a:rPr lang="en-US" sz="1200" dirty="0"/>
              <a:t>this refers to the Sergius Paulus of Acts 13:7, it does provide a contemporary use of the name. This inscription</a:t>
            </a:r>
            <a:r>
              <a:rPr lang="en-US" sz="1200" baseline="0" dirty="0"/>
              <a:t> was photographed at the </a:t>
            </a:r>
            <a:r>
              <a:rPr lang="en-US" sz="1200" dirty="0" err="1"/>
              <a:t>Yalvac</a:t>
            </a:r>
            <a:r>
              <a:rPr lang="en-US" sz="1200" dirty="0"/>
              <a:t> Museum near Pisidian Antioch.</a:t>
            </a:r>
          </a:p>
          <a:p>
            <a:endParaRPr lang="en-US" sz="1200" dirty="0"/>
          </a:p>
          <a:p>
            <a:r>
              <a:rPr lang="en-US" sz="1200" dirty="0"/>
              <a:t>tb041205693</a:t>
            </a:r>
            <a:endParaRPr lang="en-US" dirty="0"/>
          </a:p>
        </p:txBody>
      </p:sp>
    </p:spTree>
    <p:extLst>
      <p:ext uri="{BB962C8B-B14F-4D97-AF65-F5344CB8AC3E}">
        <p14:creationId xmlns:p14="http://schemas.microsoft.com/office/powerpoint/2010/main" val="338298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952858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1040487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5D17AEA-58C9-4CEE-B155-081296CBC9CA}" type="slidenum">
              <a:rPr lang="en-US"/>
              <a:pPr>
                <a:defRPr/>
              </a:pPr>
              <a:t>‹#›</a:t>
            </a:fld>
            <a:endParaRPr lang="en-US"/>
          </a:p>
        </p:txBody>
      </p:sp>
    </p:spTree>
    <p:extLst>
      <p:ext uri="{BB962C8B-B14F-4D97-AF65-F5344CB8AC3E}">
        <p14:creationId xmlns:p14="http://schemas.microsoft.com/office/powerpoint/2010/main" val="269999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CC0DDC3-D643-417B-9C4D-58CF876BB828}" type="slidenum">
              <a:rPr lang="en-US"/>
              <a:pPr>
                <a:defRPr/>
              </a:pPr>
              <a:t>‹#›</a:t>
            </a:fld>
            <a:endParaRPr lang="en-US"/>
          </a:p>
        </p:txBody>
      </p:sp>
    </p:spTree>
    <p:extLst>
      <p:ext uri="{BB962C8B-B14F-4D97-AF65-F5344CB8AC3E}">
        <p14:creationId xmlns:p14="http://schemas.microsoft.com/office/powerpoint/2010/main" val="127504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C1B11D3-3939-4A32-BC6C-3854DC2C944B}" type="slidenum">
              <a:rPr lang="en-US"/>
              <a:pPr>
                <a:defRPr/>
              </a:pPr>
              <a:t>‹#›</a:t>
            </a:fld>
            <a:endParaRPr lang="en-US"/>
          </a:p>
        </p:txBody>
      </p:sp>
    </p:spTree>
    <p:extLst>
      <p:ext uri="{BB962C8B-B14F-4D97-AF65-F5344CB8AC3E}">
        <p14:creationId xmlns:p14="http://schemas.microsoft.com/office/powerpoint/2010/main" val="21472510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DE77FB69-7CE0-44E0-AC21-732C3116D05D}" type="slidenum">
              <a:rPr lang="en-US"/>
              <a:pPr>
                <a:defRPr/>
              </a:pPr>
              <a:t>‹#›</a:t>
            </a:fld>
            <a:endParaRPr lang="en-US"/>
          </a:p>
        </p:txBody>
      </p:sp>
    </p:spTree>
    <p:extLst>
      <p:ext uri="{BB962C8B-B14F-4D97-AF65-F5344CB8AC3E}">
        <p14:creationId xmlns:p14="http://schemas.microsoft.com/office/powerpoint/2010/main" val="3795414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2B5A8F5-F5AA-4DFE-A9E0-C87B9ED2A08D}" type="slidenum">
              <a:rPr lang="en-US"/>
              <a:pPr>
                <a:defRPr/>
              </a:pPr>
              <a:t>‹#›</a:t>
            </a:fld>
            <a:endParaRPr lang="en-US"/>
          </a:p>
        </p:txBody>
      </p:sp>
    </p:spTree>
    <p:extLst>
      <p:ext uri="{BB962C8B-B14F-4D97-AF65-F5344CB8AC3E}">
        <p14:creationId xmlns:p14="http://schemas.microsoft.com/office/powerpoint/2010/main" val="2202329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C043A6FA-977C-4F49-B031-671F86826903}" type="slidenum">
              <a:rPr lang="en-US"/>
              <a:pPr>
                <a:defRPr/>
              </a:pPr>
              <a:t>‹#›</a:t>
            </a:fld>
            <a:endParaRPr lang="en-US"/>
          </a:p>
        </p:txBody>
      </p:sp>
    </p:spTree>
    <p:extLst>
      <p:ext uri="{BB962C8B-B14F-4D97-AF65-F5344CB8AC3E}">
        <p14:creationId xmlns:p14="http://schemas.microsoft.com/office/powerpoint/2010/main" val="633864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A5C5385-3EA1-46BD-ABAF-0AA79A0912CC}" type="slidenum">
              <a:rPr lang="en-US"/>
              <a:pPr>
                <a:defRPr/>
              </a:pPr>
              <a:t>‹#›</a:t>
            </a:fld>
            <a:endParaRPr lang="en-US"/>
          </a:p>
        </p:txBody>
      </p:sp>
    </p:spTree>
    <p:extLst>
      <p:ext uri="{BB962C8B-B14F-4D97-AF65-F5344CB8AC3E}">
        <p14:creationId xmlns:p14="http://schemas.microsoft.com/office/powerpoint/2010/main" val="37146907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789DD5A-5B98-4ECC-BFB8-3622DE0B5C78}" type="slidenum">
              <a:rPr lang="en-US"/>
              <a:pPr>
                <a:defRPr/>
              </a:pPr>
              <a:t>‹#›</a:t>
            </a:fld>
            <a:endParaRPr lang="en-US"/>
          </a:p>
        </p:txBody>
      </p:sp>
    </p:spTree>
    <p:extLst>
      <p:ext uri="{BB962C8B-B14F-4D97-AF65-F5344CB8AC3E}">
        <p14:creationId xmlns:p14="http://schemas.microsoft.com/office/powerpoint/2010/main" val="27018004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699F657-3DD1-4EFD-A93F-7D82F8E8F404}" type="slidenum">
              <a:rPr lang="en-US"/>
              <a:pPr>
                <a:defRPr/>
              </a:pPr>
              <a:t>‹#›</a:t>
            </a:fld>
            <a:endParaRPr lang="en-US"/>
          </a:p>
        </p:txBody>
      </p:sp>
    </p:spTree>
    <p:extLst>
      <p:ext uri="{BB962C8B-B14F-4D97-AF65-F5344CB8AC3E}">
        <p14:creationId xmlns:p14="http://schemas.microsoft.com/office/powerpoint/2010/main" val="2252807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3210F050-D614-4B74-A2C2-BEC4953BE2E2}" type="slidenum">
              <a:rPr lang="en-US"/>
              <a:pPr>
                <a:defRPr/>
              </a:pPr>
              <a:t>‹#›</a:t>
            </a:fld>
            <a:endParaRPr lang="en-US"/>
          </a:p>
        </p:txBody>
      </p:sp>
    </p:spTree>
    <p:extLst>
      <p:ext uri="{BB962C8B-B14F-4D97-AF65-F5344CB8AC3E}">
        <p14:creationId xmlns:p14="http://schemas.microsoft.com/office/powerpoint/2010/main" val="137039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6517162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029D7F9-7E88-4345-9B67-DF788183FECC}" type="slidenum">
              <a:rPr lang="en-US"/>
              <a:pPr>
                <a:defRPr/>
              </a:pPr>
              <a:t>‹#›</a:t>
            </a:fld>
            <a:endParaRPr lang="en-US"/>
          </a:p>
        </p:txBody>
      </p:sp>
    </p:spTree>
    <p:extLst>
      <p:ext uri="{BB962C8B-B14F-4D97-AF65-F5344CB8AC3E}">
        <p14:creationId xmlns:p14="http://schemas.microsoft.com/office/powerpoint/2010/main" val="28549889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55484D0-FE37-4707-8135-562705C1A51C}" type="slidenum">
              <a:rPr lang="en-US"/>
              <a:pPr>
                <a:defRPr/>
              </a:pPr>
              <a:t>‹#›</a:t>
            </a:fld>
            <a:endParaRPr lang="en-US"/>
          </a:p>
        </p:txBody>
      </p:sp>
    </p:spTree>
    <p:extLst>
      <p:ext uri="{BB962C8B-B14F-4D97-AF65-F5344CB8AC3E}">
        <p14:creationId xmlns:p14="http://schemas.microsoft.com/office/powerpoint/2010/main" val="15459923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ADC8B1DB-6C9E-4AF6-90B0-66C451DA5CCF}" type="slidenum">
              <a:rPr lang="en-US"/>
              <a:pPr>
                <a:defRPr/>
              </a:pPr>
              <a:t>‹#›</a:t>
            </a:fld>
            <a:endParaRPr lang="en-US"/>
          </a:p>
        </p:txBody>
      </p:sp>
    </p:spTree>
    <p:extLst>
      <p:ext uri="{BB962C8B-B14F-4D97-AF65-F5344CB8AC3E}">
        <p14:creationId xmlns:p14="http://schemas.microsoft.com/office/powerpoint/2010/main" val="31813076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0708A83-95CA-464A-A37D-1FA2650B959C}" type="slidenum">
              <a:rPr lang="en-US"/>
              <a:pPr>
                <a:defRPr/>
              </a:pPr>
              <a:t>‹#›</a:t>
            </a:fld>
            <a:endParaRPr lang="en-US"/>
          </a:p>
        </p:txBody>
      </p:sp>
    </p:spTree>
    <p:extLst>
      <p:ext uri="{BB962C8B-B14F-4D97-AF65-F5344CB8AC3E}">
        <p14:creationId xmlns:p14="http://schemas.microsoft.com/office/powerpoint/2010/main" val="35459892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E7A4AEF-E79D-4825-9DF4-3D2E2B7113AA}" type="slidenum">
              <a:rPr lang="en-US"/>
              <a:pPr>
                <a:defRPr/>
              </a:pPr>
              <a:t>‹#›</a:t>
            </a:fld>
            <a:endParaRPr lang="en-US"/>
          </a:p>
        </p:txBody>
      </p:sp>
    </p:spTree>
    <p:extLst>
      <p:ext uri="{BB962C8B-B14F-4D97-AF65-F5344CB8AC3E}">
        <p14:creationId xmlns:p14="http://schemas.microsoft.com/office/powerpoint/2010/main" val="21957444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D8D2B42-BEBD-4600-ACE2-AE0252A22871}" type="slidenum">
              <a:rPr lang="en-US"/>
              <a:pPr>
                <a:defRPr/>
              </a:pPr>
              <a:t>‹#›</a:t>
            </a:fld>
            <a:endParaRPr lang="en-US"/>
          </a:p>
        </p:txBody>
      </p:sp>
    </p:spTree>
    <p:extLst>
      <p:ext uri="{BB962C8B-B14F-4D97-AF65-F5344CB8AC3E}">
        <p14:creationId xmlns:p14="http://schemas.microsoft.com/office/powerpoint/2010/main" val="910365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FE7A25A-29C9-4171-A336-96CE5441A881}" type="slidenum">
              <a:rPr lang="en-US"/>
              <a:pPr>
                <a:defRPr/>
              </a:pPr>
              <a:t>‹#›</a:t>
            </a:fld>
            <a:endParaRPr lang="en-US"/>
          </a:p>
        </p:txBody>
      </p:sp>
    </p:spTree>
    <p:extLst>
      <p:ext uri="{BB962C8B-B14F-4D97-AF65-F5344CB8AC3E}">
        <p14:creationId xmlns:p14="http://schemas.microsoft.com/office/powerpoint/2010/main" val="2822607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8A7950C-3BC3-4783-A1F7-62BC513852B0}" type="slidenum">
              <a:rPr lang="en-US"/>
              <a:pPr>
                <a:defRPr/>
              </a:pPr>
              <a:t>‹#›</a:t>
            </a:fld>
            <a:endParaRPr lang="en-US"/>
          </a:p>
        </p:txBody>
      </p:sp>
    </p:spTree>
    <p:extLst>
      <p:ext uri="{BB962C8B-B14F-4D97-AF65-F5344CB8AC3E}">
        <p14:creationId xmlns:p14="http://schemas.microsoft.com/office/powerpoint/2010/main" val="17930904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F277E8B-14AB-4868-84DF-0CC8B7B24551}" type="slidenum">
              <a:rPr lang="en-US"/>
              <a:pPr>
                <a:defRPr/>
              </a:pPr>
              <a:t>‹#›</a:t>
            </a:fld>
            <a:endParaRPr lang="en-US"/>
          </a:p>
        </p:txBody>
      </p:sp>
    </p:spTree>
    <p:extLst>
      <p:ext uri="{BB962C8B-B14F-4D97-AF65-F5344CB8AC3E}">
        <p14:creationId xmlns:p14="http://schemas.microsoft.com/office/powerpoint/2010/main" val="2307148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F205E4B-4902-48D9-9E33-8D27860E39C6}" type="slidenum">
              <a:rPr lang="en-US"/>
              <a:pPr>
                <a:defRPr/>
              </a:pPr>
              <a:t>‹#›</a:t>
            </a:fld>
            <a:endParaRPr lang="en-US"/>
          </a:p>
        </p:txBody>
      </p:sp>
    </p:spTree>
    <p:extLst>
      <p:ext uri="{BB962C8B-B14F-4D97-AF65-F5344CB8AC3E}">
        <p14:creationId xmlns:p14="http://schemas.microsoft.com/office/powerpoint/2010/main" val="373485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36E15-25AF-4FC6-AF86-838EF88A9DB0}"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F35D1-1332-412F-8AF5-478A02D7312D}" type="slidenum">
              <a:rPr lang="en-US" smtClean="0"/>
              <a:t>‹#›</a:t>
            </a:fld>
            <a:endParaRPr lang="en-US"/>
          </a:p>
        </p:txBody>
      </p:sp>
    </p:spTree>
    <p:extLst>
      <p:ext uri="{BB962C8B-B14F-4D97-AF65-F5344CB8AC3E}">
        <p14:creationId xmlns:p14="http://schemas.microsoft.com/office/powerpoint/2010/main" val="40074908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4F03C65-F0BB-4385-862C-B3EC58D8256B}" type="slidenum">
              <a:rPr lang="en-US"/>
              <a:pPr>
                <a:defRPr/>
              </a:pPr>
              <a:t>‹#›</a:t>
            </a:fld>
            <a:endParaRPr lang="en-US"/>
          </a:p>
        </p:txBody>
      </p:sp>
    </p:spTree>
    <p:extLst>
      <p:ext uri="{BB962C8B-B14F-4D97-AF65-F5344CB8AC3E}">
        <p14:creationId xmlns:p14="http://schemas.microsoft.com/office/powerpoint/2010/main" val="2130890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F2CB65B-75AE-4533-A15C-26DC690E0429}" type="slidenum">
              <a:rPr lang="en-US"/>
              <a:pPr>
                <a:defRPr/>
              </a:pPr>
              <a:t>‹#›</a:t>
            </a:fld>
            <a:endParaRPr lang="en-US"/>
          </a:p>
        </p:txBody>
      </p:sp>
    </p:spTree>
    <p:extLst>
      <p:ext uri="{BB962C8B-B14F-4D97-AF65-F5344CB8AC3E}">
        <p14:creationId xmlns:p14="http://schemas.microsoft.com/office/powerpoint/2010/main" val="4126145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2035238-2B78-4723-89B1-A6DF457DB361}" type="slidenum">
              <a:rPr lang="en-US"/>
              <a:pPr>
                <a:defRPr/>
              </a:pPr>
              <a:t>‹#›</a:t>
            </a:fld>
            <a:endParaRPr lang="en-US"/>
          </a:p>
        </p:txBody>
      </p:sp>
    </p:spTree>
    <p:extLst>
      <p:ext uri="{BB962C8B-B14F-4D97-AF65-F5344CB8AC3E}">
        <p14:creationId xmlns:p14="http://schemas.microsoft.com/office/powerpoint/2010/main" val="1046020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D3E834D-889F-4059-A844-426BEDB5740A}" type="slidenum">
              <a:rPr lang="en-US"/>
              <a:pPr>
                <a:defRPr/>
              </a:pPr>
              <a:t>‹#›</a:t>
            </a:fld>
            <a:endParaRPr lang="en-US"/>
          </a:p>
        </p:txBody>
      </p:sp>
    </p:spTree>
    <p:extLst>
      <p:ext uri="{BB962C8B-B14F-4D97-AF65-F5344CB8AC3E}">
        <p14:creationId xmlns:p14="http://schemas.microsoft.com/office/powerpoint/2010/main" val="3461209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1381244-0318-44E2-8E4C-8320EE9AAE2C}" type="slidenum">
              <a:rPr lang="en-US"/>
              <a:pPr>
                <a:defRPr/>
              </a:pPr>
              <a:t>‹#›</a:t>
            </a:fld>
            <a:endParaRPr lang="en-US"/>
          </a:p>
        </p:txBody>
      </p:sp>
    </p:spTree>
    <p:extLst>
      <p:ext uri="{BB962C8B-B14F-4D97-AF65-F5344CB8AC3E}">
        <p14:creationId xmlns:p14="http://schemas.microsoft.com/office/powerpoint/2010/main" val="1088706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8DE8114-34AD-4143-AA65-D7EC9E0F4370}" type="slidenum">
              <a:rPr lang="en-US"/>
              <a:pPr>
                <a:defRPr/>
              </a:pPr>
              <a:t>‹#›</a:t>
            </a:fld>
            <a:endParaRPr lang="en-US"/>
          </a:p>
        </p:txBody>
      </p:sp>
    </p:spTree>
    <p:extLst>
      <p:ext uri="{BB962C8B-B14F-4D97-AF65-F5344CB8AC3E}">
        <p14:creationId xmlns:p14="http://schemas.microsoft.com/office/powerpoint/2010/main" val="2984902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AC52F48C-0B9D-4099-8F7A-B5C6557C106D}" type="slidenum">
              <a:rPr lang="en-US"/>
              <a:pPr>
                <a:defRPr/>
              </a:pPr>
              <a:t>‹#›</a:t>
            </a:fld>
            <a:endParaRPr lang="en-US"/>
          </a:p>
        </p:txBody>
      </p:sp>
    </p:spTree>
    <p:extLst>
      <p:ext uri="{BB962C8B-B14F-4D97-AF65-F5344CB8AC3E}">
        <p14:creationId xmlns:p14="http://schemas.microsoft.com/office/powerpoint/2010/main" val="4261332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B91B3486-2C08-430A-AC2E-043F5A74A510}" type="slidenum">
              <a:rPr lang="en-US"/>
              <a:pPr>
                <a:defRPr/>
              </a:pPr>
              <a:t>‹#›</a:t>
            </a:fld>
            <a:endParaRPr lang="en-US"/>
          </a:p>
        </p:txBody>
      </p:sp>
    </p:spTree>
    <p:extLst>
      <p:ext uri="{BB962C8B-B14F-4D97-AF65-F5344CB8AC3E}">
        <p14:creationId xmlns:p14="http://schemas.microsoft.com/office/powerpoint/2010/main" val="8837509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3F7AAD20-5ED5-4C58-8E5D-63F9EA2CC9DE}" type="slidenum">
              <a:rPr lang="en-US"/>
              <a:pPr>
                <a:defRPr/>
              </a:pPr>
              <a:t>‹#›</a:t>
            </a:fld>
            <a:endParaRPr lang="en-US"/>
          </a:p>
        </p:txBody>
      </p:sp>
    </p:spTree>
    <p:extLst>
      <p:ext uri="{BB962C8B-B14F-4D97-AF65-F5344CB8AC3E}">
        <p14:creationId xmlns:p14="http://schemas.microsoft.com/office/powerpoint/2010/main" val="33471784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DAFB1D21-9394-4F61-9903-FF2F16C4B36A}" type="slidenum">
              <a:rPr lang="en-US"/>
              <a:pPr>
                <a:defRPr/>
              </a:pPr>
              <a:t>‹#›</a:t>
            </a:fld>
            <a:endParaRPr lang="en-US"/>
          </a:p>
        </p:txBody>
      </p:sp>
    </p:spTree>
    <p:extLst>
      <p:ext uri="{BB962C8B-B14F-4D97-AF65-F5344CB8AC3E}">
        <p14:creationId xmlns:p14="http://schemas.microsoft.com/office/powerpoint/2010/main" val="394474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7627886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3A47806-E5F9-430A-878A-CDA04AD5416D}" type="slidenum">
              <a:rPr lang="en-US"/>
              <a:pPr>
                <a:defRPr/>
              </a:pPr>
              <a:t>‹#›</a:t>
            </a:fld>
            <a:endParaRPr lang="en-US"/>
          </a:p>
        </p:txBody>
      </p:sp>
    </p:spTree>
    <p:extLst>
      <p:ext uri="{BB962C8B-B14F-4D97-AF65-F5344CB8AC3E}">
        <p14:creationId xmlns:p14="http://schemas.microsoft.com/office/powerpoint/2010/main" val="957268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9F6FD03-64A1-4951-BB49-72B2048E17C6}" type="slidenum">
              <a:rPr lang="en-US"/>
              <a:pPr>
                <a:defRPr/>
              </a:pPr>
              <a:t>‹#›</a:t>
            </a:fld>
            <a:endParaRPr lang="en-US"/>
          </a:p>
        </p:txBody>
      </p:sp>
    </p:spTree>
    <p:extLst>
      <p:ext uri="{BB962C8B-B14F-4D97-AF65-F5344CB8AC3E}">
        <p14:creationId xmlns:p14="http://schemas.microsoft.com/office/powerpoint/2010/main" val="939929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C6A72A8-664D-4AB1-9EB5-887E92106EC0}" type="slidenum">
              <a:rPr lang="en-US"/>
              <a:pPr>
                <a:defRPr/>
              </a:pPr>
              <a:t>‹#›</a:t>
            </a:fld>
            <a:endParaRPr lang="en-US"/>
          </a:p>
        </p:txBody>
      </p:sp>
    </p:spTree>
    <p:extLst>
      <p:ext uri="{BB962C8B-B14F-4D97-AF65-F5344CB8AC3E}">
        <p14:creationId xmlns:p14="http://schemas.microsoft.com/office/powerpoint/2010/main" val="38403908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C14F808-F07E-4C1A-86BD-B97BA375A39B}" type="slidenum">
              <a:rPr lang="en-US"/>
              <a:pPr>
                <a:defRPr/>
              </a:pPr>
              <a:t>‹#›</a:t>
            </a:fld>
            <a:endParaRPr lang="en-US"/>
          </a:p>
        </p:txBody>
      </p:sp>
    </p:spTree>
    <p:extLst>
      <p:ext uri="{BB962C8B-B14F-4D97-AF65-F5344CB8AC3E}">
        <p14:creationId xmlns:p14="http://schemas.microsoft.com/office/powerpoint/2010/main" val="3207558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F22991D-FBAF-491D-AE20-9A23E5373B82}" type="slidenum">
              <a:rPr lang="en-US"/>
              <a:pPr>
                <a:defRPr/>
              </a:pPr>
              <a:t>‹#›</a:t>
            </a:fld>
            <a:endParaRPr lang="en-US"/>
          </a:p>
        </p:txBody>
      </p:sp>
    </p:spTree>
    <p:extLst>
      <p:ext uri="{BB962C8B-B14F-4D97-AF65-F5344CB8AC3E}">
        <p14:creationId xmlns:p14="http://schemas.microsoft.com/office/powerpoint/2010/main" val="1893500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06C2D50-C344-499E-BE88-073EA35F8C25}" type="slidenum">
              <a:rPr lang="en-US"/>
              <a:pPr>
                <a:defRPr/>
              </a:pPr>
              <a:t>‹#›</a:t>
            </a:fld>
            <a:endParaRPr lang="en-US"/>
          </a:p>
        </p:txBody>
      </p:sp>
    </p:spTree>
    <p:extLst>
      <p:ext uri="{BB962C8B-B14F-4D97-AF65-F5344CB8AC3E}">
        <p14:creationId xmlns:p14="http://schemas.microsoft.com/office/powerpoint/2010/main" val="754475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C7630D38-F4C4-4DA2-BF9A-6343ED979C01}" type="slidenum">
              <a:rPr lang="en-US"/>
              <a:pPr>
                <a:defRPr/>
              </a:pPr>
              <a:t>‹#›</a:t>
            </a:fld>
            <a:endParaRPr lang="en-US"/>
          </a:p>
        </p:txBody>
      </p:sp>
    </p:spTree>
    <p:extLst>
      <p:ext uri="{BB962C8B-B14F-4D97-AF65-F5344CB8AC3E}">
        <p14:creationId xmlns:p14="http://schemas.microsoft.com/office/powerpoint/2010/main" val="28374113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DB89223F-6368-48EA-9BB2-C6EF1C165704}" type="slidenum">
              <a:rPr lang="en-US"/>
              <a:pPr>
                <a:defRPr/>
              </a:pPr>
              <a:t>‹#›</a:t>
            </a:fld>
            <a:endParaRPr lang="en-US"/>
          </a:p>
        </p:txBody>
      </p:sp>
    </p:spTree>
    <p:extLst>
      <p:ext uri="{BB962C8B-B14F-4D97-AF65-F5344CB8AC3E}">
        <p14:creationId xmlns:p14="http://schemas.microsoft.com/office/powerpoint/2010/main" val="30418888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CEB9DCF-A998-49EB-B6F1-AF043C9EF825}" type="slidenum">
              <a:rPr lang="en-US"/>
              <a:pPr>
                <a:defRPr/>
              </a:pPr>
              <a:t>‹#›</a:t>
            </a:fld>
            <a:endParaRPr lang="en-US"/>
          </a:p>
        </p:txBody>
      </p:sp>
    </p:spTree>
    <p:extLst>
      <p:ext uri="{BB962C8B-B14F-4D97-AF65-F5344CB8AC3E}">
        <p14:creationId xmlns:p14="http://schemas.microsoft.com/office/powerpoint/2010/main" val="42748414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1E2AF02-54D8-4009-BCC8-F13F0FFCA1A4}" type="slidenum">
              <a:rPr lang="en-US"/>
              <a:pPr>
                <a:defRPr/>
              </a:pPr>
              <a:t>‹#›</a:t>
            </a:fld>
            <a:endParaRPr lang="en-US"/>
          </a:p>
        </p:txBody>
      </p:sp>
    </p:spTree>
    <p:extLst>
      <p:ext uri="{BB962C8B-B14F-4D97-AF65-F5344CB8AC3E}">
        <p14:creationId xmlns:p14="http://schemas.microsoft.com/office/powerpoint/2010/main" val="1180639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8/30/2019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215015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A53B2D4F-9D40-4925-9894-14D69C75CF77}" type="slidenum">
              <a:rPr lang="en-US"/>
              <a:pPr>
                <a:defRPr/>
              </a:pPr>
              <a:t>‹#›</a:t>
            </a:fld>
            <a:endParaRPr lang="en-US"/>
          </a:p>
        </p:txBody>
      </p:sp>
    </p:spTree>
    <p:extLst>
      <p:ext uri="{BB962C8B-B14F-4D97-AF65-F5344CB8AC3E}">
        <p14:creationId xmlns:p14="http://schemas.microsoft.com/office/powerpoint/2010/main" val="22127872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D54467D6-D923-4F30-A0DC-5F0C4A9451B3}" type="slidenum">
              <a:rPr lang="en-US"/>
              <a:pPr>
                <a:defRPr/>
              </a:pPr>
              <a:t>‹#›</a:t>
            </a:fld>
            <a:endParaRPr lang="en-US"/>
          </a:p>
        </p:txBody>
      </p:sp>
    </p:spTree>
    <p:extLst>
      <p:ext uri="{BB962C8B-B14F-4D97-AF65-F5344CB8AC3E}">
        <p14:creationId xmlns:p14="http://schemas.microsoft.com/office/powerpoint/2010/main" val="2457573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455B7E0-E5E1-4088-9DFE-6862980D2F58}" type="slidenum">
              <a:rPr lang="en-US"/>
              <a:pPr>
                <a:defRPr/>
              </a:pPr>
              <a:t>‹#›</a:t>
            </a:fld>
            <a:endParaRPr lang="en-US"/>
          </a:p>
        </p:txBody>
      </p:sp>
    </p:spTree>
    <p:extLst>
      <p:ext uri="{BB962C8B-B14F-4D97-AF65-F5344CB8AC3E}">
        <p14:creationId xmlns:p14="http://schemas.microsoft.com/office/powerpoint/2010/main" val="2797074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C30E100-FA3C-4C8A-94AE-C3A3FF1BC913}" type="slidenum">
              <a:rPr lang="en-US"/>
              <a:pPr>
                <a:defRPr/>
              </a:pPr>
              <a:t>‹#›</a:t>
            </a:fld>
            <a:endParaRPr lang="en-US"/>
          </a:p>
        </p:txBody>
      </p:sp>
    </p:spTree>
    <p:extLst>
      <p:ext uri="{BB962C8B-B14F-4D97-AF65-F5344CB8AC3E}">
        <p14:creationId xmlns:p14="http://schemas.microsoft.com/office/powerpoint/2010/main" val="2200816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A021104B-3826-46C8-8BB5-0BBA572FF933}" type="slidenum">
              <a:rPr lang="en-US"/>
              <a:pPr>
                <a:defRPr/>
              </a:pPr>
              <a:t>‹#›</a:t>
            </a:fld>
            <a:endParaRPr lang="en-US"/>
          </a:p>
        </p:txBody>
      </p:sp>
    </p:spTree>
    <p:extLst>
      <p:ext uri="{BB962C8B-B14F-4D97-AF65-F5344CB8AC3E}">
        <p14:creationId xmlns:p14="http://schemas.microsoft.com/office/powerpoint/2010/main" val="2023086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E5A5893-E199-4AF6-82EC-FFAF9A9D0CC9}" type="slidenum">
              <a:rPr lang="en-US"/>
              <a:pPr>
                <a:defRPr/>
              </a:pPr>
              <a:t>‹#›</a:t>
            </a:fld>
            <a:endParaRPr lang="en-US"/>
          </a:p>
        </p:txBody>
      </p:sp>
    </p:spTree>
    <p:extLst>
      <p:ext uri="{BB962C8B-B14F-4D97-AF65-F5344CB8AC3E}">
        <p14:creationId xmlns:p14="http://schemas.microsoft.com/office/powerpoint/2010/main" val="209771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E8553FE-F366-4251-A33C-D7A748FDEF4B}" type="slidenum">
              <a:rPr lang="en-US"/>
              <a:pPr>
                <a:defRPr/>
              </a:pPr>
              <a:t>‹#›</a:t>
            </a:fld>
            <a:endParaRPr lang="en-US"/>
          </a:p>
        </p:txBody>
      </p:sp>
    </p:spTree>
    <p:extLst>
      <p:ext uri="{BB962C8B-B14F-4D97-AF65-F5344CB8AC3E}">
        <p14:creationId xmlns:p14="http://schemas.microsoft.com/office/powerpoint/2010/main" val="30854578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C32871FE-4220-41D6-8329-58EE4095E4B3}" type="slidenum">
              <a:rPr lang="en-US"/>
              <a:pPr>
                <a:defRPr/>
              </a:pPr>
              <a:t>‹#›</a:t>
            </a:fld>
            <a:endParaRPr lang="en-US"/>
          </a:p>
        </p:txBody>
      </p:sp>
    </p:spTree>
    <p:extLst>
      <p:ext uri="{BB962C8B-B14F-4D97-AF65-F5344CB8AC3E}">
        <p14:creationId xmlns:p14="http://schemas.microsoft.com/office/powerpoint/2010/main" val="1244378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99676CC-7426-494D-A22F-8DF4FE95E89B}" type="slidenum">
              <a:rPr lang="en-US"/>
              <a:pPr>
                <a:defRPr/>
              </a:pPr>
              <a:t>‹#›</a:t>
            </a:fld>
            <a:endParaRPr lang="en-US"/>
          </a:p>
        </p:txBody>
      </p:sp>
    </p:spTree>
    <p:extLst>
      <p:ext uri="{BB962C8B-B14F-4D97-AF65-F5344CB8AC3E}">
        <p14:creationId xmlns:p14="http://schemas.microsoft.com/office/powerpoint/2010/main" val="22923289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AE7C0F58-A309-4135-95E8-A2AE24EF538C}" type="slidenum">
              <a:rPr lang="en-US"/>
              <a:pPr>
                <a:defRPr/>
              </a:pPr>
              <a:t>‹#›</a:t>
            </a:fld>
            <a:endParaRPr lang="en-US"/>
          </a:p>
        </p:txBody>
      </p:sp>
    </p:spTree>
    <p:extLst>
      <p:ext uri="{BB962C8B-B14F-4D97-AF65-F5344CB8AC3E}">
        <p14:creationId xmlns:p14="http://schemas.microsoft.com/office/powerpoint/2010/main" val="180024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613387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7DB741A-6852-4EE3-9D13-F23E4BE16AA6}" type="slidenum">
              <a:rPr lang="en-US"/>
              <a:pPr>
                <a:defRPr/>
              </a:pPr>
              <a:t>‹#›</a:t>
            </a:fld>
            <a:endParaRPr lang="en-US"/>
          </a:p>
        </p:txBody>
      </p:sp>
    </p:spTree>
    <p:extLst>
      <p:ext uri="{BB962C8B-B14F-4D97-AF65-F5344CB8AC3E}">
        <p14:creationId xmlns:p14="http://schemas.microsoft.com/office/powerpoint/2010/main" val="3233673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4D9D3FE-A967-4397-BF81-313C6EDEE93F}" type="slidenum">
              <a:rPr lang="en-US"/>
              <a:pPr>
                <a:defRPr/>
              </a:pPr>
              <a:t>‹#›</a:t>
            </a:fld>
            <a:endParaRPr lang="en-US"/>
          </a:p>
        </p:txBody>
      </p:sp>
    </p:spTree>
    <p:extLst>
      <p:ext uri="{BB962C8B-B14F-4D97-AF65-F5344CB8AC3E}">
        <p14:creationId xmlns:p14="http://schemas.microsoft.com/office/powerpoint/2010/main" val="254197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2C472BB-5B04-45F9-ADD5-3056CA68254B}" type="slidenum">
              <a:rPr lang="en-US"/>
              <a:pPr>
                <a:defRPr/>
              </a:pPr>
              <a:t>‹#›</a:t>
            </a:fld>
            <a:endParaRPr lang="en-US"/>
          </a:p>
        </p:txBody>
      </p:sp>
    </p:spTree>
    <p:extLst>
      <p:ext uri="{BB962C8B-B14F-4D97-AF65-F5344CB8AC3E}">
        <p14:creationId xmlns:p14="http://schemas.microsoft.com/office/powerpoint/2010/main" val="35296935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D619F22-1D89-4804-A47D-E2E42A24BED3}" type="slidenum">
              <a:rPr lang="en-US"/>
              <a:pPr>
                <a:defRPr/>
              </a:pPr>
              <a:t>‹#›</a:t>
            </a:fld>
            <a:endParaRPr lang="en-US"/>
          </a:p>
        </p:txBody>
      </p:sp>
    </p:spTree>
    <p:extLst>
      <p:ext uri="{BB962C8B-B14F-4D97-AF65-F5344CB8AC3E}">
        <p14:creationId xmlns:p14="http://schemas.microsoft.com/office/powerpoint/2010/main" val="20726516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B526A8D-0892-4281-8321-40E0425E8DD8}" type="slidenum">
              <a:rPr lang="en-US"/>
              <a:pPr>
                <a:defRPr/>
              </a:pPr>
              <a:t>‹#›</a:t>
            </a:fld>
            <a:endParaRPr lang="en-US"/>
          </a:p>
        </p:txBody>
      </p:sp>
    </p:spTree>
    <p:extLst>
      <p:ext uri="{BB962C8B-B14F-4D97-AF65-F5344CB8AC3E}">
        <p14:creationId xmlns:p14="http://schemas.microsoft.com/office/powerpoint/2010/main" val="211119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5582275-43BE-4115-B142-8BBC03D551CF}" type="slidenum">
              <a:rPr lang="en-US"/>
              <a:pPr>
                <a:defRPr/>
              </a:pPr>
              <a:t>‹#›</a:t>
            </a:fld>
            <a:endParaRPr lang="en-US"/>
          </a:p>
        </p:txBody>
      </p:sp>
    </p:spTree>
    <p:extLst>
      <p:ext uri="{BB962C8B-B14F-4D97-AF65-F5344CB8AC3E}">
        <p14:creationId xmlns:p14="http://schemas.microsoft.com/office/powerpoint/2010/main" val="3578251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716EB7C-2EB7-474D-BDD8-2642B3EDAA42}" type="slidenum">
              <a:rPr lang="en-US"/>
              <a:pPr>
                <a:defRPr/>
              </a:pPr>
              <a:t>‹#›</a:t>
            </a:fld>
            <a:endParaRPr lang="en-US"/>
          </a:p>
        </p:txBody>
      </p:sp>
    </p:spTree>
    <p:extLst>
      <p:ext uri="{BB962C8B-B14F-4D97-AF65-F5344CB8AC3E}">
        <p14:creationId xmlns:p14="http://schemas.microsoft.com/office/powerpoint/2010/main" val="575030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4C33F3D-1F6D-4A5A-9018-E6D4AABE588C}" type="slidenum">
              <a:rPr lang="en-US"/>
              <a:pPr>
                <a:defRPr/>
              </a:pPr>
              <a:t>‹#›</a:t>
            </a:fld>
            <a:endParaRPr lang="en-US"/>
          </a:p>
        </p:txBody>
      </p:sp>
    </p:spTree>
    <p:extLst>
      <p:ext uri="{BB962C8B-B14F-4D97-AF65-F5344CB8AC3E}">
        <p14:creationId xmlns:p14="http://schemas.microsoft.com/office/powerpoint/2010/main" val="27116512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663B73C-DFD9-4745-A659-9B01AC74B197}" type="slidenum">
              <a:rPr lang="en-US"/>
              <a:pPr>
                <a:defRPr/>
              </a:pPr>
              <a:t>‹#›</a:t>
            </a:fld>
            <a:endParaRPr lang="en-US"/>
          </a:p>
        </p:txBody>
      </p:sp>
    </p:spTree>
    <p:extLst>
      <p:ext uri="{BB962C8B-B14F-4D97-AF65-F5344CB8AC3E}">
        <p14:creationId xmlns:p14="http://schemas.microsoft.com/office/powerpoint/2010/main" val="24879758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EFFD827-23DD-4812-A334-199EACCD2443}" type="slidenum">
              <a:rPr lang="en-US"/>
              <a:pPr>
                <a:defRPr/>
              </a:pPr>
              <a:t>‹#›</a:t>
            </a:fld>
            <a:endParaRPr lang="en-US"/>
          </a:p>
        </p:txBody>
      </p:sp>
    </p:spTree>
    <p:extLst>
      <p:ext uri="{BB962C8B-B14F-4D97-AF65-F5344CB8AC3E}">
        <p14:creationId xmlns:p14="http://schemas.microsoft.com/office/powerpoint/2010/main" val="1550742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5063921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8C73FA9-3020-4785-BA0B-26F887CE7CC1}" type="slidenum">
              <a:rPr lang="en-US"/>
              <a:pPr>
                <a:defRPr/>
              </a:pPr>
              <a:t>‹#›</a:t>
            </a:fld>
            <a:endParaRPr lang="en-US"/>
          </a:p>
        </p:txBody>
      </p:sp>
    </p:spTree>
    <p:extLst>
      <p:ext uri="{BB962C8B-B14F-4D97-AF65-F5344CB8AC3E}">
        <p14:creationId xmlns:p14="http://schemas.microsoft.com/office/powerpoint/2010/main" val="728237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CA6D21D-6D4E-4271-BE43-8B5101B70113}" type="slidenum">
              <a:rPr lang="en-US"/>
              <a:pPr>
                <a:defRPr/>
              </a:pPr>
              <a:t>‹#›</a:t>
            </a:fld>
            <a:endParaRPr lang="en-US"/>
          </a:p>
        </p:txBody>
      </p:sp>
    </p:spTree>
    <p:extLst>
      <p:ext uri="{BB962C8B-B14F-4D97-AF65-F5344CB8AC3E}">
        <p14:creationId xmlns:p14="http://schemas.microsoft.com/office/powerpoint/2010/main" val="27545881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EFD519C-BCB7-40E1-996E-A0C8EBCE3726}" type="slidenum">
              <a:rPr lang="en-US"/>
              <a:pPr>
                <a:defRPr/>
              </a:pPr>
              <a:t>‹#›</a:t>
            </a:fld>
            <a:endParaRPr lang="en-US"/>
          </a:p>
        </p:txBody>
      </p:sp>
    </p:spTree>
    <p:extLst>
      <p:ext uri="{BB962C8B-B14F-4D97-AF65-F5344CB8AC3E}">
        <p14:creationId xmlns:p14="http://schemas.microsoft.com/office/powerpoint/2010/main" val="4175240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AB4055C-879D-4106-8695-CA900FA8D2D9}" type="slidenum">
              <a:rPr lang="en-US"/>
              <a:pPr>
                <a:defRPr/>
              </a:pPr>
              <a:t>‹#›</a:t>
            </a:fld>
            <a:endParaRPr lang="en-US"/>
          </a:p>
        </p:txBody>
      </p:sp>
    </p:spTree>
    <p:extLst>
      <p:ext uri="{BB962C8B-B14F-4D97-AF65-F5344CB8AC3E}">
        <p14:creationId xmlns:p14="http://schemas.microsoft.com/office/powerpoint/2010/main" val="653045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4CCDD7D-C584-44AA-820E-BA5F0853D91D}" type="slidenum">
              <a:rPr lang="en-US"/>
              <a:pPr>
                <a:defRPr/>
              </a:pPr>
              <a:t>‹#›</a:t>
            </a:fld>
            <a:endParaRPr lang="en-US"/>
          </a:p>
        </p:txBody>
      </p:sp>
    </p:spTree>
    <p:extLst>
      <p:ext uri="{BB962C8B-B14F-4D97-AF65-F5344CB8AC3E}">
        <p14:creationId xmlns:p14="http://schemas.microsoft.com/office/powerpoint/2010/main" val="6198512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F7B6EFF-FF54-4EFD-B651-BE86F8F7A024}" type="slidenum">
              <a:rPr lang="en-US"/>
              <a:pPr>
                <a:defRPr/>
              </a:pPr>
              <a:t>‹#›</a:t>
            </a:fld>
            <a:endParaRPr lang="en-US"/>
          </a:p>
        </p:txBody>
      </p:sp>
    </p:spTree>
    <p:extLst>
      <p:ext uri="{BB962C8B-B14F-4D97-AF65-F5344CB8AC3E}">
        <p14:creationId xmlns:p14="http://schemas.microsoft.com/office/powerpoint/2010/main" val="36307604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45F3B03-9D09-4392-94C4-46A861EBB022}" type="slidenum">
              <a:rPr lang="en-US"/>
              <a:pPr>
                <a:defRPr/>
              </a:pPr>
              <a:t>‹#›</a:t>
            </a:fld>
            <a:endParaRPr lang="en-US"/>
          </a:p>
        </p:txBody>
      </p:sp>
    </p:spTree>
    <p:extLst>
      <p:ext uri="{BB962C8B-B14F-4D97-AF65-F5344CB8AC3E}">
        <p14:creationId xmlns:p14="http://schemas.microsoft.com/office/powerpoint/2010/main" val="25411278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2D03E38-0494-4AE0-95F2-7D8542962910}" type="slidenum">
              <a:rPr lang="en-US"/>
              <a:pPr>
                <a:defRPr/>
              </a:pPr>
              <a:t>‹#›</a:t>
            </a:fld>
            <a:endParaRPr lang="en-US"/>
          </a:p>
        </p:txBody>
      </p:sp>
    </p:spTree>
    <p:extLst>
      <p:ext uri="{BB962C8B-B14F-4D97-AF65-F5344CB8AC3E}">
        <p14:creationId xmlns:p14="http://schemas.microsoft.com/office/powerpoint/2010/main" val="1707345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1D64F5D-8C69-4BC1-907D-D2837914AE2B}" type="slidenum">
              <a:rPr lang="en-US"/>
              <a:pPr>
                <a:defRPr/>
              </a:pPr>
              <a:t>‹#›</a:t>
            </a:fld>
            <a:endParaRPr lang="en-US"/>
          </a:p>
        </p:txBody>
      </p:sp>
    </p:spTree>
    <p:extLst>
      <p:ext uri="{BB962C8B-B14F-4D97-AF65-F5344CB8AC3E}">
        <p14:creationId xmlns:p14="http://schemas.microsoft.com/office/powerpoint/2010/main" val="31781574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F9FD06-F231-4D00-A75B-6622F8C0829B}" type="datetimeFigureOut">
              <a:rPr lang="en-US"/>
              <a:pPr>
                <a:defRPr/>
              </a:pPr>
              <a:t>8/30/2019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B2DC39-05EA-4468-91F1-1DB868C1E21F}" type="slidenum">
              <a:rPr lang="en-US"/>
              <a:pPr>
                <a:defRPr/>
              </a:pPr>
              <a:t>‹#›</a:t>
            </a:fld>
            <a:endParaRPr lang="en-US"/>
          </a:p>
        </p:txBody>
      </p:sp>
    </p:spTree>
    <p:extLst>
      <p:ext uri="{BB962C8B-B14F-4D97-AF65-F5344CB8AC3E}">
        <p14:creationId xmlns:p14="http://schemas.microsoft.com/office/powerpoint/2010/main" val="2463510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964505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8101200-1EBA-49D0-AF6C-43904F286A9A}" type="datetimeFigureOut">
              <a:rPr lang="en-US"/>
              <a:pPr>
                <a:defRPr/>
              </a:pPr>
              <a:t>8/30/2019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D28AD91-8F98-4D56-B27F-7F7BCC87B8DE}" type="slidenum">
              <a:rPr lang="en-US"/>
              <a:pPr>
                <a:defRPr/>
              </a:pPr>
              <a:t>‹#›</a:t>
            </a:fld>
            <a:endParaRPr lang="en-US"/>
          </a:p>
        </p:txBody>
      </p:sp>
    </p:spTree>
    <p:extLst>
      <p:ext uri="{BB962C8B-B14F-4D97-AF65-F5344CB8AC3E}">
        <p14:creationId xmlns:p14="http://schemas.microsoft.com/office/powerpoint/2010/main" val="1928707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8D37065-0A2D-496B-8A69-36292ADEECBF}" type="datetimeFigureOut">
              <a:rPr lang="en-US"/>
              <a:pPr>
                <a:defRPr/>
              </a:pPr>
              <a:t>8/30/2019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E46BBB-8016-48FE-9D76-203318FF17F0}" type="slidenum">
              <a:rPr lang="en-US"/>
              <a:pPr>
                <a:defRPr/>
              </a:pPr>
              <a:t>‹#›</a:t>
            </a:fld>
            <a:endParaRPr lang="en-US"/>
          </a:p>
        </p:txBody>
      </p:sp>
    </p:spTree>
    <p:extLst>
      <p:ext uri="{BB962C8B-B14F-4D97-AF65-F5344CB8AC3E}">
        <p14:creationId xmlns:p14="http://schemas.microsoft.com/office/powerpoint/2010/main" val="42434185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8EF8B2-F398-446F-993D-56A1DCD2FE10}" type="datetimeFigureOut">
              <a:rPr lang="en-US"/>
              <a:pPr>
                <a:defRPr/>
              </a:pPr>
              <a:t>8/30/2019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8E3A9DC-818F-4AC1-8BB2-A7642191D2C0}" type="slidenum">
              <a:rPr lang="en-US"/>
              <a:pPr>
                <a:defRPr/>
              </a:pPr>
              <a:t>‹#›</a:t>
            </a:fld>
            <a:endParaRPr lang="en-US"/>
          </a:p>
        </p:txBody>
      </p:sp>
    </p:spTree>
    <p:extLst>
      <p:ext uri="{BB962C8B-B14F-4D97-AF65-F5344CB8AC3E}">
        <p14:creationId xmlns:p14="http://schemas.microsoft.com/office/powerpoint/2010/main" val="20133985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942FB0F-C8B7-4391-ADBE-0F69A06CD075}" type="datetimeFigureOut">
              <a:rPr lang="en-US"/>
              <a:pPr>
                <a:defRPr/>
              </a:pPr>
              <a:t>8/30/2019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C875956-DD39-4F1E-BE67-DEC3EBEDAEEF}" type="slidenum">
              <a:rPr lang="en-US"/>
              <a:pPr>
                <a:defRPr/>
              </a:pPr>
              <a:t>‹#›</a:t>
            </a:fld>
            <a:endParaRPr lang="en-US"/>
          </a:p>
        </p:txBody>
      </p:sp>
    </p:spTree>
    <p:extLst>
      <p:ext uri="{BB962C8B-B14F-4D97-AF65-F5344CB8AC3E}">
        <p14:creationId xmlns:p14="http://schemas.microsoft.com/office/powerpoint/2010/main" val="18120849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09D4429-3C49-4AF1-A8DD-AB75A86A42F6}" type="datetimeFigureOut">
              <a:rPr lang="en-US"/>
              <a:pPr>
                <a:defRPr/>
              </a:pPr>
              <a:t>8/30/2019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CF54723-ACE4-44FD-A5D2-442DA5C2D13C}" type="slidenum">
              <a:rPr lang="en-US"/>
              <a:pPr>
                <a:defRPr/>
              </a:pPr>
              <a:t>‹#›</a:t>
            </a:fld>
            <a:endParaRPr lang="en-US"/>
          </a:p>
        </p:txBody>
      </p:sp>
    </p:spTree>
    <p:extLst>
      <p:ext uri="{BB962C8B-B14F-4D97-AF65-F5344CB8AC3E}">
        <p14:creationId xmlns:p14="http://schemas.microsoft.com/office/powerpoint/2010/main" val="31989033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E54ECB8-D6BE-4A42-8E57-6F045965F276}" type="datetimeFigureOut">
              <a:rPr lang="en-US"/>
              <a:pPr>
                <a:defRPr/>
              </a:pPr>
              <a:t>8/30/2019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C7D8F61-6E57-49CF-9579-164CF1FF0AA6}" type="slidenum">
              <a:rPr lang="en-US"/>
              <a:pPr>
                <a:defRPr/>
              </a:pPr>
              <a:t>‹#›</a:t>
            </a:fld>
            <a:endParaRPr lang="en-US"/>
          </a:p>
        </p:txBody>
      </p:sp>
    </p:spTree>
    <p:extLst>
      <p:ext uri="{BB962C8B-B14F-4D97-AF65-F5344CB8AC3E}">
        <p14:creationId xmlns:p14="http://schemas.microsoft.com/office/powerpoint/2010/main" val="34811047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8B7DC4-CE12-47EE-B9B0-7403E3238FFF}" type="datetimeFigureOut">
              <a:rPr lang="en-US"/>
              <a:pPr>
                <a:defRPr/>
              </a:pPr>
              <a:t>8/30/2019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DBE7A86-A217-40AA-8528-E17024A6737D}" type="slidenum">
              <a:rPr lang="en-US"/>
              <a:pPr>
                <a:defRPr/>
              </a:pPr>
              <a:t>‹#›</a:t>
            </a:fld>
            <a:endParaRPr lang="en-US"/>
          </a:p>
        </p:txBody>
      </p:sp>
    </p:spTree>
    <p:extLst>
      <p:ext uri="{BB962C8B-B14F-4D97-AF65-F5344CB8AC3E}">
        <p14:creationId xmlns:p14="http://schemas.microsoft.com/office/powerpoint/2010/main" val="25880451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AEFE689-AB74-4FD1-B003-CF8E21FD6987}" type="datetimeFigureOut">
              <a:rPr lang="en-US"/>
              <a:pPr>
                <a:defRPr/>
              </a:pPr>
              <a:t>8/30/2019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2117E1F-9E85-4942-965C-886FFD161580}" type="slidenum">
              <a:rPr lang="en-US"/>
              <a:pPr>
                <a:defRPr/>
              </a:pPr>
              <a:t>‹#›</a:t>
            </a:fld>
            <a:endParaRPr lang="en-US"/>
          </a:p>
        </p:txBody>
      </p:sp>
    </p:spTree>
    <p:extLst>
      <p:ext uri="{BB962C8B-B14F-4D97-AF65-F5344CB8AC3E}">
        <p14:creationId xmlns:p14="http://schemas.microsoft.com/office/powerpoint/2010/main" val="11820389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E106246-BC71-445F-8222-8EE7038AD4CC}" type="datetimeFigureOut">
              <a:rPr lang="en-US"/>
              <a:pPr>
                <a:defRPr/>
              </a:pPr>
              <a:t>8/30/2019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32D6D2A-C87B-4611-A80A-C25D1B27684C}" type="slidenum">
              <a:rPr lang="en-US"/>
              <a:pPr>
                <a:defRPr/>
              </a:pPr>
              <a:t>‹#›</a:t>
            </a:fld>
            <a:endParaRPr lang="en-US"/>
          </a:p>
        </p:txBody>
      </p:sp>
    </p:spTree>
    <p:extLst>
      <p:ext uri="{BB962C8B-B14F-4D97-AF65-F5344CB8AC3E}">
        <p14:creationId xmlns:p14="http://schemas.microsoft.com/office/powerpoint/2010/main" val="25722953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3E0300-B389-4696-9DF0-258D7AE36310}" type="datetimeFigureOut">
              <a:rPr lang="en-US"/>
              <a:pPr>
                <a:defRPr/>
              </a:pPr>
              <a:t>8/30/2019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866F068-36FE-4EE3-BE1D-E238D83AA101}" type="slidenum">
              <a:rPr lang="en-US"/>
              <a:pPr>
                <a:defRPr/>
              </a:pPr>
              <a:t>‹#›</a:t>
            </a:fld>
            <a:endParaRPr lang="en-US"/>
          </a:p>
        </p:txBody>
      </p:sp>
    </p:spTree>
    <p:extLst>
      <p:ext uri="{BB962C8B-B14F-4D97-AF65-F5344CB8AC3E}">
        <p14:creationId xmlns:p14="http://schemas.microsoft.com/office/powerpoint/2010/main" val="4031990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8612427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C17A5F1-EB9C-43DC-99C6-70D2C027EB99}" type="slidenum">
              <a:rPr lang="en-US"/>
              <a:pPr>
                <a:defRPr/>
              </a:pPr>
              <a:t>‹#›</a:t>
            </a:fld>
            <a:endParaRPr lang="en-US"/>
          </a:p>
        </p:txBody>
      </p:sp>
    </p:spTree>
    <p:extLst>
      <p:ext uri="{BB962C8B-B14F-4D97-AF65-F5344CB8AC3E}">
        <p14:creationId xmlns:p14="http://schemas.microsoft.com/office/powerpoint/2010/main" val="25043383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6C12155-A88E-4913-837D-EFE59F11E97A}" type="slidenum">
              <a:rPr lang="en-US"/>
              <a:pPr>
                <a:defRPr/>
              </a:pPr>
              <a:t>‹#›</a:t>
            </a:fld>
            <a:endParaRPr lang="en-US"/>
          </a:p>
        </p:txBody>
      </p:sp>
    </p:spTree>
    <p:extLst>
      <p:ext uri="{BB962C8B-B14F-4D97-AF65-F5344CB8AC3E}">
        <p14:creationId xmlns:p14="http://schemas.microsoft.com/office/powerpoint/2010/main" val="13090467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9E9D2B1-578A-4502-B3A6-27321548EABA}" type="slidenum">
              <a:rPr lang="en-US"/>
              <a:pPr>
                <a:defRPr/>
              </a:pPr>
              <a:t>‹#›</a:t>
            </a:fld>
            <a:endParaRPr lang="en-US"/>
          </a:p>
        </p:txBody>
      </p:sp>
    </p:spTree>
    <p:extLst>
      <p:ext uri="{BB962C8B-B14F-4D97-AF65-F5344CB8AC3E}">
        <p14:creationId xmlns:p14="http://schemas.microsoft.com/office/powerpoint/2010/main" val="418274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4FC10A6-5641-49C9-8482-2E65F72741D3}" type="slidenum">
              <a:rPr lang="en-US"/>
              <a:pPr>
                <a:defRPr/>
              </a:pPr>
              <a:t>‹#›</a:t>
            </a:fld>
            <a:endParaRPr lang="en-US"/>
          </a:p>
        </p:txBody>
      </p:sp>
    </p:spTree>
    <p:extLst>
      <p:ext uri="{BB962C8B-B14F-4D97-AF65-F5344CB8AC3E}">
        <p14:creationId xmlns:p14="http://schemas.microsoft.com/office/powerpoint/2010/main" val="26919637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EC642F1-616B-4599-8159-7EB8756DF0AA}" type="slidenum">
              <a:rPr lang="en-US"/>
              <a:pPr>
                <a:defRPr/>
              </a:pPr>
              <a:t>‹#›</a:t>
            </a:fld>
            <a:endParaRPr lang="en-US"/>
          </a:p>
        </p:txBody>
      </p:sp>
    </p:spTree>
    <p:extLst>
      <p:ext uri="{BB962C8B-B14F-4D97-AF65-F5344CB8AC3E}">
        <p14:creationId xmlns:p14="http://schemas.microsoft.com/office/powerpoint/2010/main" val="29871329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E1ED6FC-6802-44A6-8507-2D2E14AAD35E}" type="slidenum">
              <a:rPr lang="en-US"/>
              <a:pPr>
                <a:defRPr/>
              </a:pPr>
              <a:t>‹#›</a:t>
            </a:fld>
            <a:endParaRPr lang="en-US"/>
          </a:p>
        </p:txBody>
      </p:sp>
    </p:spTree>
    <p:extLst>
      <p:ext uri="{BB962C8B-B14F-4D97-AF65-F5344CB8AC3E}">
        <p14:creationId xmlns:p14="http://schemas.microsoft.com/office/powerpoint/2010/main" val="12640894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B4E92CB-8DC2-4877-86A0-F1B2FCA52196}" type="slidenum">
              <a:rPr lang="en-US"/>
              <a:pPr>
                <a:defRPr/>
              </a:pPr>
              <a:t>‹#›</a:t>
            </a:fld>
            <a:endParaRPr lang="en-US"/>
          </a:p>
        </p:txBody>
      </p:sp>
    </p:spTree>
    <p:extLst>
      <p:ext uri="{BB962C8B-B14F-4D97-AF65-F5344CB8AC3E}">
        <p14:creationId xmlns:p14="http://schemas.microsoft.com/office/powerpoint/2010/main" val="9303029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DC99BBAB-72B7-4ECA-AEFF-B8606E7DB94B}" type="slidenum">
              <a:rPr lang="en-US"/>
              <a:pPr>
                <a:defRPr/>
              </a:pPr>
              <a:t>‹#›</a:t>
            </a:fld>
            <a:endParaRPr lang="en-US"/>
          </a:p>
        </p:txBody>
      </p:sp>
    </p:spTree>
    <p:extLst>
      <p:ext uri="{BB962C8B-B14F-4D97-AF65-F5344CB8AC3E}">
        <p14:creationId xmlns:p14="http://schemas.microsoft.com/office/powerpoint/2010/main" val="1979853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4280271-58F7-4018-804B-EC5F9E1269FC}" type="slidenum">
              <a:rPr lang="en-US"/>
              <a:pPr>
                <a:defRPr/>
              </a:pPr>
              <a:t>‹#›</a:t>
            </a:fld>
            <a:endParaRPr lang="en-US"/>
          </a:p>
        </p:txBody>
      </p:sp>
    </p:spTree>
    <p:extLst>
      <p:ext uri="{BB962C8B-B14F-4D97-AF65-F5344CB8AC3E}">
        <p14:creationId xmlns:p14="http://schemas.microsoft.com/office/powerpoint/2010/main" val="10845628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1C1D4E90-1C53-4123-A65C-445D24A137F7}" type="slidenum">
              <a:rPr lang="en-US"/>
              <a:pPr>
                <a:defRPr/>
              </a:pPr>
              <a:t>‹#›</a:t>
            </a:fld>
            <a:endParaRPr lang="en-US"/>
          </a:p>
        </p:txBody>
      </p:sp>
    </p:spTree>
    <p:extLst>
      <p:ext uri="{BB962C8B-B14F-4D97-AF65-F5344CB8AC3E}">
        <p14:creationId xmlns:p14="http://schemas.microsoft.com/office/powerpoint/2010/main" val="200918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1687351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ECBE1C3-EA54-44DD-9805-A83B52B5A952}" type="slidenum">
              <a:rPr lang="en-US"/>
              <a:pPr>
                <a:defRPr/>
              </a:pPr>
              <a:t>‹#›</a:t>
            </a:fld>
            <a:endParaRPr lang="en-US"/>
          </a:p>
        </p:txBody>
      </p:sp>
    </p:spTree>
    <p:extLst>
      <p:ext uri="{BB962C8B-B14F-4D97-AF65-F5344CB8AC3E}">
        <p14:creationId xmlns:p14="http://schemas.microsoft.com/office/powerpoint/2010/main" val="40162605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Rose-2nd Journey 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2FDE9C-E593-4D32-8207-84B83A66975C}" type="slidenum">
              <a:rPr lang="en-US"/>
              <a:pPr>
                <a:defRPr/>
              </a:pPr>
              <a:t>‹#›</a:t>
            </a:fld>
            <a:endParaRPr lang="en-US"/>
          </a:p>
        </p:txBody>
      </p:sp>
    </p:spTree>
    <p:extLst>
      <p:ext uri="{BB962C8B-B14F-4D97-AF65-F5344CB8AC3E}">
        <p14:creationId xmlns:p14="http://schemas.microsoft.com/office/powerpoint/2010/main" val="16581893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8C801-E491-42DC-8CC0-2E4212BF34E6}" type="slidenum">
              <a:rPr lang="en-US"/>
              <a:pPr>
                <a:defRPr/>
              </a:pPr>
              <a:t>‹#›</a:t>
            </a:fld>
            <a:endParaRPr lang="en-US"/>
          </a:p>
        </p:txBody>
      </p:sp>
    </p:spTree>
    <p:extLst>
      <p:ext uri="{BB962C8B-B14F-4D97-AF65-F5344CB8AC3E}">
        <p14:creationId xmlns:p14="http://schemas.microsoft.com/office/powerpoint/2010/main" val="10960852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C5B55A-477E-4E8A-A606-D77CE89B8720}" type="slidenum">
              <a:rPr lang="en-US"/>
              <a:pPr>
                <a:defRPr/>
              </a:pPr>
              <a:t>‹#›</a:t>
            </a:fld>
            <a:endParaRPr lang="en-US"/>
          </a:p>
        </p:txBody>
      </p:sp>
    </p:spTree>
    <p:extLst>
      <p:ext uri="{BB962C8B-B14F-4D97-AF65-F5344CB8AC3E}">
        <p14:creationId xmlns:p14="http://schemas.microsoft.com/office/powerpoint/2010/main" val="26476726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224D49-829C-4506-9E07-4009DF6128C4}" type="slidenum">
              <a:rPr lang="en-US"/>
              <a:pPr>
                <a:defRPr/>
              </a:pPr>
              <a:t>‹#›</a:t>
            </a:fld>
            <a:endParaRPr lang="en-US"/>
          </a:p>
        </p:txBody>
      </p:sp>
    </p:spTree>
    <p:extLst>
      <p:ext uri="{BB962C8B-B14F-4D97-AF65-F5344CB8AC3E}">
        <p14:creationId xmlns:p14="http://schemas.microsoft.com/office/powerpoint/2010/main" val="1038576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BF20D3-106D-4CFD-904D-091D8CA99265}" type="slidenum">
              <a:rPr lang="en-US"/>
              <a:pPr>
                <a:defRPr/>
              </a:pPr>
              <a:t>‹#›</a:t>
            </a:fld>
            <a:endParaRPr lang="en-US"/>
          </a:p>
        </p:txBody>
      </p:sp>
    </p:spTree>
    <p:extLst>
      <p:ext uri="{BB962C8B-B14F-4D97-AF65-F5344CB8AC3E}">
        <p14:creationId xmlns:p14="http://schemas.microsoft.com/office/powerpoint/2010/main" val="40575921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594BB1-EAD5-43A4-8154-7D3E7ABBB95A}" type="slidenum">
              <a:rPr lang="en-US"/>
              <a:pPr>
                <a:defRPr/>
              </a:pPr>
              <a:t>‹#›</a:t>
            </a:fld>
            <a:endParaRPr lang="en-US"/>
          </a:p>
        </p:txBody>
      </p:sp>
    </p:spTree>
    <p:extLst>
      <p:ext uri="{BB962C8B-B14F-4D97-AF65-F5344CB8AC3E}">
        <p14:creationId xmlns:p14="http://schemas.microsoft.com/office/powerpoint/2010/main" val="31854870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6C6E25-41E4-4D7B-A176-1E5130C99E01}" type="slidenum">
              <a:rPr lang="en-US"/>
              <a:pPr>
                <a:defRPr/>
              </a:pPr>
              <a:t>‹#›</a:t>
            </a:fld>
            <a:endParaRPr lang="en-US"/>
          </a:p>
        </p:txBody>
      </p:sp>
    </p:spTree>
    <p:extLst>
      <p:ext uri="{BB962C8B-B14F-4D97-AF65-F5344CB8AC3E}">
        <p14:creationId xmlns:p14="http://schemas.microsoft.com/office/powerpoint/2010/main" val="28301992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9FFD56-AFAA-4795-AF45-EBF28E7EBAFB}" type="slidenum">
              <a:rPr lang="en-US"/>
              <a:pPr>
                <a:defRPr/>
              </a:pPr>
              <a:t>‹#›</a:t>
            </a:fld>
            <a:endParaRPr lang="en-US"/>
          </a:p>
        </p:txBody>
      </p:sp>
    </p:spTree>
    <p:extLst>
      <p:ext uri="{BB962C8B-B14F-4D97-AF65-F5344CB8AC3E}">
        <p14:creationId xmlns:p14="http://schemas.microsoft.com/office/powerpoint/2010/main" val="13997113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18C0CE-8CBB-413B-BC2B-27EA2F898BDD}" type="slidenum">
              <a:rPr lang="en-US"/>
              <a:pPr>
                <a:defRPr/>
              </a:pPr>
              <a:t>‹#›</a:t>
            </a:fld>
            <a:endParaRPr lang="en-US"/>
          </a:p>
        </p:txBody>
      </p:sp>
    </p:spTree>
    <p:extLst>
      <p:ext uri="{BB962C8B-B14F-4D97-AF65-F5344CB8AC3E}">
        <p14:creationId xmlns:p14="http://schemas.microsoft.com/office/powerpoint/2010/main" val="257527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8210513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780007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830A88-EF6A-4729-89B9-E6AF6ED9A9A1}" type="slidenum">
              <a:rPr lang="en-US"/>
              <a:pPr>
                <a:defRPr/>
              </a:pPr>
              <a:t>‹#›</a:t>
            </a:fld>
            <a:endParaRPr lang="en-US"/>
          </a:p>
        </p:txBody>
      </p:sp>
    </p:spTree>
    <p:extLst>
      <p:ext uri="{BB962C8B-B14F-4D97-AF65-F5344CB8AC3E}">
        <p14:creationId xmlns:p14="http://schemas.microsoft.com/office/powerpoint/2010/main" val="8212955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43A663-0730-4577-B143-2F17D283E43C}" type="slidenum">
              <a:rPr lang="en-US"/>
              <a:pPr>
                <a:defRPr/>
              </a:pPr>
              <a:t>‹#›</a:t>
            </a:fld>
            <a:endParaRPr lang="en-US"/>
          </a:p>
        </p:txBody>
      </p:sp>
    </p:spTree>
    <p:extLst>
      <p:ext uri="{BB962C8B-B14F-4D97-AF65-F5344CB8AC3E}">
        <p14:creationId xmlns:p14="http://schemas.microsoft.com/office/powerpoint/2010/main" val="606259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0727254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3729723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25550042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76624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3823F-718E-4780-9CFA-77A802759A21}"/>
              </a:ext>
            </a:extLst>
          </p:cNvPr>
          <p:cNvSpPr>
            <a:spLocks noGrp="1"/>
          </p:cNvSpPr>
          <p:nvPr>
            <p:ph type="dt" sz="half" idx="10"/>
          </p:nvPr>
        </p:nvSpPr>
        <p:spPr/>
        <p:txBody>
          <a:bodyPr/>
          <a:lstStyle/>
          <a:p>
            <a:fld id="{F5643A83-CC93-44D9-BC3E-EFDFB76602A7}" type="datetimeFigureOut">
              <a:rPr lang="en-US" smtClean="0"/>
              <a:t>8/30/2019</a:t>
            </a:fld>
            <a:endParaRPr lang="en-US"/>
          </a:p>
        </p:txBody>
      </p:sp>
      <p:sp>
        <p:nvSpPr>
          <p:cNvPr id="3" name="Footer Placeholder 2">
            <a:extLst>
              <a:ext uri="{FF2B5EF4-FFF2-40B4-BE49-F238E27FC236}">
                <a16:creationId xmlns:a16="http://schemas.microsoft.com/office/drawing/2014/main" id="{B366278C-5CE3-4902-AD66-2A2726A55E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BDE97-43F2-4AE8-BD23-0DE72FBCE7CF}"/>
              </a:ext>
            </a:extLst>
          </p:cNvPr>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62823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06600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4013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519248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358198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840886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Rose-2nd Journey 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B57167-4313-4BC0-81A0-B86CEB455EC0}" type="slidenum">
              <a:rPr lang="en-US"/>
              <a:pPr>
                <a:defRPr/>
              </a:pPr>
              <a:t>‹#›</a:t>
            </a:fld>
            <a:endParaRPr lang="en-US"/>
          </a:p>
        </p:txBody>
      </p:sp>
    </p:spTree>
    <p:extLst>
      <p:ext uri="{BB962C8B-B14F-4D97-AF65-F5344CB8AC3E}">
        <p14:creationId xmlns:p14="http://schemas.microsoft.com/office/powerpoint/2010/main" val="3778182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F5BA8-C7FF-43CB-B5BA-57C121EF8F64}" type="slidenum">
              <a:rPr lang="en-US"/>
              <a:pPr>
                <a:defRPr/>
              </a:pPr>
              <a:t>‹#›</a:t>
            </a:fld>
            <a:endParaRPr lang="en-US"/>
          </a:p>
        </p:txBody>
      </p:sp>
    </p:spTree>
    <p:extLst>
      <p:ext uri="{BB962C8B-B14F-4D97-AF65-F5344CB8AC3E}">
        <p14:creationId xmlns:p14="http://schemas.microsoft.com/office/powerpoint/2010/main" val="1825857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C1673-4A0E-4961-9DE2-4D63B831E1D1}" type="slidenum">
              <a:rPr lang="en-US"/>
              <a:pPr>
                <a:defRPr/>
              </a:pPr>
              <a:t>‹#›</a:t>
            </a:fld>
            <a:endParaRPr lang="en-US"/>
          </a:p>
        </p:txBody>
      </p:sp>
    </p:spTree>
    <p:extLst>
      <p:ext uri="{BB962C8B-B14F-4D97-AF65-F5344CB8AC3E}">
        <p14:creationId xmlns:p14="http://schemas.microsoft.com/office/powerpoint/2010/main" val="280484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26247-38DA-4F0A-ADE0-5919B4C8D818}" type="slidenum">
              <a:rPr lang="en-US"/>
              <a:pPr>
                <a:defRPr/>
              </a:pPr>
              <a:t>‹#›</a:t>
            </a:fld>
            <a:endParaRPr lang="en-US"/>
          </a:p>
        </p:txBody>
      </p:sp>
    </p:spTree>
    <p:extLst>
      <p:ext uri="{BB962C8B-B14F-4D97-AF65-F5344CB8AC3E}">
        <p14:creationId xmlns:p14="http://schemas.microsoft.com/office/powerpoint/2010/main" val="55478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4319413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921F04-5C5B-4A36-9703-0D25036E9E2B}" type="slidenum">
              <a:rPr lang="en-US"/>
              <a:pPr>
                <a:defRPr/>
              </a:pPr>
              <a:t>‹#›</a:t>
            </a:fld>
            <a:endParaRPr lang="en-US"/>
          </a:p>
        </p:txBody>
      </p:sp>
    </p:spTree>
    <p:extLst>
      <p:ext uri="{BB962C8B-B14F-4D97-AF65-F5344CB8AC3E}">
        <p14:creationId xmlns:p14="http://schemas.microsoft.com/office/powerpoint/2010/main" val="359511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BA953E-55CF-487A-93A5-C23CEAF4603B}" type="slidenum">
              <a:rPr lang="en-US"/>
              <a:pPr>
                <a:defRPr/>
              </a:pPr>
              <a:t>‹#›</a:t>
            </a:fld>
            <a:endParaRPr lang="en-US"/>
          </a:p>
        </p:txBody>
      </p:sp>
    </p:spTree>
    <p:extLst>
      <p:ext uri="{BB962C8B-B14F-4D97-AF65-F5344CB8AC3E}">
        <p14:creationId xmlns:p14="http://schemas.microsoft.com/office/powerpoint/2010/main" val="1438747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D9368B-2F81-4EC3-9C64-EA6F3EB8D1CF}" type="slidenum">
              <a:rPr lang="en-US"/>
              <a:pPr>
                <a:defRPr/>
              </a:pPr>
              <a:t>‹#›</a:t>
            </a:fld>
            <a:endParaRPr lang="en-US"/>
          </a:p>
        </p:txBody>
      </p:sp>
    </p:spTree>
    <p:extLst>
      <p:ext uri="{BB962C8B-B14F-4D97-AF65-F5344CB8AC3E}">
        <p14:creationId xmlns:p14="http://schemas.microsoft.com/office/powerpoint/2010/main" val="875499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C05F2D-AD22-465E-B0C2-AC50FC4DAA62}" type="slidenum">
              <a:rPr lang="en-US"/>
              <a:pPr>
                <a:defRPr/>
              </a:pPr>
              <a:t>‹#›</a:t>
            </a:fld>
            <a:endParaRPr lang="en-US"/>
          </a:p>
        </p:txBody>
      </p:sp>
    </p:spTree>
    <p:extLst>
      <p:ext uri="{BB962C8B-B14F-4D97-AF65-F5344CB8AC3E}">
        <p14:creationId xmlns:p14="http://schemas.microsoft.com/office/powerpoint/2010/main" val="3208936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6A5E6B-2846-4F8B-A098-86B00CA3F44F}" type="slidenum">
              <a:rPr lang="en-US"/>
              <a:pPr>
                <a:defRPr/>
              </a:pPr>
              <a:t>‹#›</a:t>
            </a:fld>
            <a:endParaRPr lang="en-US"/>
          </a:p>
        </p:txBody>
      </p:sp>
    </p:spTree>
    <p:extLst>
      <p:ext uri="{BB962C8B-B14F-4D97-AF65-F5344CB8AC3E}">
        <p14:creationId xmlns:p14="http://schemas.microsoft.com/office/powerpoint/2010/main" val="67983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E370E-67CF-4959-A62F-BF59842D56EA}" type="slidenum">
              <a:rPr lang="en-US"/>
              <a:pPr>
                <a:defRPr/>
              </a:pPr>
              <a:t>‹#›</a:t>
            </a:fld>
            <a:endParaRPr lang="en-US"/>
          </a:p>
        </p:txBody>
      </p:sp>
    </p:spTree>
    <p:extLst>
      <p:ext uri="{BB962C8B-B14F-4D97-AF65-F5344CB8AC3E}">
        <p14:creationId xmlns:p14="http://schemas.microsoft.com/office/powerpoint/2010/main" val="3650598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470641-CBF9-4656-B2F1-0F504104D8CD}" type="slidenum">
              <a:rPr lang="en-US"/>
              <a:pPr>
                <a:defRPr/>
              </a:pPr>
              <a:t>‹#›</a:t>
            </a:fld>
            <a:endParaRPr lang="en-US"/>
          </a:p>
        </p:txBody>
      </p:sp>
    </p:spTree>
    <p:extLst>
      <p:ext uri="{BB962C8B-B14F-4D97-AF65-F5344CB8AC3E}">
        <p14:creationId xmlns:p14="http://schemas.microsoft.com/office/powerpoint/2010/main" val="3564585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9BA69F-03CB-4E5A-B1C1-ADC6020FE3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077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87954-EFC4-4D8C-8B57-59521A159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2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5C8D6-A9FD-4553-980C-4ACA8A8CDA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01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4668756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A4885-70C0-4697-996D-EDB00BEE0A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063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FAE82F-9E67-4E8A-A9E6-95F8043E4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248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F41753-A8F4-456F-8B8F-D68A7423CE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077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84D99-31B1-4DFE-9CCD-A45AD4C10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158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8B5512-6389-4A9C-B0B7-B481CD67A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749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B92A96-5B12-4C06-B648-76E4438E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136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6CBB3D-91E2-449A-95F6-4E655B1D2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979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4357E3-5BE5-4F59-B0AC-37C890B96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425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44730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81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5819734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6891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642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685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1470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918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064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0227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001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558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Rose-2nd Journey 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281801D8-243E-48DE-ACD1-9DC19EC80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95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23885319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7941D-DA3A-4E77-BA09-C85E48A139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431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853D6-A470-4E4D-83C1-84A61F48FD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211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13EDF9-9645-4E63-8783-2148755F55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960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C4A32C-FE97-4444-A479-92FA64EAE1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650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039CC4-89B9-4961-AF9E-6319C664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68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4F35FE-B53A-4565-9160-A209DF9EC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469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835C3-127C-425A-9E15-5FE6B96683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810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870BBB-0E40-4110-9E28-E39189F44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225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77EBC-51F2-4101-9082-3FB8C57D6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56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98CBD2-A506-405E-8ACE-B524D88C5A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78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24622672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Rose-2nd Journey 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1143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60F129-0930-4000-8930-1E43B8F4CE54}" type="slidenum">
              <a:rPr lang="en-US"/>
              <a:pPr>
                <a:defRPr/>
              </a:pPr>
              <a:t>‹#›</a:t>
            </a:fld>
            <a:endParaRPr lang="en-US"/>
          </a:p>
        </p:txBody>
      </p:sp>
    </p:spTree>
    <p:extLst>
      <p:ext uri="{BB962C8B-B14F-4D97-AF65-F5344CB8AC3E}">
        <p14:creationId xmlns:p14="http://schemas.microsoft.com/office/powerpoint/2010/main" val="496382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41D031-E1F5-4D38-9CC7-53E23A2FE65A}" type="slidenum">
              <a:rPr lang="en-US"/>
              <a:pPr>
                <a:defRPr/>
              </a:pPr>
              <a:t>‹#›</a:t>
            </a:fld>
            <a:endParaRPr lang="en-US"/>
          </a:p>
        </p:txBody>
      </p:sp>
    </p:spTree>
    <p:extLst>
      <p:ext uri="{BB962C8B-B14F-4D97-AF65-F5344CB8AC3E}">
        <p14:creationId xmlns:p14="http://schemas.microsoft.com/office/powerpoint/2010/main" val="1162143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A64002-CF9E-4D8F-A1C5-8E7BC7835744}" type="slidenum">
              <a:rPr lang="en-US"/>
              <a:pPr>
                <a:defRPr/>
              </a:pPr>
              <a:t>‹#›</a:t>
            </a:fld>
            <a:endParaRPr lang="en-US"/>
          </a:p>
        </p:txBody>
      </p:sp>
    </p:spTree>
    <p:extLst>
      <p:ext uri="{BB962C8B-B14F-4D97-AF65-F5344CB8AC3E}">
        <p14:creationId xmlns:p14="http://schemas.microsoft.com/office/powerpoint/2010/main" val="1845898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A8143-ACA3-4E1F-B8CE-BE5F85E3DAC6}" type="slidenum">
              <a:rPr lang="en-US"/>
              <a:pPr>
                <a:defRPr/>
              </a:pPr>
              <a:t>‹#›</a:t>
            </a:fld>
            <a:endParaRPr lang="en-US"/>
          </a:p>
        </p:txBody>
      </p:sp>
    </p:spTree>
    <p:extLst>
      <p:ext uri="{BB962C8B-B14F-4D97-AF65-F5344CB8AC3E}">
        <p14:creationId xmlns:p14="http://schemas.microsoft.com/office/powerpoint/2010/main" val="2127898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58C3D0-A47E-4BA2-9BBD-559BE5DDE1EC}" type="slidenum">
              <a:rPr lang="en-US"/>
              <a:pPr>
                <a:defRPr/>
              </a:pPr>
              <a:t>‹#›</a:t>
            </a:fld>
            <a:endParaRPr lang="en-US"/>
          </a:p>
        </p:txBody>
      </p:sp>
    </p:spTree>
    <p:extLst>
      <p:ext uri="{BB962C8B-B14F-4D97-AF65-F5344CB8AC3E}">
        <p14:creationId xmlns:p14="http://schemas.microsoft.com/office/powerpoint/2010/main" val="2300705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75C1A9-B4B9-403A-8A01-9F6C592AD408}" type="slidenum">
              <a:rPr lang="en-US"/>
              <a:pPr>
                <a:defRPr/>
              </a:pPr>
              <a:t>‹#›</a:t>
            </a:fld>
            <a:endParaRPr lang="en-US"/>
          </a:p>
        </p:txBody>
      </p:sp>
    </p:spTree>
    <p:extLst>
      <p:ext uri="{BB962C8B-B14F-4D97-AF65-F5344CB8AC3E}">
        <p14:creationId xmlns:p14="http://schemas.microsoft.com/office/powerpoint/2010/main" val="2331037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B024D-6F17-4810-92D7-7A56EA52E7A5}" type="slidenum">
              <a:rPr lang="en-US"/>
              <a:pPr>
                <a:defRPr/>
              </a:pPr>
              <a:t>‹#›</a:t>
            </a:fld>
            <a:endParaRPr lang="en-US"/>
          </a:p>
        </p:txBody>
      </p:sp>
    </p:spTree>
    <p:extLst>
      <p:ext uri="{BB962C8B-B14F-4D97-AF65-F5344CB8AC3E}">
        <p14:creationId xmlns:p14="http://schemas.microsoft.com/office/powerpoint/2010/main" val="315623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3D1041-04BB-4EB4-AC47-7878B6A1E35E}" type="slidenum">
              <a:rPr lang="en-US"/>
              <a:pPr>
                <a:defRPr/>
              </a:pPr>
              <a:t>‹#›</a:t>
            </a:fld>
            <a:endParaRPr lang="en-US"/>
          </a:p>
        </p:txBody>
      </p:sp>
    </p:spTree>
    <p:extLst>
      <p:ext uri="{BB962C8B-B14F-4D97-AF65-F5344CB8AC3E}">
        <p14:creationId xmlns:p14="http://schemas.microsoft.com/office/powerpoint/2010/main" val="2641906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F1207E-8493-4648-BE54-1DC0508CF3AE}" type="slidenum">
              <a:rPr lang="en-US"/>
              <a:pPr>
                <a:defRPr/>
              </a:pPr>
              <a:t>‹#›</a:t>
            </a:fld>
            <a:endParaRPr lang="en-US"/>
          </a:p>
        </p:txBody>
      </p:sp>
    </p:spTree>
    <p:extLst>
      <p:ext uri="{BB962C8B-B14F-4D97-AF65-F5344CB8AC3E}">
        <p14:creationId xmlns:p14="http://schemas.microsoft.com/office/powerpoint/2010/main" val="3893041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D9944-8747-48DF-8526-35F043A21446}" type="slidenum">
              <a:rPr lang="en-US"/>
              <a:pPr>
                <a:defRPr/>
              </a:pPr>
              <a:t>‹#›</a:t>
            </a:fld>
            <a:endParaRPr lang="en-US"/>
          </a:p>
        </p:txBody>
      </p:sp>
    </p:spTree>
    <p:extLst>
      <p:ext uri="{BB962C8B-B14F-4D97-AF65-F5344CB8AC3E}">
        <p14:creationId xmlns:p14="http://schemas.microsoft.com/office/powerpoint/2010/main" val="26257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860847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7F93CC-1135-44F6-B5CA-E44E5225DA90}" type="slidenum">
              <a:rPr lang="en-US"/>
              <a:pPr>
                <a:defRPr/>
              </a:pPr>
              <a:t>‹#›</a:t>
            </a:fld>
            <a:endParaRPr lang="en-US"/>
          </a:p>
        </p:txBody>
      </p:sp>
    </p:spTree>
    <p:extLst>
      <p:ext uri="{BB962C8B-B14F-4D97-AF65-F5344CB8AC3E}">
        <p14:creationId xmlns:p14="http://schemas.microsoft.com/office/powerpoint/2010/main" val="3317231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7E449D62-E9D1-453D-97F0-8825717FC98A}" type="slidenum">
              <a:rPr lang="en-US"/>
              <a:pPr>
                <a:defRPr/>
              </a:pPr>
              <a:t>‹#›</a:t>
            </a:fld>
            <a:endParaRPr lang="en-US"/>
          </a:p>
        </p:txBody>
      </p:sp>
    </p:spTree>
    <p:extLst>
      <p:ext uri="{BB962C8B-B14F-4D97-AF65-F5344CB8AC3E}">
        <p14:creationId xmlns:p14="http://schemas.microsoft.com/office/powerpoint/2010/main" val="1767221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623F4EA-1A74-4237-B403-92FA056DFE1C}" type="slidenum">
              <a:rPr lang="en-US"/>
              <a:pPr>
                <a:defRPr/>
              </a:pPr>
              <a:t>‹#›</a:t>
            </a:fld>
            <a:endParaRPr lang="en-US"/>
          </a:p>
        </p:txBody>
      </p:sp>
    </p:spTree>
    <p:extLst>
      <p:ext uri="{BB962C8B-B14F-4D97-AF65-F5344CB8AC3E}">
        <p14:creationId xmlns:p14="http://schemas.microsoft.com/office/powerpoint/2010/main" val="1711623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80BBC30-D82D-4F67-BF8E-2E909940645F}" type="slidenum">
              <a:rPr lang="en-US"/>
              <a:pPr>
                <a:defRPr/>
              </a:pPr>
              <a:t>‹#›</a:t>
            </a:fld>
            <a:endParaRPr lang="en-US"/>
          </a:p>
        </p:txBody>
      </p:sp>
    </p:spTree>
    <p:extLst>
      <p:ext uri="{BB962C8B-B14F-4D97-AF65-F5344CB8AC3E}">
        <p14:creationId xmlns:p14="http://schemas.microsoft.com/office/powerpoint/2010/main" val="26826371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9FEFC7AA-3966-483D-8DF0-3B7ED5474353}" type="slidenum">
              <a:rPr lang="en-US"/>
              <a:pPr>
                <a:defRPr/>
              </a:pPr>
              <a:t>‹#›</a:t>
            </a:fld>
            <a:endParaRPr lang="en-US"/>
          </a:p>
        </p:txBody>
      </p:sp>
    </p:spTree>
    <p:extLst>
      <p:ext uri="{BB962C8B-B14F-4D97-AF65-F5344CB8AC3E}">
        <p14:creationId xmlns:p14="http://schemas.microsoft.com/office/powerpoint/2010/main" val="4294582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BF7800E-9477-4BB5-96A1-D38D73C60834}" type="slidenum">
              <a:rPr lang="en-US"/>
              <a:pPr>
                <a:defRPr/>
              </a:pPr>
              <a:t>‹#›</a:t>
            </a:fld>
            <a:endParaRPr lang="en-US"/>
          </a:p>
        </p:txBody>
      </p:sp>
    </p:spTree>
    <p:extLst>
      <p:ext uri="{BB962C8B-B14F-4D97-AF65-F5344CB8AC3E}">
        <p14:creationId xmlns:p14="http://schemas.microsoft.com/office/powerpoint/2010/main" val="1287668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E99E24D6-1BF1-4427-A32E-1986087D5066}" type="slidenum">
              <a:rPr lang="en-US"/>
              <a:pPr>
                <a:defRPr/>
              </a:pPr>
              <a:t>‹#›</a:t>
            </a:fld>
            <a:endParaRPr lang="en-US"/>
          </a:p>
        </p:txBody>
      </p:sp>
    </p:spTree>
    <p:extLst>
      <p:ext uri="{BB962C8B-B14F-4D97-AF65-F5344CB8AC3E}">
        <p14:creationId xmlns:p14="http://schemas.microsoft.com/office/powerpoint/2010/main" val="2637128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B52F78A0-E85E-478F-A35A-192E1444F609}" type="slidenum">
              <a:rPr lang="en-US"/>
              <a:pPr>
                <a:defRPr/>
              </a:pPr>
              <a:t>‹#›</a:t>
            </a:fld>
            <a:endParaRPr lang="en-US"/>
          </a:p>
        </p:txBody>
      </p:sp>
    </p:spTree>
    <p:extLst>
      <p:ext uri="{BB962C8B-B14F-4D97-AF65-F5344CB8AC3E}">
        <p14:creationId xmlns:p14="http://schemas.microsoft.com/office/powerpoint/2010/main" val="30469531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BE567A9A-7644-4972-BABE-EBB0C019CEC6}" type="slidenum">
              <a:rPr lang="en-US"/>
              <a:pPr>
                <a:defRPr/>
              </a:pPr>
              <a:t>‹#›</a:t>
            </a:fld>
            <a:endParaRPr lang="en-US"/>
          </a:p>
        </p:txBody>
      </p:sp>
    </p:spTree>
    <p:extLst>
      <p:ext uri="{BB962C8B-B14F-4D97-AF65-F5344CB8AC3E}">
        <p14:creationId xmlns:p14="http://schemas.microsoft.com/office/powerpoint/2010/main" val="2687952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5D17DC00-BEAC-4489-B041-2A0AD60BDF2B}" type="slidenum">
              <a:rPr lang="en-US"/>
              <a:pPr>
                <a:defRPr/>
              </a:pPr>
              <a:t>‹#›</a:t>
            </a:fld>
            <a:endParaRPr lang="en-US"/>
          </a:p>
        </p:txBody>
      </p:sp>
    </p:spTree>
    <p:extLst>
      <p:ext uri="{BB962C8B-B14F-4D97-AF65-F5344CB8AC3E}">
        <p14:creationId xmlns:p14="http://schemas.microsoft.com/office/powerpoint/2010/main" val="172974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86489144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35787ECC-5525-4868-9F4D-0E0E26BCDE49}" type="slidenum">
              <a:rPr lang="en-US"/>
              <a:pPr>
                <a:defRPr/>
              </a:pPr>
              <a:t>‹#›</a:t>
            </a:fld>
            <a:endParaRPr lang="en-US"/>
          </a:p>
        </p:txBody>
      </p:sp>
    </p:spTree>
    <p:extLst>
      <p:ext uri="{BB962C8B-B14F-4D97-AF65-F5344CB8AC3E}">
        <p14:creationId xmlns:p14="http://schemas.microsoft.com/office/powerpoint/2010/main" val="844668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8D21134-65F6-4AFD-805C-6926A85E9F19}" type="slidenum">
              <a:rPr lang="en-US"/>
              <a:pPr>
                <a:defRPr/>
              </a:pPr>
              <a:t>‹#›</a:t>
            </a:fld>
            <a:endParaRPr lang="en-US"/>
          </a:p>
        </p:txBody>
      </p:sp>
    </p:spTree>
    <p:extLst>
      <p:ext uri="{BB962C8B-B14F-4D97-AF65-F5344CB8AC3E}">
        <p14:creationId xmlns:p14="http://schemas.microsoft.com/office/powerpoint/2010/main" val="2507062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0BD5380C-22BD-41EE-9196-D1C3B7D246D9}" type="slidenum">
              <a:rPr lang="en-US"/>
              <a:pPr>
                <a:defRPr/>
              </a:pPr>
              <a:t>‹#›</a:t>
            </a:fld>
            <a:endParaRPr lang="en-US"/>
          </a:p>
        </p:txBody>
      </p:sp>
    </p:spTree>
    <p:extLst>
      <p:ext uri="{BB962C8B-B14F-4D97-AF65-F5344CB8AC3E}">
        <p14:creationId xmlns:p14="http://schemas.microsoft.com/office/powerpoint/2010/main" val="12950616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F724934B-705C-4E84-9BFC-A1FB88A19179}" type="slidenum">
              <a:rPr lang="en-US"/>
              <a:pPr>
                <a:defRPr/>
              </a:pPr>
              <a:t>‹#›</a:t>
            </a:fld>
            <a:endParaRPr lang="en-US"/>
          </a:p>
        </p:txBody>
      </p:sp>
    </p:spTree>
    <p:extLst>
      <p:ext uri="{BB962C8B-B14F-4D97-AF65-F5344CB8AC3E}">
        <p14:creationId xmlns:p14="http://schemas.microsoft.com/office/powerpoint/2010/main" val="1996363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C755D696-4BDC-4E04-98CD-7CD7DE29FD95}" type="slidenum">
              <a:rPr lang="en-US"/>
              <a:pPr>
                <a:defRPr/>
              </a:pPr>
              <a:t>‹#›</a:t>
            </a:fld>
            <a:endParaRPr lang="en-US"/>
          </a:p>
        </p:txBody>
      </p:sp>
    </p:spTree>
    <p:extLst>
      <p:ext uri="{BB962C8B-B14F-4D97-AF65-F5344CB8AC3E}">
        <p14:creationId xmlns:p14="http://schemas.microsoft.com/office/powerpoint/2010/main" val="553143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4742A87-D022-4D66-82B0-CA9A84F46F31}" type="slidenum">
              <a:rPr lang="en-US"/>
              <a:pPr>
                <a:defRPr/>
              </a:pPr>
              <a:t>‹#›</a:t>
            </a:fld>
            <a:endParaRPr lang="en-US"/>
          </a:p>
        </p:txBody>
      </p:sp>
    </p:spTree>
    <p:extLst>
      <p:ext uri="{BB962C8B-B14F-4D97-AF65-F5344CB8AC3E}">
        <p14:creationId xmlns:p14="http://schemas.microsoft.com/office/powerpoint/2010/main" val="2386360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202F4D51-F029-41A2-AE96-E780723A919C}" type="slidenum">
              <a:rPr lang="en-US"/>
              <a:pPr>
                <a:defRPr/>
              </a:pPr>
              <a:t>‹#›</a:t>
            </a:fld>
            <a:endParaRPr lang="en-US"/>
          </a:p>
        </p:txBody>
      </p:sp>
    </p:spTree>
    <p:extLst>
      <p:ext uri="{BB962C8B-B14F-4D97-AF65-F5344CB8AC3E}">
        <p14:creationId xmlns:p14="http://schemas.microsoft.com/office/powerpoint/2010/main" val="549449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8A01DACE-7232-4254-A1A5-FE339E9BF7EF}" type="slidenum">
              <a:rPr lang="en-US"/>
              <a:pPr>
                <a:defRPr/>
              </a:pPr>
              <a:t>‹#›</a:t>
            </a:fld>
            <a:endParaRPr lang="en-US"/>
          </a:p>
        </p:txBody>
      </p:sp>
    </p:spTree>
    <p:extLst>
      <p:ext uri="{BB962C8B-B14F-4D97-AF65-F5344CB8AC3E}">
        <p14:creationId xmlns:p14="http://schemas.microsoft.com/office/powerpoint/2010/main" val="3310608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6858A7B5-A55C-4294-9BB8-EF444E4B29E7}" type="slidenum">
              <a:rPr lang="en-US"/>
              <a:pPr>
                <a:defRPr/>
              </a:pPr>
              <a:t>‹#›</a:t>
            </a:fld>
            <a:endParaRPr lang="en-US"/>
          </a:p>
        </p:txBody>
      </p:sp>
    </p:spTree>
    <p:extLst>
      <p:ext uri="{BB962C8B-B14F-4D97-AF65-F5344CB8AC3E}">
        <p14:creationId xmlns:p14="http://schemas.microsoft.com/office/powerpoint/2010/main" val="2098728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cs typeface="Arial" pitchFamily="34" charset="0"/>
              </a:defRPr>
            </a:lvl1pPr>
          </a:lstStyle>
          <a:p>
            <a:pPr>
              <a:defRPr/>
            </a:pPr>
            <a:fld id="{4A7548A8-ECCC-4881-B587-04B2F15528B2}" type="slidenum">
              <a:rPr lang="en-US"/>
              <a:pPr>
                <a:defRPr/>
              </a:pPr>
              <a:t>‹#›</a:t>
            </a:fld>
            <a:endParaRPr lang="en-US"/>
          </a:p>
        </p:txBody>
      </p:sp>
    </p:spTree>
    <p:extLst>
      <p:ext uri="{BB962C8B-B14F-4D97-AF65-F5344CB8AC3E}">
        <p14:creationId xmlns:p14="http://schemas.microsoft.com/office/powerpoint/2010/main" val="3960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8.emf"/><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0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emf"/><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548640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8E2B4361-AD0F-471E-966F-AB064F71D12C}" type="slidenum">
              <a:rPr lang="en-US"/>
              <a:pPr>
                <a:defRPr/>
              </a:pPr>
              <a:t>‹#›</a:t>
            </a:fld>
            <a:endParaRPr lang="en-US"/>
          </a:p>
        </p:txBody>
      </p:sp>
    </p:spTree>
    <p:extLst>
      <p:ext uri="{BB962C8B-B14F-4D97-AF65-F5344CB8AC3E}">
        <p14:creationId xmlns:p14="http://schemas.microsoft.com/office/powerpoint/2010/main" val="4071758912"/>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08FCD20E-8990-4A67-9117-1D9ED9202935}" type="slidenum">
              <a:rPr lang="en-US"/>
              <a:pPr>
                <a:defRPr/>
              </a:pPr>
              <a:t>‹#›</a:t>
            </a:fld>
            <a:endParaRPr lang="en-US"/>
          </a:p>
        </p:txBody>
      </p:sp>
    </p:spTree>
    <p:extLst>
      <p:ext uri="{BB962C8B-B14F-4D97-AF65-F5344CB8AC3E}">
        <p14:creationId xmlns:p14="http://schemas.microsoft.com/office/powerpoint/2010/main" val="2225210112"/>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059AF895-B580-4BB0-A62D-95EFFAE13F36}" type="slidenum">
              <a:rPr lang="en-US"/>
              <a:pPr>
                <a:defRPr/>
              </a:pPr>
              <a:t>‹#›</a:t>
            </a:fld>
            <a:endParaRPr lang="en-US"/>
          </a:p>
        </p:txBody>
      </p:sp>
    </p:spTree>
    <p:extLst>
      <p:ext uri="{BB962C8B-B14F-4D97-AF65-F5344CB8AC3E}">
        <p14:creationId xmlns:p14="http://schemas.microsoft.com/office/powerpoint/2010/main" val="1800960203"/>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0E1AE8A5-307C-47A4-B86B-D92B54517AEE}" type="slidenum">
              <a:rPr lang="en-US"/>
              <a:pPr>
                <a:defRPr/>
              </a:pPr>
              <a:t>‹#›</a:t>
            </a:fld>
            <a:endParaRPr lang="en-US"/>
          </a:p>
        </p:txBody>
      </p:sp>
    </p:spTree>
    <p:extLst>
      <p:ext uri="{BB962C8B-B14F-4D97-AF65-F5344CB8AC3E}">
        <p14:creationId xmlns:p14="http://schemas.microsoft.com/office/powerpoint/2010/main" val="1613156449"/>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3CE51399-669A-4908-BFDF-D53978CA7D3F}" type="slidenum">
              <a:rPr lang="en-US"/>
              <a:pPr>
                <a:defRPr/>
              </a:pPr>
              <a:t>‹#›</a:t>
            </a:fld>
            <a:endParaRPr lang="en-US"/>
          </a:p>
        </p:txBody>
      </p:sp>
    </p:spTree>
    <p:extLst>
      <p:ext uri="{BB962C8B-B14F-4D97-AF65-F5344CB8AC3E}">
        <p14:creationId xmlns:p14="http://schemas.microsoft.com/office/powerpoint/2010/main" val="446356738"/>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8509F2B1-443C-42FB-87BE-5468F765743A}" type="slidenum">
              <a:rPr lang="en-US"/>
              <a:pPr>
                <a:defRPr/>
              </a:pPr>
              <a:t>‹#›</a:t>
            </a:fld>
            <a:endParaRPr lang="en-US"/>
          </a:p>
        </p:txBody>
      </p:sp>
    </p:spTree>
    <p:extLst>
      <p:ext uri="{BB962C8B-B14F-4D97-AF65-F5344CB8AC3E}">
        <p14:creationId xmlns:p14="http://schemas.microsoft.com/office/powerpoint/2010/main" val="632799809"/>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7D8C5B89-2981-4F32-A17E-F2A8CAB600D6}" type="slidenum">
              <a:rPr lang="en-US"/>
              <a:pPr>
                <a:defRPr/>
              </a:pPr>
              <a:t>‹#›</a:t>
            </a:fld>
            <a:endParaRPr lang="en-US"/>
          </a:p>
        </p:txBody>
      </p:sp>
    </p:spTree>
    <p:extLst>
      <p:ext uri="{BB962C8B-B14F-4D97-AF65-F5344CB8AC3E}">
        <p14:creationId xmlns:p14="http://schemas.microsoft.com/office/powerpoint/2010/main" val="1416709708"/>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70560ACE-FC42-4A3F-A2D6-3961CF55D14A}" type="datetimeFigureOut">
              <a:rPr lang="en-US"/>
              <a:pPr>
                <a:defRPr/>
              </a:pPr>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F4FAB1E4-05F0-4660-BEE2-1BCB3CED4718}" type="slidenum">
              <a:rPr lang="en-US"/>
              <a:pPr>
                <a:defRPr/>
              </a:pPr>
              <a:t>‹#›</a:t>
            </a:fld>
            <a:endParaRPr lang="en-US"/>
          </a:p>
        </p:txBody>
      </p:sp>
    </p:spTree>
    <p:extLst>
      <p:ext uri="{BB962C8B-B14F-4D97-AF65-F5344CB8AC3E}">
        <p14:creationId xmlns:p14="http://schemas.microsoft.com/office/powerpoint/2010/main" val="2512599193"/>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cs typeface="+mn-cs"/>
              </a:defRPr>
            </a:lvl1pPr>
          </a:lstStyle>
          <a:p>
            <a:pPr>
              <a:defRPr/>
            </a:pPr>
            <a:fld id="{87F2BE6A-CA10-4052-B558-89B8188644D8}" type="slidenum">
              <a:rPr lang="en-US"/>
              <a:pPr>
                <a:defRPr/>
              </a:pPr>
              <a:t>‹#›</a:t>
            </a:fld>
            <a:endParaRPr lang="en-US"/>
          </a:p>
        </p:txBody>
      </p:sp>
    </p:spTree>
    <p:extLst>
      <p:ext uri="{BB962C8B-B14F-4D97-AF65-F5344CB8AC3E}">
        <p14:creationId xmlns:p14="http://schemas.microsoft.com/office/powerpoint/2010/main" val="1016929040"/>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cs typeface="Arial" pitchFamily="34" charset="0"/>
            </a:endParaRPr>
          </a:p>
        </p:txBody>
      </p:sp>
      <p:pic>
        <p:nvPicPr>
          <p:cNvPr id="2051"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0" y="1409700"/>
            <a:ext cx="9144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000000"/>
              </a:solidFill>
              <a:latin typeface="Times New Roman" pitchFamily="18" charset="0"/>
              <a:cs typeface="Times New Roman" pitchFamily="18" charset="0"/>
            </a:endParaRPr>
          </a:p>
        </p:txBody>
      </p:sp>
      <p:sp>
        <p:nvSpPr>
          <p:cNvPr id="2053" name="Rectangle 2"/>
          <p:cNvSpPr>
            <a:spLocks noGrp="1" noChangeArrowheads="1"/>
          </p:cNvSpPr>
          <p:nvPr>
            <p:ph type="title"/>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4"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4064B2A-A560-4957-9F4D-7B22ADF9666F}" type="slidenum">
              <a:rPr lang="en-US"/>
              <a:pPr>
                <a:defRPr/>
              </a:pPr>
              <a:t>‹#›</a:t>
            </a:fld>
            <a:endParaRPr lang="en-US"/>
          </a:p>
        </p:txBody>
      </p:sp>
      <p:grpSp>
        <p:nvGrpSpPr>
          <p:cNvPr id="2058" name="Group 10"/>
          <p:cNvGrpSpPr>
            <a:grpSpLocks/>
          </p:cNvGrpSpPr>
          <p:nvPr/>
        </p:nvGrpSpPr>
        <p:grpSpPr bwMode="auto">
          <a:xfrm>
            <a:off x="0" y="928688"/>
            <a:ext cx="9144000" cy="519112"/>
            <a:chOff x="-1" y="747"/>
            <a:chExt cx="5761" cy="327"/>
          </a:xfrm>
        </p:grpSpPr>
        <p:pic>
          <p:nvPicPr>
            <p:cNvPr id="2059" name="Picture 11" descr="timeli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 y="802"/>
              <a:ext cx="5761" cy="272"/>
            </a:xfrm>
            <a:prstGeom prst="rect">
              <a:avLst/>
            </a:prstGeom>
            <a:noFill/>
            <a:ln>
              <a:noFill/>
            </a:ln>
            <a:effectLst>
              <a:outerShdw dist="25400" dir="10800000" algn="ctr" rotWithShape="0">
                <a:srgbClr val="808080">
                  <a:alpha val="8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p:nvSpPr>
          <p:spPr bwMode="auto">
            <a:xfrm>
              <a:off x="220" y="747"/>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30</a:t>
              </a:r>
              <a:endParaRPr lang="en-US" sz="2000" b="1">
                <a:solidFill>
                  <a:srgbClr val="000000"/>
                </a:solidFill>
                <a:ea typeface="ヒラギノ角ゴ Pro W3"/>
                <a:cs typeface="ヒラギノ角ゴ Pro W3"/>
              </a:endParaRPr>
            </a:p>
          </p:txBody>
        </p:sp>
        <p:sp>
          <p:nvSpPr>
            <p:cNvPr id="1037" name="Text Box 13"/>
            <p:cNvSpPr txBox="1">
              <a:spLocks noChangeArrowheads="1"/>
            </p:cNvSpPr>
            <p:nvPr/>
          </p:nvSpPr>
          <p:spPr bwMode="auto">
            <a:xfrm>
              <a:off x="1323" y="748"/>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40</a:t>
              </a:r>
              <a:endParaRPr lang="en-US" sz="2000" b="1">
                <a:solidFill>
                  <a:srgbClr val="000000"/>
                </a:solidFill>
                <a:ea typeface="ヒラギノ角ゴ Pro W3"/>
                <a:cs typeface="ヒラギノ角ゴ Pro W3"/>
              </a:endParaRPr>
            </a:p>
          </p:txBody>
        </p:sp>
        <p:sp>
          <p:nvSpPr>
            <p:cNvPr id="1038" name="Text Box 14"/>
            <p:cNvSpPr txBox="1">
              <a:spLocks noChangeArrowheads="1"/>
            </p:cNvSpPr>
            <p:nvPr/>
          </p:nvSpPr>
          <p:spPr bwMode="auto">
            <a:xfrm>
              <a:off x="2654" y="749"/>
              <a:ext cx="616"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50</a:t>
              </a:r>
              <a:endParaRPr lang="en-US" sz="2000" b="1">
                <a:solidFill>
                  <a:srgbClr val="000000"/>
                </a:solidFill>
                <a:ea typeface="ヒラギノ角ゴ Pro W3"/>
                <a:cs typeface="ヒラギノ角ゴ Pro W3"/>
              </a:endParaRPr>
            </a:p>
          </p:txBody>
        </p:sp>
        <p:sp>
          <p:nvSpPr>
            <p:cNvPr id="1039" name="Text Box 15"/>
            <p:cNvSpPr txBox="1">
              <a:spLocks noChangeArrowheads="1"/>
            </p:cNvSpPr>
            <p:nvPr/>
          </p:nvSpPr>
          <p:spPr bwMode="auto">
            <a:xfrm>
              <a:off x="3985" y="750"/>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60</a:t>
              </a:r>
              <a:endParaRPr lang="en-US" sz="2000" b="1">
                <a:solidFill>
                  <a:srgbClr val="000000"/>
                </a:solidFill>
                <a:ea typeface="ヒラギノ角ゴ Pro W3"/>
                <a:cs typeface="ヒラギノ角ゴ Pro W3"/>
              </a:endParaRPr>
            </a:p>
          </p:txBody>
        </p:sp>
        <p:sp>
          <p:nvSpPr>
            <p:cNvPr id="1040" name="Text Box 16"/>
            <p:cNvSpPr txBox="1">
              <a:spLocks noChangeArrowheads="1"/>
            </p:cNvSpPr>
            <p:nvPr/>
          </p:nvSpPr>
          <p:spPr bwMode="auto">
            <a:xfrm>
              <a:off x="5088" y="751"/>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70</a:t>
              </a:r>
              <a:endParaRPr lang="en-US" sz="2000" b="1">
                <a:solidFill>
                  <a:srgbClr val="000000"/>
                </a:solidFill>
                <a:ea typeface="ヒラギノ角ゴ Pro W3"/>
                <a:cs typeface="ヒラギノ角ゴ Pro W3"/>
              </a:endParaRPr>
            </a:p>
          </p:txBody>
        </p:sp>
      </p:grpSp>
    </p:spTree>
    <p:extLst>
      <p:ext uri="{BB962C8B-B14F-4D97-AF65-F5344CB8AC3E}">
        <p14:creationId xmlns:p14="http://schemas.microsoft.com/office/powerpoint/2010/main" val="1340300061"/>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34" charset="0"/>
        </a:defRPr>
      </a:lvl2pPr>
      <a:lvl3pPr algn="ctr" rtl="0" eaLnBrk="0" fontAlgn="base" hangingPunct="0">
        <a:spcBef>
          <a:spcPct val="0"/>
        </a:spcBef>
        <a:spcAft>
          <a:spcPct val="0"/>
        </a:spcAft>
        <a:defRPr sz="4000">
          <a:solidFill>
            <a:schemeClr val="tx2"/>
          </a:solidFill>
          <a:latin typeface="Arial" pitchFamily="34" charset="0"/>
        </a:defRPr>
      </a:lvl3pPr>
      <a:lvl4pPr algn="ctr" rtl="0" eaLnBrk="0" fontAlgn="base" hangingPunct="0">
        <a:spcBef>
          <a:spcPct val="0"/>
        </a:spcBef>
        <a:spcAft>
          <a:spcPct val="0"/>
        </a:spcAft>
        <a:defRPr sz="4000">
          <a:solidFill>
            <a:schemeClr val="tx2"/>
          </a:solidFill>
          <a:latin typeface="Arial" pitchFamily="34" charset="0"/>
        </a:defRPr>
      </a:lvl4pPr>
      <a:lvl5pPr algn="ctr" rtl="0" eaLnBrk="0" fontAlgn="base" hangingPunct="0">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8/30/2019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09335"/>
      </p:ext>
    </p:extLst>
  </p:cSld>
  <p:clrMap bg1="lt1" tx1="dk1" bg2="lt2" tx2="dk2" accent1="accent1" accent2="accent2" accent3="accent3" accent4="accent4" accent5="accent5" accent6="accent6" hlink="hlink" folHlink="folHlink"/>
  <p:sldLayoutIdLst>
    <p:sldLayoutId id="2147483686" r:id="rId1"/>
    <p:sldLayoutId id="2147483687"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784457735"/>
      </p:ext>
    </p:extLst>
  </p:cSld>
  <p:clrMap bg1="dk1" tx1="lt1" bg2="dk2" tx2="lt2" accent1="accent1" accent2="accent2" accent3="accent3" accent4="accent4" accent5="accent5" accent6="accent6" hlink="hlink" folHlink="folHlink"/>
  <p:sldLayoutIdLst>
    <p:sldLayoutId id="2147485010" r:id="rId1"/>
    <p:sldLayoutId id="214748501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2405103736"/>
      </p:ext>
    </p:extLst>
  </p:cSld>
  <p:clrMap bg1="dk1" tx1="lt1" bg2="dk2" tx2="lt2" accent1="accent1" accent2="accent2" accent3="accent3" accent4="accent4" accent5="accent5" accent6="accent6" hlink="hlink" folHlink="folHlink"/>
  <p:sldLayoutIdLst>
    <p:sldLayoutId id="2147485013" r:id="rId1"/>
    <p:sldLayoutId id="2147485014" r:id="rId2"/>
    <p:sldLayoutId id="214748501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3255847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1027" name="Picture 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p:cNvSpPr>
            <a:spLocks noChangeArrowheads="1"/>
          </p:cNvSpPr>
          <p:nvPr userDrawn="1"/>
        </p:nvSpPr>
        <p:spPr bwMode="auto">
          <a:xfrm>
            <a:off x="0" y="1409700"/>
            <a:ext cx="9144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400">
              <a:latin typeface="Times New Roman" pitchFamily="18" charset="0"/>
              <a:cs typeface="Times New Roman" pitchFamily="18" charset="0"/>
            </a:endParaRPr>
          </a:p>
        </p:txBody>
      </p:sp>
      <p:sp>
        <p:nvSpPr>
          <p:cNvPr id="1029" name="Rectangle 2"/>
          <p:cNvSpPr>
            <a:spLocks noGrp="1" noChangeArrowheads="1"/>
          </p:cNvSpPr>
          <p:nvPr>
            <p:ph type="title"/>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126795F-C337-4099-BA6F-E4893375864A}" type="slidenum">
              <a:rPr lang="en-US"/>
              <a:pPr>
                <a:defRPr/>
              </a:pPr>
              <a:t>‹#›</a:t>
            </a:fld>
            <a:endParaRPr lang="en-US"/>
          </a:p>
        </p:txBody>
      </p:sp>
      <p:grpSp>
        <p:nvGrpSpPr>
          <p:cNvPr id="1034" name="Group 10"/>
          <p:cNvGrpSpPr>
            <a:grpSpLocks/>
          </p:cNvGrpSpPr>
          <p:nvPr userDrawn="1"/>
        </p:nvGrpSpPr>
        <p:grpSpPr bwMode="auto">
          <a:xfrm>
            <a:off x="0" y="928688"/>
            <a:ext cx="9144000" cy="519112"/>
            <a:chOff x="-1" y="747"/>
            <a:chExt cx="5761" cy="327"/>
          </a:xfrm>
        </p:grpSpPr>
        <p:pic>
          <p:nvPicPr>
            <p:cNvPr id="1035" name="Picture 11" descr="timeli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 y="802"/>
              <a:ext cx="5761" cy="272"/>
            </a:xfrm>
            <a:prstGeom prst="rect">
              <a:avLst/>
            </a:prstGeom>
            <a:noFill/>
            <a:ln>
              <a:noFill/>
            </a:ln>
            <a:effectLst>
              <a:outerShdw dist="25400" dir="10800000" algn="ctr" rotWithShape="0">
                <a:srgbClr val="808080">
                  <a:alpha val="8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p:nvSpPr>
          <p:spPr bwMode="auto">
            <a:xfrm>
              <a:off x="220" y="747"/>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b="1">
                  <a:solidFill>
                    <a:schemeClr val="bg1"/>
                  </a:solidFill>
                  <a:ea typeface="ヒラギノ角ゴ Pro W3" pitchFamily="-60" charset="-128"/>
                </a:rPr>
                <a:t>AD</a:t>
              </a:r>
              <a:r>
                <a:rPr lang="en-US" altLang="en-US" sz="1000" b="1">
                  <a:solidFill>
                    <a:schemeClr val="bg1"/>
                  </a:solidFill>
                  <a:ea typeface="ヒラギノ角ゴ Pro W3" pitchFamily="-60" charset="-128"/>
                </a:rPr>
                <a:t> </a:t>
              </a:r>
              <a:r>
                <a:rPr lang="en-US" altLang="en-US" sz="2000" b="1">
                  <a:solidFill>
                    <a:schemeClr val="bg1"/>
                  </a:solidFill>
                  <a:ea typeface="ヒラギノ角ゴ Pro W3" pitchFamily="-60" charset="-128"/>
                </a:rPr>
                <a:t>30</a:t>
              </a:r>
              <a:endParaRPr lang="en-US" altLang="en-US" sz="2000" b="1">
                <a:ea typeface="ヒラギノ角ゴ Pro W3" pitchFamily="-60" charset="-128"/>
              </a:endParaRPr>
            </a:p>
          </p:txBody>
        </p:sp>
        <p:sp>
          <p:nvSpPr>
            <p:cNvPr id="1037" name="Text Box 13"/>
            <p:cNvSpPr txBox="1">
              <a:spLocks noChangeArrowheads="1"/>
            </p:cNvSpPr>
            <p:nvPr/>
          </p:nvSpPr>
          <p:spPr bwMode="auto">
            <a:xfrm>
              <a:off x="1323" y="748"/>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b="1">
                  <a:solidFill>
                    <a:schemeClr val="bg1"/>
                  </a:solidFill>
                  <a:ea typeface="ヒラギノ角ゴ Pro W3" pitchFamily="-60" charset="-128"/>
                </a:rPr>
                <a:t>AD</a:t>
              </a:r>
              <a:r>
                <a:rPr lang="en-US" altLang="en-US" sz="1000" b="1">
                  <a:solidFill>
                    <a:schemeClr val="bg1"/>
                  </a:solidFill>
                  <a:ea typeface="ヒラギノ角ゴ Pro W3" pitchFamily="-60" charset="-128"/>
                </a:rPr>
                <a:t> </a:t>
              </a:r>
              <a:r>
                <a:rPr lang="en-US" altLang="en-US" sz="2000" b="1">
                  <a:solidFill>
                    <a:schemeClr val="bg1"/>
                  </a:solidFill>
                  <a:ea typeface="ヒラギノ角ゴ Pro W3" pitchFamily="-60" charset="-128"/>
                </a:rPr>
                <a:t>40</a:t>
              </a:r>
              <a:endParaRPr lang="en-US" altLang="en-US" sz="2000" b="1">
                <a:ea typeface="ヒラギノ角ゴ Pro W3" pitchFamily="-60" charset="-128"/>
              </a:endParaRPr>
            </a:p>
          </p:txBody>
        </p:sp>
        <p:sp>
          <p:nvSpPr>
            <p:cNvPr id="1038" name="Text Box 14"/>
            <p:cNvSpPr txBox="1">
              <a:spLocks noChangeArrowheads="1"/>
            </p:cNvSpPr>
            <p:nvPr/>
          </p:nvSpPr>
          <p:spPr bwMode="auto">
            <a:xfrm>
              <a:off x="2654" y="749"/>
              <a:ext cx="621"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b="1">
                  <a:solidFill>
                    <a:schemeClr val="bg1"/>
                  </a:solidFill>
                  <a:ea typeface="ヒラギノ角ゴ Pro W3" pitchFamily="-60" charset="-128"/>
                </a:rPr>
                <a:t>AD</a:t>
              </a:r>
              <a:r>
                <a:rPr lang="en-US" altLang="en-US" sz="1000" b="1">
                  <a:solidFill>
                    <a:schemeClr val="bg1"/>
                  </a:solidFill>
                  <a:ea typeface="ヒラギノ角ゴ Pro W3" pitchFamily="-60" charset="-128"/>
                </a:rPr>
                <a:t> </a:t>
              </a:r>
              <a:r>
                <a:rPr lang="en-US" altLang="en-US" sz="2000" b="1">
                  <a:solidFill>
                    <a:schemeClr val="bg1"/>
                  </a:solidFill>
                  <a:ea typeface="ヒラギノ角ゴ Pro W3" pitchFamily="-60" charset="-128"/>
                </a:rPr>
                <a:t>50</a:t>
              </a:r>
              <a:endParaRPr lang="en-US" altLang="en-US" sz="2000" b="1">
                <a:ea typeface="ヒラギノ角ゴ Pro W3" pitchFamily="-60" charset="-128"/>
              </a:endParaRPr>
            </a:p>
          </p:txBody>
        </p:sp>
        <p:sp>
          <p:nvSpPr>
            <p:cNvPr id="1039" name="Text Box 15"/>
            <p:cNvSpPr txBox="1">
              <a:spLocks noChangeArrowheads="1"/>
            </p:cNvSpPr>
            <p:nvPr/>
          </p:nvSpPr>
          <p:spPr bwMode="auto">
            <a:xfrm>
              <a:off x="3985" y="750"/>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b="1">
                  <a:solidFill>
                    <a:schemeClr val="bg1"/>
                  </a:solidFill>
                  <a:ea typeface="ヒラギノ角ゴ Pro W3" pitchFamily="-60" charset="-128"/>
                </a:rPr>
                <a:t>AD</a:t>
              </a:r>
              <a:r>
                <a:rPr lang="en-US" altLang="en-US" sz="1000" b="1">
                  <a:solidFill>
                    <a:schemeClr val="bg1"/>
                  </a:solidFill>
                  <a:ea typeface="ヒラギノ角ゴ Pro W3" pitchFamily="-60" charset="-128"/>
                </a:rPr>
                <a:t> </a:t>
              </a:r>
              <a:r>
                <a:rPr lang="en-US" altLang="en-US" sz="2000" b="1">
                  <a:solidFill>
                    <a:schemeClr val="bg1"/>
                  </a:solidFill>
                  <a:ea typeface="ヒラギノ角ゴ Pro W3" pitchFamily="-60" charset="-128"/>
                </a:rPr>
                <a:t>60</a:t>
              </a:r>
              <a:endParaRPr lang="en-US" altLang="en-US" sz="2000" b="1">
                <a:ea typeface="ヒラギノ角ゴ Pro W3" pitchFamily="-60" charset="-128"/>
              </a:endParaRPr>
            </a:p>
          </p:txBody>
        </p:sp>
        <p:sp>
          <p:nvSpPr>
            <p:cNvPr id="1040" name="Text Box 16"/>
            <p:cNvSpPr txBox="1">
              <a:spLocks noChangeArrowheads="1"/>
            </p:cNvSpPr>
            <p:nvPr/>
          </p:nvSpPr>
          <p:spPr bwMode="auto">
            <a:xfrm>
              <a:off x="5088" y="751"/>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US" altLang="en-US" sz="1600" b="1">
                  <a:solidFill>
                    <a:schemeClr val="bg1"/>
                  </a:solidFill>
                  <a:ea typeface="ヒラギノ角ゴ Pro W3" pitchFamily="-60" charset="-128"/>
                </a:rPr>
                <a:t>AD</a:t>
              </a:r>
              <a:r>
                <a:rPr lang="en-US" altLang="en-US" sz="1000" b="1">
                  <a:solidFill>
                    <a:schemeClr val="bg1"/>
                  </a:solidFill>
                  <a:ea typeface="ヒラギノ角ゴ Pro W3" pitchFamily="-60" charset="-128"/>
                </a:rPr>
                <a:t> </a:t>
              </a:r>
              <a:r>
                <a:rPr lang="en-US" altLang="en-US" sz="2000" b="1">
                  <a:solidFill>
                    <a:schemeClr val="bg1"/>
                  </a:solidFill>
                  <a:ea typeface="ヒラギノ角ゴ Pro W3" pitchFamily="-60" charset="-128"/>
                </a:rPr>
                <a:t>70</a:t>
              </a:r>
              <a:endParaRPr lang="en-US" altLang="en-US" sz="2000" b="1">
                <a:ea typeface="ヒラギノ角ゴ Pro W3" pitchFamily="-60" charset="-128"/>
              </a:endParaRPr>
            </a:p>
          </p:txBody>
        </p:sp>
      </p:grpSp>
    </p:spTree>
    <p:extLst>
      <p:ext uri="{BB962C8B-B14F-4D97-AF65-F5344CB8AC3E}">
        <p14:creationId xmlns:p14="http://schemas.microsoft.com/office/powerpoint/2010/main" val="562633685"/>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34" charset="0"/>
        </a:defRPr>
      </a:lvl2pPr>
      <a:lvl3pPr algn="ctr" rtl="0" eaLnBrk="0" fontAlgn="base" hangingPunct="0">
        <a:spcBef>
          <a:spcPct val="0"/>
        </a:spcBef>
        <a:spcAft>
          <a:spcPct val="0"/>
        </a:spcAft>
        <a:defRPr sz="4000">
          <a:solidFill>
            <a:schemeClr val="tx2"/>
          </a:solidFill>
          <a:latin typeface="Arial" pitchFamily="34" charset="0"/>
        </a:defRPr>
      </a:lvl3pPr>
      <a:lvl4pPr algn="ctr" rtl="0" eaLnBrk="0" fontAlgn="base" hangingPunct="0">
        <a:spcBef>
          <a:spcPct val="0"/>
        </a:spcBef>
        <a:spcAft>
          <a:spcPct val="0"/>
        </a:spcAft>
        <a:defRPr sz="4000">
          <a:solidFill>
            <a:schemeClr val="tx2"/>
          </a:solidFill>
          <a:latin typeface="Arial" pitchFamily="34" charset="0"/>
        </a:defRPr>
      </a:lvl4pPr>
      <a:lvl5pPr algn="ctr" rtl="0" eaLnBrk="0" fontAlgn="base" hangingPunct="0">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8E86D74-EAA4-4F13-9363-A4370747531F}"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33031866"/>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247321"/>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cs typeface="Arial" pitchFamily="34" charset="0"/>
            </a:endParaRPr>
          </a:p>
        </p:txBody>
      </p:sp>
      <p:pic>
        <p:nvPicPr>
          <p:cNvPr id="1027"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p:cNvSpPr>
            <a:spLocks noChangeArrowheads="1"/>
          </p:cNvSpPr>
          <p:nvPr/>
        </p:nvSpPr>
        <p:spPr bwMode="auto">
          <a:xfrm>
            <a:off x="0" y="1409700"/>
            <a:ext cx="9144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000000"/>
              </a:solidFill>
              <a:latin typeface="Times New Roman" pitchFamily="18" charset="0"/>
              <a:cs typeface="Times New Roman" pitchFamily="18" charset="0"/>
            </a:endParaRPr>
          </a:p>
        </p:txBody>
      </p:sp>
      <p:sp>
        <p:nvSpPr>
          <p:cNvPr id="1029" name="Rectangle 2"/>
          <p:cNvSpPr>
            <a:spLocks noGrp="1" noChangeArrowheads="1"/>
          </p:cNvSpPr>
          <p:nvPr>
            <p:ph type="title"/>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cs typeface="Arial" pitchFamily="34"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cs typeface="Arial" pitchFamily="34" charset="0"/>
            </a:endParaRPr>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EFA5F11-05E6-4E88-87B1-F76D37E0627F}" type="slidenum">
              <a:rPr lang="en-US">
                <a:solidFill>
                  <a:srgbClr val="000000"/>
                </a:solidFill>
                <a:cs typeface="Arial" pitchFamily="34" charset="0"/>
              </a:rPr>
              <a:pPr>
                <a:defRPr/>
              </a:pPr>
              <a:t>‹#›</a:t>
            </a:fld>
            <a:endParaRPr lang="en-US">
              <a:solidFill>
                <a:srgbClr val="000000"/>
              </a:solidFill>
              <a:cs typeface="Arial" pitchFamily="34" charset="0"/>
            </a:endParaRPr>
          </a:p>
        </p:txBody>
      </p:sp>
      <p:grpSp>
        <p:nvGrpSpPr>
          <p:cNvPr id="1034" name="Group 10"/>
          <p:cNvGrpSpPr>
            <a:grpSpLocks/>
          </p:cNvGrpSpPr>
          <p:nvPr/>
        </p:nvGrpSpPr>
        <p:grpSpPr bwMode="auto">
          <a:xfrm>
            <a:off x="0" y="928688"/>
            <a:ext cx="9144000" cy="519112"/>
            <a:chOff x="-1" y="747"/>
            <a:chExt cx="5761" cy="327"/>
          </a:xfrm>
        </p:grpSpPr>
        <p:pic>
          <p:nvPicPr>
            <p:cNvPr id="1035" name="Picture 11" descr="timeli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 y="802"/>
              <a:ext cx="5761" cy="272"/>
            </a:xfrm>
            <a:prstGeom prst="rect">
              <a:avLst/>
            </a:prstGeom>
            <a:noFill/>
            <a:ln>
              <a:noFill/>
            </a:ln>
            <a:effectLst>
              <a:outerShdw dist="25400" dir="10800000" algn="ctr" rotWithShape="0">
                <a:srgbClr val="808080">
                  <a:alpha val="8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p:nvSpPr>
          <p:spPr bwMode="auto">
            <a:xfrm>
              <a:off x="220" y="747"/>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30</a:t>
              </a:r>
              <a:endParaRPr lang="en-US" sz="2000" b="1">
                <a:solidFill>
                  <a:srgbClr val="000000"/>
                </a:solidFill>
                <a:ea typeface="ヒラギノ角ゴ Pro W3"/>
                <a:cs typeface="ヒラギノ角ゴ Pro W3"/>
              </a:endParaRPr>
            </a:p>
          </p:txBody>
        </p:sp>
        <p:sp>
          <p:nvSpPr>
            <p:cNvPr id="1037" name="Text Box 13"/>
            <p:cNvSpPr txBox="1">
              <a:spLocks noChangeArrowheads="1"/>
            </p:cNvSpPr>
            <p:nvPr/>
          </p:nvSpPr>
          <p:spPr bwMode="auto">
            <a:xfrm>
              <a:off x="1323" y="748"/>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40</a:t>
              </a:r>
              <a:endParaRPr lang="en-US" sz="2000" b="1">
                <a:solidFill>
                  <a:srgbClr val="000000"/>
                </a:solidFill>
                <a:ea typeface="ヒラギノ角ゴ Pro W3"/>
                <a:cs typeface="ヒラギノ角ゴ Pro W3"/>
              </a:endParaRPr>
            </a:p>
          </p:txBody>
        </p:sp>
        <p:sp>
          <p:nvSpPr>
            <p:cNvPr id="1038" name="Text Box 14"/>
            <p:cNvSpPr txBox="1">
              <a:spLocks noChangeArrowheads="1"/>
            </p:cNvSpPr>
            <p:nvPr/>
          </p:nvSpPr>
          <p:spPr bwMode="auto">
            <a:xfrm>
              <a:off x="2654" y="749"/>
              <a:ext cx="616"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50</a:t>
              </a:r>
              <a:endParaRPr lang="en-US" sz="2000" b="1">
                <a:solidFill>
                  <a:srgbClr val="000000"/>
                </a:solidFill>
                <a:ea typeface="ヒラギノ角ゴ Pro W3"/>
                <a:cs typeface="ヒラギノ角ゴ Pro W3"/>
              </a:endParaRPr>
            </a:p>
          </p:txBody>
        </p:sp>
        <p:sp>
          <p:nvSpPr>
            <p:cNvPr id="1039" name="Text Box 15"/>
            <p:cNvSpPr txBox="1">
              <a:spLocks noChangeArrowheads="1"/>
            </p:cNvSpPr>
            <p:nvPr/>
          </p:nvSpPr>
          <p:spPr bwMode="auto">
            <a:xfrm>
              <a:off x="3985" y="750"/>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60</a:t>
              </a:r>
              <a:endParaRPr lang="en-US" sz="2000" b="1">
                <a:solidFill>
                  <a:srgbClr val="000000"/>
                </a:solidFill>
                <a:ea typeface="ヒラギノ角ゴ Pro W3"/>
                <a:cs typeface="ヒラギノ角ゴ Pro W3"/>
              </a:endParaRPr>
            </a:p>
          </p:txBody>
        </p:sp>
        <p:sp>
          <p:nvSpPr>
            <p:cNvPr id="1040" name="Text Box 16"/>
            <p:cNvSpPr txBox="1">
              <a:spLocks noChangeArrowheads="1"/>
            </p:cNvSpPr>
            <p:nvPr/>
          </p:nvSpPr>
          <p:spPr bwMode="auto">
            <a:xfrm>
              <a:off x="5088" y="751"/>
              <a:ext cx="624" cy="250"/>
            </a:xfrm>
            <a:prstGeom prst="rect">
              <a:avLst/>
            </a:prstGeom>
            <a:noFill/>
            <a:ln w="9525">
              <a:noFill/>
              <a:miter lim="800000"/>
              <a:headEnd/>
              <a:tailEnd/>
            </a:ln>
            <a:effectLst>
              <a:outerShdw dist="25400" dir="10800000" algn="ctr" rotWithShape="0">
                <a:schemeClr val="tx1">
                  <a:alpha val="89998"/>
                </a:scheme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50000"/>
                </a:spcBef>
                <a:defRPr/>
              </a:pPr>
              <a:r>
                <a:rPr lang="en-US" sz="1600" b="1">
                  <a:solidFill>
                    <a:srgbClr val="FFFFFF"/>
                  </a:solidFill>
                  <a:ea typeface="ヒラギノ角ゴ Pro W3"/>
                  <a:cs typeface="ヒラギノ角ゴ Pro W3"/>
                </a:rPr>
                <a:t>AD</a:t>
              </a:r>
              <a:r>
                <a:rPr lang="en-US" sz="1000" b="1">
                  <a:solidFill>
                    <a:srgbClr val="FFFFFF"/>
                  </a:solidFill>
                  <a:ea typeface="ヒラギノ角ゴ Pro W3"/>
                  <a:cs typeface="ヒラギノ角ゴ Pro W3"/>
                </a:rPr>
                <a:t> </a:t>
              </a:r>
              <a:r>
                <a:rPr lang="en-US" sz="2000" b="1">
                  <a:solidFill>
                    <a:srgbClr val="FFFFFF"/>
                  </a:solidFill>
                  <a:ea typeface="ヒラギノ角ゴ Pro W3"/>
                  <a:cs typeface="ヒラギノ角ゴ Pro W3"/>
                </a:rPr>
                <a:t>70</a:t>
              </a:r>
              <a:endParaRPr lang="en-US" sz="2000" b="1">
                <a:solidFill>
                  <a:srgbClr val="000000"/>
                </a:solidFill>
                <a:ea typeface="ヒラギノ角ゴ Pro W3"/>
                <a:cs typeface="ヒラギノ角ゴ Pro W3"/>
              </a:endParaRPr>
            </a:p>
          </p:txBody>
        </p:sp>
      </p:grpSp>
    </p:spTree>
    <p:extLst>
      <p:ext uri="{BB962C8B-B14F-4D97-AF65-F5344CB8AC3E}">
        <p14:creationId xmlns:p14="http://schemas.microsoft.com/office/powerpoint/2010/main" val="2245269117"/>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34" charset="0"/>
        </a:defRPr>
      </a:lvl2pPr>
      <a:lvl3pPr algn="ctr" rtl="0" eaLnBrk="0" fontAlgn="base" hangingPunct="0">
        <a:spcBef>
          <a:spcPct val="0"/>
        </a:spcBef>
        <a:spcAft>
          <a:spcPct val="0"/>
        </a:spcAft>
        <a:defRPr sz="4000">
          <a:solidFill>
            <a:schemeClr val="tx2"/>
          </a:solidFill>
          <a:latin typeface="Arial" pitchFamily="34" charset="0"/>
        </a:defRPr>
      </a:lvl3pPr>
      <a:lvl4pPr algn="ctr" rtl="0" eaLnBrk="0" fontAlgn="base" hangingPunct="0">
        <a:spcBef>
          <a:spcPct val="0"/>
        </a:spcBef>
        <a:spcAft>
          <a:spcPct val="0"/>
        </a:spcAft>
        <a:defRPr sz="4000">
          <a:solidFill>
            <a:schemeClr val="tx2"/>
          </a:solidFill>
          <a:latin typeface="Arial" pitchFamily="34" charset="0"/>
        </a:defRPr>
      </a:lvl4pPr>
      <a:lvl5pPr algn="ctr" rtl="0" eaLnBrk="0" fontAlgn="base" hangingPunct="0">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1027" name="Picture 7"/>
          <p:cNvPicPr>
            <a:picLocks noChangeAspect="1" noChangeArrowheads="1"/>
          </p:cNvPicPr>
          <p:nvPr/>
        </p:nvPicPr>
        <p:blipFill>
          <a:blip r:embed="rId13" cstate="print"/>
          <a:srcRect/>
          <a:stretch>
            <a:fillRect/>
          </a:stretch>
        </p:blipFill>
        <p:spPr bwMode="auto">
          <a:xfrm>
            <a:off x="0" y="1427163"/>
            <a:ext cx="9144000" cy="5430837"/>
          </a:xfrm>
          <a:prstGeom prst="rect">
            <a:avLst/>
          </a:prstGeom>
          <a:noFill/>
          <a:ln w="9525">
            <a:noFill/>
            <a:miter lim="800000"/>
            <a:headEnd/>
            <a:tailEnd/>
          </a:ln>
        </p:spPr>
      </p:pic>
      <p:sp>
        <p:nvSpPr>
          <p:cNvPr id="1028" name="Rectangle 7"/>
          <p:cNvSpPr>
            <a:spLocks noChangeArrowheads="1"/>
          </p:cNvSpPr>
          <p:nvPr/>
        </p:nvSpPr>
        <p:spPr bwMode="auto">
          <a:xfrm>
            <a:off x="0" y="1409700"/>
            <a:ext cx="9144000" cy="5448300"/>
          </a:xfrm>
          <a:prstGeom prst="rect">
            <a:avLst/>
          </a:prstGeom>
          <a:solidFill>
            <a:srgbClr val="FFFFFF">
              <a:alpha val="50195"/>
            </a:srgbClr>
          </a:solidFill>
          <a:ln w="9525">
            <a:noFill/>
            <a:miter lim="800000"/>
            <a:headEnd/>
            <a:tailEnd/>
          </a:ln>
        </p:spPr>
        <p:txBody>
          <a:bodyPr wrap="none" anchor="ctr"/>
          <a:lstStyle/>
          <a:p>
            <a:endParaRPr lang="en-US" sz="2400">
              <a:latin typeface="Times New Roman" pitchFamily="18" charset="0"/>
              <a:cs typeface="Times New Roman" pitchFamily="18" charset="0"/>
            </a:endParaRPr>
          </a:p>
        </p:txBody>
      </p:sp>
      <p:sp>
        <p:nvSpPr>
          <p:cNvPr id="1029" name="Rectangle 2"/>
          <p:cNvSpPr>
            <a:spLocks noGrp="1" noChangeArrowheads="1"/>
          </p:cNvSpPr>
          <p:nvPr>
            <p:ph type="title"/>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CE66A66-9D9C-4DAC-AF03-5392E0124827}" type="slidenum">
              <a:rPr lang="en-US"/>
              <a:pPr>
                <a:defRPr/>
              </a:pPr>
              <a:t>‹#›</a:t>
            </a:fld>
            <a:endParaRPr lang="en-US"/>
          </a:p>
        </p:txBody>
      </p:sp>
      <p:grpSp>
        <p:nvGrpSpPr>
          <p:cNvPr id="1034" name="Group 10"/>
          <p:cNvGrpSpPr>
            <a:grpSpLocks/>
          </p:cNvGrpSpPr>
          <p:nvPr/>
        </p:nvGrpSpPr>
        <p:grpSpPr bwMode="auto">
          <a:xfrm>
            <a:off x="0" y="928688"/>
            <a:ext cx="9144000" cy="519112"/>
            <a:chOff x="-1" y="747"/>
            <a:chExt cx="5761" cy="327"/>
          </a:xfrm>
        </p:grpSpPr>
        <p:pic>
          <p:nvPicPr>
            <p:cNvPr id="1035" name="Picture 11" descr="timeli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 y="802"/>
              <a:ext cx="5761" cy="272"/>
            </a:xfrm>
            <a:prstGeom prst="rect">
              <a:avLst/>
            </a:prstGeom>
            <a:noFill/>
            <a:ln w="9525">
              <a:noFill/>
              <a:miter lim="800000"/>
              <a:headEnd/>
              <a:tailEnd/>
            </a:ln>
            <a:effectLst>
              <a:outerShdw dist="25400" dir="10800000" algn="ctr" rotWithShape="0">
                <a:srgbClr val="808080">
                  <a:alpha val="89998"/>
                </a:srgbClr>
              </a:outerShdw>
            </a:effectLst>
          </p:spPr>
        </p:pic>
        <p:sp>
          <p:nvSpPr>
            <p:cNvPr id="1036" name="Text Box 12"/>
            <p:cNvSpPr txBox="1">
              <a:spLocks noChangeArrowheads="1"/>
            </p:cNvSpPr>
            <p:nvPr/>
          </p:nvSpPr>
          <p:spPr bwMode="auto">
            <a:xfrm>
              <a:off x="220" y="747"/>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chemeClr val="bg1"/>
                  </a:solidFill>
                  <a:ea typeface="ヒラギノ角ゴ Pro W3"/>
                  <a:cs typeface="ヒラギノ角ゴ Pro W3"/>
                </a:rPr>
                <a:t>AD</a:t>
              </a:r>
              <a:r>
                <a:rPr lang="en-US" sz="1000" b="1">
                  <a:solidFill>
                    <a:schemeClr val="bg1"/>
                  </a:solidFill>
                  <a:ea typeface="ヒラギノ角ゴ Pro W3"/>
                  <a:cs typeface="ヒラギノ角ゴ Pro W3"/>
                </a:rPr>
                <a:t> </a:t>
              </a:r>
              <a:r>
                <a:rPr lang="en-US" sz="2000" b="1">
                  <a:solidFill>
                    <a:schemeClr val="bg1"/>
                  </a:solidFill>
                  <a:ea typeface="ヒラギノ角ゴ Pro W3"/>
                  <a:cs typeface="ヒラギノ角ゴ Pro W3"/>
                </a:rPr>
                <a:t>30</a:t>
              </a:r>
              <a:endParaRPr lang="en-US" sz="2000" b="1">
                <a:ea typeface="ヒラギノ角ゴ Pro W3"/>
                <a:cs typeface="ヒラギノ角ゴ Pro W3"/>
              </a:endParaRPr>
            </a:p>
          </p:txBody>
        </p:sp>
        <p:sp>
          <p:nvSpPr>
            <p:cNvPr id="1037" name="Text Box 13"/>
            <p:cNvSpPr txBox="1">
              <a:spLocks noChangeArrowheads="1"/>
            </p:cNvSpPr>
            <p:nvPr/>
          </p:nvSpPr>
          <p:spPr bwMode="auto">
            <a:xfrm>
              <a:off x="1323" y="748"/>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chemeClr val="bg1"/>
                  </a:solidFill>
                  <a:ea typeface="ヒラギノ角ゴ Pro W3"/>
                  <a:cs typeface="ヒラギノ角ゴ Pro W3"/>
                </a:rPr>
                <a:t>AD</a:t>
              </a:r>
              <a:r>
                <a:rPr lang="en-US" sz="1000" b="1">
                  <a:solidFill>
                    <a:schemeClr val="bg1"/>
                  </a:solidFill>
                  <a:ea typeface="ヒラギノ角ゴ Pro W3"/>
                  <a:cs typeface="ヒラギノ角ゴ Pro W3"/>
                </a:rPr>
                <a:t> </a:t>
              </a:r>
              <a:r>
                <a:rPr lang="en-US" sz="2000" b="1">
                  <a:solidFill>
                    <a:schemeClr val="bg1"/>
                  </a:solidFill>
                  <a:ea typeface="ヒラギノ角ゴ Pro W3"/>
                  <a:cs typeface="ヒラギノ角ゴ Pro W3"/>
                </a:rPr>
                <a:t>40</a:t>
              </a:r>
              <a:endParaRPr lang="en-US" sz="2000" b="1">
                <a:ea typeface="ヒラギノ角ゴ Pro W3"/>
                <a:cs typeface="ヒラギノ角ゴ Pro W3"/>
              </a:endParaRPr>
            </a:p>
          </p:txBody>
        </p:sp>
        <p:sp>
          <p:nvSpPr>
            <p:cNvPr id="1038" name="Text Box 14"/>
            <p:cNvSpPr txBox="1">
              <a:spLocks noChangeArrowheads="1"/>
            </p:cNvSpPr>
            <p:nvPr/>
          </p:nvSpPr>
          <p:spPr bwMode="auto">
            <a:xfrm>
              <a:off x="2654" y="749"/>
              <a:ext cx="616"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chemeClr val="bg1"/>
                  </a:solidFill>
                  <a:ea typeface="ヒラギノ角ゴ Pro W3"/>
                  <a:cs typeface="ヒラギノ角ゴ Pro W3"/>
                </a:rPr>
                <a:t>AD</a:t>
              </a:r>
              <a:r>
                <a:rPr lang="en-US" sz="1000" b="1">
                  <a:solidFill>
                    <a:schemeClr val="bg1"/>
                  </a:solidFill>
                  <a:ea typeface="ヒラギノ角ゴ Pro W3"/>
                  <a:cs typeface="ヒラギノ角ゴ Pro W3"/>
                </a:rPr>
                <a:t> </a:t>
              </a:r>
              <a:r>
                <a:rPr lang="en-US" sz="2000" b="1">
                  <a:solidFill>
                    <a:schemeClr val="bg1"/>
                  </a:solidFill>
                  <a:ea typeface="ヒラギノ角ゴ Pro W3"/>
                  <a:cs typeface="ヒラギノ角ゴ Pro W3"/>
                </a:rPr>
                <a:t>50</a:t>
              </a:r>
              <a:endParaRPr lang="en-US" sz="2000" b="1">
                <a:ea typeface="ヒラギノ角ゴ Pro W3"/>
                <a:cs typeface="ヒラギノ角ゴ Pro W3"/>
              </a:endParaRPr>
            </a:p>
          </p:txBody>
        </p:sp>
        <p:sp>
          <p:nvSpPr>
            <p:cNvPr id="1039" name="Text Box 15"/>
            <p:cNvSpPr txBox="1">
              <a:spLocks noChangeArrowheads="1"/>
            </p:cNvSpPr>
            <p:nvPr/>
          </p:nvSpPr>
          <p:spPr bwMode="auto">
            <a:xfrm>
              <a:off x="3985" y="750"/>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1600" b="1">
                  <a:solidFill>
                    <a:schemeClr val="bg1"/>
                  </a:solidFill>
                  <a:ea typeface="ヒラギノ角ゴ Pro W3"/>
                  <a:cs typeface="ヒラギノ角ゴ Pro W3"/>
                </a:rPr>
                <a:t>AD</a:t>
              </a:r>
              <a:r>
                <a:rPr lang="en-US" sz="1000" b="1">
                  <a:solidFill>
                    <a:schemeClr val="bg1"/>
                  </a:solidFill>
                  <a:ea typeface="ヒラギノ角ゴ Pro W3"/>
                  <a:cs typeface="ヒラギノ角ゴ Pro W3"/>
                </a:rPr>
                <a:t> </a:t>
              </a:r>
              <a:r>
                <a:rPr lang="en-US" sz="2000" b="1">
                  <a:solidFill>
                    <a:schemeClr val="bg1"/>
                  </a:solidFill>
                  <a:ea typeface="ヒラギノ角ゴ Pro W3"/>
                  <a:cs typeface="ヒラギノ角ゴ Pro W3"/>
                </a:rPr>
                <a:t>60</a:t>
              </a:r>
              <a:endParaRPr lang="en-US" sz="2000" b="1">
                <a:ea typeface="ヒラギノ角ゴ Pro W3"/>
                <a:cs typeface="ヒラギノ角ゴ Pro W3"/>
              </a:endParaRPr>
            </a:p>
          </p:txBody>
        </p:sp>
        <p:sp>
          <p:nvSpPr>
            <p:cNvPr id="1040" name="Text Box 16"/>
            <p:cNvSpPr txBox="1">
              <a:spLocks noChangeArrowheads="1"/>
            </p:cNvSpPr>
            <p:nvPr/>
          </p:nvSpPr>
          <p:spPr bwMode="auto">
            <a:xfrm>
              <a:off x="5088" y="751"/>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50000"/>
                </a:spcBef>
                <a:defRPr/>
              </a:pPr>
              <a:r>
                <a:rPr lang="en-US" sz="1600" b="1">
                  <a:solidFill>
                    <a:schemeClr val="bg1"/>
                  </a:solidFill>
                  <a:ea typeface="ヒラギノ角ゴ Pro W3"/>
                  <a:cs typeface="ヒラギノ角ゴ Pro W3"/>
                </a:rPr>
                <a:t>AD</a:t>
              </a:r>
              <a:r>
                <a:rPr lang="en-US" sz="1000" b="1">
                  <a:solidFill>
                    <a:schemeClr val="bg1"/>
                  </a:solidFill>
                  <a:ea typeface="ヒラギノ角ゴ Pro W3"/>
                  <a:cs typeface="ヒラギノ角ゴ Pro W3"/>
                </a:rPr>
                <a:t> </a:t>
              </a:r>
              <a:r>
                <a:rPr lang="en-US" sz="2000" b="1">
                  <a:solidFill>
                    <a:schemeClr val="bg1"/>
                  </a:solidFill>
                  <a:ea typeface="ヒラギノ角ゴ Pro W3"/>
                  <a:cs typeface="ヒラギノ角ゴ Pro W3"/>
                </a:rPr>
                <a:t>70</a:t>
              </a:r>
              <a:endParaRPr lang="en-US" sz="2000" b="1">
                <a:ea typeface="ヒラギノ角ゴ Pro W3"/>
                <a:cs typeface="ヒラギノ角ゴ Pro W3"/>
              </a:endParaRPr>
            </a:p>
          </p:txBody>
        </p:sp>
      </p:grpSp>
    </p:spTree>
    <p:extLst>
      <p:ext uri="{BB962C8B-B14F-4D97-AF65-F5344CB8AC3E}">
        <p14:creationId xmlns:p14="http://schemas.microsoft.com/office/powerpoint/2010/main" val="548661867"/>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34" charset="0"/>
        </a:defRPr>
      </a:lvl2pPr>
      <a:lvl3pPr algn="ctr" rtl="0" eaLnBrk="0" fontAlgn="base" hangingPunct="0">
        <a:spcBef>
          <a:spcPct val="0"/>
        </a:spcBef>
        <a:spcAft>
          <a:spcPct val="0"/>
        </a:spcAft>
        <a:defRPr sz="4000">
          <a:solidFill>
            <a:schemeClr val="tx2"/>
          </a:solidFill>
          <a:latin typeface="Arial" pitchFamily="34" charset="0"/>
        </a:defRPr>
      </a:lvl3pPr>
      <a:lvl4pPr algn="ctr" rtl="0" eaLnBrk="0" fontAlgn="base" hangingPunct="0">
        <a:spcBef>
          <a:spcPct val="0"/>
        </a:spcBef>
        <a:spcAft>
          <a:spcPct val="0"/>
        </a:spcAft>
        <a:defRPr sz="4000">
          <a:solidFill>
            <a:schemeClr val="tx2"/>
          </a:solidFill>
          <a:latin typeface="Arial" pitchFamily="34" charset="0"/>
        </a:defRPr>
      </a:lvl4pPr>
      <a:lvl5pPr algn="ctr" rtl="0" eaLnBrk="0" fontAlgn="base" hangingPunct="0">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A418A848-86F2-46BB-9395-76E80DCC12EE}" type="slidenum">
              <a:rPr lang="en-US"/>
              <a:pPr>
                <a:defRPr/>
              </a:pPr>
              <a:t>‹#›</a:t>
            </a:fld>
            <a:endParaRPr lang="en-US"/>
          </a:p>
        </p:txBody>
      </p:sp>
    </p:spTree>
    <p:extLst>
      <p:ext uri="{BB962C8B-B14F-4D97-AF65-F5344CB8AC3E}">
        <p14:creationId xmlns:p14="http://schemas.microsoft.com/office/powerpoint/2010/main" val="3503558197"/>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0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6.xml"/><Relationship Id="rId1" Type="http://schemas.openxmlformats.org/officeDocument/2006/relationships/tags" Target="../tags/tag14.xml"/><Relationship Id="rId4" Type="http://schemas.openxmlformats.org/officeDocument/2006/relationships/image" Target="../media/image12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7.xml"/><Relationship Id="rId1" Type="http://schemas.openxmlformats.org/officeDocument/2006/relationships/tags" Target="../tags/tag15.xml"/><Relationship Id="rId4" Type="http://schemas.openxmlformats.org/officeDocument/2006/relationships/image" Target="../media/image12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7.xml"/><Relationship Id="rId1" Type="http://schemas.openxmlformats.org/officeDocument/2006/relationships/slideLayout" Target="../slideLayouts/slideLayout205.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8.xml"/><Relationship Id="rId1" Type="http://schemas.openxmlformats.org/officeDocument/2006/relationships/slideLayout" Target="../slideLayouts/slideLayout20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9.xml"/><Relationship Id="rId1" Type="http://schemas.openxmlformats.org/officeDocument/2006/relationships/slideLayout" Target="../slideLayouts/slideLayout20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19.xml"/><Relationship Id="rId1" Type="http://schemas.openxmlformats.org/officeDocument/2006/relationships/tags" Target="../tags/tag16.xml"/><Relationship Id="rId4" Type="http://schemas.openxmlformats.org/officeDocument/2006/relationships/image" Target="../media/image12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1.xml"/><Relationship Id="rId1" Type="http://schemas.openxmlformats.org/officeDocument/2006/relationships/slideLayout" Target="../slideLayouts/slideLayout20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20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0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3.xml"/><Relationship Id="rId1" Type="http://schemas.openxmlformats.org/officeDocument/2006/relationships/slideLayout" Target="../slideLayouts/slideLayout2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4.xml"/><Relationship Id="rId1" Type="http://schemas.openxmlformats.org/officeDocument/2006/relationships/slideLayout" Target="../slideLayouts/slideLayout20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75.xml"/><Relationship Id="rId1" Type="http://schemas.openxmlformats.org/officeDocument/2006/relationships/slideLayout" Target="../slideLayouts/slideLayout20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30.xml"/><Relationship Id="rId1" Type="http://schemas.openxmlformats.org/officeDocument/2006/relationships/tags" Target="../tags/tag17.xml"/><Relationship Id="rId4" Type="http://schemas.openxmlformats.org/officeDocument/2006/relationships/image" Target="../media/image138.jpeg"/></Relationships>
</file>

<file path=ppt/slides/_rels/slide11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0.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1.xml"/><Relationship Id="rId1" Type="http://schemas.openxmlformats.org/officeDocument/2006/relationships/tags" Target="../tags/tag18.xml"/><Relationship Id="rId4" Type="http://schemas.openxmlformats.org/officeDocument/2006/relationships/image" Target="../media/image14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15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9.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0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80.xml"/><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1.xml"/><Relationship Id="rId1" Type="http://schemas.openxmlformats.org/officeDocument/2006/relationships/slideLayout" Target="../slideLayouts/slideLayout16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63.xml"/><Relationship Id="rId1" Type="http://schemas.openxmlformats.org/officeDocument/2006/relationships/tags" Target="../tags/tag19.xml"/><Relationship Id="rId4" Type="http://schemas.openxmlformats.org/officeDocument/2006/relationships/image" Target="../media/image145.jpeg"/></Relationships>
</file>

<file path=ppt/slides/_rels/slide1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3.xml"/><Relationship Id="rId1" Type="http://schemas.openxmlformats.org/officeDocument/2006/relationships/slideLayout" Target="../slideLayouts/slideLayout17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85.xml"/><Relationship Id="rId4" Type="http://schemas.openxmlformats.org/officeDocument/2006/relationships/image" Target="../media/image149.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0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0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22.xml.rels><?xml version="1.0" encoding="UTF-8" standalone="yes"?>
<Relationships xmlns="http://schemas.openxmlformats.org/package/2006/relationships"><Relationship Id="rId3" Type="http://schemas.openxmlformats.org/officeDocument/2006/relationships/hyperlink" Target="http://www.holylandphotos.org/browse.asp?SiteID=48"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0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2.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tags" Target="../tags/tag3.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tags" Target="../tags/tag4.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2.xml"/><Relationship Id="rId1" Type="http://schemas.openxmlformats.org/officeDocument/2006/relationships/tags" Target="../tags/tag5.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2.xml"/><Relationship Id="rId1" Type="http://schemas.openxmlformats.org/officeDocument/2006/relationships/tags" Target="../tags/tag6.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0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20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0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0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20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0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0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20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0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0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05.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205.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0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4.xml"/><Relationship Id="rId1" Type="http://schemas.openxmlformats.org/officeDocument/2006/relationships/tags" Target="../tags/tag7.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64.xml"/><Relationship Id="rId1" Type="http://schemas.openxmlformats.org/officeDocument/2006/relationships/tags" Target="../tags/tag8.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5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205.xml"/><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4.xml"/><Relationship Id="rId1" Type="http://schemas.openxmlformats.org/officeDocument/2006/relationships/tags" Target="../tags/tag9.xml"/><Relationship Id="rId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64.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5.xml"/><Relationship Id="rId1" Type="http://schemas.openxmlformats.org/officeDocument/2006/relationships/slideLayout" Target="../slideLayouts/slideLayout205.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4.xml"/><Relationship Id="rId1" Type="http://schemas.openxmlformats.org/officeDocument/2006/relationships/tags" Target="../tags/tag11.xml"/><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64.xml"/><Relationship Id="rId1" Type="http://schemas.openxmlformats.org/officeDocument/2006/relationships/tags" Target="../tags/tag12.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7.xml"/><Relationship Id="rId1" Type="http://schemas.openxmlformats.org/officeDocument/2006/relationships/slideLayout" Target="../slideLayouts/slideLayout205.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205.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1.xml"/><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05.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205.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205.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05.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20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9.xml"/><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0.xml"/><Relationship Id="rId1" Type="http://schemas.openxmlformats.org/officeDocument/2006/relationships/slideLayout" Target="../slideLayouts/slideLayout20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5.xml"/><Relationship Id="rId1" Type="http://schemas.openxmlformats.org/officeDocument/2006/relationships/tags" Target="../tags/tag13.xml"/><Relationship Id="rId4" Type="http://schemas.openxmlformats.org/officeDocument/2006/relationships/image" Target="../media/image116.jpeg"/></Relationships>
</file>

<file path=ppt/slides/_rels/slide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2.xml"/><Relationship Id="rId1" Type="http://schemas.openxmlformats.org/officeDocument/2006/relationships/slideLayout" Target="../slideLayouts/slideLayout205.xml"/></Relationships>
</file>

<file path=ppt/slides/_rels/slide9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3.xml"/><Relationship Id="rId1" Type="http://schemas.openxmlformats.org/officeDocument/2006/relationships/slideLayout" Target="../slideLayouts/slideLayout205.xml"/></Relationships>
</file>

<file path=ppt/slides/_rels/slide9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4.xml"/><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12 </a:t>
            </a:r>
            <a:r>
              <a:rPr lang="en-US" sz="2475" dirty="0">
                <a:solidFill>
                  <a:srgbClr val="000000"/>
                </a:solidFill>
              </a:rPr>
              <a:t>Cities of Paul and John</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0860" y="3116406"/>
            <a:ext cx="2785654" cy="2521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2FCE05-DDC9-044D-A7CA-E48B8C9819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4"/>
            <a:ext cx="9144000" cy="6855712"/>
          </a:xfrm>
          <a:prstGeom prst="rect">
            <a:avLst/>
          </a:prstGeom>
        </p:spPr>
      </p:pic>
      <p:sp>
        <p:nvSpPr>
          <p:cNvPr id="2" name="Text Placeholder 1"/>
          <p:cNvSpPr>
            <a:spLocks noGrp="1"/>
          </p:cNvSpPr>
          <p:nvPr>
            <p:ph type="body" sz="quarter" idx="10"/>
          </p:nvPr>
        </p:nvSpPr>
        <p:spPr/>
        <p:txBody>
          <a:bodyPr/>
          <a:lstStyle/>
          <a:p>
            <a:r>
              <a:rPr lang="en-US" dirty="0"/>
              <a:t>Map of Barnabas and Saul’s route from Antioch to Salamis</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13:4</a:t>
            </a:r>
          </a:p>
        </p:txBody>
      </p:sp>
      <p:sp>
        <p:nvSpPr>
          <p:cNvPr id="4" name="Title 3"/>
          <p:cNvSpPr>
            <a:spLocks noGrp="1"/>
          </p:cNvSpPr>
          <p:nvPr>
            <p:ph type="title"/>
          </p:nvPr>
        </p:nvSpPr>
        <p:spPr/>
        <p:txBody>
          <a:bodyPr/>
          <a:lstStyle/>
          <a:p>
            <a:pPr rtl="1"/>
            <a:r>
              <a:rPr lang="en-US" dirty="0"/>
              <a:t>So, being sent out by the Holy Spirit, they went down to Seleucia</a:t>
            </a:r>
          </a:p>
        </p:txBody>
      </p:sp>
      <p:sp>
        <p:nvSpPr>
          <p:cNvPr id="7" name="Text Box 13"/>
          <p:cNvSpPr txBox="1">
            <a:spLocks noChangeArrowheads="1"/>
          </p:cNvSpPr>
          <p:nvPr/>
        </p:nvSpPr>
        <p:spPr bwMode="auto">
          <a:xfrm>
            <a:off x="8229929" y="1876632"/>
            <a:ext cx="99027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Antioch</a:t>
            </a:r>
          </a:p>
        </p:txBody>
      </p:sp>
      <p:sp>
        <p:nvSpPr>
          <p:cNvPr id="8" name="Text Box 13"/>
          <p:cNvSpPr txBox="1">
            <a:spLocks noChangeArrowheads="1"/>
          </p:cNvSpPr>
          <p:nvPr/>
        </p:nvSpPr>
        <p:spPr bwMode="auto">
          <a:xfrm>
            <a:off x="1431736" y="4619832"/>
            <a:ext cx="896400"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Cyprus</a:t>
            </a:r>
          </a:p>
        </p:txBody>
      </p:sp>
      <p:sp>
        <p:nvSpPr>
          <p:cNvPr id="9" name="Text Box 13"/>
          <p:cNvSpPr txBox="1">
            <a:spLocks noChangeArrowheads="1"/>
          </p:cNvSpPr>
          <p:nvPr/>
        </p:nvSpPr>
        <p:spPr bwMode="auto">
          <a:xfrm>
            <a:off x="7031721" y="2133600"/>
            <a:ext cx="104547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Seleucia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0" name="Text Box 13"/>
          <p:cNvSpPr txBox="1">
            <a:spLocks noChangeArrowheads="1"/>
          </p:cNvSpPr>
          <p:nvPr/>
        </p:nvSpPr>
        <p:spPr bwMode="auto">
          <a:xfrm>
            <a:off x="2819400" y="4114800"/>
            <a:ext cx="974946"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Salamis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1" name="Text Box 13"/>
          <p:cNvSpPr txBox="1">
            <a:spLocks noChangeArrowheads="1"/>
          </p:cNvSpPr>
          <p:nvPr/>
        </p:nvSpPr>
        <p:spPr bwMode="auto">
          <a:xfrm>
            <a:off x="-47065" y="5403168"/>
            <a:ext cx="94070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Paphos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4463359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hidden="1"/>
          <p:cNvSpPr>
            <a:spLocks noGrp="1" noChangeArrowheads="1"/>
          </p:cNvSpPr>
          <p:nvPr>
            <p:ph type="title"/>
          </p:nvPr>
        </p:nvSpPr>
        <p:spPr/>
        <p:txBody>
          <a:bodyPr/>
          <a:lstStyle/>
          <a:p>
            <a:pPr eaLnBrk="1" hangingPunct="1"/>
            <a:r>
              <a:rPr lang="en-US" sz="2800"/>
              <a:t>Athens acropolis from Likavittos</a:t>
            </a:r>
            <a:endParaRPr lang="en-US"/>
          </a:p>
        </p:txBody>
      </p:sp>
      <p:pic>
        <p:nvPicPr>
          <p:cNvPr id="178179" name="Picture 3" descr="Athens acropolis from Likavittos"/>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178180" name="Text Box 4"/>
          <p:cNvSpPr txBox="1">
            <a:spLocks noChangeArrowheads="1"/>
          </p:cNvSpPr>
          <p:nvPr/>
        </p:nvSpPr>
        <p:spPr bwMode="auto">
          <a:xfrm>
            <a:off x="0" y="6400800"/>
            <a:ext cx="9144000" cy="457200"/>
          </a:xfrm>
          <a:prstGeom prst="rect">
            <a:avLst/>
          </a:prstGeom>
          <a:solidFill>
            <a:schemeClr val="tx1"/>
          </a:solid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Athens acropolis from Likavittos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hidden="1"/>
          <p:cNvSpPr>
            <a:spLocks noGrp="1" noChangeArrowheads="1"/>
          </p:cNvSpPr>
          <p:nvPr>
            <p:ph type="title"/>
          </p:nvPr>
        </p:nvSpPr>
        <p:spPr/>
        <p:txBody>
          <a:bodyPr/>
          <a:lstStyle/>
          <a:p>
            <a:pPr eaLnBrk="1" hangingPunct="1"/>
            <a:r>
              <a:rPr lang="en-US" sz="2800"/>
              <a:t>Athens agora concert hall of Agrippa</a:t>
            </a:r>
            <a:endParaRPr lang="en-US"/>
          </a:p>
        </p:txBody>
      </p:sp>
      <p:pic>
        <p:nvPicPr>
          <p:cNvPr id="179203" name="Picture 3" descr="Athens agora concert hall of Agrippa"/>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403460" name="Text Box 4"/>
          <p:cNvSpPr txBox="1">
            <a:spLocks noChangeArrowheads="1"/>
          </p:cNvSpPr>
          <p:nvPr/>
        </p:nvSpPr>
        <p:spPr bwMode="auto">
          <a:xfrm>
            <a:off x="0" y="64008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Athens agora concert hall of Agrippa</a:t>
            </a:r>
          </a:p>
        </p:txBody>
      </p:sp>
      <p:sp>
        <p:nvSpPr>
          <p:cNvPr id="6" name="Text Box 5"/>
          <p:cNvSpPr txBox="1">
            <a:spLocks noChangeArrowheads="1"/>
          </p:cNvSpPr>
          <p:nvPr/>
        </p:nvSpPr>
        <p:spPr bwMode="auto">
          <a:xfrm>
            <a:off x="773113" y="1049338"/>
            <a:ext cx="616902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dirty="0">
                <a:ln>
                  <a:noFill/>
                </a:ln>
                <a:solidFill>
                  <a:srgbClr val="000000"/>
                </a:solidFill>
                <a:effectLst/>
                <a:uLnTx/>
                <a:uFillTx/>
                <a:latin typeface="Default"/>
                <a:ea typeface="+mn-ea"/>
                <a:cs typeface="Arial" pitchFamily="34" charset="0"/>
              </a:rPr>
              <a:t>16</a:t>
            </a:r>
            <a:r>
              <a:rPr kumimoji="0" lang="en-US" sz="2400" b="0" i="0" u="none" strike="noStrike" kern="1200" cap="none" spc="0" normalizeH="0" baseline="0" noProof="0" dirty="0">
                <a:ln>
                  <a:noFill/>
                </a:ln>
                <a:solidFill>
                  <a:srgbClr val="000000"/>
                </a:solidFill>
                <a:effectLst/>
                <a:uLnTx/>
                <a:uFillTx/>
                <a:latin typeface="Default"/>
                <a:ea typeface="+mn-ea"/>
                <a:cs typeface="Arial" pitchFamily="34" charset="0"/>
              </a:rPr>
              <a:t>Now while Paul waited for them at Athens, his spirit was provoked within him when he saw that the city was given over to idols.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p>
        </p:txBody>
      </p:sp>
      <p:sp>
        <p:nvSpPr>
          <p:cNvPr id="179206" name="Text Box 3"/>
          <p:cNvSpPr txBox="1">
            <a:spLocks noChangeArrowheads="1"/>
          </p:cNvSpPr>
          <p:nvPr/>
        </p:nvSpPr>
        <p:spPr bwMode="auto">
          <a:xfrm>
            <a:off x="830263" y="139700"/>
            <a:ext cx="4899025" cy="830263"/>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Why was Paul provokes at Athens?</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Erechtheion</a:t>
            </a:r>
            <a:r>
              <a:rPr lang="en-US" dirty="0"/>
              <a:t>, with a “sacred tree” and the Porch of the Caryatids</a:t>
            </a:r>
          </a:p>
        </p:txBody>
      </p:sp>
      <p:sp>
        <p:nvSpPr>
          <p:cNvPr id="3" name="Text Placeholder 2"/>
          <p:cNvSpPr>
            <a:spLocks noGrp="1"/>
          </p:cNvSpPr>
          <p:nvPr>
            <p:ph type="body" sz="quarter" idx="12"/>
          </p:nvPr>
        </p:nvSpPr>
        <p:spPr/>
        <p:txBody>
          <a:bodyPr/>
          <a:lstStyle/>
          <a:p>
            <a:r>
              <a:rPr lang="en-US" dirty="0"/>
              <a:t>17:16</a:t>
            </a:r>
          </a:p>
        </p:txBody>
      </p:sp>
      <p:sp>
        <p:nvSpPr>
          <p:cNvPr id="4" name="Title 3"/>
          <p:cNvSpPr>
            <a:spLocks noGrp="1"/>
          </p:cNvSpPr>
          <p:nvPr>
            <p:ph type="title"/>
          </p:nvPr>
        </p:nvSpPr>
        <p:spPr>
          <a:xfrm>
            <a:off x="0" y="0"/>
            <a:ext cx="9144000" cy="369332"/>
          </a:xfrm>
        </p:spPr>
        <p:txBody>
          <a:bodyPr/>
          <a:lstStyle/>
          <a:p>
            <a:r>
              <a:rPr lang="en-US" dirty="0"/>
              <a:t>Now while Paul waited for them at Athens . . . he saw the city was full of idols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69332"/>
            <a:ext cx="9144001" cy="6150340"/>
          </a:xfrm>
          <a:prstGeom prst="rect">
            <a:avLst/>
          </a:prstGeom>
        </p:spPr>
      </p:pic>
    </p:spTree>
    <p:extLst>
      <p:ext uri="{BB962C8B-B14F-4D97-AF65-F5344CB8AC3E}">
        <p14:creationId xmlns:p14="http://schemas.microsoft.com/office/powerpoint/2010/main" val="4124781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D:\Projectr\GIFFiles\Athens.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537575" cy="5924550"/>
          </a:xfrm>
          <a:prstGeom prst="rect">
            <a:avLst/>
          </a:prstGeom>
          <a:noFill/>
          <a:ln w="9525">
            <a:noFill/>
            <a:miter lim="800000"/>
            <a:headEnd/>
            <a:tailEnd/>
          </a:ln>
        </p:spPr>
      </p:pic>
      <p:sp>
        <p:nvSpPr>
          <p:cNvPr id="180227" name="Rectangle 3"/>
          <p:cNvSpPr>
            <a:spLocks noGrp="1" noChangeArrowheads="1"/>
          </p:cNvSpPr>
          <p:nvPr>
            <p:ph type="title" idx="4294967295"/>
          </p:nvPr>
        </p:nvSpPr>
        <p:spPr>
          <a:xfrm>
            <a:off x="-681038" y="319088"/>
            <a:ext cx="7772401" cy="925512"/>
          </a:xfrm>
        </p:spPr>
        <p:txBody>
          <a:bodyPr/>
          <a:lstStyle/>
          <a:p>
            <a:pPr eaLnBrk="1" hangingPunct="1"/>
            <a:r>
              <a:rPr lang="en-US" altLang="en-US" b="1">
                <a:solidFill>
                  <a:schemeClr val="tx1"/>
                </a:solidFill>
              </a:rPr>
              <a:t>Athens</a:t>
            </a:r>
          </a:p>
        </p:txBody>
      </p:sp>
      <p:sp>
        <p:nvSpPr>
          <p:cNvPr id="396293" name="Rectangle 5"/>
          <p:cNvSpPr>
            <a:spLocks noChangeArrowheads="1"/>
          </p:cNvSpPr>
          <p:nvPr/>
        </p:nvSpPr>
        <p:spPr bwMode="auto">
          <a:xfrm>
            <a:off x="4833938" y="3452813"/>
            <a:ext cx="1057275" cy="557212"/>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80229" name="Text Box 3"/>
          <p:cNvSpPr txBox="1">
            <a:spLocks noChangeArrowheads="1"/>
          </p:cNvSpPr>
          <p:nvPr/>
        </p:nvSpPr>
        <p:spPr bwMode="auto">
          <a:xfrm>
            <a:off x="560388" y="1371600"/>
            <a:ext cx="2540000" cy="2862263"/>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In what 2 places did Paul reason with the people?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6" name="Rectangle 5"/>
          <p:cNvSpPr>
            <a:spLocks noChangeArrowheads="1"/>
          </p:cNvSpPr>
          <p:nvPr/>
        </p:nvSpPr>
        <p:spPr bwMode="auto">
          <a:xfrm>
            <a:off x="4986338" y="2803525"/>
            <a:ext cx="1057275" cy="644525"/>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80231" name="TextBox 1"/>
          <p:cNvSpPr txBox="1">
            <a:spLocks noChangeArrowheads="1"/>
          </p:cNvSpPr>
          <p:nvPr/>
        </p:nvSpPr>
        <p:spPr bwMode="auto">
          <a:xfrm>
            <a:off x="6146800" y="1609725"/>
            <a:ext cx="1608138" cy="369888"/>
          </a:xfrm>
          <a:prstGeom prst="rect">
            <a:avLst/>
          </a:prstGeom>
          <a:noFill/>
          <a:ln w="57150">
            <a:solidFill>
              <a:srgbClr val="FF00FF"/>
            </a:solid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Synagogue??</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1BC5A3-CB2C-41B9-A513-1E40878D54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1715" y="0"/>
            <a:ext cx="4560570" cy="6858000"/>
          </a:xfrm>
          <a:prstGeom prst="rect">
            <a:avLst/>
          </a:prstGeom>
        </p:spPr>
      </p:pic>
      <p:sp>
        <p:nvSpPr>
          <p:cNvPr id="2" name="Text Placeholder 1">
            <a:extLst>
              <a:ext uri="{FF2B5EF4-FFF2-40B4-BE49-F238E27FC236}">
                <a16:creationId xmlns:a16="http://schemas.microsoft.com/office/drawing/2014/main" id="{942A837B-EB6C-4723-B20B-B6AAFC673D85}"/>
              </a:ext>
            </a:extLst>
          </p:cNvPr>
          <p:cNvSpPr>
            <a:spLocks noGrp="1"/>
          </p:cNvSpPr>
          <p:nvPr>
            <p:ph type="body" sz="quarter" idx="10"/>
          </p:nvPr>
        </p:nvSpPr>
        <p:spPr/>
        <p:txBody>
          <a:bodyPr/>
          <a:lstStyle/>
          <a:p>
            <a:r>
              <a:rPr lang="en-US" dirty="0"/>
              <a:t>“Synagogue of the Hebrews” inscription, and decorative menorah carvings</a:t>
            </a:r>
          </a:p>
        </p:txBody>
      </p:sp>
      <p:sp>
        <p:nvSpPr>
          <p:cNvPr id="3" name="Text Placeholder 2">
            <a:extLst>
              <a:ext uri="{FF2B5EF4-FFF2-40B4-BE49-F238E27FC236}">
                <a16:creationId xmlns:a16="http://schemas.microsoft.com/office/drawing/2014/main" id="{636513E7-ECCD-420A-8C3D-3170D3BEA96C}"/>
              </a:ext>
            </a:extLst>
          </p:cNvPr>
          <p:cNvSpPr>
            <a:spLocks noGrp="1"/>
          </p:cNvSpPr>
          <p:nvPr>
            <p:ph type="body" sz="quarter" idx="12"/>
          </p:nvPr>
        </p:nvSpPr>
        <p:spPr/>
        <p:txBody>
          <a:bodyPr/>
          <a:lstStyle/>
          <a:p>
            <a:r>
              <a:rPr lang="en-US" dirty="0"/>
              <a:t>17:17</a:t>
            </a:r>
          </a:p>
        </p:txBody>
      </p:sp>
      <p:sp>
        <p:nvSpPr>
          <p:cNvPr id="4" name="Title 3">
            <a:extLst>
              <a:ext uri="{FF2B5EF4-FFF2-40B4-BE49-F238E27FC236}">
                <a16:creationId xmlns:a16="http://schemas.microsoft.com/office/drawing/2014/main" id="{868DC600-A921-4EFA-A42D-04F3E6AA9136}"/>
              </a:ext>
            </a:extLst>
          </p:cNvPr>
          <p:cNvSpPr>
            <a:spLocks noGrp="1"/>
          </p:cNvSpPr>
          <p:nvPr>
            <p:ph type="title"/>
          </p:nvPr>
        </p:nvSpPr>
        <p:spPr/>
        <p:txBody>
          <a:bodyPr/>
          <a:lstStyle/>
          <a:p>
            <a:r>
              <a:rPr lang="en-US" dirty="0"/>
              <a:t>He reasoned in the synagogue with the Jews</a:t>
            </a:r>
          </a:p>
        </p:txBody>
      </p:sp>
      <p:sp>
        <p:nvSpPr>
          <p:cNvPr id="5" name="TextBox 4">
            <a:extLst>
              <a:ext uri="{FF2B5EF4-FFF2-40B4-BE49-F238E27FC236}">
                <a16:creationId xmlns:a16="http://schemas.microsoft.com/office/drawing/2014/main" id="{80E606B5-FB41-4B9F-8FC3-E257841B1D01}"/>
              </a:ext>
            </a:extLst>
          </p:cNvPr>
          <p:cNvSpPr txBox="1"/>
          <p:nvPr/>
        </p:nvSpPr>
        <p:spPr>
          <a:xfrm>
            <a:off x="133350" y="1304925"/>
            <a:ext cx="169545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 evidence exists of the Athenian synagogue, but this photo shows preserved remains from the synagogue of Corinth</a:t>
            </a:r>
          </a:p>
        </p:txBody>
      </p:sp>
    </p:spTree>
    <p:extLst>
      <p:ext uri="{BB962C8B-B14F-4D97-AF65-F5344CB8AC3E}">
        <p14:creationId xmlns:p14="http://schemas.microsoft.com/office/powerpoint/2010/main" val="7348280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42875" y="438150"/>
            <a:ext cx="2543175" cy="1143000"/>
          </a:xfrm>
        </p:spPr>
        <p:txBody>
          <a:bodyPr/>
          <a:lstStyle/>
          <a:p>
            <a:pPr eaLnBrk="1" hangingPunct="1"/>
            <a:r>
              <a:rPr lang="en-US">
                <a:solidFill>
                  <a:schemeClr val="bg1"/>
                </a:solidFill>
              </a:rPr>
              <a:t>Acts 17</a:t>
            </a:r>
          </a:p>
        </p:txBody>
      </p:sp>
      <p:pic>
        <p:nvPicPr>
          <p:cNvPr id="181251" name="Picture 3" descr="C:\BibleMaps &amp; Clipart\Biblemap-pict+clipart\NT-Clip-Quickverse\Synagogue-P818.BMP"/>
          <p:cNvPicPr>
            <a:picLocks noChangeAspect="1" noChangeArrowheads="1"/>
          </p:cNvPicPr>
          <p:nvPr/>
        </p:nvPicPr>
        <p:blipFill>
          <a:blip r:embed="rId2" cstate="print"/>
          <a:srcRect/>
          <a:stretch>
            <a:fillRect/>
          </a:stretch>
        </p:blipFill>
        <p:spPr bwMode="auto">
          <a:xfrm>
            <a:off x="3132138" y="85725"/>
            <a:ext cx="6011862" cy="6772275"/>
          </a:xfrm>
          <a:prstGeom prst="rect">
            <a:avLst/>
          </a:prstGeom>
          <a:noFill/>
          <a:ln w="9525">
            <a:noFill/>
            <a:miter lim="800000"/>
            <a:headEnd/>
            <a:tailEnd/>
          </a:ln>
        </p:spPr>
      </p:pic>
      <p:sp>
        <p:nvSpPr>
          <p:cNvPr id="397316" name="Text Box 4"/>
          <p:cNvSpPr txBox="1">
            <a:spLocks noChangeArrowheads="1"/>
          </p:cNvSpPr>
          <p:nvPr/>
        </p:nvSpPr>
        <p:spPr bwMode="auto">
          <a:xfrm>
            <a:off x="342900" y="2085975"/>
            <a:ext cx="2789238" cy="43068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dirty="0">
                <a:ln>
                  <a:noFill/>
                </a:ln>
                <a:solidFill>
                  <a:srgbClr val="FFFFFF"/>
                </a:solidFill>
                <a:effectLst/>
                <a:uLnTx/>
                <a:uFillTx/>
                <a:latin typeface="Default"/>
                <a:ea typeface="+mn-ea"/>
                <a:cs typeface="Arial" pitchFamily="34" charset="0"/>
              </a:rPr>
              <a:t>17</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Therefore he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reasoned in the synagogue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with the Jews and with the </a:t>
            </a:r>
            <a:r>
              <a:rPr kumimoji="0" lang="en-US" sz="2400" b="0" i="1" u="none" strike="noStrike" kern="1200" cap="none" spc="0" normalizeH="0" baseline="0" noProof="0" dirty="0">
                <a:ln>
                  <a:noFill/>
                </a:ln>
                <a:solidFill>
                  <a:srgbClr val="FFFFFF"/>
                </a:solidFill>
                <a:effectLst/>
                <a:uLnTx/>
                <a:uFillTx/>
                <a:latin typeface="Default"/>
                <a:ea typeface="+mn-ea"/>
                <a:cs typeface="Arial" pitchFamily="34" charset="0"/>
              </a:rPr>
              <a:t>Gentile</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 worshipers,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and in the marketplace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daily with those who happened to be there.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CE798-AEDB-4F08-B289-BEC8D41D0139}"/>
              </a:ext>
            </a:extLst>
          </p:cNvPr>
          <p:cNvSpPr>
            <a:spLocks noGrp="1"/>
          </p:cNvSpPr>
          <p:nvPr>
            <p:ph type="body" sz="quarter" idx="10"/>
          </p:nvPr>
        </p:nvSpPr>
        <p:spPr/>
        <p:txBody>
          <a:bodyPr/>
          <a:lstStyle/>
          <a:p>
            <a:r>
              <a:rPr lang="en-US" dirty="0"/>
              <a:t>Agora in Athens, as seen from the Acropolis</a:t>
            </a:r>
          </a:p>
        </p:txBody>
      </p:sp>
      <p:sp>
        <p:nvSpPr>
          <p:cNvPr id="3" name="Text Placeholder 2">
            <a:extLst>
              <a:ext uri="{FF2B5EF4-FFF2-40B4-BE49-F238E27FC236}">
                <a16:creationId xmlns:a16="http://schemas.microsoft.com/office/drawing/2014/main" id="{D4DE3F3A-2BDD-4BBC-B88E-59560E2E6103}"/>
              </a:ext>
            </a:extLst>
          </p:cNvPr>
          <p:cNvSpPr>
            <a:spLocks noGrp="1"/>
          </p:cNvSpPr>
          <p:nvPr>
            <p:ph type="body" sz="quarter" idx="12"/>
          </p:nvPr>
        </p:nvSpPr>
        <p:spPr/>
        <p:txBody>
          <a:bodyPr/>
          <a:lstStyle/>
          <a:p>
            <a:r>
              <a:rPr lang="en-US" dirty="0"/>
              <a:t>17:17</a:t>
            </a:r>
          </a:p>
        </p:txBody>
      </p:sp>
      <p:sp>
        <p:nvSpPr>
          <p:cNvPr id="4" name="Title 3">
            <a:extLst>
              <a:ext uri="{FF2B5EF4-FFF2-40B4-BE49-F238E27FC236}">
                <a16:creationId xmlns:a16="http://schemas.microsoft.com/office/drawing/2014/main" id="{98C5F4BD-EA4B-4E6A-9587-EFBDEFBF06EB}"/>
              </a:ext>
            </a:extLst>
          </p:cNvPr>
          <p:cNvSpPr>
            <a:spLocks noGrp="1"/>
          </p:cNvSpPr>
          <p:nvPr>
            <p:ph type="title"/>
          </p:nvPr>
        </p:nvSpPr>
        <p:spPr/>
        <p:txBody>
          <a:bodyPr/>
          <a:lstStyle/>
          <a:p>
            <a:r>
              <a:rPr lang="en-US" dirty="0"/>
              <a:t>He reasoned . . . in the marketplace every day with those who happened to be there</a:t>
            </a:r>
          </a:p>
        </p:txBody>
      </p:sp>
      <p:pic>
        <p:nvPicPr>
          <p:cNvPr id="6" name="Picture 5">
            <a:extLst>
              <a:ext uri="{FF2B5EF4-FFF2-40B4-BE49-F238E27FC236}">
                <a16:creationId xmlns:a16="http://schemas.microsoft.com/office/drawing/2014/main" id="{2BBB6CCA-2DE5-4D03-9804-5EA56C967B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4108"/>
            <a:ext cx="9144000" cy="5129784"/>
          </a:xfrm>
          <a:prstGeom prst="rect">
            <a:avLst/>
          </a:prstGeom>
        </p:spPr>
      </p:pic>
    </p:spTree>
    <p:extLst>
      <p:ext uri="{BB962C8B-B14F-4D97-AF65-F5344CB8AC3E}">
        <p14:creationId xmlns:p14="http://schemas.microsoft.com/office/powerpoint/2010/main" val="4529652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hidden="1"/>
          <p:cNvSpPr>
            <a:spLocks noGrp="1" noChangeArrowheads="1"/>
          </p:cNvSpPr>
          <p:nvPr>
            <p:ph type="title"/>
          </p:nvPr>
        </p:nvSpPr>
        <p:spPr/>
        <p:txBody>
          <a:bodyPr/>
          <a:lstStyle/>
          <a:p>
            <a:pPr eaLnBrk="1" hangingPunct="1"/>
            <a:r>
              <a:rPr lang="en-US" sz="2800"/>
              <a:t>Athens agora and Stoa of Attalos from west</a:t>
            </a:r>
            <a:endParaRPr lang="en-US"/>
          </a:p>
        </p:txBody>
      </p:sp>
      <p:pic>
        <p:nvPicPr>
          <p:cNvPr id="182275" name="Picture 3" descr="Athens agora and Stoa of Attalos from west"/>
          <p:cNvPicPr preferRelativeResize="0">
            <a:picLocks noChangeAspect="1" noChangeArrowheads="1"/>
          </p:cNvPicPr>
          <p:nvPr>
            <p:custDataLst>
              <p:tags r:id="rId1"/>
            </p:custDataLst>
          </p:nvPr>
        </p:nvPicPr>
        <p:blipFill>
          <a:blip r:embed="rId4" cstate="print"/>
          <a:srcRect/>
          <a:stretch>
            <a:fillRect/>
          </a:stretch>
        </p:blipFill>
        <p:spPr bwMode="auto">
          <a:xfrm>
            <a:off x="-23813" y="-17463"/>
            <a:ext cx="9190038" cy="6892926"/>
          </a:xfrm>
          <a:prstGeom prst="rect">
            <a:avLst/>
          </a:prstGeom>
          <a:noFill/>
          <a:ln w="9525">
            <a:noFill/>
            <a:miter lim="800000"/>
            <a:headEnd/>
            <a:tailEnd/>
          </a:ln>
          <a:effectLst/>
        </p:spPr>
      </p:pic>
      <p:sp>
        <p:nvSpPr>
          <p:cNvPr id="394244" name="Text Box 4"/>
          <p:cNvSpPr txBox="1">
            <a:spLocks noChangeArrowheads="1"/>
          </p:cNvSpPr>
          <p:nvPr/>
        </p:nvSpPr>
        <p:spPr bwMode="auto">
          <a:xfrm>
            <a:off x="0" y="6416675"/>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Athens agora (market place) and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Stoa</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of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Attalos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from west</a:t>
            </a:r>
          </a:p>
        </p:txBody>
      </p:sp>
      <p:sp>
        <p:nvSpPr>
          <p:cNvPr id="5" name="Text Box 4"/>
          <p:cNvSpPr txBox="1">
            <a:spLocks noChangeArrowheads="1"/>
          </p:cNvSpPr>
          <p:nvPr/>
        </p:nvSpPr>
        <p:spPr bwMode="auto">
          <a:xfrm>
            <a:off x="112713" y="1609725"/>
            <a:ext cx="2789237" cy="43068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dirty="0">
                <a:ln>
                  <a:noFill/>
                </a:ln>
                <a:solidFill>
                  <a:srgbClr val="FFFFFF"/>
                </a:solidFill>
                <a:effectLst/>
                <a:uLnTx/>
                <a:uFillTx/>
                <a:latin typeface="Default"/>
                <a:ea typeface="+mn-ea"/>
                <a:cs typeface="Arial" pitchFamily="34" charset="0"/>
              </a:rPr>
              <a:t>17</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Therefore he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reasoned in the synagogue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with the Jews and with the </a:t>
            </a:r>
            <a:r>
              <a:rPr kumimoji="0" lang="en-US" sz="2400" b="0" i="1" u="none" strike="noStrike" kern="1200" cap="none" spc="0" normalizeH="0" baseline="0" noProof="0" dirty="0">
                <a:ln>
                  <a:noFill/>
                </a:ln>
                <a:solidFill>
                  <a:srgbClr val="FFFFFF"/>
                </a:solidFill>
                <a:effectLst/>
                <a:uLnTx/>
                <a:uFillTx/>
                <a:latin typeface="Default"/>
                <a:ea typeface="+mn-ea"/>
                <a:cs typeface="Arial" pitchFamily="34" charset="0"/>
              </a:rPr>
              <a:t>Gentile</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 worshipers,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and in the marketplace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daily with those who happened to be there.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478155-F813-4699-B6D6-4688DBCD94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6067"/>
            <a:ext cx="9144000" cy="4265866"/>
          </a:xfrm>
          <a:prstGeom prst="rect">
            <a:avLst/>
          </a:prstGeom>
        </p:spPr>
      </p:pic>
      <p:sp>
        <p:nvSpPr>
          <p:cNvPr id="2" name="Text Placeholder 1"/>
          <p:cNvSpPr>
            <a:spLocks noGrp="1"/>
          </p:cNvSpPr>
          <p:nvPr>
            <p:ph type="body" sz="quarter" idx="10"/>
          </p:nvPr>
        </p:nvSpPr>
        <p:spPr/>
        <p:txBody>
          <a:bodyPr/>
          <a:lstStyle/>
          <a:p>
            <a:r>
              <a:rPr lang="en-US" dirty="0"/>
              <a:t>Acropolis and agora in Athens (from the northwest)</a:t>
            </a:r>
          </a:p>
        </p:txBody>
      </p:sp>
      <p:sp>
        <p:nvSpPr>
          <p:cNvPr id="3" name="Text Placeholder 2"/>
          <p:cNvSpPr>
            <a:spLocks noGrp="1"/>
          </p:cNvSpPr>
          <p:nvPr>
            <p:ph type="body" sz="quarter" idx="12"/>
          </p:nvPr>
        </p:nvSpPr>
        <p:spPr/>
        <p:txBody>
          <a:bodyPr/>
          <a:lstStyle/>
          <a:p>
            <a:r>
              <a:rPr lang="en-US" dirty="0"/>
              <a:t>17:17</a:t>
            </a:r>
          </a:p>
        </p:txBody>
      </p:sp>
      <p:sp>
        <p:nvSpPr>
          <p:cNvPr id="4" name="Title 3"/>
          <p:cNvSpPr>
            <a:spLocks noGrp="1"/>
          </p:cNvSpPr>
          <p:nvPr>
            <p:ph type="title"/>
          </p:nvPr>
        </p:nvSpPr>
        <p:spPr/>
        <p:txBody>
          <a:bodyPr/>
          <a:lstStyle/>
          <a:p>
            <a:r>
              <a:rPr lang="en-US" dirty="0"/>
              <a:t>He reasoned . . . in the marketplace every day with those who happened to be there</a:t>
            </a:r>
          </a:p>
        </p:txBody>
      </p:sp>
      <p:sp>
        <p:nvSpPr>
          <p:cNvPr id="6" name="TextBox 5"/>
          <p:cNvSpPr txBox="1"/>
          <p:nvPr/>
        </p:nvSpPr>
        <p:spPr>
          <a:xfrm>
            <a:off x="7072456" y="1591401"/>
            <a:ext cx="13458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50800">
                    <a:prstClr val="black">
                      <a:alpha val="70000"/>
                    </a:prstClr>
                  </a:glow>
                </a:effectLst>
                <a:uLnTx/>
                <a:uFillTx/>
                <a:latin typeface="Calibri"/>
                <a:ea typeface="+mn-ea"/>
                <a:cs typeface="+mn-cs"/>
              </a:rPr>
              <a:t>Acropolis</a:t>
            </a:r>
          </a:p>
        </p:txBody>
      </p:sp>
      <p:sp>
        <p:nvSpPr>
          <p:cNvPr id="7" name="TextBox 6"/>
          <p:cNvSpPr txBox="1"/>
          <p:nvPr/>
        </p:nvSpPr>
        <p:spPr>
          <a:xfrm>
            <a:off x="2168899" y="1895415"/>
            <a:ext cx="17935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00"/>
                </a:solidFill>
                <a:effectLst>
                  <a:glow rad="50800">
                    <a:prstClr val="black">
                      <a:alpha val="70000"/>
                    </a:prstClr>
                  </a:glow>
                </a:effectLst>
                <a:uLnTx/>
                <a:uFillTx/>
                <a:latin typeface="Calibri"/>
                <a:ea typeface="+mn-ea"/>
                <a:cs typeface="+mn-cs"/>
              </a:rPr>
              <a:t>Stoa</a:t>
            </a:r>
            <a:r>
              <a:rPr kumimoji="0" lang="en-US" sz="2000" b="0" i="0" u="none" strike="noStrike" kern="1200" cap="none" spc="0" normalizeH="0" baseline="0" noProof="0" dirty="0">
                <a:ln>
                  <a:noFill/>
                </a:ln>
                <a:solidFill>
                  <a:srgbClr val="FFFF00"/>
                </a:solidFill>
                <a:effectLst>
                  <a:glow rad="50800">
                    <a:prstClr val="black">
                      <a:alpha val="70000"/>
                    </a:prstClr>
                  </a:glow>
                </a:effectLst>
                <a:uLnTx/>
                <a:uFillTx/>
                <a:latin typeface="Calibri"/>
                <a:ea typeface="+mn-ea"/>
                <a:cs typeface="+mn-cs"/>
              </a:rPr>
              <a:t> of </a:t>
            </a:r>
            <a:r>
              <a:rPr kumimoji="0" lang="en-US" sz="2000" b="0" i="0" u="none" strike="noStrike" kern="1200" cap="none" spc="0" normalizeH="0" baseline="0" noProof="0" dirty="0" err="1">
                <a:ln>
                  <a:noFill/>
                </a:ln>
                <a:solidFill>
                  <a:srgbClr val="FFFF00"/>
                </a:solidFill>
                <a:effectLst>
                  <a:glow rad="50800">
                    <a:prstClr val="black">
                      <a:alpha val="70000"/>
                    </a:prstClr>
                  </a:glow>
                </a:effectLst>
                <a:uLnTx/>
                <a:uFillTx/>
                <a:latin typeface="Calibri"/>
                <a:ea typeface="+mn-ea"/>
                <a:cs typeface="+mn-cs"/>
              </a:rPr>
              <a:t>Attalos</a:t>
            </a:r>
            <a:endParaRPr kumimoji="0" lang="en-US" sz="2000" b="0" i="0" u="none" strike="noStrike" kern="1200" cap="none" spc="0" normalizeH="0" baseline="0" noProof="0" dirty="0">
              <a:ln>
                <a:noFill/>
              </a:ln>
              <a:solidFill>
                <a:srgbClr val="FFFF00"/>
              </a:solidFill>
              <a:effectLst>
                <a:glow rad="50800">
                  <a:prstClr val="black">
                    <a:alpha val="70000"/>
                  </a:prstClr>
                </a:glow>
              </a:effectLst>
              <a:uLnTx/>
              <a:uFillTx/>
              <a:latin typeface="Calibri"/>
              <a:ea typeface="+mn-ea"/>
              <a:cs typeface="+mn-cs"/>
            </a:endParaRPr>
          </a:p>
        </p:txBody>
      </p:sp>
      <p:sp>
        <p:nvSpPr>
          <p:cNvPr id="10" name="Freeform 9"/>
          <p:cNvSpPr/>
          <p:nvPr/>
        </p:nvSpPr>
        <p:spPr>
          <a:xfrm>
            <a:off x="2380" y="3375660"/>
            <a:ext cx="8623459" cy="1414939"/>
          </a:xfrm>
          <a:custGeom>
            <a:avLst/>
            <a:gdLst>
              <a:gd name="connsiteX0" fmla="*/ 8244840 w 8244840"/>
              <a:gd name="connsiteY0" fmla="*/ 533400 h 1379220"/>
              <a:gd name="connsiteX1" fmla="*/ 5074920 w 8244840"/>
              <a:gd name="connsiteY1" fmla="*/ 0 h 1379220"/>
              <a:gd name="connsiteX2" fmla="*/ 4450080 w 8244840"/>
              <a:gd name="connsiteY2" fmla="*/ 68580 h 1379220"/>
              <a:gd name="connsiteX3" fmla="*/ 1363980 w 8244840"/>
              <a:gd name="connsiteY3" fmla="*/ 106680 h 1379220"/>
              <a:gd name="connsiteX4" fmla="*/ 7620 w 8244840"/>
              <a:gd name="connsiteY4" fmla="*/ 434340 h 1379220"/>
              <a:gd name="connsiteX5" fmla="*/ 0 w 8244840"/>
              <a:gd name="connsiteY5" fmla="*/ 1379220 h 1379220"/>
              <a:gd name="connsiteX6" fmla="*/ 4389120 w 8244840"/>
              <a:gd name="connsiteY6" fmla="*/ 967740 h 1379220"/>
              <a:gd name="connsiteX7" fmla="*/ 6583680 w 8244840"/>
              <a:gd name="connsiteY7" fmla="*/ 868680 h 1379220"/>
              <a:gd name="connsiteX8" fmla="*/ 8244840 w 8244840"/>
              <a:gd name="connsiteY8" fmla="*/ 533400 h 1379220"/>
              <a:gd name="connsiteX0" fmla="*/ 8571071 w 8571071"/>
              <a:gd name="connsiteY0" fmla="*/ 533400 h 1407795"/>
              <a:gd name="connsiteX1" fmla="*/ 5401151 w 8571071"/>
              <a:gd name="connsiteY1" fmla="*/ 0 h 1407795"/>
              <a:gd name="connsiteX2" fmla="*/ 4776311 w 8571071"/>
              <a:gd name="connsiteY2" fmla="*/ 68580 h 1407795"/>
              <a:gd name="connsiteX3" fmla="*/ 1690211 w 8571071"/>
              <a:gd name="connsiteY3" fmla="*/ 106680 h 1407795"/>
              <a:gd name="connsiteX4" fmla="*/ 333851 w 8571071"/>
              <a:gd name="connsiteY4" fmla="*/ 434340 h 1407795"/>
              <a:gd name="connsiteX5" fmla="*/ 0 w 8571071"/>
              <a:gd name="connsiteY5" fmla="*/ 1407795 h 1407795"/>
              <a:gd name="connsiteX6" fmla="*/ 4715351 w 8571071"/>
              <a:gd name="connsiteY6" fmla="*/ 967740 h 1407795"/>
              <a:gd name="connsiteX7" fmla="*/ 6909911 w 8571071"/>
              <a:gd name="connsiteY7" fmla="*/ 868680 h 1407795"/>
              <a:gd name="connsiteX8" fmla="*/ 8571071 w 8571071"/>
              <a:gd name="connsiteY8" fmla="*/ 533400 h 1407795"/>
              <a:gd name="connsiteX0" fmla="*/ 8623459 w 8623459"/>
              <a:gd name="connsiteY0" fmla="*/ 533400 h 1414939"/>
              <a:gd name="connsiteX1" fmla="*/ 5453539 w 8623459"/>
              <a:gd name="connsiteY1" fmla="*/ 0 h 1414939"/>
              <a:gd name="connsiteX2" fmla="*/ 4828699 w 8623459"/>
              <a:gd name="connsiteY2" fmla="*/ 68580 h 1414939"/>
              <a:gd name="connsiteX3" fmla="*/ 1742599 w 8623459"/>
              <a:gd name="connsiteY3" fmla="*/ 106680 h 1414939"/>
              <a:gd name="connsiteX4" fmla="*/ 386239 w 8623459"/>
              <a:gd name="connsiteY4" fmla="*/ 434340 h 1414939"/>
              <a:gd name="connsiteX5" fmla="*/ 0 w 8623459"/>
              <a:gd name="connsiteY5" fmla="*/ 1414939 h 1414939"/>
              <a:gd name="connsiteX6" fmla="*/ 4767739 w 8623459"/>
              <a:gd name="connsiteY6" fmla="*/ 967740 h 1414939"/>
              <a:gd name="connsiteX7" fmla="*/ 6962299 w 8623459"/>
              <a:gd name="connsiteY7" fmla="*/ 868680 h 1414939"/>
              <a:gd name="connsiteX8" fmla="*/ 8623459 w 8623459"/>
              <a:gd name="connsiteY8" fmla="*/ 533400 h 1414939"/>
              <a:gd name="connsiteX0" fmla="*/ 8623459 w 8623459"/>
              <a:gd name="connsiteY0" fmla="*/ 533400 h 1414939"/>
              <a:gd name="connsiteX1" fmla="*/ 5453539 w 8623459"/>
              <a:gd name="connsiteY1" fmla="*/ 0 h 1414939"/>
              <a:gd name="connsiteX2" fmla="*/ 4828699 w 8623459"/>
              <a:gd name="connsiteY2" fmla="*/ 68580 h 1414939"/>
              <a:gd name="connsiteX3" fmla="*/ 1742599 w 8623459"/>
              <a:gd name="connsiteY3" fmla="*/ 106680 h 1414939"/>
              <a:gd name="connsiteX4" fmla="*/ 476 w 8623459"/>
              <a:gd name="connsiteY4" fmla="*/ 529590 h 1414939"/>
              <a:gd name="connsiteX5" fmla="*/ 0 w 8623459"/>
              <a:gd name="connsiteY5" fmla="*/ 1414939 h 1414939"/>
              <a:gd name="connsiteX6" fmla="*/ 4767739 w 8623459"/>
              <a:gd name="connsiteY6" fmla="*/ 967740 h 1414939"/>
              <a:gd name="connsiteX7" fmla="*/ 6962299 w 8623459"/>
              <a:gd name="connsiteY7" fmla="*/ 868680 h 1414939"/>
              <a:gd name="connsiteX8" fmla="*/ 8623459 w 8623459"/>
              <a:gd name="connsiteY8" fmla="*/ 533400 h 141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59" h="1414939">
                <a:moveTo>
                  <a:pt x="8623459" y="533400"/>
                </a:moveTo>
                <a:lnTo>
                  <a:pt x="5453539" y="0"/>
                </a:lnTo>
                <a:lnTo>
                  <a:pt x="4828699" y="68580"/>
                </a:lnTo>
                <a:lnTo>
                  <a:pt x="1742599" y="106680"/>
                </a:lnTo>
                <a:lnTo>
                  <a:pt x="476" y="529590"/>
                </a:lnTo>
                <a:cubicBezTo>
                  <a:pt x="317" y="824706"/>
                  <a:pt x="159" y="1119823"/>
                  <a:pt x="0" y="1414939"/>
                </a:cubicBezTo>
                <a:lnTo>
                  <a:pt x="4767739" y="967740"/>
                </a:lnTo>
                <a:lnTo>
                  <a:pt x="6962299" y="868680"/>
                </a:lnTo>
                <a:lnTo>
                  <a:pt x="8623459" y="533400"/>
                </a:lnTo>
                <a:close/>
              </a:path>
            </a:pathLst>
          </a:cu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510020" y="3683019"/>
            <a:ext cx="804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50800">
                    <a:prstClr val="black">
                      <a:alpha val="70000"/>
                    </a:prstClr>
                  </a:glow>
                </a:effectLst>
                <a:uLnTx/>
                <a:uFillTx/>
                <a:latin typeface="Calibri"/>
                <a:ea typeface="+mn-ea"/>
                <a:cs typeface="+mn-cs"/>
              </a:rPr>
              <a:t>agora</a:t>
            </a:r>
          </a:p>
        </p:txBody>
      </p:sp>
      <p:cxnSp>
        <p:nvCxnSpPr>
          <p:cNvPr id="12" name="Straight Arrow Connector 11"/>
          <p:cNvCxnSpPr/>
          <p:nvPr/>
        </p:nvCxnSpPr>
        <p:spPr>
          <a:xfrm>
            <a:off x="2827020" y="2295525"/>
            <a:ext cx="99060" cy="874395"/>
          </a:xfrm>
          <a:prstGeom prst="straightConnector1">
            <a:avLst/>
          </a:prstGeom>
          <a:ln w="22225">
            <a:solidFill>
              <a:srgbClr val="FFFF00"/>
            </a:solidFill>
            <a:tailEnd type="triangle" w="med" len="med"/>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57222" y="1953471"/>
            <a:ext cx="49530" cy="437197"/>
          </a:xfrm>
          <a:prstGeom prst="straightConnector1">
            <a:avLst/>
          </a:prstGeom>
          <a:ln w="22225">
            <a:solidFill>
              <a:srgbClr val="FFFF00"/>
            </a:solidFill>
            <a:tailEnd type="triangle" w="med" len="med"/>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3524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38554"/>
          </a:xfrm>
        </p:spPr>
        <p:txBody>
          <a:bodyPr/>
          <a:lstStyle/>
          <a:p>
            <a:r>
              <a:rPr lang="en-US" dirty="0"/>
              <a:t>Scene of life in the forum, from Pompeii, 1st century AD</a:t>
            </a:r>
          </a:p>
        </p:txBody>
      </p:sp>
      <p:sp>
        <p:nvSpPr>
          <p:cNvPr id="3" name="Text Placeholder 2"/>
          <p:cNvSpPr>
            <a:spLocks noGrp="1"/>
          </p:cNvSpPr>
          <p:nvPr>
            <p:ph type="body" sz="quarter" idx="12"/>
          </p:nvPr>
        </p:nvSpPr>
        <p:spPr/>
        <p:txBody>
          <a:bodyPr/>
          <a:lstStyle/>
          <a:p>
            <a:r>
              <a:rPr lang="en-US" dirty="0"/>
              <a:t>17:18</a:t>
            </a:r>
          </a:p>
        </p:txBody>
      </p:sp>
      <p:sp>
        <p:nvSpPr>
          <p:cNvPr id="4" name="Title 3"/>
          <p:cNvSpPr>
            <a:spLocks noGrp="1"/>
          </p:cNvSpPr>
          <p:nvPr>
            <p:ph type="title"/>
          </p:nvPr>
        </p:nvSpPr>
        <p:spPr/>
        <p:txBody>
          <a:bodyPr/>
          <a:lstStyle/>
          <a:p>
            <a:r>
              <a:rPr lang="en-US" dirty="0"/>
              <a:t>He reasoned . . . in the marketplace every day with those who happened to be there</a:t>
            </a:r>
          </a:p>
        </p:txBody>
      </p:sp>
      <p:pic>
        <p:nvPicPr>
          <p:cNvPr id="6" name="Picture 5">
            <a:extLst>
              <a:ext uri="{FF2B5EF4-FFF2-40B4-BE49-F238E27FC236}">
                <a16:creationId xmlns:a16="http://schemas.microsoft.com/office/drawing/2014/main" id="{B0A86100-9844-46D2-B8A6-E97BE49FE68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a:off x="0" y="1196504"/>
            <a:ext cx="9144000" cy="4571998"/>
          </a:xfrm>
          <a:prstGeom prst="rect">
            <a:avLst/>
          </a:prstGeom>
        </p:spPr>
      </p:pic>
    </p:spTree>
    <p:extLst>
      <p:ext uri="{BB962C8B-B14F-4D97-AF65-F5344CB8AC3E}">
        <p14:creationId xmlns:p14="http://schemas.microsoft.com/office/powerpoint/2010/main" val="370516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10C69D-847F-44AB-B8B0-DDE2610013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CD0914B6-442A-40CB-8A77-1AECBA42E71B}"/>
              </a:ext>
            </a:extLst>
          </p:cNvPr>
          <p:cNvSpPr>
            <a:spLocks noGrp="1"/>
          </p:cNvSpPr>
          <p:nvPr>
            <p:ph type="body" sz="quarter" idx="10"/>
          </p:nvPr>
        </p:nvSpPr>
        <p:spPr/>
        <p:txBody>
          <a:bodyPr/>
          <a:lstStyle/>
          <a:p>
            <a:r>
              <a:rPr lang="en-US" dirty="0"/>
              <a:t>Ship mosaic in the Plaza of the Guilds at Ostia -1st century AD</a:t>
            </a:r>
          </a:p>
        </p:txBody>
      </p:sp>
      <p:sp>
        <p:nvSpPr>
          <p:cNvPr id="3" name="Text Placeholder 2">
            <a:extLst>
              <a:ext uri="{FF2B5EF4-FFF2-40B4-BE49-F238E27FC236}">
                <a16:creationId xmlns:a16="http://schemas.microsoft.com/office/drawing/2014/main" id="{4E179C0B-E46D-480B-AFBF-B759383CCF05}"/>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13:4</a:t>
            </a:r>
          </a:p>
        </p:txBody>
      </p:sp>
      <p:sp>
        <p:nvSpPr>
          <p:cNvPr id="4" name="Title 3">
            <a:extLst>
              <a:ext uri="{FF2B5EF4-FFF2-40B4-BE49-F238E27FC236}">
                <a16:creationId xmlns:a16="http://schemas.microsoft.com/office/drawing/2014/main" id="{AE86B301-3F0F-4F79-AFC5-4E2B0A00ED44}"/>
              </a:ext>
            </a:extLst>
          </p:cNvPr>
          <p:cNvSpPr>
            <a:spLocks noGrp="1"/>
          </p:cNvSpPr>
          <p:nvPr>
            <p:ph type="title"/>
          </p:nvPr>
        </p:nvSpPr>
        <p:spPr/>
        <p:txBody>
          <a:bodyPr/>
          <a:lstStyle/>
          <a:p>
            <a:r>
              <a:rPr lang="en-US" dirty="0"/>
              <a:t>And from there they sailed to Cyprus</a:t>
            </a:r>
          </a:p>
        </p:txBody>
      </p:sp>
    </p:spTree>
    <p:extLst>
      <p:ext uri="{BB962C8B-B14F-4D97-AF65-F5344CB8AC3E}">
        <p14:creationId xmlns:p14="http://schemas.microsoft.com/office/powerpoint/2010/main" val="30312451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94137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00855" y="0"/>
            <a:ext cx="6243145" cy="6812832"/>
          </a:xfrm>
          <a:prstGeom prst="rect">
            <a:avLst/>
          </a:prstGeom>
        </p:spPr>
      </p:pic>
      <p:sp>
        <p:nvSpPr>
          <p:cNvPr id="4" name="Text Box 4"/>
          <p:cNvSpPr txBox="1">
            <a:spLocks noChangeArrowheads="1"/>
          </p:cNvSpPr>
          <p:nvPr/>
        </p:nvSpPr>
        <p:spPr bwMode="auto">
          <a:xfrm>
            <a:off x="112713" y="1609725"/>
            <a:ext cx="2789237" cy="43068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dirty="0">
                <a:ln>
                  <a:noFill/>
                </a:ln>
                <a:solidFill>
                  <a:srgbClr val="FFFFFF"/>
                </a:solidFill>
                <a:effectLst/>
                <a:uLnTx/>
                <a:uFillTx/>
                <a:latin typeface="Default"/>
                <a:ea typeface="+mn-ea"/>
                <a:cs typeface="Arial" pitchFamily="34" charset="0"/>
              </a:rPr>
              <a:t>17</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Therefore he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reasoned in the synagogue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with the Jews and with the </a:t>
            </a:r>
            <a:r>
              <a:rPr kumimoji="0" lang="en-US" sz="2400" b="0" i="1" u="none" strike="noStrike" kern="1200" cap="none" spc="0" normalizeH="0" baseline="0" noProof="0" dirty="0">
                <a:ln>
                  <a:noFill/>
                </a:ln>
                <a:solidFill>
                  <a:srgbClr val="FFFFFF"/>
                </a:solidFill>
                <a:effectLst/>
                <a:uLnTx/>
                <a:uFillTx/>
                <a:latin typeface="Default"/>
                <a:ea typeface="+mn-ea"/>
                <a:cs typeface="Arial" pitchFamily="34" charset="0"/>
              </a:rPr>
              <a:t>Gentile</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 worshipers, </a:t>
            </a:r>
            <a:r>
              <a:rPr kumimoji="0" lang="en-US" sz="2400" b="0" i="0" u="none" strike="noStrike" kern="1200" cap="none" spc="0" normalizeH="0" baseline="0" noProof="0" dirty="0">
                <a:ln>
                  <a:noFill/>
                </a:ln>
                <a:solidFill>
                  <a:srgbClr val="FFFF00"/>
                </a:solidFill>
                <a:effectLst/>
                <a:uLnTx/>
                <a:uFillTx/>
                <a:latin typeface="Default"/>
                <a:ea typeface="+mn-ea"/>
                <a:cs typeface="Arial" pitchFamily="34" charset="0"/>
              </a:rPr>
              <a:t>and in the marketplace </a:t>
            </a:r>
            <a:r>
              <a:rPr kumimoji="0" lang="en-US" sz="2400" b="0" i="0" u="none" strike="noStrike" kern="1200" cap="none" spc="0" normalizeH="0" baseline="0" noProof="0" dirty="0">
                <a:ln>
                  <a:noFill/>
                </a:ln>
                <a:solidFill>
                  <a:srgbClr val="FFFFFF"/>
                </a:solidFill>
                <a:effectLst/>
                <a:uLnTx/>
                <a:uFillTx/>
                <a:latin typeface="Default"/>
                <a:ea typeface="+mn-ea"/>
                <a:cs typeface="Arial" pitchFamily="34" charset="0"/>
              </a:rPr>
              <a:t>daily with those who happened to be there. </a:t>
            </a: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8158608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D76AB3-58A1-45B9-A859-2A3DEB9E28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6866" y="0"/>
            <a:ext cx="4430268" cy="6858000"/>
          </a:xfrm>
          <a:prstGeom prst="rect">
            <a:avLst/>
          </a:prstGeom>
        </p:spPr>
      </p:pic>
      <p:sp>
        <p:nvSpPr>
          <p:cNvPr id="2" name="Text Placeholder 1">
            <a:extLst>
              <a:ext uri="{FF2B5EF4-FFF2-40B4-BE49-F238E27FC236}">
                <a16:creationId xmlns:a16="http://schemas.microsoft.com/office/drawing/2014/main" id="{B3612889-5918-49E7-968C-6D4084BE9BAD}"/>
              </a:ext>
            </a:extLst>
          </p:cNvPr>
          <p:cNvSpPr>
            <a:spLocks noGrp="1"/>
          </p:cNvSpPr>
          <p:nvPr>
            <p:ph type="body" sz="quarter" idx="10"/>
          </p:nvPr>
        </p:nvSpPr>
        <p:spPr>
          <a:xfrm>
            <a:off x="0" y="6519672"/>
            <a:ext cx="8074152" cy="338554"/>
          </a:xfrm>
        </p:spPr>
        <p:txBody>
          <a:bodyPr/>
          <a:lstStyle/>
          <a:p>
            <a:r>
              <a:rPr lang="en-US" dirty="0"/>
              <a:t>Epicurean philosopher on a Roman adaptation of a Greek lampstand, late 1st century BC</a:t>
            </a:r>
          </a:p>
        </p:txBody>
      </p:sp>
      <p:sp>
        <p:nvSpPr>
          <p:cNvPr id="3" name="Text Placeholder 2">
            <a:extLst>
              <a:ext uri="{FF2B5EF4-FFF2-40B4-BE49-F238E27FC236}">
                <a16:creationId xmlns:a16="http://schemas.microsoft.com/office/drawing/2014/main" id="{A7799ABF-2A15-49A5-9C10-6952D5313B0E}"/>
              </a:ext>
            </a:extLst>
          </p:cNvPr>
          <p:cNvSpPr>
            <a:spLocks noGrp="1"/>
          </p:cNvSpPr>
          <p:nvPr>
            <p:ph type="body" sz="quarter" idx="12"/>
          </p:nvPr>
        </p:nvSpPr>
        <p:spPr/>
        <p:txBody>
          <a:bodyPr/>
          <a:lstStyle/>
          <a:p>
            <a:r>
              <a:rPr lang="en-US" dirty="0"/>
              <a:t>17:18</a:t>
            </a:r>
          </a:p>
        </p:txBody>
      </p:sp>
      <p:sp>
        <p:nvSpPr>
          <p:cNvPr id="4" name="Title 3">
            <a:extLst>
              <a:ext uri="{FF2B5EF4-FFF2-40B4-BE49-F238E27FC236}">
                <a16:creationId xmlns:a16="http://schemas.microsoft.com/office/drawing/2014/main" id="{707421DE-01B9-4BF6-AB73-40A0C9284297}"/>
              </a:ext>
            </a:extLst>
          </p:cNvPr>
          <p:cNvSpPr>
            <a:spLocks noGrp="1"/>
          </p:cNvSpPr>
          <p:nvPr>
            <p:ph type="title"/>
          </p:nvPr>
        </p:nvSpPr>
        <p:spPr/>
        <p:txBody>
          <a:bodyPr/>
          <a:lstStyle/>
          <a:p>
            <a:r>
              <a:rPr lang="en-US" dirty="0"/>
              <a:t>Certain also of the Epicurean and Stoic philosophers encountered him</a:t>
            </a:r>
          </a:p>
        </p:txBody>
      </p:sp>
    </p:spTree>
    <p:extLst>
      <p:ext uri="{BB962C8B-B14F-4D97-AF65-F5344CB8AC3E}">
        <p14:creationId xmlns:p14="http://schemas.microsoft.com/office/powerpoint/2010/main" val="30064661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9DF0BA-BBB8-40E4-8B8E-062FC1D18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469" y="365760"/>
            <a:ext cx="5709062" cy="6153912"/>
          </a:xfrm>
          <a:prstGeom prst="rect">
            <a:avLst/>
          </a:prstGeom>
        </p:spPr>
      </p:pic>
      <p:sp>
        <p:nvSpPr>
          <p:cNvPr id="2" name="Text Placeholder 1"/>
          <p:cNvSpPr>
            <a:spLocks noGrp="1"/>
          </p:cNvSpPr>
          <p:nvPr>
            <p:ph type="body" sz="quarter" idx="10"/>
          </p:nvPr>
        </p:nvSpPr>
        <p:spPr/>
        <p:txBody>
          <a:bodyPr/>
          <a:lstStyle/>
          <a:p>
            <a:r>
              <a:rPr lang="en-US" dirty="0"/>
              <a:t>Bust of Zeno of </a:t>
            </a:r>
            <a:r>
              <a:rPr lang="en-US" dirty="0" err="1"/>
              <a:t>Citium</a:t>
            </a:r>
            <a:r>
              <a:rPr lang="en-US" dirty="0"/>
              <a:t>, founder of Stoicism, late 1st century BC</a:t>
            </a:r>
          </a:p>
        </p:txBody>
      </p:sp>
      <p:sp>
        <p:nvSpPr>
          <p:cNvPr id="3" name="Text Placeholder 2"/>
          <p:cNvSpPr>
            <a:spLocks noGrp="1"/>
          </p:cNvSpPr>
          <p:nvPr>
            <p:ph type="body" sz="quarter" idx="12"/>
          </p:nvPr>
        </p:nvSpPr>
        <p:spPr/>
        <p:txBody>
          <a:bodyPr/>
          <a:lstStyle/>
          <a:p>
            <a:r>
              <a:rPr lang="en-US" dirty="0"/>
              <a:t>17:18</a:t>
            </a:r>
          </a:p>
        </p:txBody>
      </p:sp>
      <p:sp>
        <p:nvSpPr>
          <p:cNvPr id="4" name="Title 3"/>
          <p:cNvSpPr>
            <a:spLocks noGrp="1"/>
          </p:cNvSpPr>
          <p:nvPr>
            <p:ph type="title"/>
          </p:nvPr>
        </p:nvSpPr>
        <p:spPr/>
        <p:txBody>
          <a:bodyPr/>
          <a:lstStyle/>
          <a:p>
            <a:r>
              <a:rPr lang="en-US" dirty="0"/>
              <a:t>Certain also of the Epicurean and Stoic philosophers encountered him</a:t>
            </a:r>
          </a:p>
        </p:txBody>
      </p:sp>
    </p:spTree>
    <p:extLst>
      <p:ext uri="{BB962C8B-B14F-4D97-AF65-F5344CB8AC3E}">
        <p14:creationId xmlns:p14="http://schemas.microsoft.com/office/powerpoint/2010/main" val="1352756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pPr eaLnBrk="1" hangingPunct="1"/>
            <a:endParaRPr lang="en-US"/>
          </a:p>
        </p:txBody>
      </p:sp>
      <p:sp>
        <p:nvSpPr>
          <p:cNvPr id="184323" name="TextBox 2"/>
          <p:cNvSpPr txBox="1">
            <a:spLocks noChangeArrowheads="1"/>
          </p:cNvSpPr>
          <p:nvPr/>
        </p:nvSpPr>
        <p:spPr bwMode="auto">
          <a:xfrm>
            <a:off x="246063" y="127000"/>
            <a:ext cx="5240337" cy="9239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Stoa of Attalos and Market Place (Agora) from the Areopagus. Photo by Leon Mauldin.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84324" name="Text Box 3"/>
          <p:cNvSpPr txBox="1">
            <a:spLocks noChangeArrowheads="1"/>
          </p:cNvSpPr>
          <p:nvPr/>
        </p:nvSpPr>
        <p:spPr bwMode="auto">
          <a:xfrm>
            <a:off x="3919538" y="5697538"/>
            <a:ext cx="4899025" cy="83026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reaction did the Athenians have to his message?</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pic>
        <p:nvPicPr>
          <p:cNvPr id="184325" name="Picture 2" descr="http://bleon1.files.wordpress.com/2011/01/areopagus-group_dsc00063.jpg"/>
          <p:cNvPicPr>
            <a:picLocks noChangeAspect="1" noChangeArrowheads="1"/>
          </p:cNvPicPr>
          <p:nvPr/>
        </p:nvPicPr>
        <p:blipFill>
          <a:blip r:embed="rId2" cstate="print"/>
          <a:srcRect/>
          <a:stretch>
            <a:fillRect/>
          </a:stretch>
        </p:blipFill>
        <p:spPr bwMode="auto">
          <a:xfrm>
            <a:off x="0" y="0"/>
            <a:ext cx="9070975" cy="6858000"/>
          </a:xfrm>
          <a:prstGeom prst="rect">
            <a:avLst/>
          </a:prstGeom>
          <a:noFill/>
          <a:ln w="9525">
            <a:noFill/>
            <a:miter lim="800000"/>
            <a:headEnd/>
            <a:tailEnd/>
          </a:ln>
        </p:spPr>
      </p:pic>
      <p:pic>
        <p:nvPicPr>
          <p:cNvPr id="184326" name="Picture 3"/>
          <p:cNvPicPr>
            <a:picLocks noChangeAspect="1"/>
          </p:cNvPicPr>
          <p:nvPr/>
        </p:nvPicPr>
        <p:blipFill>
          <a:blip r:embed="rId3" cstate="print"/>
          <a:srcRect/>
          <a:stretch>
            <a:fillRect/>
          </a:stretch>
        </p:blipFill>
        <p:spPr bwMode="auto">
          <a:xfrm>
            <a:off x="3797300" y="-3459163"/>
            <a:ext cx="9285288" cy="10317163"/>
          </a:xfrm>
          <a:prstGeom prst="rect">
            <a:avLst/>
          </a:prstGeom>
          <a:noFill/>
          <a:ln w="9525">
            <a:noFill/>
            <a:miter lim="800000"/>
            <a:headEnd/>
            <a:tailEnd/>
          </a:ln>
        </p:spPr>
      </p:pic>
      <p:sp>
        <p:nvSpPr>
          <p:cNvPr id="184327" name="Text Box 3"/>
          <p:cNvSpPr txBox="1">
            <a:spLocks noChangeArrowheads="1"/>
          </p:cNvSpPr>
          <p:nvPr/>
        </p:nvSpPr>
        <p:spPr bwMode="auto">
          <a:xfrm>
            <a:off x="106363" y="219075"/>
            <a:ext cx="3040062" cy="120015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reaction did the Athenians have to his message?</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184328" name="TextBox 5"/>
          <p:cNvSpPr txBox="1">
            <a:spLocks noChangeArrowheads="1"/>
          </p:cNvSpPr>
          <p:nvPr/>
        </p:nvSpPr>
        <p:spPr bwMode="auto">
          <a:xfrm>
            <a:off x="106363" y="3978275"/>
            <a:ext cx="3433762" cy="2862263"/>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a:ln>
                  <a:noFill/>
                </a:ln>
                <a:solidFill>
                  <a:srgbClr val="000000"/>
                </a:solidFill>
                <a:effectLst/>
                <a:uLnTx/>
                <a:uFillTx/>
                <a:latin typeface="Arial" pitchFamily="34" charset="0"/>
                <a:ea typeface="+mn-ea"/>
                <a:cs typeface="Arial" pitchFamily="34" charset="0"/>
              </a:rPr>
              <a:t>18</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Some of the Epicurean and Stoic philosophers also conversed with him. And some said, </a:t>
            </a:r>
            <a:r>
              <a:rPr kumimoji="0" lang="en-US" sz="1800" b="1" i="0" u="sng" strike="noStrike" kern="1200" cap="none" spc="0" normalizeH="0" baseline="0" noProof="0">
                <a:ln>
                  <a:noFill/>
                </a:ln>
                <a:solidFill>
                  <a:srgbClr val="000000"/>
                </a:solidFill>
                <a:effectLst/>
                <a:uLnTx/>
                <a:uFillTx/>
                <a:latin typeface="Arial" pitchFamily="34" charset="0"/>
                <a:ea typeface="+mn-ea"/>
                <a:cs typeface="Arial" pitchFamily="34" charset="0"/>
              </a:rPr>
              <a:t>“</a:t>
            </a:r>
            <a:r>
              <a:rPr kumimoji="0" lang="en-US" sz="1800" b="1" i="0" u="sng" strike="noStrike" kern="1200" cap="none" spc="0" normalizeH="0" baseline="0" noProof="0">
                <a:ln>
                  <a:noFill/>
                </a:ln>
                <a:solidFill>
                  <a:srgbClr val="7030A0"/>
                </a:solidFill>
                <a:effectLst/>
                <a:uLnTx/>
                <a:uFillTx/>
                <a:latin typeface="Arial" pitchFamily="34" charset="0"/>
                <a:ea typeface="+mn-ea"/>
                <a:cs typeface="Arial" pitchFamily="34" charset="0"/>
              </a:rPr>
              <a:t>What does this babbler wish to say?” </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Others said, </a:t>
            </a:r>
            <a:r>
              <a:rPr kumimoji="0" lang="en-US" sz="1800" b="1" i="0" u="sng" strike="noStrike" kern="1200" cap="none" spc="0" normalizeH="0" baseline="0" noProof="0">
                <a:ln>
                  <a:noFill/>
                </a:ln>
                <a:solidFill>
                  <a:srgbClr val="0070C0"/>
                </a:solidFill>
                <a:effectLst/>
                <a:uLnTx/>
                <a:uFillTx/>
                <a:latin typeface="Arial" pitchFamily="34" charset="0"/>
                <a:ea typeface="+mn-ea"/>
                <a:cs typeface="Arial" pitchFamily="34" charset="0"/>
              </a:rPr>
              <a:t>“He seems to be a preacher of foreign divinities”—because he was preaching Jesus and the resurrection. </a:t>
            </a:r>
            <a:br>
              <a:rPr kumimoji="0" lang="en-US" sz="1800" b="1" i="0" u="sng" strike="noStrike" kern="1200" cap="none" spc="0" normalizeH="0" baseline="0" noProof="0">
                <a:ln>
                  <a:noFill/>
                </a:ln>
                <a:solidFill>
                  <a:srgbClr val="0070C0"/>
                </a:solidFill>
                <a:effectLst/>
                <a:uLnTx/>
                <a:uFillTx/>
                <a:latin typeface="Arial" pitchFamily="34" charset="0"/>
                <a:ea typeface="+mn-ea"/>
                <a:cs typeface="Arial" pitchFamily="34" charset="0"/>
              </a:rPr>
            </a:br>
            <a:endParaRPr kumimoji="0" lang="en-US" sz="1800" b="1" i="0" u="sng"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Mars Hill, from the Acropolis</a:t>
            </a:r>
          </a:p>
        </p:txBody>
      </p:sp>
      <p:sp>
        <p:nvSpPr>
          <p:cNvPr id="3" name="Text Placeholder 2"/>
          <p:cNvSpPr>
            <a:spLocks noGrp="1"/>
          </p:cNvSpPr>
          <p:nvPr>
            <p:ph type="body" sz="quarter" idx="12"/>
          </p:nvPr>
        </p:nvSpPr>
        <p:spPr/>
        <p:txBody>
          <a:bodyPr/>
          <a:lstStyle/>
          <a:p>
            <a:r>
              <a:rPr lang="en-US" dirty="0"/>
              <a:t>17:19</a:t>
            </a:r>
          </a:p>
        </p:txBody>
      </p:sp>
      <p:sp>
        <p:nvSpPr>
          <p:cNvPr id="4" name="Title 3"/>
          <p:cNvSpPr>
            <a:spLocks noGrp="1"/>
          </p:cNvSpPr>
          <p:nvPr>
            <p:ph type="title"/>
          </p:nvPr>
        </p:nvSpPr>
        <p:spPr/>
        <p:txBody>
          <a:bodyPr/>
          <a:lstStyle/>
          <a:p>
            <a:r>
              <a:rPr lang="en-US" dirty="0"/>
              <a:t>They took hold of him and brought him to the Areopagus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648954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hidden="1"/>
          <p:cNvSpPr>
            <a:spLocks noGrp="1" noChangeArrowheads="1"/>
          </p:cNvSpPr>
          <p:nvPr>
            <p:ph type="title"/>
          </p:nvPr>
        </p:nvSpPr>
        <p:spPr/>
        <p:txBody>
          <a:bodyPr/>
          <a:lstStyle/>
          <a:p>
            <a:pPr eaLnBrk="1" hangingPunct="1"/>
            <a:r>
              <a:rPr lang="en-US" sz="2800">
                <a:solidFill>
                  <a:schemeClr val="bg1"/>
                </a:solidFill>
              </a:rPr>
              <a:t>Athens Mars Hill from acropolis</a:t>
            </a:r>
            <a:endParaRPr lang="en-US"/>
          </a:p>
        </p:txBody>
      </p:sp>
      <p:pic>
        <p:nvPicPr>
          <p:cNvPr id="185347" name="Picture 3" descr="Athens Mars Hill from acropolis, tb n011500"/>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a:effectLst/>
        </p:spPr>
      </p:pic>
      <p:sp>
        <p:nvSpPr>
          <p:cNvPr id="405508" name="Text Box 4"/>
          <p:cNvSpPr txBox="1">
            <a:spLocks noChangeArrowheads="1"/>
          </p:cNvSpPr>
          <p:nvPr/>
        </p:nvSpPr>
        <p:spPr bwMode="auto">
          <a:xfrm>
            <a:off x="0" y="62103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Athens Mars Hill from acropolis</a:t>
            </a:r>
          </a:p>
        </p:txBody>
      </p:sp>
      <p:sp>
        <p:nvSpPr>
          <p:cNvPr id="405509" name="Text Box 5"/>
          <p:cNvSpPr txBox="1">
            <a:spLocks noChangeArrowheads="1"/>
          </p:cNvSpPr>
          <p:nvPr/>
        </p:nvSpPr>
        <p:spPr bwMode="auto">
          <a:xfrm>
            <a:off x="671513" y="142875"/>
            <a:ext cx="7800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Acts 17: </a:t>
            </a:r>
            <a:r>
              <a:rPr kumimoji="0" lang="en-US" sz="2400" b="0" i="0" u="none" strike="noStrike" kern="1200" cap="none" spc="0" normalizeH="0" baseline="30000" noProof="0">
                <a:ln>
                  <a:noFill/>
                </a:ln>
                <a:solidFill>
                  <a:srgbClr val="000000"/>
                </a:solidFill>
                <a:effectLst/>
                <a:uLnTx/>
                <a:uFillTx/>
                <a:latin typeface="Default"/>
                <a:ea typeface="+mn-ea"/>
                <a:cs typeface="Arial" pitchFamily="34" charset="0"/>
              </a:rPr>
              <a:t>19</a:t>
            </a:r>
            <a:r>
              <a:rPr kumimoji="0" lang="en-US" sz="2400" b="0" i="0" u="none" strike="noStrike" kern="1200" cap="none" spc="0" normalizeH="0" baseline="0" noProof="0">
                <a:ln>
                  <a:noFill/>
                </a:ln>
                <a:solidFill>
                  <a:srgbClr val="000000"/>
                </a:solidFill>
                <a:effectLst/>
                <a:uLnTx/>
                <a:uFillTx/>
                <a:latin typeface="Default"/>
                <a:ea typeface="+mn-ea"/>
                <a:cs typeface="Arial" pitchFamily="34" charset="0"/>
              </a:rPr>
              <a:t>And they took him and brought him to the Areopagus, saying, “May we know what this new doctrine </a:t>
            </a:r>
            <a:r>
              <a:rPr kumimoji="0" lang="en-US" sz="2400" b="0" i="1" u="none" strike="noStrike" kern="1200" cap="none" spc="0" normalizeH="0" baseline="0" noProof="0">
                <a:ln>
                  <a:noFill/>
                </a:ln>
                <a:solidFill>
                  <a:srgbClr val="000000"/>
                </a:solidFill>
                <a:effectLst/>
                <a:uLnTx/>
                <a:uFillTx/>
                <a:latin typeface="Default"/>
                <a:ea typeface="+mn-ea"/>
                <a:cs typeface="Arial" pitchFamily="34" charset="0"/>
              </a:rPr>
              <a:t>is</a:t>
            </a:r>
            <a:r>
              <a:rPr kumimoji="0" lang="en-US" sz="2400" b="0" i="0" u="none" strike="noStrike" kern="1200" cap="none" spc="0" normalizeH="0" baseline="0" noProof="0">
                <a:ln>
                  <a:noFill/>
                </a:ln>
                <a:solidFill>
                  <a:srgbClr val="000000"/>
                </a:solidFill>
                <a:effectLst/>
                <a:uLnTx/>
                <a:uFillTx/>
                <a:latin typeface="Default"/>
                <a:ea typeface="+mn-ea"/>
                <a:cs typeface="Arial" pitchFamily="34" charset="0"/>
              </a:rPr>
              <a:t> of which you speak?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7858" name="Picture 2" descr="H:\FaithLife-Infographics\Athens-MArs Hill.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498013" cy="9475788"/>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hidden="1"/>
          <p:cNvSpPr>
            <a:spLocks noGrp="1" noChangeArrowheads="1"/>
          </p:cNvSpPr>
          <p:nvPr>
            <p:ph type="title"/>
          </p:nvPr>
        </p:nvSpPr>
        <p:spPr/>
        <p:txBody>
          <a:bodyPr/>
          <a:lstStyle/>
          <a:p>
            <a:pPr eaLnBrk="1" hangingPunct="1"/>
            <a:r>
              <a:rPr lang="en-US" sz="2800"/>
              <a:t>Athens Mars Hill from north</a:t>
            </a:r>
            <a:endParaRPr lang="en-US"/>
          </a:p>
        </p:txBody>
      </p:sp>
      <p:pic>
        <p:nvPicPr>
          <p:cNvPr id="186371" name="Picture 3" descr="Athens Mars Hill from north"/>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410628" name="Text Box 4"/>
          <p:cNvSpPr txBox="1">
            <a:spLocks noChangeArrowheads="1"/>
          </p:cNvSpPr>
          <p:nvPr/>
        </p:nvSpPr>
        <p:spPr bwMode="auto">
          <a:xfrm>
            <a:off x="0" y="64008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Athens Mars Hill from north</a:t>
            </a:r>
          </a:p>
        </p:txBody>
      </p:sp>
      <p:sp>
        <p:nvSpPr>
          <p:cNvPr id="410629" name="Text Box 5"/>
          <p:cNvSpPr txBox="1">
            <a:spLocks noChangeArrowheads="1"/>
          </p:cNvSpPr>
          <p:nvPr/>
        </p:nvSpPr>
        <p:spPr bwMode="auto">
          <a:xfrm>
            <a:off x="600075" y="457200"/>
            <a:ext cx="68294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a:ln>
                  <a:noFill/>
                </a:ln>
                <a:solidFill>
                  <a:srgbClr val="000000"/>
                </a:solidFill>
                <a:effectLst/>
                <a:uLnTx/>
                <a:uFillTx/>
                <a:latin typeface="Default"/>
                <a:ea typeface="+mn-ea"/>
                <a:cs typeface="Arial" pitchFamily="34" charset="0"/>
              </a:rPr>
              <a:t>21</a:t>
            </a:r>
            <a:r>
              <a:rPr kumimoji="0" lang="en-US" sz="2400" b="0" i="0" u="none" strike="noStrike" kern="1200" cap="none" spc="0" normalizeH="0" baseline="0" noProof="0">
                <a:ln>
                  <a:noFill/>
                </a:ln>
                <a:solidFill>
                  <a:srgbClr val="000000"/>
                </a:solidFill>
                <a:effectLst/>
                <a:uLnTx/>
                <a:uFillTx/>
                <a:latin typeface="Default"/>
                <a:ea typeface="+mn-ea"/>
                <a:cs typeface="Arial" pitchFamily="34" charset="0"/>
              </a:rPr>
              <a:t>For all the Athenians and the foreigners who were there spent their time in nothing else but either to tell or to hear some new thing.</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bleon1.files.wordpress.com/2011/01/areopagus-steps_dsc00061.jpg"/>
          <p:cNvPicPr>
            <a:picLocks noChangeAspect="1" noChangeArrowheads="1"/>
          </p:cNvPicPr>
          <p:nvPr/>
        </p:nvPicPr>
        <p:blipFill>
          <a:blip r:embed="rId3" cstate="print"/>
          <a:srcRect/>
          <a:stretch>
            <a:fillRect/>
          </a:stretch>
        </p:blipFill>
        <p:spPr bwMode="auto">
          <a:xfrm>
            <a:off x="63500" y="-136525"/>
            <a:ext cx="9753600" cy="7315200"/>
          </a:xfrm>
          <a:prstGeom prst="rect">
            <a:avLst/>
          </a:prstGeom>
          <a:noFill/>
          <a:ln w="9525">
            <a:noFill/>
            <a:miter lim="800000"/>
            <a:headEnd/>
            <a:tailEnd/>
          </a:ln>
        </p:spPr>
      </p:pic>
      <p:sp>
        <p:nvSpPr>
          <p:cNvPr id="187395" name="Rectangle 2"/>
          <p:cNvSpPr>
            <a:spLocks noGrp="1" noChangeArrowheads="1"/>
          </p:cNvSpPr>
          <p:nvPr>
            <p:ph type="title"/>
          </p:nvPr>
        </p:nvSpPr>
        <p:spPr>
          <a:xfrm>
            <a:off x="3379788" y="-136525"/>
            <a:ext cx="6510337" cy="1143000"/>
          </a:xfrm>
        </p:spPr>
        <p:txBody>
          <a:bodyPr/>
          <a:lstStyle/>
          <a:p>
            <a:pPr eaLnBrk="1" hangingPunct="1"/>
            <a:r>
              <a:rPr lang="en-US">
                <a:solidFill>
                  <a:srgbClr val="FFFF00"/>
                </a:solidFill>
              </a:rPr>
              <a:t>Paul’s Sermon in Athens</a:t>
            </a:r>
          </a:p>
        </p:txBody>
      </p:sp>
      <p:sp>
        <p:nvSpPr>
          <p:cNvPr id="408580" name="Text Box 4"/>
          <p:cNvSpPr txBox="1">
            <a:spLocks noChangeArrowheads="1"/>
          </p:cNvSpPr>
          <p:nvPr/>
        </p:nvSpPr>
        <p:spPr bwMode="auto">
          <a:xfrm>
            <a:off x="338138" y="3813175"/>
            <a:ext cx="2930525" cy="2678113"/>
          </a:xfrm>
          <a:prstGeom prst="rect">
            <a:avLst/>
          </a:prstGeom>
          <a:solidFill>
            <a:srgbClr val="FFFFCC"/>
          </a:solid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dirty="0">
                <a:ln>
                  <a:noFill/>
                </a:ln>
                <a:solidFill>
                  <a:srgbClr val="000000"/>
                </a:solidFill>
                <a:effectLst/>
                <a:uLnTx/>
                <a:uFillTx/>
                <a:latin typeface="Default"/>
                <a:ea typeface="+mn-ea"/>
                <a:cs typeface="Arial" pitchFamily="34" charset="0"/>
              </a:rPr>
              <a:t>22</a:t>
            </a:r>
            <a:r>
              <a:rPr kumimoji="0" lang="en-US" sz="2400" b="0" i="0" u="none" strike="noStrike" kern="1200" cap="none" spc="0" normalizeH="0" baseline="0" noProof="0" dirty="0">
                <a:ln>
                  <a:noFill/>
                </a:ln>
                <a:solidFill>
                  <a:srgbClr val="000000"/>
                </a:solidFill>
                <a:effectLst/>
                <a:uLnTx/>
                <a:uFillTx/>
                <a:latin typeface="Default"/>
                <a:ea typeface="+mn-ea"/>
                <a:cs typeface="Arial" pitchFamily="34" charset="0"/>
              </a:rPr>
              <a:t>Then Paul stood in the midst of the </a:t>
            </a:r>
            <a:r>
              <a:rPr kumimoji="0" lang="en-US" sz="2400" b="0" i="0" u="none" strike="noStrike" kern="1200" cap="none" spc="0" normalizeH="0" baseline="0" noProof="0" dirty="0" err="1">
                <a:ln>
                  <a:noFill/>
                </a:ln>
                <a:solidFill>
                  <a:srgbClr val="000000"/>
                </a:solidFill>
                <a:effectLst/>
                <a:uLnTx/>
                <a:uFillTx/>
                <a:latin typeface="Default"/>
                <a:ea typeface="+mn-ea"/>
                <a:cs typeface="Arial" pitchFamily="34" charset="0"/>
              </a:rPr>
              <a:t>Areopagus</a:t>
            </a:r>
            <a:r>
              <a:rPr kumimoji="0" lang="en-US" sz="2400" b="0" i="0" u="none" strike="noStrike" kern="1200" cap="none" spc="0" normalizeH="0" baseline="0" noProof="0" dirty="0">
                <a:ln>
                  <a:noFill/>
                </a:ln>
                <a:solidFill>
                  <a:srgbClr val="000000"/>
                </a:solidFill>
                <a:effectLst/>
                <a:uLnTx/>
                <a:uFillTx/>
                <a:latin typeface="Default"/>
                <a:ea typeface="+mn-ea"/>
                <a:cs typeface="Arial" pitchFamily="34" charset="0"/>
              </a:rPr>
              <a:t> and said, “Men of Athens, I perceive that in all things you are very religious;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06388" y="523875"/>
            <a:ext cx="3251200" cy="1143000"/>
          </a:xfrm>
        </p:spPr>
        <p:txBody>
          <a:bodyPr/>
          <a:lstStyle/>
          <a:p>
            <a:pPr eaLnBrk="1" hangingPunct="1"/>
            <a:r>
              <a:rPr lang="en-US">
                <a:solidFill>
                  <a:srgbClr val="FFFF00"/>
                </a:solidFill>
              </a:rPr>
              <a:t>Paul’s Sermon in Athens</a:t>
            </a:r>
          </a:p>
        </p:txBody>
      </p:sp>
      <p:sp>
        <p:nvSpPr>
          <p:cNvPr id="188419" name="Text Box 4"/>
          <p:cNvSpPr txBox="1">
            <a:spLocks noChangeArrowheads="1"/>
          </p:cNvSpPr>
          <p:nvPr/>
        </p:nvSpPr>
        <p:spPr bwMode="auto">
          <a:xfrm>
            <a:off x="338138" y="3813175"/>
            <a:ext cx="2930525" cy="2678113"/>
          </a:xfrm>
          <a:prstGeom prst="rect">
            <a:avLst/>
          </a:prstGeom>
          <a:solidFill>
            <a:srgbClr val="FFFFCC"/>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a:ln>
                  <a:noFill/>
                </a:ln>
                <a:solidFill>
                  <a:srgbClr val="000000"/>
                </a:solidFill>
                <a:effectLst/>
                <a:uLnTx/>
                <a:uFillTx/>
                <a:latin typeface="Default"/>
                <a:ea typeface="+mn-ea"/>
                <a:cs typeface="Arial" pitchFamily="34" charset="0"/>
              </a:rPr>
              <a:t>22</a:t>
            </a:r>
            <a:r>
              <a:rPr kumimoji="0" lang="en-US" sz="2400" b="0" i="0" u="none" strike="noStrike" kern="1200" cap="none" spc="0" normalizeH="0" baseline="0" noProof="0">
                <a:ln>
                  <a:noFill/>
                </a:ln>
                <a:solidFill>
                  <a:srgbClr val="000000"/>
                </a:solidFill>
                <a:effectLst/>
                <a:uLnTx/>
                <a:uFillTx/>
                <a:latin typeface="Default"/>
                <a:ea typeface="+mn-ea"/>
                <a:cs typeface="Arial" pitchFamily="34" charset="0"/>
              </a:rPr>
              <a:t>Then Paul stood in the midst of the Areopagus and said, “Men of Athens, I perceive that in all things you are very religious;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p:txBody>
      </p:sp>
      <p:pic>
        <p:nvPicPr>
          <p:cNvPr id="18842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6325" y="0"/>
            <a:ext cx="5527675" cy="685800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050342-680A-4703-8BF3-D3E06A6E0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3" name="Text Placeholder 2"/>
          <p:cNvSpPr>
            <a:spLocks noGrp="1"/>
          </p:cNvSpPr>
          <p:nvPr>
            <p:ph type="body" sz="quarter" idx="10"/>
          </p:nvPr>
        </p:nvSpPr>
        <p:spPr/>
        <p:txBody>
          <a:bodyPr/>
          <a:lstStyle/>
          <a:p>
            <a:r>
              <a:rPr lang="en-US" dirty="0"/>
              <a:t>Street near a Roman bathhouse in Salamis</a:t>
            </a:r>
          </a:p>
        </p:txBody>
      </p:sp>
      <p:sp>
        <p:nvSpPr>
          <p:cNvPr id="4" name="Text Placeholder 3"/>
          <p:cNvSpPr>
            <a:spLocks noGrp="1"/>
          </p:cNvSpPr>
          <p:nvPr>
            <p:ph type="body" sz="quarter" idx="12"/>
          </p:nvPr>
        </p:nvSpPr>
        <p:spPr/>
        <p:txBody>
          <a:bodyPr/>
          <a:lstStyle/>
          <a:p>
            <a:pPr>
              <a:defRPr/>
            </a:pPr>
            <a:r>
              <a:rPr lang="en-US" kern="0"/>
              <a:t>13:5</a:t>
            </a:r>
            <a:endParaRPr lang="en-US" kern="0" dirty="0"/>
          </a:p>
        </p:txBody>
      </p:sp>
      <p:sp>
        <p:nvSpPr>
          <p:cNvPr id="2" name="Title 1"/>
          <p:cNvSpPr>
            <a:spLocks noGrp="1"/>
          </p:cNvSpPr>
          <p:nvPr>
            <p:ph type="title"/>
          </p:nvPr>
        </p:nvSpPr>
        <p:spPr/>
        <p:txBody>
          <a:bodyPr/>
          <a:lstStyle/>
          <a:p>
            <a:pPr>
              <a:defRPr/>
            </a:pPr>
            <a:r>
              <a:rPr lang="en-US"/>
              <a:t>And when they arrived at Salamis, they proclaimed the word of God in the synagogues</a:t>
            </a:r>
            <a:endParaRPr lang="en-US" dirty="0"/>
          </a:p>
        </p:txBody>
      </p:sp>
    </p:spTree>
    <p:extLst>
      <p:ext uri="{BB962C8B-B14F-4D97-AF65-F5344CB8AC3E}">
        <p14:creationId xmlns:p14="http://schemas.microsoft.com/office/powerpoint/2010/main" val="18681122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Display of altars dedicated to various gods</a:t>
            </a:r>
          </a:p>
        </p:txBody>
      </p:sp>
      <p:sp>
        <p:nvSpPr>
          <p:cNvPr id="3" name="Text Placeholder 2"/>
          <p:cNvSpPr>
            <a:spLocks noGrp="1"/>
          </p:cNvSpPr>
          <p:nvPr>
            <p:ph type="body" sz="quarter" idx="12"/>
          </p:nvPr>
        </p:nvSpPr>
        <p:spPr/>
        <p:txBody>
          <a:bodyPr/>
          <a:lstStyle/>
          <a:p>
            <a:r>
              <a:rPr lang="en-US" dirty="0"/>
              <a:t>17:23</a:t>
            </a:r>
          </a:p>
        </p:txBody>
      </p:sp>
      <p:sp>
        <p:nvSpPr>
          <p:cNvPr id="4" name="Title 3"/>
          <p:cNvSpPr>
            <a:spLocks noGrp="1"/>
          </p:cNvSpPr>
          <p:nvPr>
            <p:ph type="title"/>
          </p:nvPr>
        </p:nvSpPr>
        <p:spPr/>
        <p:txBody>
          <a:bodyPr/>
          <a:lstStyle/>
          <a:p>
            <a:r>
              <a:rPr lang="en-US" dirty="0"/>
              <a:t>I also found an altar with this inscription, “TO AN UNKNOWN GOD”</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25462765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85800" y="85725"/>
            <a:ext cx="7772400" cy="1143000"/>
          </a:xfrm>
        </p:spPr>
        <p:txBody>
          <a:bodyPr/>
          <a:lstStyle/>
          <a:p>
            <a:pPr eaLnBrk="1" hangingPunct="1"/>
            <a:r>
              <a:rPr lang="en-US"/>
              <a:t>An Altar to the Unknown God </a:t>
            </a:r>
          </a:p>
        </p:txBody>
      </p:sp>
      <p:pic>
        <p:nvPicPr>
          <p:cNvPr id="189443" name="Picture 5" descr="Altar located on  Palatine Hill, Rome dedicated 'To the Unknown God'"/>
          <p:cNvPicPr>
            <a:picLocks noChangeAspect="1" noChangeArrowheads="1"/>
          </p:cNvPicPr>
          <p:nvPr/>
        </p:nvPicPr>
        <p:blipFill>
          <a:blip r:embed="rId3" cstate="print"/>
          <a:srcRect/>
          <a:stretch>
            <a:fillRect/>
          </a:stretch>
        </p:blipFill>
        <p:spPr bwMode="auto">
          <a:xfrm>
            <a:off x="0" y="1335088"/>
            <a:ext cx="5286375" cy="4718050"/>
          </a:xfrm>
          <a:prstGeom prst="rect">
            <a:avLst/>
          </a:prstGeom>
          <a:noFill/>
          <a:ln w="9525">
            <a:noFill/>
            <a:miter lim="800000"/>
            <a:headEnd/>
            <a:tailEnd/>
          </a:ln>
        </p:spPr>
      </p:pic>
      <p:sp>
        <p:nvSpPr>
          <p:cNvPr id="398343" name="Text Box 7"/>
          <p:cNvSpPr txBox="1">
            <a:spLocks noChangeArrowheads="1"/>
          </p:cNvSpPr>
          <p:nvPr/>
        </p:nvSpPr>
        <p:spPr bwMode="auto">
          <a:xfrm>
            <a:off x="5572125" y="1485900"/>
            <a:ext cx="3343275" cy="3743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Acts 17:</a:t>
            </a:r>
            <a:r>
              <a:rPr kumimoji="0" lang="en-US" sz="2400" b="0" i="0" u="none" strike="noStrike" kern="1200" cap="none" spc="0" normalizeH="0" baseline="30000" noProof="0">
                <a:ln>
                  <a:noFill/>
                </a:ln>
                <a:solidFill>
                  <a:srgbClr val="FFFFFF"/>
                </a:solidFill>
                <a:effectLst/>
                <a:uLnTx/>
                <a:uFillTx/>
                <a:latin typeface="Default"/>
                <a:ea typeface="+mn-ea"/>
                <a:cs typeface="Arial" pitchFamily="34" charset="0"/>
              </a:rPr>
              <a:t>23…</a:t>
            </a:r>
            <a:r>
              <a:rPr kumimoji="0" lang="en-US" sz="2400" b="0" i="0" u="none" strike="noStrike" kern="1200" cap="none" spc="0" normalizeH="0" baseline="0" noProof="0">
                <a:ln>
                  <a:noFill/>
                </a:ln>
                <a:solidFill>
                  <a:srgbClr val="FFFFFF"/>
                </a:solidFill>
                <a:effectLst/>
                <a:uLnTx/>
                <a:uFillTx/>
                <a:latin typeface="Default"/>
                <a:ea typeface="+mn-ea"/>
                <a:cs typeface="Arial" pitchFamily="34" charset="0"/>
              </a:rPr>
              <a:t>for as I was passing through and considering the objects of your worship, I even found an altar with this inscription:</a:t>
            </a: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Default"/>
                <a:ea typeface="+mn-ea"/>
                <a:cs typeface="Arial" pitchFamily="34" charset="0"/>
              </a:rPr>
              <a:t>TO THE UNKNOWN GOD.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p>
        </p:txBody>
      </p:sp>
      <p:sp>
        <p:nvSpPr>
          <p:cNvPr id="189445" name="Rectangle 9"/>
          <p:cNvSpPr>
            <a:spLocks noChangeArrowheads="1"/>
          </p:cNvSpPr>
          <p:nvPr/>
        </p:nvSpPr>
        <p:spPr bwMode="auto">
          <a:xfrm>
            <a:off x="228600" y="6203950"/>
            <a:ext cx="4764088" cy="396875"/>
          </a:xfrm>
          <a:prstGeom prst="rect">
            <a:avLst/>
          </a:prstGeom>
          <a:solidFill>
            <a:schemeClr val="tx1"/>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Verdana" pitchFamily="34" charset="0"/>
                <a:ea typeface="+mn-ea"/>
                <a:cs typeface="Arial" pitchFamily="34" charset="0"/>
              </a:rPr>
              <a:t>Altar Located on Palatine Hill, Rome</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hidden="1"/>
          <p:cNvSpPr>
            <a:spLocks noGrp="1" noChangeArrowheads="1"/>
          </p:cNvSpPr>
          <p:nvPr>
            <p:ph type="title"/>
          </p:nvPr>
        </p:nvSpPr>
        <p:spPr/>
        <p:txBody>
          <a:bodyPr/>
          <a:lstStyle/>
          <a:p>
            <a:pPr eaLnBrk="1" hangingPunct="1"/>
            <a:r>
              <a:rPr lang="en-US" sz="2800"/>
              <a:t>Athens Parthenon</a:t>
            </a:r>
            <a:endParaRPr lang="en-US"/>
          </a:p>
        </p:txBody>
      </p:sp>
      <p:pic>
        <p:nvPicPr>
          <p:cNvPr id="191491" name="Picture 3" descr="Athens Parthenon, tb051403081"/>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416772" name="Text Box 4"/>
          <p:cNvSpPr txBox="1">
            <a:spLocks noChangeArrowheads="1"/>
          </p:cNvSpPr>
          <p:nvPr/>
        </p:nvSpPr>
        <p:spPr bwMode="auto">
          <a:xfrm>
            <a:off x="0" y="6400800"/>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Athens Parthenon</a:t>
            </a:r>
          </a:p>
        </p:txBody>
      </p:sp>
      <p:sp>
        <p:nvSpPr>
          <p:cNvPr id="416773" name="Text Box 5"/>
          <p:cNvSpPr txBox="1">
            <a:spLocks noChangeArrowheads="1"/>
          </p:cNvSpPr>
          <p:nvPr/>
        </p:nvSpPr>
        <p:spPr bwMode="auto">
          <a:xfrm>
            <a:off x="5286375" y="171450"/>
            <a:ext cx="3657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Acts 17: </a:t>
            </a:r>
            <a:r>
              <a:rPr kumimoji="0" lang="en-US" sz="2400" b="0" i="0" u="none" strike="noStrike" kern="1200" cap="none" spc="0" normalizeH="0" baseline="30000" noProof="0">
                <a:ln>
                  <a:noFill/>
                </a:ln>
                <a:solidFill>
                  <a:srgbClr val="000000"/>
                </a:solidFill>
                <a:effectLst/>
                <a:uLnTx/>
                <a:uFillTx/>
                <a:latin typeface="Default"/>
                <a:ea typeface="+mn-ea"/>
                <a:cs typeface="Arial" pitchFamily="34" charset="0"/>
              </a:rPr>
              <a:t>25</a:t>
            </a:r>
            <a:r>
              <a:rPr kumimoji="0" lang="en-US" sz="2400" b="0" i="0" u="none" strike="noStrike" kern="1200" cap="none" spc="0" normalizeH="0" baseline="0" noProof="0">
                <a:ln>
                  <a:noFill/>
                </a:ln>
                <a:solidFill>
                  <a:srgbClr val="000000"/>
                </a:solidFill>
                <a:effectLst/>
                <a:uLnTx/>
                <a:uFillTx/>
                <a:latin typeface="Default"/>
                <a:ea typeface="+mn-ea"/>
                <a:cs typeface="Arial" pitchFamily="34" charset="0"/>
              </a:rPr>
              <a:t>Nor is He worshiped with men’s hands, as though He needed anything, since He gives to all life, breath, and all things.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6" name="AutoShape 2" descr="http://go2.wordpress.com/?id=725X1342&amp;site=ferrelljenkins.wordpress.com&amp;url=http%3A%2F%2Fbibleworld.com%2Ftravel-blog%2FAbelBethMaacah_fjenkins_050210_36c.jpg&amp;sref=http%3A%2F%2Fferrelljenkins.wordpress.com%2F"/>
          <p:cNvSpPr>
            <a:spLocks noChangeAspect="1" noChangeArrowheads="1"/>
          </p:cNvSpPr>
          <p:nvPr/>
        </p:nvSpPr>
        <p:spPr bwMode="auto">
          <a:xfrm>
            <a:off x="63500" y="-136525"/>
            <a:ext cx="9753600" cy="7315200"/>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pitchFamily="34" charset="0"/>
            </a:endParaRPr>
          </a:p>
        </p:txBody>
      </p:sp>
      <p:sp>
        <p:nvSpPr>
          <p:cNvPr id="8" name="Rectangle 7"/>
          <p:cNvSpPr/>
          <p:nvPr/>
        </p:nvSpPr>
        <p:spPr>
          <a:xfrm>
            <a:off x="0" y="0"/>
            <a:ext cx="9144000" cy="9540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Arial" pitchFamily="34" charset="0"/>
              </a:rPr>
              <a:t>Paul Quotes a Greek Poet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Arial" pitchFamily="34" charset="0"/>
              </a:rPr>
              <a:t>his home province at the </a:t>
            </a:r>
            <a:r>
              <a:rPr kumimoji="0" lang="en-US" sz="2800" b="0" i="1" u="none" strike="noStrike" kern="1200" cap="none" spc="0" normalizeH="0" baseline="0" noProof="0" dirty="0" err="1">
                <a:ln>
                  <a:noFill/>
                </a:ln>
                <a:solidFill>
                  <a:prstClr val="white"/>
                </a:solidFill>
                <a:effectLst/>
                <a:uLnTx/>
                <a:uFillTx/>
                <a:latin typeface="Calibri"/>
                <a:ea typeface="+mn-ea"/>
                <a:cs typeface="Arial" pitchFamily="34" charset="0"/>
              </a:rPr>
              <a:t>Areopagus</a:t>
            </a:r>
            <a:endParaRPr kumimoji="0" lang="en-US" sz="2800" b="1"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3" name="TextBox 2"/>
          <p:cNvSpPr txBox="1"/>
          <p:nvPr/>
        </p:nvSpPr>
        <p:spPr>
          <a:xfrm>
            <a:off x="152400" y="1293813"/>
            <a:ext cx="2590800" cy="4708525"/>
          </a:xfrm>
          <a:prstGeom prst="rect">
            <a:avLst/>
          </a:prstGeom>
          <a:solidFill>
            <a:schemeClr val="tx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for in Him we live and move and exist, as even some of your own poets have said, </a:t>
            </a:r>
            <a:r>
              <a:rPr kumimoji="0" lang="en-US" sz="2000" b="0" i="0" u="none" strike="noStrike" kern="1200" cap="none" spc="0" normalizeH="0" baseline="0" noProof="0" dirty="0">
                <a:ln>
                  <a:noFill/>
                </a:ln>
                <a:solidFill>
                  <a:srgbClr val="00B0F0"/>
                </a:solidFill>
                <a:effectLst/>
                <a:uLnTx/>
                <a:uFillTx/>
                <a:latin typeface="Calibri"/>
                <a:ea typeface="+mn-ea"/>
                <a:cs typeface="Arial" pitchFamily="34" charset="0"/>
              </a:rPr>
              <a:t>‘For we also are His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a:ea typeface="+mn-ea"/>
                <a:cs typeface="Arial" pitchFamily="34" charset="0"/>
              </a:rPr>
              <a:t> “Being then the children of God, we ought not to think that the Divine Nature is like gold or silver or stone, an image formed by the art and thought of man. ”</a:t>
            </a: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(Acts 17:28-29 NAU)</a:t>
            </a:r>
          </a:p>
        </p:txBody>
      </p:sp>
      <p:sp>
        <p:nvSpPr>
          <p:cNvPr id="9" name="TextBox 8"/>
          <p:cNvSpPr txBox="1"/>
          <p:nvPr/>
        </p:nvSpPr>
        <p:spPr>
          <a:xfrm>
            <a:off x="6324600" y="5334000"/>
            <a:ext cx="2438400" cy="10160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Cilician poet </a:t>
            </a:r>
            <a:r>
              <a:rPr kumimoji="0" lang="en-US" sz="2000" b="0" i="0" u="none" strike="noStrike" kern="1200" cap="none" spc="0" normalizeH="0" baseline="0" noProof="0" dirty="0" err="1">
                <a:ln>
                  <a:noFill/>
                </a:ln>
                <a:solidFill>
                  <a:prstClr val="white"/>
                </a:solidFill>
                <a:effectLst/>
                <a:uLnTx/>
                <a:uFillTx/>
                <a:latin typeface="Calibri"/>
                <a:ea typeface="+mn-ea"/>
                <a:cs typeface="Arial" pitchFamily="34" charset="0"/>
              </a:rPr>
              <a:t>Aratus</a:t>
            </a: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pitchFamily="34" charset="0"/>
              </a:rPr>
              <a:t> British Museum</a:t>
            </a:r>
          </a:p>
        </p:txBody>
      </p:sp>
      <p:pic>
        <p:nvPicPr>
          <p:cNvPr id="192519" name="Picture 2" descr="http://ferrelljenkins.files.wordpress.com/2011/12/aratus_bm_fjenkins-t.jpg"/>
          <p:cNvPicPr>
            <a:picLocks noChangeAspect="1" noChangeArrowheads="1"/>
          </p:cNvPicPr>
          <p:nvPr/>
        </p:nvPicPr>
        <p:blipFill>
          <a:blip r:embed="rId3" cstate="print"/>
          <a:srcRect/>
          <a:stretch>
            <a:fillRect/>
          </a:stretch>
        </p:blipFill>
        <p:spPr bwMode="auto">
          <a:xfrm>
            <a:off x="5638800" y="228600"/>
            <a:ext cx="3067050" cy="4686300"/>
          </a:xfrm>
          <a:prstGeom prst="rect">
            <a:avLst/>
          </a:prstGeom>
          <a:noFill/>
          <a:ln w="9525">
            <a:noFill/>
            <a:miter lim="800000"/>
            <a:headEnd/>
            <a:tailEnd/>
          </a:ln>
        </p:spPr>
      </p:pic>
      <p:sp>
        <p:nvSpPr>
          <p:cNvPr id="11" name="Rectangle 10"/>
          <p:cNvSpPr/>
          <p:nvPr/>
        </p:nvSpPr>
        <p:spPr>
          <a:xfrm>
            <a:off x="2819400" y="2665413"/>
            <a:ext cx="2435225" cy="369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Arial" pitchFamily="34" charset="0"/>
              </a:rPr>
              <a:t>Cretan poet </a:t>
            </a:r>
            <a:r>
              <a:rPr kumimoji="0" lang="en-US" sz="1800" b="0" i="0" u="none" strike="noStrike" kern="1200" cap="none" spc="0" normalizeH="0" baseline="0" noProof="0" dirty="0" err="1">
                <a:ln>
                  <a:noFill/>
                </a:ln>
                <a:solidFill>
                  <a:srgbClr val="00B0F0"/>
                </a:solidFill>
                <a:effectLst/>
                <a:uLnTx/>
                <a:uFillTx/>
                <a:latin typeface="Calibri"/>
                <a:ea typeface="+mn-ea"/>
                <a:cs typeface="Arial" pitchFamily="34" charset="0"/>
              </a:rPr>
              <a:t>Epimenides</a:t>
            </a:r>
            <a:endParaRPr kumimoji="0" lang="en-US" sz="1800" b="0" i="0" u="none" strike="noStrike" kern="1200" cap="none" spc="0" normalizeH="0" baseline="0" noProof="0" dirty="0">
              <a:ln>
                <a:noFill/>
              </a:ln>
              <a:solidFill>
                <a:srgbClr val="00B0F0"/>
              </a:solidFill>
              <a:effectLst/>
              <a:uLnTx/>
              <a:uFillTx/>
              <a:latin typeface="Calibri"/>
              <a:ea typeface="+mn-ea"/>
              <a:cs typeface="Arial" pitchFamily="34" charset="0"/>
            </a:endParaRPr>
          </a:p>
        </p:txBody>
      </p:sp>
      <p:sp>
        <p:nvSpPr>
          <p:cNvPr id="12" name="Right Brace 11"/>
          <p:cNvSpPr/>
          <p:nvPr/>
        </p:nvSpPr>
        <p:spPr>
          <a:xfrm>
            <a:off x="2590800" y="2665413"/>
            <a:ext cx="152400" cy="457200"/>
          </a:xfrm>
          <a:prstGeom prst="righ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p:cNvSpPr/>
          <p:nvPr/>
        </p:nvSpPr>
        <p:spPr>
          <a:xfrm>
            <a:off x="2895600" y="4189413"/>
            <a:ext cx="1631950" cy="369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00"/>
                </a:solidFill>
                <a:effectLst/>
                <a:uLnTx/>
                <a:uFillTx/>
                <a:latin typeface="Calibri"/>
                <a:ea typeface="+mn-ea"/>
                <a:cs typeface="Arial" pitchFamily="34" charset="0"/>
              </a:rPr>
              <a:t>Aratus</a:t>
            </a:r>
            <a:r>
              <a:rPr kumimoji="0" lang="en-US" sz="1800" b="0" i="0" u="none" strike="noStrike" kern="1200" cap="none" spc="0" normalizeH="0" baseline="0" noProof="0" dirty="0">
                <a:ln>
                  <a:noFill/>
                </a:ln>
                <a:solidFill>
                  <a:srgbClr val="FFFF00"/>
                </a:solidFill>
                <a:effectLst/>
                <a:uLnTx/>
                <a:uFillTx/>
                <a:latin typeface="Calibri"/>
                <a:ea typeface="+mn-ea"/>
                <a:cs typeface="Arial" pitchFamily="34" charset="0"/>
              </a:rPr>
              <a:t> of Cilicia</a:t>
            </a:r>
          </a:p>
        </p:txBody>
      </p:sp>
      <p:sp>
        <p:nvSpPr>
          <p:cNvPr id="14" name="Right Brace 13"/>
          <p:cNvSpPr/>
          <p:nvPr/>
        </p:nvSpPr>
        <p:spPr>
          <a:xfrm>
            <a:off x="2590800" y="3351213"/>
            <a:ext cx="304800" cy="2133600"/>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a:off x="2971800" y="4722813"/>
            <a:ext cx="2514600" cy="17541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rPr>
              <a:t>Acts 21:39 But Paul said, </a:t>
            </a:r>
            <a:r>
              <a:rPr kumimoji="0" lang="en-US" sz="1800" b="0" i="0" u="none" strike="noStrike" kern="1200" cap="none" spc="0" normalizeH="0" baseline="0" noProof="0" dirty="0">
                <a:ln>
                  <a:noFill/>
                </a:ln>
                <a:solidFill>
                  <a:srgbClr val="FFFF00"/>
                </a:solidFill>
                <a:effectLst/>
                <a:uLnTx/>
                <a:uFillTx/>
                <a:latin typeface="Calibri"/>
                <a:ea typeface="+mn-ea"/>
                <a:cs typeface="Arial" pitchFamily="34" charset="0"/>
              </a:rPr>
              <a:t>“I am a Jew of Tarsus in Cilicia</a:t>
            </a:r>
            <a:r>
              <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rPr>
              <a:t>, a citizen of no insignificant city; and I beg you, allow me to speak to the people.” </a:t>
            </a:r>
          </a:p>
        </p:txBody>
      </p:sp>
    </p:spTree>
  </p:cSld>
  <p:clrMapOvr>
    <a:masterClrMapping/>
  </p:clrMapOvr>
  <p:transition advClick="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endParaRPr lang="en-US"/>
          </a:p>
        </p:txBody>
      </p:sp>
      <p:pic>
        <p:nvPicPr>
          <p:cNvPr id="194563" name="Picture 3"/>
          <p:cNvPicPr>
            <a:picLocks noChangeAspect="1" noChangeArrowheads="1"/>
          </p:cNvPicPr>
          <p:nvPr/>
        </p:nvPicPr>
        <p:blipFill>
          <a:blip r:embed="rId2" cstate="print"/>
          <a:srcRect/>
          <a:stretch>
            <a:fillRect/>
          </a:stretch>
        </p:blipFill>
        <p:spPr bwMode="auto">
          <a:xfrm>
            <a:off x="996950" y="409575"/>
            <a:ext cx="2927350" cy="4002088"/>
          </a:xfrm>
          <a:prstGeom prst="rect">
            <a:avLst/>
          </a:prstGeom>
          <a:noFill/>
          <a:ln w="9525">
            <a:noFill/>
            <a:miter lim="800000"/>
            <a:headEnd/>
            <a:tailEnd/>
          </a:ln>
        </p:spPr>
      </p:pic>
      <p:pic>
        <p:nvPicPr>
          <p:cNvPr id="194564" name="Picture 4"/>
          <p:cNvPicPr>
            <a:picLocks noChangeAspect="1" noChangeArrowheads="1"/>
          </p:cNvPicPr>
          <p:nvPr/>
        </p:nvPicPr>
        <p:blipFill>
          <a:blip r:embed="rId3" cstate="print"/>
          <a:srcRect/>
          <a:stretch>
            <a:fillRect/>
          </a:stretch>
        </p:blipFill>
        <p:spPr bwMode="auto">
          <a:xfrm>
            <a:off x="3921125" y="409575"/>
            <a:ext cx="5222875" cy="3933825"/>
          </a:xfrm>
          <a:prstGeom prst="rect">
            <a:avLst/>
          </a:prstGeom>
          <a:noFill/>
          <a:ln w="9525">
            <a:noFill/>
            <a:miter lim="800000"/>
            <a:headEnd/>
            <a:tailEnd/>
          </a:ln>
        </p:spPr>
      </p:pic>
      <p:pic>
        <p:nvPicPr>
          <p:cNvPr id="194565" name="Picture 5"/>
          <p:cNvPicPr>
            <a:picLocks noChangeAspect="1" noChangeArrowheads="1"/>
          </p:cNvPicPr>
          <p:nvPr/>
        </p:nvPicPr>
        <p:blipFill>
          <a:blip r:embed="rId4" cstate="print"/>
          <a:srcRect/>
          <a:stretch>
            <a:fillRect/>
          </a:stretch>
        </p:blipFill>
        <p:spPr bwMode="auto">
          <a:xfrm>
            <a:off x="0" y="4572000"/>
            <a:ext cx="3429000" cy="2286000"/>
          </a:xfrm>
          <a:prstGeom prst="rect">
            <a:avLst/>
          </a:prstGeom>
          <a:noFill/>
          <a:ln w="9525">
            <a:noFill/>
            <a:miter lim="800000"/>
            <a:headEnd/>
            <a:tailEnd/>
          </a:ln>
          <a:effectLst/>
        </p:spPr>
      </p:pic>
      <p:sp>
        <p:nvSpPr>
          <p:cNvPr id="194566" name="TextBox 6"/>
          <p:cNvSpPr txBox="1">
            <a:spLocks noChangeArrowheads="1"/>
          </p:cNvSpPr>
          <p:nvPr/>
        </p:nvSpPr>
        <p:spPr bwMode="auto">
          <a:xfrm>
            <a:off x="3194050" y="4411663"/>
            <a:ext cx="5784850" cy="258603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30000" noProof="0">
                <a:ln>
                  <a:noFill/>
                </a:ln>
                <a:solidFill>
                  <a:srgbClr val="7030A0"/>
                </a:solidFill>
                <a:effectLst/>
                <a:uLnTx/>
                <a:uFillTx/>
                <a:latin typeface="Arial" pitchFamily="34" charset="0"/>
                <a:ea typeface="+mn-ea"/>
                <a:cs typeface="Arial" pitchFamily="34" charset="0"/>
              </a:rPr>
              <a:t>32</a:t>
            </a:r>
            <a:r>
              <a:rPr kumimoji="0" lang="en-US" sz="1800" b="1" i="0" u="none" strike="noStrike" kern="1200" cap="none" spc="0" normalizeH="0" baseline="0" noProof="0">
                <a:ln>
                  <a:noFill/>
                </a:ln>
                <a:solidFill>
                  <a:srgbClr val="7030A0"/>
                </a:solidFill>
                <a:effectLst/>
                <a:uLnTx/>
                <a:uFillTx/>
                <a:latin typeface="Arial" pitchFamily="34" charset="0"/>
                <a:ea typeface="+mn-ea"/>
                <a:cs typeface="Arial" pitchFamily="34" charset="0"/>
              </a:rPr>
              <a:t>Now when they heard of the resurrection of the dead, some mocked.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pitchFamily="34" charset="0"/>
                <a:ea typeface="+mn-ea"/>
                <a:cs typeface="Arial" pitchFamily="34" charset="0"/>
              </a:rPr>
              <a:t>But others said, “We will hear you again about this.”</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b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br>
            <a:r>
              <a:rPr kumimoji="0" lang="en-US" sz="1800" b="0" i="0" u="none" strike="noStrike" kern="1200" cap="none" spc="0" normalizeH="0" baseline="30000" noProof="0">
                <a:ln>
                  <a:noFill/>
                </a:ln>
                <a:solidFill>
                  <a:srgbClr val="000000"/>
                </a:solidFill>
                <a:effectLst/>
                <a:uLnTx/>
                <a:uFillTx/>
                <a:latin typeface="Arial" pitchFamily="34" charset="0"/>
                <a:ea typeface="+mn-ea"/>
                <a:cs typeface="Arial" pitchFamily="34" charset="0"/>
              </a:rPr>
              <a:t>33</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So Paul went out from their midst. </a:t>
            </a:r>
            <a:b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br>
            <a:r>
              <a:rPr kumimoji="0" lang="en-US" sz="1800" b="0" i="0" u="none" strike="noStrike" kern="1200" cap="none" spc="0" normalizeH="0" baseline="30000" noProof="0">
                <a:ln>
                  <a:noFill/>
                </a:ln>
                <a:solidFill>
                  <a:srgbClr val="000000"/>
                </a:solidFill>
                <a:effectLst/>
                <a:uLnTx/>
                <a:uFillTx/>
                <a:latin typeface="Arial" pitchFamily="34" charset="0"/>
                <a:ea typeface="+mn-ea"/>
                <a:cs typeface="Arial" pitchFamily="34" charset="0"/>
              </a:rPr>
              <a:t>34</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But some men joined him and believed, among whom also were Dionysius the Areopagite and a woman named Damaris and others with them.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5C7581-CB38-45DA-9C24-5D45F98131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3" name="Text Placeholder 2"/>
          <p:cNvSpPr>
            <a:spLocks noGrp="1"/>
          </p:cNvSpPr>
          <p:nvPr>
            <p:ph type="body" sz="quarter" idx="10"/>
          </p:nvPr>
        </p:nvSpPr>
        <p:spPr>
          <a:xfrm>
            <a:off x="0" y="6519672"/>
            <a:ext cx="8074152" cy="338554"/>
          </a:xfrm>
        </p:spPr>
        <p:txBody>
          <a:bodyPr/>
          <a:lstStyle/>
          <a:p>
            <a:r>
              <a:rPr lang="en-US" dirty="0"/>
              <a:t>Gymnasium in Salamis (from the north)</a:t>
            </a:r>
          </a:p>
        </p:txBody>
      </p:sp>
      <p:sp>
        <p:nvSpPr>
          <p:cNvPr id="4" name="Text Placeholder 3"/>
          <p:cNvSpPr>
            <a:spLocks noGrp="1"/>
          </p:cNvSpPr>
          <p:nvPr>
            <p:ph type="body" sz="quarter" idx="12"/>
          </p:nvPr>
        </p:nvSpPr>
        <p:spPr/>
        <p:txBody>
          <a:bodyPr/>
          <a:lstStyle/>
          <a:p>
            <a:pPr>
              <a:defRPr/>
            </a:pPr>
            <a:r>
              <a:rPr lang="en-US" kern="0"/>
              <a:t>13:5</a:t>
            </a:r>
            <a:endParaRPr lang="en-US" kern="0" dirty="0"/>
          </a:p>
        </p:txBody>
      </p:sp>
      <p:sp>
        <p:nvSpPr>
          <p:cNvPr id="2" name="Title 1"/>
          <p:cNvSpPr>
            <a:spLocks noGrp="1"/>
          </p:cNvSpPr>
          <p:nvPr>
            <p:ph type="title"/>
          </p:nvPr>
        </p:nvSpPr>
        <p:spPr/>
        <p:txBody>
          <a:bodyPr/>
          <a:lstStyle/>
          <a:p>
            <a:pPr>
              <a:defRPr/>
            </a:pPr>
            <a:r>
              <a:rPr lang="en-US" dirty="0"/>
              <a:t>And when they arrived at Salamis, they proclaimed the word of God in the synagogues</a:t>
            </a:r>
          </a:p>
        </p:txBody>
      </p:sp>
    </p:spTree>
    <p:extLst>
      <p:ext uri="{BB962C8B-B14F-4D97-AF65-F5344CB8AC3E}">
        <p14:creationId xmlns:p14="http://schemas.microsoft.com/office/powerpoint/2010/main" val="234189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solidFill>
                  <a:schemeClr val="bg1"/>
                </a:solidFill>
              </a:rPr>
              <a:t>Gymnasium in Salamis, Cyprus</a:t>
            </a:r>
          </a:p>
        </p:txBody>
      </p:sp>
      <p:pic>
        <p:nvPicPr>
          <p:cNvPr id="7171" name="Picture 3" descr="C:\BibleMaps &amp; Clipart\Now &amp; Then\Cyprus - Salamis - ancient gymnasium - now.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3625" y="1828800"/>
            <a:ext cx="7132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BibleMaps &amp; Clipart\Now &amp; Then\Cyprus-Salamis-gymnasium-the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3625" y="1828800"/>
            <a:ext cx="72421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3816946-13D0-49DC-89C0-6A78C8FA11FA}"/>
              </a:ext>
            </a:extLst>
          </p:cNvPr>
          <p:cNvSpPr txBox="1"/>
          <p:nvPr/>
        </p:nvSpPr>
        <p:spPr>
          <a:xfrm>
            <a:off x="130628" y="0"/>
            <a:ext cx="8882743" cy="1323439"/>
          </a:xfrm>
          <a:prstGeom prst="rect">
            <a:avLst/>
          </a:prstGeom>
          <a:noFill/>
        </p:spPr>
        <p:txBody>
          <a:bodyPr wrap="square" rtlCol="0">
            <a:spAutoFit/>
          </a:bodyPr>
          <a:lstStyle/>
          <a:p>
            <a:r>
              <a:rPr lang="en-US" sz="1600" b="1" dirty="0">
                <a:solidFill>
                  <a:schemeClr val="bg1"/>
                </a:solidFill>
              </a:rPr>
              <a:t>Acts 13:4-5 (ESV) </a:t>
            </a:r>
            <a:br>
              <a:rPr lang="en-US" sz="1600" dirty="0">
                <a:solidFill>
                  <a:schemeClr val="bg1"/>
                </a:solidFill>
              </a:rPr>
            </a:br>
            <a:r>
              <a:rPr lang="en-US" sz="1600" baseline="30000" dirty="0">
                <a:solidFill>
                  <a:schemeClr val="bg1"/>
                </a:solidFill>
              </a:rPr>
              <a:t>4 </a:t>
            </a:r>
            <a:r>
              <a:rPr lang="en-US" sz="1600" dirty="0">
                <a:solidFill>
                  <a:schemeClr val="bg1"/>
                </a:solidFill>
              </a:rPr>
              <a:t> So, being sent out by the Holy Spirit, they went down to Seleucia, and from there they sailed to Cyprus.  </a:t>
            </a:r>
            <a:r>
              <a:rPr lang="en-US" sz="1600" baseline="30000" dirty="0">
                <a:solidFill>
                  <a:schemeClr val="bg1"/>
                </a:solidFill>
              </a:rPr>
              <a:t>5 </a:t>
            </a:r>
            <a:r>
              <a:rPr lang="en-US" sz="1600" dirty="0">
                <a:solidFill>
                  <a:schemeClr val="bg1"/>
                </a:solidFill>
              </a:rPr>
              <a:t> When they arrived at Salamis, they proclaimed the word of God in the synagogues of the Jews. And they had John to assist them. </a:t>
            </a:r>
          </a:p>
          <a:p>
            <a:endParaRPr lang="en-US" sz="1600" dirty="0">
              <a:solidFill>
                <a:schemeClr val="bg1"/>
              </a:solidFill>
            </a:endParaRPr>
          </a:p>
        </p:txBody>
      </p:sp>
    </p:spTree>
    <p:extLst>
      <p:ext uri="{BB962C8B-B14F-4D97-AF65-F5344CB8AC3E}">
        <p14:creationId xmlns:p14="http://schemas.microsoft.com/office/powerpoint/2010/main" val="1840556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23556"/>
                                        </p:tgtEl>
                                        <p:attrNameLst>
                                          <p:attrName>style.visibility</p:attrName>
                                        </p:attrNameLst>
                                      </p:cBhvr>
                                      <p:to>
                                        <p:strVal val="visible"/>
                                      </p:to>
                                    </p:set>
                                    <p:animEffect transition="in" filter="checkerboard(across)">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82DED-C3B1-4466-9380-012837CD522F}"/>
              </a:ext>
            </a:extLst>
          </p:cNvPr>
          <p:cNvSpPr>
            <a:spLocks noGrp="1"/>
          </p:cNvSpPr>
          <p:nvPr>
            <p:ph type="body" sz="quarter" idx="10"/>
          </p:nvPr>
        </p:nvSpPr>
        <p:spPr/>
        <p:txBody>
          <a:bodyPr/>
          <a:lstStyle/>
          <a:p>
            <a:r>
              <a:rPr lang="en-US" dirty="0"/>
              <a:t>Synagogue in </a:t>
            </a:r>
            <a:r>
              <a:rPr lang="en-US" dirty="0" err="1"/>
              <a:t>Magdala</a:t>
            </a:r>
            <a:r>
              <a:rPr lang="en-US" dirty="0"/>
              <a:t> (from the west)</a:t>
            </a:r>
          </a:p>
        </p:txBody>
      </p:sp>
      <p:sp>
        <p:nvSpPr>
          <p:cNvPr id="3" name="Text Placeholder 2">
            <a:extLst>
              <a:ext uri="{FF2B5EF4-FFF2-40B4-BE49-F238E27FC236}">
                <a16:creationId xmlns:a16="http://schemas.microsoft.com/office/drawing/2014/main" id="{7CB46CB7-6F90-4F77-8E91-F66D1F6AF92B}"/>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13:5</a:t>
            </a:r>
          </a:p>
        </p:txBody>
      </p:sp>
      <p:sp>
        <p:nvSpPr>
          <p:cNvPr id="4" name="Title 3">
            <a:extLst>
              <a:ext uri="{FF2B5EF4-FFF2-40B4-BE49-F238E27FC236}">
                <a16:creationId xmlns:a16="http://schemas.microsoft.com/office/drawing/2014/main" id="{B1A4022D-FA38-47C7-A10E-BCB8C38F5A0B}"/>
              </a:ext>
            </a:extLst>
          </p:cNvPr>
          <p:cNvSpPr>
            <a:spLocks noGrp="1"/>
          </p:cNvSpPr>
          <p:nvPr>
            <p:ph type="title"/>
          </p:nvPr>
        </p:nvSpPr>
        <p:spPr/>
        <p:txBody>
          <a:bodyPr/>
          <a:lstStyle/>
          <a:p>
            <a:r>
              <a:rPr lang="en-US" dirty="0"/>
              <a:t>They proclaimed the word of God in the synagogues of the Jews</a:t>
            </a:r>
          </a:p>
        </p:txBody>
      </p:sp>
      <p:pic>
        <p:nvPicPr>
          <p:cNvPr id="6" name="Picture 5" descr="A close up of a stone building&#10;&#10;Description generated with high confidence">
            <a:extLst>
              <a:ext uri="{FF2B5EF4-FFF2-40B4-BE49-F238E27FC236}">
                <a16:creationId xmlns:a16="http://schemas.microsoft.com/office/drawing/2014/main" id="{509286E2-F49D-4639-B052-CBEC771F5B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317023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C864F-0D89-4D8E-9FCA-C31DAF8D60D4}"/>
              </a:ext>
            </a:extLst>
          </p:cNvPr>
          <p:cNvSpPr>
            <a:spLocks noGrp="1"/>
          </p:cNvSpPr>
          <p:nvPr>
            <p:ph type="body" sz="quarter" idx="10"/>
          </p:nvPr>
        </p:nvSpPr>
        <p:spPr/>
        <p:txBody>
          <a:bodyPr/>
          <a:lstStyle/>
          <a:p>
            <a:r>
              <a:rPr lang="en-US" dirty="0"/>
              <a:t>Interior of a Roman synagogue in Ostia (from the north)</a:t>
            </a:r>
          </a:p>
        </p:txBody>
      </p:sp>
      <p:sp>
        <p:nvSpPr>
          <p:cNvPr id="3" name="Text Placeholder 2">
            <a:extLst>
              <a:ext uri="{FF2B5EF4-FFF2-40B4-BE49-F238E27FC236}">
                <a16:creationId xmlns:a16="http://schemas.microsoft.com/office/drawing/2014/main" id="{39F2CC58-8452-4D38-A30E-169FEB21F996}"/>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13:5</a:t>
            </a:r>
          </a:p>
        </p:txBody>
      </p:sp>
      <p:sp>
        <p:nvSpPr>
          <p:cNvPr id="4" name="Title 3">
            <a:extLst>
              <a:ext uri="{FF2B5EF4-FFF2-40B4-BE49-F238E27FC236}">
                <a16:creationId xmlns:a16="http://schemas.microsoft.com/office/drawing/2014/main" id="{30C7806E-E8E2-41C4-864F-B0EF3E522910}"/>
              </a:ext>
            </a:extLst>
          </p:cNvPr>
          <p:cNvSpPr>
            <a:spLocks noGrp="1"/>
          </p:cNvSpPr>
          <p:nvPr>
            <p:ph type="title"/>
          </p:nvPr>
        </p:nvSpPr>
        <p:spPr/>
        <p:txBody>
          <a:bodyPr/>
          <a:lstStyle/>
          <a:p>
            <a:r>
              <a:rPr lang="en-US" dirty="0"/>
              <a:t>They proclaimed the word of God in the synagogues of the Jews</a:t>
            </a:r>
          </a:p>
        </p:txBody>
      </p:sp>
      <p:pic>
        <p:nvPicPr>
          <p:cNvPr id="6" name="Picture 5" descr="A picture containing grass, outdoor, sky, tree&#10;&#10;Description generated with very high confidence">
            <a:extLst>
              <a:ext uri="{FF2B5EF4-FFF2-40B4-BE49-F238E27FC236}">
                <a16:creationId xmlns:a16="http://schemas.microsoft.com/office/drawing/2014/main" id="{CB653081-E0BC-4F69-91A7-99AF3D8B45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30522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8898C-2AE0-46E9-A80A-2AF1D3D0FDA3}"/>
              </a:ext>
            </a:extLst>
          </p:cNvPr>
          <p:cNvSpPr>
            <a:spLocks noGrp="1"/>
          </p:cNvSpPr>
          <p:nvPr>
            <p:ph type="body" sz="quarter" idx="10"/>
          </p:nvPr>
        </p:nvSpPr>
        <p:spPr>
          <a:xfrm>
            <a:off x="0" y="6519672"/>
            <a:ext cx="8074152" cy="338554"/>
          </a:xfrm>
        </p:spPr>
        <p:txBody>
          <a:bodyPr/>
          <a:lstStyle/>
          <a:p>
            <a:r>
              <a:rPr lang="en-US" dirty="0"/>
              <a:t>East wing reception hall in the Villa of Theseus at </a:t>
            </a:r>
            <a:r>
              <a:rPr lang="en-US" dirty="0" err="1"/>
              <a:t>Paphos</a:t>
            </a:r>
            <a:endParaRPr lang="en-US" dirty="0"/>
          </a:p>
        </p:txBody>
      </p:sp>
      <p:sp>
        <p:nvSpPr>
          <p:cNvPr id="3" name="Text Placeholder 2">
            <a:extLst>
              <a:ext uri="{FF2B5EF4-FFF2-40B4-BE49-F238E27FC236}">
                <a16:creationId xmlns:a16="http://schemas.microsoft.com/office/drawing/2014/main" id="{20E0070F-37A2-40DE-BEB0-58474C42FAA6}"/>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13:6</a:t>
            </a:r>
          </a:p>
        </p:txBody>
      </p:sp>
      <p:sp>
        <p:nvSpPr>
          <p:cNvPr id="4" name="Title 3">
            <a:extLst>
              <a:ext uri="{FF2B5EF4-FFF2-40B4-BE49-F238E27FC236}">
                <a16:creationId xmlns:a16="http://schemas.microsoft.com/office/drawing/2014/main" id="{24EA2EEE-C939-43F3-ADA4-680575BA97D7}"/>
              </a:ext>
            </a:extLst>
          </p:cNvPr>
          <p:cNvSpPr>
            <a:spLocks noGrp="1"/>
          </p:cNvSpPr>
          <p:nvPr>
            <p:ph type="title"/>
          </p:nvPr>
        </p:nvSpPr>
        <p:spPr/>
        <p:txBody>
          <a:bodyPr/>
          <a:lstStyle/>
          <a:p>
            <a:r>
              <a:rPr lang="en-US" dirty="0"/>
              <a:t>And when they had gone through the whole island as far as </a:t>
            </a:r>
            <a:r>
              <a:rPr lang="en-US" dirty="0" err="1"/>
              <a:t>Paphos</a:t>
            </a:r>
            <a:endParaRPr lang="en-US" dirty="0"/>
          </a:p>
        </p:txBody>
      </p:sp>
      <p:pic>
        <p:nvPicPr>
          <p:cNvPr id="6" name="Picture 5" descr="A stone building&#10;&#10;Description generated with very high confidence">
            <a:extLst>
              <a:ext uri="{FF2B5EF4-FFF2-40B4-BE49-F238E27FC236}">
                <a16:creationId xmlns:a16="http://schemas.microsoft.com/office/drawing/2014/main" id="{7843FC1D-0A8B-41F6-91B1-34237DA207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831208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BibleMaps &amp; Clipart\Space Shots of Near East\Cyprus-Cut Dow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762000" y="6096000"/>
            <a:ext cx="7772400" cy="762000"/>
          </a:xfrm>
        </p:spPr>
        <p:txBody>
          <a:bodyPr/>
          <a:lstStyle/>
          <a:p>
            <a:pPr eaLnBrk="1" hangingPunct="1"/>
            <a:r>
              <a:rPr lang="en-US" altLang="en-US" sz="2800" b="1" dirty="0">
                <a:solidFill>
                  <a:schemeClr val="bg1"/>
                </a:solidFill>
              </a:rPr>
              <a:t>Acts 13</a:t>
            </a:r>
            <a:r>
              <a:rPr lang="en-US" altLang="en-US" sz="2800" dirty="0">
                <a:solidFill>
                  <a:schemeClr val="bg1"/>
                </a:solidFill>
              </a:rPr>
              <a:t> – </a:t>
            </a:r>
            <a:r>
              <a:rPr lang="en-US" altLang="en-US" sz="2800" b="1" dirty="0">
                <a:solidFill>
                  <a:schemeClr val="bg1"/>
                </a:solidFill>
                <a:latin typeface="Charter BT" charset="0"/>
                <a:cs typeface="Times New Roman" pitchFamily="18" charset="0"/>
              </a:rPr>
              <a:t>Paul’s First Journey</a:t>
            </a:r>
          </a:p>
        </p:txBody>
      </p:sp>
      <p:sp>
        <p:nvSpPr>
          <p:cNvPr id="8196" name="Oval 6"/>
          <p:cNvSpPr>
            <a:spLocks noChangeArrowheads="1"/>
          </p:cNvSpPr>
          <p:nvPr/>
        </p:nvSpPr>
        <p:spPr bwMode="auto">
          <a:xfrm>
            <a:off x="7467600" y="1828800"/>
            <a:ext cx="152400" cy="152400"/>
          </a:xfrm>
          <a:prstGeom prst="ellipse">
            <a:avLst/>
          </a:prstGeom>
          <a:solidFill>
            <a:srgbClr val="FF66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197" name="Oval 7"/>
          <p:cNvSpPr>
            <a:spLocks noChangeArrowheads="1"/>
          </p:cNvSpPr>
          <p:nvPr/>
        </p:nvSpPr>
        <p:spPr bwMode="auto">
          <a:xfrm>
            <a:off x="2895600" y="5334000"/>
            <a:ext cx="152400" cy="152400"/>
          </a:xfrm>
          <a:prstGeom prst="ellipse">
            <a:avLst/>
          </a:prstGeom>
          <a:solidFill>
            <a:srgbClr val="FF66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198" name="Text Box 9"/>
          <p:cNvSpPr txBox="1">
            <a:spLocks noChangeArrowheads="1"/>
          </p:cNvSpPr>
          <p:nvPr/>
        </p:nvSpPr>
        <p:spPr bwMode="auto">
          <a:xfrm>
            <a:off x="7543800" y="13716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omic Sans MS" pitchFamily="66" charset="0"/>
                <a:ea typeface="+mn-ea"/>
                <a:cs typeface="+mn-cs"/>
              </a:rPr>
              <a:t>Salamis</a:t>
            </a:r>
          </a:p>
        </p:txBody>
      </p:sp>
      <p:sp>
        <p:nvSpPr>
          <p:cNvPr id="8199" name="Text Box 10"/>
          <p:cNvSpPr txBox="1">
            <a:spLocks noChangeArrowheads="1"/>
          </p:cNvSpPr>
          <p:nvPr/>
        </p:nvSpPr>
        <p:spPr bwMode="auto">
          <a:xfrm>
            <a:off x="1219200" y="5257800"/>
            <a:ext cx="1308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omic Sans MS" pitchFamily="66" charset="0"/>
                <a:ea typeface="+mn-ea"/>
                <a:cs typeface="+mn-cs"/>
              </a:rPr>
              <a:t>Paphos</a:t>
            </a:r>
          </a:p>
        </p:txBody>
      </p:sp>
      <p:sp>
        <p:nvSpPr>
          <p:cNvPr id="8200" name="Text Box 14"/>
          <p:cNvSpPr txBox="1">
            <a:spLocks noChangeArrowheads="1"/>
          </p:cNvSpPr>
          <p:nvPr/>
        </p:nvSpPr>
        <p:spPr bwMode="auto">
          <a:xfrm>
            <a:off x="5867400" y="4800600"/>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Comic Sans MS" pitchFamily="66" charset="0"/>
                <a:ea typeface="+mn-ea"/>
                <a:cs typeface="+mn-cs"/>
              </a:rPr>
              <a:t>Amathous</a:t>
            </a:r>
          </a:p>
        </p:txBody>
      </p:sp>
      <p:sp>
        <p:nvSpPr>
          <p:cNvPr id="8201" name="Text Box 15"/>
          <p:cNvSpPr txBox="1">
            <a:spLocks noChangeArrowheads="1"/>
          </p:cNvSpPr>
          <p:nvPr/>
        </p:nvSpPr>
        <p:spPr bwMode="auto">
          <a:xfrm>
            <a:off x="4343400" y="5638800"/>
            <a:ext cx="1241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FFFFFF"/>
                </a:solidFill>
                <a:effectLst/>
                <a:uLnTx/>
                <a:uFillTx/>
                <a:latin typeface="Comic Sans MS" pitchFamily="66" charset="0"/>
                <a:ea typeface="+mn-ea"/>
                <a:cs typeface="+mn-cs"/>
              </a:rPr>
              <a:t>Kourion</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n-ea"/>
              <a:cs typeface="+mn-cs"/>
            </a:endParaRPr>
          </a:p>
        </p:txBody>
      </p:sp>
      <p:sp>
        <p:nvSpPr>
          <p:cNvPr id="27664" name="Freeform 16"/>
          <p:cNvSpPr>
            <a:spLocks/>
          </p:cNvSpPr>
          <p:nvPr/>
        </p:nvSpPr>
        <p:spPr bwMode="auto">
          <a:xfrm>
            <a:off x="2971800" y="1981200"/>
            <a:ext cx="4495800" cy="3657600"/>
          </a:xfrm>
          <a:custGeom>
            <a:avLst/>
            <a:gdLst>
              <a:gd name="T0" fmla="*/ 0 w 2832"/>
              <a:gd name="T1" fmla="*/ 2160 h 2272"/>
              <a:gd name="T2" fmla="*/ 192 w 2832"/>
              <a:gd name="T3" fmla="*/ 2256 h 2272"/>
              <a:gd name="T4" fmla="*/ 384 w 2832"/>
              <a:gd name="T5" fmla="*/ 2256 h 2272"/>
              <a:gd name="T6" fmla="*/ 528 w 2832"/>
              <a:gd name="T7" fmla="*/ 2256 h 2272"/>
              <a:gd name="T8" fmla="*/ 768 w 2832"/>
              <a:gd name="T9" fmla="*/ 2256 h 2272"/>
              <a:gd name="T10" fmla="*/ 912 w 2832"/>
              <a:gd name="T11" fmla="*/ 2160 h 2272"/>
              <a:gd name="T12" fmla="*/ 1008 w 2832"/>
              <a:gd name="T13" fmla="*/ 2112 h 2272"/>
              <a:gd name="T14" fmla="*/ 1104 w 2832"/>
              <a:gd name="T15" fmla="*/ 2064 h 2272"/>
              <a:gd name="T16" fmla="*/ 1248 w 2832"/>
              <a:gd name="T17" fmla="*/ 1968 h 2272"/>
              <a:gd name="T18" fmla="*/ 1344 w 2832"/>
              <a:gd name="T19" fmla="*/ 2016 h 2272"/>
              <a:gd name="T20" fmla="*/ 1584 w 2832"/>
              <a:gd name="T21" fmla="*/ 1872 h 2272"/>
              <a:gd name="T22" fmla="*/ 1728 w 2832"/>
              <a:gd name="T23" fmla="*/ 1824 h 2272"/>
              <a:gd name="T24" fmla="*/ 1872 w 2832"/>
              <a:gd name="T25" fmla="*/ 1632 h 2272"/>
              <a:gd name="T26" fmla="*/ 2112 w 2832"/>
              <a:gd name="T27" fmla="*/ 1584 h 2272"/>
              <a:gd name="T28" fmla="*/ 2256 w 2832"/>
              <a:gd name="T29" fmla="*/ 1392 h 2272"/>
              <a:gd name="T30" fmla="*/ 2400 w 2832"/>
              <a:gd name="T31" fmla="*/ 1008 h 2272"/>
              <a:gd name="T32" fmla="*/ 2448 w 2832"/>
              <a:gd name="T33" fmla="*/ 768 h 2272"/>
              <a:gd name="T34" fmla="*/ 2640 w 2832"/>
              <a:gd name="T35" fmla="*/ 336 h 2272"/>
              <a:gd name="T36" fmla="*/ 2832 w 2832"/>
              <a:gd name="T37" fmla="*/ 0 h 22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32"/>
              <a:gd name="T58" fmla="*/ 0 h 2272"/>
              <a:gd name="T59" fmla="*/ 2832 w 2832"/>
              <a:gd name="T60" fmla="*/ 2272 h 22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32" h="2272">
                <a:moveTo>
                  <a:pt x="0" y="2160"/>
                </a:moveTo>
                <a:cubicBezTo>
                  <a:pt x="64" y="2200"/>
                  <a:pt x="128" y="2240"/>
                  <a:pt x="192" y="2256"/>
                </a:cubicBezTo>
                <a:cubicBezTo>
                  <a:pt x="256" y="2272"/>
                  <a:pt x="328" y="2256"/>
                  <a:pt x="384" y="2256"/>
                </a:cubicBezTo>
                <a:cubicBezTo>
                  <a:pt x="440" y="2256"/>
                  <a:pt x="464" y="2256"/>
                  <a:pt x="528" y="2256"/>
                </a:cubicBezTo>
                <a:cubicBezTo>
                  <a:pt x="592" y="2256"/>
                  <a:pt x="704" y="2272"/>
                  <a:pt x="768" y="2256"/>
                </a:cubicBezTo>
                <a:cubicBezTo>
                  <a:pt x="832" y="2240"/>
                  <a:pt x="872" y="2184"/>
                  <a:pt x="912" y="2160"/>
                </a:cubicBezTo>
                <a:cubicBezTo>
                  <a:pt x="952" y="2136"/>
                  <a:pt x="976" y="2128"/>
                  <a:pt x="1008" y="2112"/>
                </a:cubicBezTo>
                <a:cubicBezTo>
                  <a:pt x="1040" y="2096"/>
                  <a:pt x="1064" y="2088"/>
                  <a:pt x="1104" y="2064"/>
                </a:cubicBezTo>
                <a:cubicBezTo>
                  <a:pt x="1144" y="2040"/>
                  <a:pt x="1208" y="1976"/>
                  <a:pt x="1248" y="1968"/>
                </a:cubicBezTo>
                <a:cubicBezTo>
                  <a:pt x="1288" y="1960"/>
                  <a:pt x="1288" y="2032"/>
                  <a:pt x="1344" y="2016"/>
                </a:cubicBezTo>
                <a:cubicBezTo>
                  <a:pt x="1400" y="2000"/>
                  <a:pt x="1520" y="1904"/>
                  <a:pt x="1584" y="1872"/>
                </a:cubicBezTo>
                <a:cubicBezTo>
                  <a:pt x="1648" y="1840"/>
                  <a:pt x="1680" y="1864"/>
                  <a:pt x="1728" y="1824"/>
                </a:cubicBezTo>
                <a:cubicBezTo>
                  <a:pt x="1776" y="1784"/>
                  <a:pt x="1808" y="1672"/>
                  <a:pt x="1872" y="1632"/>
                </a:cubicBezTo>
                <a:cubicBezTo>
                  <a:pt x="1936" y="1592"/>
                  <a:pt x="2048" y="1624"/>
                  <a:pt x="2112" y="1584"/>
                </a:cubicBezTo>
                <a:cubicBezTo>
                  <a:pt x="2176" y="1544"/>
                  <a:pt x="2208" y="1488"/>
                  <a:pt x="2256" y="1392"/>
                </a:cubicBezTo>
                <a:cubicBezTo>
                  <a:pt x="2304" y="1296"/>
                  <a:pt x="2368" y="1112"/>
                  <a:pt x="2400" y="1008"/>
                </a:cubicBezTo>
                <a:cubicBezTo>
                  <a:pt x="2432" y="904"/>
                  <a:pt x="2408" y="880"/>
                  <a:pt x="2448" y="768"/>
                </a:cubicBezTo>
                <a:cubicBezTo>
                  <a:pt x="2488" y="656"/>
                  <a:pt x="2576" y="464"/>
                  <a:pt x="2640" y="336"/>
                </a:cubicBezTo>
                <a:cubicBezTo>
                  <a:pt x="2704" y="208"/>
                  <a:pt x="2768" y="104"/>
                  <a:pt x="2832" y="0"/>
                </a:cubicBezTo>
              </a:path>
            </a:pathLst>
          </a:custGeom>
          <a:noFill/>
          <a:ln w="57150" cmpd="sng">
            <a:solidFill>
              <a:srgbClr val="FFFF66"/>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203" name="Oval 13"/>
          <p:cNvSpPr>
            <a:spLocks noChangeArrowheads="1"/>
          </p:cNvSpPr>
          <p:nvPr/>
        </p:nvSpPr>
        <p:spPr bwMode="auto">
          <a:xfrm>
            <a:off x="5105400" y="5181600"/>
            <a:ext cx="152400" cy="152400"/>
          </a:xfrm>
          <a:prstGeom prst="ellipse">
            <a:avLst/>
          </a:prstGeom>
          <a:solidFill>
            <a:srgbClr val="FF66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204" name="Oval 11"/>
          <p:cNvSpPr>
            <a:spLocks noChangeArrowheads="1"/>
          </p:cNvSpPr>
          <p:nvPr/>
        </p:nvSpPr>
        <p:spPr bwMode="auto">
          <a:xfrm>
            <a:off x="5638800" y="4800600"/>
            <a:ext cx="152400" cy="152400"/>
          </a:xfrm>
          <a:prstGeom prst="ellipse">
            <a:avLst/>
          </a:prstGeom>
          <a:solidFill>
            <a:srgbClr val="FF66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205" name="Text Box 17"/>
          <p:cNvSpPr txBox="1">
            <a:spLocks noChangeArrowheads="1"/>
          </p:cNvSpPr>
          <p:nvPr/>
        </p:nvSpPr>
        <p:spPr bwMode="auto">
          <a:xfrm>
            <a:off x="228600" y="457200"/>
            <a:ext cx="5638800" cy="22828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Acts 13:6 </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Now when they had gone through the island to Paphos, they found a certain sorcerer, a false prophet, a Jew whose name </a:t>
            </a:r>
            <a:r>
              <a:rPr kumimoji="0" lang="en-US" altLang="en-US" sz="2400" b="0" i="1" u="none" strike="noStrike" kern="1200" cap="none" spc="0" normalizeH="0" baseline="0" noProof="0">
                <a:ln>
                  <a:noFill/>
                </a:ln>
                <a:solidFill>
                  <a:srgbClr val="FFFFFF"/>
                </a:solidFill>
                <a:effectLst/>
                <a:uLnTx/>
                <a:uFillTx/>
                <a:latin typeface="Arial" pitchFamily="34" charset="0"/>
                <a:ea typeface="+mn-ea"/>
                <a:cs typeface="Arial" pitchFamily="34" charset="0"/>
              </a:rPr>
              <a:t>was</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 Bar-Jesus, </a:t>
            </a:r>
            <a:r>
              <a:rPr kumimoji="0" lang="en-US" altLang="en-US" sz="24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7</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who was with the proconsul, Sergius Paulus, an intelligent man. </a:t>
            </a:r>
          </a:p>
        </p:txBody>
      </p:sp>
    </p:spTree>
    <p:extLst>
      <p:ext uri="{BB962C8B-B14F-4D97-AF65-F5344CB8AC3E}">
        <p14:creationId xmlns:p14="http://schemas.microsoft.com/office/powerpoint/2010/main" val="3232211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27664"/>
                                        </p:tgtEl>
                                        <p:attrNameLst>
                                          <p:attrName>style.visibility</p:attrName>
                                        </p:attrNameLst>
                                      </p:cBhvr>
                                      <p:to>
                                        <p:strVal val="visible"/>
                                      </p:to>
                                    </p:set>
                                    <p:animEffect transition="in" filter="wipe(right)">
                                      <p:cBhvr>
                                        <p:cTn id="7" dur="5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ABB5C0-2D36-43B0-A1D1-98B954A61E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7530" y="0"/>
            <a:ext cx="2948940" cy="6858000"/>
          </a:xfrm>
          <a:prstGeom prst="rect">
            <a:avLst/>
          </a:prstGeom>
        </p:spPr>
      </p:pic>
      <p:sp>
        <p:nvSpPr>
          <p:cNvPr id="2" name="Text Placeholder 1">
            <a:extLst>
              <a:ext uri="{FF2B5EF4-FFF2-40B4-BE49-F238E27FC236}">
                <a16:creationId xmlns:a16="http://schemas.microsoft.com/office/drawing/2014/main" id="{8BF90992-D961-4C95-A61D-C94F59A6C526}"/>
              </a:ext>
            </a:extLst>
          </p:cNvPr>
          <p:cNvSpPr>
            <a:spLocks noGrp="1"/>
          </p:cNvSpPr>
          <p:nvPr>
            <p:ph type="body" sz="quarter" idx="10"/>
          </p:nvPr>
        </p:nvSpPr>
        <p:spPr>
          <a:xfrm>
            <a:off x="0" y="6519672"/>
            <a:ext cx="8074152" cy="338554"/>
          </a:xfrm>
        </p:spPr>
        <p:txBody>
          <a:bodyPr/>
          <a:lstStyle/>
          <a:p>
            <a:r>
              <a:rPr lang="en-US" dirty="0"/>
              <a:t>Statue of </a:t>
            </a:r>
            <a:r>
              <a:rPr lang="en-US" dirty="0" err="1"/>
              <a:t>Polemeanus</a:t>
            </a:r>
            <a:r>
              <a:rPr lang="en-US" dirty="0"/>
              <a:t>, proconsul of Asia, from Ephesus, AD 106–107</a:t>
            </a:r>
          </a:p>
        </p:txBody>
      </p:sp>
      <p:sp>
        <p:nvSpPr>
          <p:cNvPr id="3" name="Text Placeholder 2">
            <a:extLst>
              <a:ext uri="{FF2B5EF4-FFF2-40B4-BE49-F238E27FC236}">
                <a16:creationId xmlns:a16="http://schemas.microsoft.com/office/drawing/2014/main" id="{19366271-48BE-4419-BD2E-A52924374B00}"/>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13:7</a:t>
            </a:r>
          </a:p>
        </p:txBody>
      </p:sp>
      <p:sp>
        <p:nvSpPr>
          <p:cNvPr id="4" name="Title 3">
            <a:extLst>
              <a:ext uri="{FF2B5EF4-FFF2-40B4-BE49-F238E27FC236}">
                <a16:creationId xmlns:a16="http://schemas.microsoft.com/office/drawing/2014/main" id="{C3D55949-599C-4C5A-BCB2-332F3597508C}"/>
              </a:ext>
            </a:extLst>
          </p:cNvPr>
          <p:cNvSpPr>
            <a:spLocks noGrp="1"/>
          </p:cNvSpPr>
          <p:nvPr>
            <p:ph type="title"/>
          </p:nvPr>
        </p:nvSpPr>
        <p:spPr/>
        <p:txBody>
          <a:bodyPr/>
          <a:lstStyle/>
          <a:p>
            <a:r>
              <a:rPr lang="en-US" dirty="0"/>
              <a:t>The proconsul, </a:t>
            </a:r>
            <a:r>
              <a:rPr lang="en-US" dirty="0" err="1"/>
              <a:t>Sergius</a:t>
            </a:r>
            <a:r>
              <a:rPr lang="en-US" dirty="0"/>
              <a:t> Paulus, a man of intelligence</a:t>
            </a:r>
          </a:p>
        </p:txBody>
      </p:sp>
    </p:spTree>
    <p:extLst>
      <p:ext uri="{BB962C8B-B14F-4D97-AF65-F5344CB8AC3E}">
        <p14:creationId xmlns:p14="http://schemas.microsoft.com/office/powerpoint/2010/main" val="4029891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x-none" sz="4000" b="1" dirty="0">
                <a:latin typeface="Arial" panose="020B0604020202020204" pitchFamily="34" charset="0"/>
                <a:cs typeface="Arial" panose="020B0604020202020204" pitchFamily="34" charset="0"/>
              </a:rPr>
              <a:t>Objectives:</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BC8E2-1846-449E-8506-AAFFADC1E1D0}"/>
              </a:ext>
            </a:extLst>
          </p:cNvPr>
          <p:cNvSpPr txBox="1"/>
          <p:nvPr/>
        </p:nvSpPr>
        <p:spPr>
          <a:xfrm>
            <a:off x="533400" y="1666875"/>
            <a:ext cx="8286750" cy="48320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our knowledge of Bible Locations, People and Timeline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Gain an understanding that the Bible deals with real events, real people, and real places.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 our faith by examining the physical remains/evidence that have been discovered in Middle East and Mediterranean related to Bible events.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26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457200" y="274638"/>
            <a:ext cx="4114800" cy="1143000"/>
          </a:xfrm>
        </p:spPr>
        <p:txBody>
          <a:bodyPr/>
          <a:lstStyle/>
          <a:p>
            <a:r>
              <a:rPr lang="en-US" altLang="en-US" dirty="0"/>
              <a:t>Consuls</a:t>
            </a:r>
          </a:p>
        </p:txBody>
      </p:sp>
      <p:sp>
        <p:nvSpPr>
          <p:cNvPr id="19459" name="Rectangle 1027"/>
          <p:cNvSpPr>
            <a:spLocks noGrp="1" noChangeArrowheads="1"/>
          </p:cNvSpPr>
          <p:nvPr>
            <p:ph type="body" idx="1"/>
          </p:nvPr>
        </p:nvSpPr>
        <p:spPr>
          <a:xfrm>
            <a:off x="457200" y="1600200"/>
            <a:ext cx="4114800" cy="4525963"/>
          </a:xfrm>
        </p:spPr>
        <p:txBody>
          <a:bodyPr>
            <a:normAutofit fontScale="92500" lnSpcReduction="20000"/>
          </a:bodyPr>
          <a:lstStyle/>
          <a:p>
            <a:r>
              <a:rPr lang="en-US" altLang="en-US" sz="2800" dirty="0"/>
              <a:t>Two senators were chosen as consuls</a:t>
            </a:r>
          </a:p>
          <a:p>
            <a:endParaRPr lang="en-US" altLang="en-US" sz="2800" dirty="0"/>
          </a:p>
          <a:p>
            <a:r>
              <a:rPr lang="en-US" altLang="en-US" sz="2800" dirty="0"/>
              <a:t>1 year term, each could veto the other</a:t>
            </a:r>
          </a:p>
          <a:p>
            <a:endParaRPr lang="en-US" altLang="en-US" sz="2800" dirty="0"/>
          </a:p>
          <a:p>
            <a:r>
              <a:rPr lang="en-US" altLang="en-US" sz="2800" dirty="0"/>
              <a:t>Could not declare war by themselves</a:t>
            </a:r>
          </a:p>
          <a:p>
            <a:endParaRPr lang="en-US" altLang="en-US" sz="2800" dirty="0"/>
          </a:p>
          <a:p>
            <a:r>
              <a:rPr lang="en-US" altLang="en-US" sz="2800" dirty="0"/>
              <a:t>Responsible for public finances, justice and city administration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51714" y="0"/>
            <a:ext cx="3592286" cy="6858000"/>
          </a:xfrm>
          <a:prstGeom prst="rect">
            <a:avLst/>
          </a:prstGeom>
        </p:spPr>
      </p:pic>
      <p:sp>
        <p:nvSpPr>
          <p:cNvPr id="7" name="Right Arrow 6"/>
          <p:cNvSpPr/>
          <p:nvPr/>
        </p:nvSpPr>
        <p:spPr>
          <a:xfrm rot="1893763" flipH="1">
            <a:off x="7347857" y="2352675"/>
            <a:ext cx="58102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4286248" y="2224565"/>
            <a:ext cx="2695575"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The proconsul was the highest-ranking official in a Roman senatorial province.</a:t>
            </a:r>
          </a:p>
        </p:txBody>
      </p:sp>
    </p:spTree>
    <p:extLst>
      <p:ext uri="{BB962C8B-B14F-4D97-AF65-F5344CB8AC3E}">
        <p14:creationId xmlns:p14="http://schemas.microsoft.com/office/powerpoint/2010/main" val="4290968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46DAF7-8589-4AB1-AB11-CF9C743BAB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9224"/>
            <a:ext cx="9144000" cy="5559552"/>
          </a:xfrm>
          <a:prstGeom prst="rect">
            <a:avLst/>
          </a:prstGeom>
        </p:spPr>
      </p:pic>
      <p:sp>
        <p:nvSpPr>
          <p:cNvPr id="3" name="Text Placeholder 2"/>
          <p:cNvSpPr>
            <a:spLocks noGrp="1"/>
          </p:cNvSpPr>
          <p:nvPr>
            <p:ph type="body" sz="quarter" idx="10"/>
          </p:nvPr>
        </p:nvSpPr>
        <p:spPr/>
        <p:txBody>
          <a:bodyPr/>
          <a:lstStyle/>
          <a:p>
            <a:r>
              <a:rPr lang="en-US" dirty="0"/>
              <a:t>“Sergio Paulus” inscription</a:t>
            </a:r>
          </a:p>
        </p:txBody>
      </p:sp>
      <p:sp>
        <p:nvSpPr>
          <p:cNvPr id="4" name="Text Placeholder 3"/>
          <p:cNvSpPr>
            <a:spLocks noGrp="1"/>
          </p:cNvSpPr>
          <p:nvPr>
            <p:ph type="body" sz="quarter" idx="12"/>
          </p:nvPr>
        </p:nvSpPr>
        <p:spPr/>
        <p:txBody>
          <a:bodyPr/>
          <a:lstStyle/>
          <a:p>
            <a:pPr>
              <a:defRPr/>
            </a:pPr>
            <a:r>
              <a:rPr lang="en-US" kern="0"/>
              <a:t>13:7</a:t>
            </a:r>
            <a:endParaRPr lang="en-US" kern="0" dirty="0"/>
          </a:p>
        </p:txBody>
      </p:sp>
      <p:sp>
        <p:nvSpPr>
          <p:cNvPr id="2" name="Title 1"/>
          <p:cNvSpPr>
            <a:spLocks noGrp="1"/>
          </p:cNvSpPr>
          <p:nvPr>
            <p:ph type="title"/>
          </p:nvPr>
        </p:nvSpPr>
        <p:spPr/>
        <p:txBody>
          <a:bodyPr/>
          <a:lstStyle/>
          <a:p>
            <a:pPr>
              <a:defRPr/>
            </a:pPr>
            <a:r>
              <a:rPr lang="en-US" dirty="0"/>
              <a:t>The proconsul, </a:t>
            </a:r>
            <a:r>
              <a:rPr lang="en-US" dirty="0" err="1"/>
              <a:t>Sergius</a:t>
            </a:r>
            <a:r>
              <a:rPr lang="en-US" dirty="0"/>
              <a:t> Paulus, a man of intelligence</a:t>
            </a:r>
          </a:p>
        </p:txBody>
      </p:sp>
    </p:spTree>
    <p:extLst>
      <p:ext uri="{BB962C8B-B14F-4D97-AF65-F5344CB8AC3E}">
        <p14:creationId xmlns:p14="http://schemas.microsoft.com/office/powerpoint/2010/main" val="2938625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b="1">
                <a:solidFill>
                  <a:schemeClr val="bg1"/>
                </a:solidFill>
              </a:rPr>
              <a:t>Roman Proconsul</a:t>
            </a:r>
            <a:br>
              <a:rPr lang="en-US" altLang="en-US" b="1">
                <a:solidFill>
                  <a:schemeClr val="bg1"/>
                </a:solidFill>
              </a:rPr>
            </a:br>
            <a:r>
              <a:rPr lang="en-US" altLang="en-US" b="1">
                <a:solidFill>
                  <a:schemeClr val="bg1"/>
                </a:solidFill>
              </a:rPr>
              <a:t>Sergius Paulus inscriptions</a:t>
            </a:r>
          </a:p>
        </p:txBody>
      </p:sp>
      <p:sp>
        <p:nvSpPr>
          <p:cNvPr id="11267" name="Text Box 3"/>
          <p:cNvSpPr txBox="1">
            <a:spLocks noChangeArrowheads="1"/>
          </p:cNvSpPr>
          <p:nvPr/>
        </p:nvSpPr>
        <p:spPr bwMode="auto">
          <a:xfrm>
            <a:off x="990600" y="25908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68" name="AutoShape 4" descr="Sergius Paulus inscription from Antioch"/>
          <p:cNvSpPr>
            <a:spLocks noChangeAspect="1" noChangeArrowheads="1"/>
          </p:cNvSpPr>
          <p:nvPr/>
        </p:nvSpPr>
        <p:spPr bwMode="auto">
          <a:xfrm>
            <a:off x="3200400" y="24003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1269" name="Picture 5" descr="TCSCPA28_800">
            <a:hlinkClick r:id="rId3" tooltip="Click to close window"/>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133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533400" y="2362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71" name="Text Box 7"/>
          <p:cNvSpPr txBox="1">
            <a:spLocks noChangeArrowheads="1"/>
          </p:cNvSpPr>
          <p:nvPr/>
        </p:nvSpPr>
        <p:spPr bwMode="auto">
          <a:xfrm>
            <a:off x="381000" y="2133600"/>
            <a:ext cx="44958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In 1877 inscription found near </a:t>
            </a:r>
            <a:r>
              <a:rPr kumimoji="0" lang="en-US" alt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Paphos</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 bearing </a:t>
            </a:r>
            <a:r>
              <a:rPr kumimoji="0" lang="en-US" altLang="en-US" sz="2400" b="0" i="0" u="none" strike="noStrike" kern="1200" cap="none" spc="0" normalizeH="0" baseline="0" noProof="0" dirty="0" err="1">
                <a:ln>
                  <a:noFill/>
                </a:ln>
                <a:solidFill>
                  <a:srgbClr val="FFFFFF"/>
                </a:solidFill>
                <a:effectLst/>
                <a:uLnTx/>
                <a:uFillTx/>
                <a:latin typeface="Times New Roman" pitchFamily="18" charset="0"/>
                <a:ea typeface="+mn-ea"/>
                <a:cs typeface="+mn-cs"/>
              </a:rPr>
              <a:t>Sergius</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 Paulus's name &amp; title of proconsul</a:t>
            </a:r>
          </a:p>
          <a:p>
            <a:pPr marL="22860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In 1887 name was also found on a memorial stone in Rome</a:t>
            </a:r>
          </a:p>
          <a:p>
            <a:pPr marL="22860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Stone states in AD 47 he was appointed one of keepers of the banks and channel of the river Tiber</a:t>
            </a:r>
          </a:p>
          <a:p>
            <a:pPr marL="22860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Thus governor of Cyprus from 44 to 47</a:t>
            </a:r>
          </a:p>
          <a:p>
            <a:pPr marL="228600" marR="0" lvl="0" indent="-228600" algn="l" defTabSz="914400" rtl="0" eaLnBrk="1" fontAlgn="base" latinLnBrk="0" hangingPunct="1">
              <a:lnSpc>
                <a:spcPct val="100000"/>
              </a:lnSpc>
              <a:spcBef>
                <a:spcPct val="50000"/>
              </a:spcBef>
              <a:spcAft>
                <a:spcPct val="0"/>
              </a:spcAft>
              <a:buClrTx/>
              <a:buSzTx/>
              <a:buFontTx/>
              <a:buChar char="•"/>
              <a:tabLst/>
              <a:defRPr/>
            </a:pP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228600" marR="0" lvl="0" indent="-228600" algn="l" defTabSz="914400" rtl="0" eaLnBrk="1" fontAlgn="base" latinLnBrk="0" hangingPunct="1">
              <a:lnSpc>
                <a:spcPct val="100000"/>
              </a:lnSpc>
              <a:spcBef>
                <a:spcPct val="50000"/>
              </a:spcBef>
              <a:spcAft>
                <a:spcPct val="0"/>
              </a:spcAft>
              <a:buClrTx/>
              <a:buSzTx/>
              <a:buFontTx/>
              <a:buChar char="•"/>
              <a:tabLst/>
              <a:defRPr/>
            </a:pP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1272" name="Text Box 9"/>
          <p:cNvSpPr txBox="1">
            <a:spLocks noChangeArrowheads="1"/>
          </p:cNvSpPr>
          <p:nvPr/>
        </p:nvSpPr>
        <p:spPr bwMode="auto">
          <a:xfrm>
            <a:off x="4953000" y="5181600"/>
            <a:ext cx="396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mn-cs"/>
              </a:rPr>
              <a:t>Sergius Paulus's family had large land-holdings in the area of Pisidian Antioch</a:t>
            </a:r>
          </a:p>
        </p:txBody>
      </p:sp>
    </p:spTree>
    <p:extLst>
      <p:ext uri="{BB962C8B-B14F-4D97-AF65-F5344CB8AC3E}">
        <p14:creationId xmlns:p14="http://schemas.microsoft.com/office/powerpoint/2010/main" val="28702048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2D14D9-06DA-4ED4-9145-10C6CA09E8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5740"/>
            <a:ext cx="9144000" cy="6446520"/>
          </a:xfrm>
          <a:prstGeom prst="rect">
            <a:avLst/>
          </a:prstGeom>
        </p:spPr>
      </p:pic>
      <p:sp>
        <p:nvSpPr>
          <p:cNvPr id="2" name="Text Placeholder 1">
            <a:extLst>
              <a:ext uri="{FF2B5EF4-FFF2-40B4-BE49-F238E27FC236}">
                <a16:creationId xmlns:a16="http://schemas.microsoft.com/office/drawing/2014/main" id="{D62B67BB-EB6A-4F7F-A629-80F6ABE4A444}"/>
              </a:ext>
            </a:extLst>
          </p:cNvPr>
          <p:cNvSpPr>
            <a:spLocks noGrp="1"/>
          </p:cNvSpPr>
          <p:nvPr>
            <p:ph type="body" sz="quarter" idx="10"/>
          </p:nvPr>
        </p:nvSpPr>
        <p:spPr>
          <a:xfrm>
            <a:off x="0" y="6519672"/>
            <a:ext cx="8074152" cy="338554"/>
          </a:xfrm>
        </p:spPr>
        <p:txBody>
          <a:bodyPr/>
          <a:lstStyle/>
          <a:p>
            <a:r>
              <a:rPr lang="en-US" dirty="0"/>
              <a:t>Marble block possibly mentioning </a:t>
            </a:r>
            <a:r>
              <a:rPr lang="en-US" dirty="0" err="1"/>
              <a:t>Sergius</a:t>
            </a:r>
            <a:r>
              <a:rPr lang="en-US" dirty="0"/>
              <a:t> Paulus, from </a:t>
            </a:r>
            <a:r>
              <a:rPr lang="en-US" dirty="0" err="1"/>
              <a:t>Kythrea</a:t>
            </a:r>
            <a:r>
              <a:rPr lang="en-US" dirty="0"/>
              <a:t>, early 1st century AD</a:t>
            </a:r>
          </a:p>
        </p:txBody>
      </p:sp>
      <p:sp>
        <p:nvSpPr>
          <p:cNvPr id="3" name="Text Placeholder 2">
            <a:extLst>
              <a:ext uri="{FF2B5EF4-FFF2-40B4-BE49-F238E27FC236}">
                <a16:creationId xmlns:a16="http://schemas.microsoft.com/office/drawing/2014/main" id="{C8A178E4-463B-44FD-A5C8-C507FC5E8ED0}"/>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13:7</a:t>
            </a:r>
          </a:p>
        </p:txBody>
      </p:sp>
      <p:sp>
        <p:nvSpPr>
          <p:cNvPr id="4" name="Title 3">
            <a:extLst>
              <a:ext uri="{FF2B5EF4-FFF2-40B4-BE49-F238E27FC236}">
                <a16:creationId xmlns:a16="http://schemas.microsoft.com/office/drawing/2014/main" id="{534917AE-5F58-4AF4-B424-21D3002381D0}"/>
              </a:ext>
            </a:extLst>
          </p:cNvPr>
          <p:cNvSpPr>
            <a:spLocks noGrp="1"/>
          </p:cNvSpPr>
          <p:nvPr>
            <p:ph type="title"/>
          </p:nvPr>
        </p:nvSpPr>
        <p:spPr/>
        <p:txBody>
          <a:bodyPr/>
          <a:lstStyle/>
          <a:p>
            <a:r>
              <a:rPr lang="en-US" dirty="0"/>
              <a:t>The proconsul, </a:t>
            </a:r>
            <a:r>
              <a:rPr lang="en-US" dirty="0" err="1"/>
              <a:t>Sergius</a:t>
            </a:r>
            <a:r>
              <a:rPr lang="en-US" dirty="0"/>
              <a:t> Paulus, a man of intelligence</a:t>
            </a:r>
          </a:p>
        </p:txBody>
      </p:sp>
      <p:sp>
        <p:nvSpPr>
          <p:cNvPr id="5" name="Freeform 4"/>
          <p:cNvSpPr/>
          <p:nvPr/>
        </p:nvSpPr>
        <p:spPr>
          <a:xfrm>
            <a:off x="4895850" y="4505325"/>
            <a:ext cx="2836069" cy="714375"/>
          </a:xfrm>
          <a:custGeom>
            <a:avLst/>
            <a:gdLst>
              <a:gd name="connsiteX0" fmla="*/ 2800350 w 2828925"/>
              <a:gd name="connsiteY0" fmla="*/ 0 h 704850"/>
              <a:gd name="connsiteX1" fmla="*/ 0 w 2828925"/>
              <a:gd name="connsiteY1" fmla="*/ 371475 h 704850"/>
              <a:gd name="connsiteX2" fmla="*/ 57150 w 2828925"/>
              <a:gd name="connsiteY2" fmla="*/ 666750 h 704850"/>
              <a:gd name="connsiteX3" fmla="*/ 314325 w 2828925"/>
              <a:gd name="connsiteY3" fmla="*/ 704850 h 704850"/>
              <a:gd name="connsiteX4" fmla="*/ 2752725 w 2828925"/>
              <a:gd name="connsiteY4" fmla="*/ 438150 h 704850"/>
              <a:gd name="connsiteX5" fmla="*/ 2828925 w 2828925"/>
              <a:gd name="connsiteY5" fmla="*/ 381000 h 704850"/>
              <a:gd name="connsiteX6" fmla="*/ 2800350 w 2828925"/>
              <a:gd name="connsiteY6" fmla="*/ 0 h 704850"/>
              <a:gd name="connsiteX0" fmla="*/ 2800350 w 2828925"/>
              <a:gd name="connsiteY0" fmla="*/ 0 h 704850"/>
              <a:gd name="connsiteX1" fmla="*/ 0 w 2828925"/>
              <a:gd name="connsiteY1" fmla="*/ 371475 h 704850"/>
              <a:gd name="connsiteX2" fmla="*/ 61912 w 2828925"/>
              <a:gd name="connsiteY2" fmla="*/ 683419 h 704850"/>
              <a:gd name="connsiteX3" fmla="*/ 314325 w 2828925"/>
              <a:gd name="connsiteY3" fmla="*/ 704850 h 704850"/>
              <a:gd name="connsiteX4" fmla="*/ 2752725 w 2828925"/>
              <a:gd name="connsiteY4" fmla="*/ 438150 h 704850"/>
              <a:gd name="connsiteX5" fmla="*/ 2828925 w 2828925"/>
              <a:gd name="connsiteY5" fmla="*/ 381000 h 704850"/>
              <a:gd name="connsiteX6" fmla="*/ 2800350 w 2828925"/>
              <a:gd name="connsiteY6" fmla="*/ 0 h 704850"/>
              <a:gd name="connsiteX0" fmla="*/ 2800350 w 2828925"/>
              <a:gd name="connsiteY0" fmla="*/ 0 h 714375"/>
              <a:gd name="connsiteX1" fmla="*/ 0 w 2828925"/>
              <a:gd name="connsiteY1" fmla="*/ 371475 h 714375"/>
              <a:gd name="connsiteX2" fmla="*/ 61912 w 2828925"/>
              <a:gd name="connsiteY2" fmla="*/ 683419 h 714375"/>
              <a:gd name="connsiteX3" fmla="*/ 264319 w 2828925"/>
              <a:gd name="connsiteY3" fmla="*/ 714375 h 714375"/>
              <a:gd name="connsiteX4" fmla="*/ 2752725 w 2828925"/>
              <a:gd name="connsiteY4" fmla="*/ 438150 h 714375"/>
              <a:gd name="connsiteX5" fmla="*/ 2828925 w 2828925"/>
              <a:gd name="connsiteY5" fmla="*/ 381000 h 714375"/>
              <a:gd name="connsiteX6" fmla="*/ 2800350 w 2828925"/>
              <a:gd name="connsiteY6" fmla="*/ 0 h 714375"/>
              <a:gd name="connsiteX0" fmla="*/ 2800350 w 2828925"/>
              <a:gd name="connsiteY0" fmla="*/ 0 h 714375"/>
              <a:gd name="connsiteX1" fmla="*/ 0 w 2828925"/>
              <a:gd name="connsiteY1" fmla="*/ 371475 h 714375"/>
              <a:gd name="connsiteX2" fmla="*/ 61912 w 2828925"/>
              <a:gd name="connsiteY2" fmla="*/ 683419 h 714375"/>
              <a:gd name="connsiteX3" fmla="*/ 264319 w 2828925"/>
              <a:gd name="connsiteY3" fmla="*/ 714375 h 714375"/>
              <a:gd name="connsiteX4" fmla="*/ 2752725 w 2828925"/>
              <a:gd name="connsiteY4" fmla="*/ 438150 h 714375"/>
              <a:gd name="connsiteX5" fmla="*/ 2759869 w 2828925"/>
              <a:gd name="connsiteY5" fmla="*/ 390525 h 714375"/>
              <a:gd name="connsiteX6" fmla="*/ 2828925 w 2828925"/>
              <a:gd name="connsiteY6" fmla="*/ 381000 h 714375"/>
              <a:gd name="connsiteX7" fmla="*/ 2800350 w 2828925"/>
              <a:gd name="connsiteY7" fmla="*/ 0 h 714375"/>
              <a:gd name="connsiteX0" fmla="*/ 2800350 w 2836069"/>
              <a:gd name="connsiteY0" fmla="*/ 0 h 714375"/>
              <a:gd name="connsiteX1" fmla="*/ 0 w 2836069"/>
              <a:gd name="connsiteY1" fmla="*/ 371475 h 714375"/>
              <a:gd name="connsiteX2" fmla="*/ 61912 w 2836069"/>
              <a:gd name="connsiteY2" fmla="*/ 683419 h 714375"/>
              <a:gd name="connsiteX3" fmla="*/ 264319 w 2836069"/>
              <a:gd name="connsiteY3" fmla="*/ 714375 h 714375"/>
              <a:gd name="connsiteX4" fmla="*/ 2752725 w 2836069"/>
              <a:gd name="connsiteY4" fmla="*/ 438150 h 714375"/>
              <a:gd name="connsiteX5" fmla="*/ 2759869 w 2836069"/>
              <a:gd name="connsiteY5" fmla="*/ 390525 h 714375"/>
              <a:gd name="connsiteX6" fmla="*/ 2836069 w 2836069"/>
              <a:gd name="connsiteY6" fmla="*/ 369094 h 714375"/>
              <a:gd name="connsiteX7" fmla="*/ 2800350 w 2836069"/>
              <a:gd name="connsiteY7" fmla="*/ 0 h 714375"/>
              <a:gd name="connsiteX0" fmla="*/ 2800350 w 2935585"/>
              <a:gd name="connsiteY0" fmla="*/ 0 h 714375"/>
              <a:gd name="connsiteX1" fmla="*/ 0 w 2935585"/>
              <a:gd name="connsiteY1" fmla="*/ 371475 h 714375"/>
              <a:gd name="connsiteX2" fmla="*/ 61912 w 2935585"/>
              <a:gd name="connsiteY2" fmla="*/ 683419 h 714375"/>
              <a:gd name="connsiteX3" fmla="*/ 264319 w 2935585"/>
              <a:gd name="connsiteY3" fmla="*/ 714375 h 714375"/>
              <a:gd name="connsiteX4" fmla="*/ 2752725 w 2935585"/>
              <a:gd name="connsiteY4" fmla="*/ 438150 h 714375"/>
              <a:gd name="connsiteX5" fmla="*/ 2759869 w 2935585"/>
              <a:gd name="connsiteY5" fmla="*/ 390525 h 714375"/>
              <a:gd name="connsiteX6" fmla="*/ 2836069 w 2935585"/>
              <a:gd name="connsiteY6" fmla="*/ 369094 h 714375"/>
              <a:gd name="connsiteX7" fmla="*/ 2800350 w 2935585"/>
              <a:gd name="connsiteY7" fmla="*/ 0 h 714375"/>
              <a:gd name="connsiteX0" fmla="*/ 2800350 w 2836069"/>
              <a:gd name="connsiteY0" fmla="*/ 0 h 714375"/>
              <a:gd name="connsiteX1" fmla="*/ 0 w 2836069"/>
              <a:gd name="connsiteY1" fmla="*/ 371475 h 714375"/>
              <a:gd name="connsiteX2" fmla="*/ 61912 w 2836069"/>
              <a:gd name="connsiteY2" fmla="*/ 683419 h 714375"/>
              <a:gd name="connsiteX3" fmla="*/ 264319 w 2836069"/>
              <a:gd name="connsiteY3" fmla="*/ 714375 h 714375"/>
              <a:gd name="connsiteX4" fmla="*/ 2752725 w 2836069"/>
              <a:gd name="connsiteY4" fmla="*/ 438150 h 714375"/>
              <a:gd name="connsiteX5" fmla="*/ 2759869 w 2836069"/>
              <a:gd name="connsiteY5" fmla="*/ 390525 h 714375"/>
              <a:gd name="connsiteX6" fmla="*/ 2836069 w 2836069"/>
              <a:gd name="connsiteY6" fmla="*/ 369094 h 714375"/>
              <a:gd name="connsiteX7" fmla="*/ 2800350 w 2836069"/>
              <a:gd name="connsiteY7"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6069" h="714375">
                <a:moveTo>
                  <a:pt x="2800350" y="0"/>
                </a:moveTo>
                <a:lnTo>
                  <a:pt x="0" y="371475"/>
                </a:lnTo>
                <a:lnTo>
                  <a:pt x="61912" y="683419"/>
                </a:lnTo>
                <a:lnTo>
                  <a:pt x="264319" y="714375"/>
                </a:lnTo>
                <a:lnTo>
                  <a:pt x="2752725" y="438150"/>
                </a:lnTo>
                <a:cubicBezTo>
                  <a:pt x="2756694" y="412750"/>
                  <a:pt x="2742503" y="395409"/>
                  <a:pt x="2759869" y="390525"/>
                </a:cubicBezTo>
                <a:lnTo>
                  <a:pt x="2836069" y="369094"/>
                </a:lnTo>
                <a:lnTo>
                  <a:pt x="2800350" y="0"/>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E1B112D-C46E-4F59-A725-47EC37CC31AA}"/>
              </a:ext>
            </a:extLst>
          </p:cNvPr>
          <p:cNvSpPr/>
          <p:nvPr/>
        </p:nvSpPr>
        <p:spPr>
          <a:xfrm>
            <a:off x="3291840" y="5473118"/>
            <a:ext cx="5852159" cy="646331"/>
          </a:xfrm>
          <a:prstGeom prst="rect">
            <a:avLst/>
          </a:prstGeom>
        </p:spPr>
        <p:txBody>
          <a:bodyPr wrap="square">
            <a:spAutoFit/>
          </a:bodyPr>
          <a:lstStyle/>
          <a:p>
            <a:r>
              <a:rPr lang="en-US" dirty="0">
                <a:solidFill>
                  <a:schemeClr val="bg1"/>
                </a:solidFill>
              </a:rPr>
              <a:t>The name appears on the last line of this inscription, “Quintus Ser[</a:t>
            </a:r>
            <a:r>
              <a:rPr lang="en-US" dirty="0" err="1">
                <a:solidFill>
                  <a:schemeClr val="bg1"/>
                </a:solidFill>
              </a:rPr>
              <a:t>gius</a:t>
            </a:r>
            <a:r>
              <a:rPr lang="en-US" dirty="0">
                <a:solidFill>
                  <a:schemeClr val="bg1"/>
                </a:solidFill>
              </a:rPr>
              <a:t>]” (</a:t>
            </a:r>
            <a:r>
              <a:rPr lang="el-GR" dirty="0">
                <a:solidFill>
                  <a:schemeClr val="bg1"/>
                </a:solidFill>
              </a:rPr>
              <a:t>ΚΟΙΝΤΟΥ</a:t>
            </a:r>
            <a:r>
              <a:rPr lang="en-US" dirty="0">
                <a:solidFill>
                  <a:schemeClr val="bg1"/>
                </a:solidFill>
              </a:rPr>
              <a:t> </a:t>
            </a:r>
            <a:r>
              <a:rPr lang="el-GR" dirty="0">
                <a:solidFill>
                  <a:schemeClr val="bg1"/>
                </a:solidFill>
              </a:rPr>
              <a:t>ΣΕΡ</a:t>
            </a:r>
            <a:r>
              <a:rPr lang="en-US" dirty="0">
                <a:solidFill>
                  <a:schemeClr val="bg1"/>
                </a:solidFill>
              </a:rPr>
              <a:t>[</a:t>
            </a:r>
            <a:r>
              <a:rPr lang="el-GR" dirty="0">
                <a:solidFill>
                  <a:schemeClr val="bg1"/>
                </a:solidFill>
              </a:rPr>
              <a:t>ΓΟΥ</a:t>
            </a:r>
            <a:r>
              <a:rPr lang="en-US" dirty="0">
                <a:solidFill>
                  <a:schemeClr val="bg1"/>
                </a:solidFill>
              </a:rPr>
              <a:t>]), </a:t>
            </a:r>
          </a:p>
        </p:txBody>
      </p:sp>
    </p:spTree>
    <p:extLst>
      <p:ext uri="{BB962C8B-B14F-4D97-AF65-F5344CB8AC3E}">
        <p14:creationId xmlns:p14="http://schemas.microsoft.com/office/powerpoint/2010/main" val="3267911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pPr eaLnBrk="1" hangingPunct="1"/>
            <a:r>
              <a:rPr lang="en-US" altLang="en-US"/>
              <a:t>Sergio Paulus inscription</a:t>
            </a:r>
          </a:p>
        </p:txBody>
      </p:sp>
      <p:pic>
        <p:nvPicPr>
          <p:cNvPr id="23555" name="Picture 3" descr="Sergio Paulus inscription, tb n010200"/>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3556" name="Rectangle 5"/>
          <p:cNvSpPr>
            <a:spLocks noChangeArrowheads="1"/>
          </p:cNvSpPr>
          <p:nvPr/>
        </p:nvSpPr>
        <p:spPr bwMode="auto">
          <a:xfrm>
            <a:off x="457200" y="4876800"/>
            <a:ext cx="8382000" cy="1552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mn-cs"/>
              </a:rPr>
              <a:t>It is probable that Sergius Paulus had estates and relatives here in Pisidian Antioch. Sergius Paulus, the proconsul of Cyprus who had previously been converted  probably sent a letter of introduction with Paul and Barnabas. </a:t>
            </a:r>
          </a:p>
        </p:txBody>
      </p:sp>
    </p:spTree>
    <p:extLst>
      <p:ext uri="{BB962C8B-B14F-4D97-AF65-F5344CB8AC3E}">
        <p14:creationId xmlns:p14="http://schemas.microsoft.com/office/powerpoint/2010/main" val="10650396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dirty="0"/>
              <a:t>Map showing route from Paphos to Perga</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13:13</a:t>
            </a:r>
          </a:p>
        </p:txBody>
      </p:sp>
      <p:sp>
        <p:nvSpPr>
          <p:cNvPr id="4" name="Title 3"/>
          <p:cNvSpPr>
            <a:spLocks noGrp="1"/>
          </p:cNvSpPr>
          <p:nvPr>
            <p:ph type="title"/>
          </p:nvPr>
        </p:nvSpPr>
        <p:spPr/>
        <p:txBody>
          <a:bodyPr/>
          <a:lstStyle/>
          <a:p>
            <a:pPr rtl="1"/>
            <a:r>
              <a:rPr lang="en-US" dirty="0"/>
              <a:t>And Paul and his companions set sail from Paphos, and came to Perga in Pamphylia</a:t>
            </a:r>
          </a:p>
        </p:txBody>
      </p:sp>
      <p:sp>
        <p:nvSpPr>
          <p:cNvPr id="7" name="Text Box 13"/>
          <p:cNvSpPr txBox="1">
            <a:spLocks noChangeArrowheads="1"/>
          </p:cNvSpPr>
          <p:nvPr/>
        </p:nvSpPr>
        <p:spPr bwMode="auto">
          <a:xfrm>
            <a:off x="5334000" y="6185407"/>
            <a:ext cx="94070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Paphos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8" name="Text Box 13"/>
          <p:cNvSpPr txBox="1">
            <a:spLocks noChangeArrowheads="1"/>
          </p:cNvSpPr>
          <p:nvPr/>
        </p:nvSpPr>
        <p:spPr bwMode="auto">
          <a:xfrm>
            <a:off x="3805701" y="2438400"/>
            <a:ext cx="76629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Perga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9" name="Text Box 13"/>
          <p:cNvSpPr txBox="1">
            <a:spLocks noChangeArrowheads="1"/>
          </p:cNvSpPr>
          <p:nvPr/>
        </p:nvSpPr>
        <p:spPr bwMode="auto">
          <a:xfrm>
            <a:off x="4148281" y="566217"/>
            <a:ext cx="2251770"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Antioch near Pisidia</a:t>
            </a:r>
          </a:p>
        </p:txBody>
      </p:sp>
    </p:spTree>
    <p:extLst>
      <p:ext uri="{BB962C8B-B14F-4D97-AF65-F5344CB8AC3E}">
        <p14:creationId xmlns:p14="http://schemas.microsoft.com/office/powerpoint/2010/main" val="45147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Colonnaded street and agora of </a:t>
            </a:r>
            <a:r>
              <a:rPr lang="en-US" dirty="0" err="1"/>
              <a:t>Perga</a:t>
            </a:r>
            <a:r>
              <a:rPr lang="en-US" dirty="0"/>
              <a:t>, from the acropolis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8" name="Text Placeholder 7"/>
          <p:cNvSpPr>
            <a:spLocks noGrp="1"/>
          </p:cNvSpPr>
          <p:nvPr>
            <p:ph type="body" sz="quarter" idx="12"/>
          </p:nvPr>
        </p:nvSpPr>
        <p:spPr/>
        <p:txBody>
          <a:bodyPr/>
          <a:lstStyle/>
          <a:p>
            <a:pPr>
              <a:defRPr/>
            </a:pPr>
            <a:r>
              <a:rPr lang="en-US" kern="0"/>
              <a:t>13:13</a:t>
            </a:r>
            <a:endParaRPr lang="en-US" kern="0" dirty="0"/>
          </a:p>
        </p:txBody>
      </p:sp>
      <p:sp>
        <p:nvSpPr>
          <p:cNvPr id="3" name="Title 2"/>
          <p:cNvSpPr>
            <a:spLocks noGrp="1"/>
          </p:cNvSpPr>
          <p:nvPr>
            <p:ph type="title"/>
          </p:nvPr>
        </p:nvSpPr>
        <p:spPr/>
        <p:txBody>
          <a:bodyPr/>
          <a:lstStyle/>
          <a:p>
            <a:pPr>
              <a:defRPr/>
            </a:pPr>
            <a:r>
              <a:rPr lang="en-US"/>
              <a:t>And Paul and his companions set sail from Paphos, and came to Perga in Pamphylia</a:t>
            </a:r>
            <a:endParaRPr lang="en-US" dirty="0"/>
          </a:p>
        </p:txBody>
      </p:sp>
      <p:sp>
        <p:nvSpPr>
          <p:cNvPr id="13" name="Text Box 16">
            <a:extLst>
              <a:ext uri="{FF2B5EF4-FFF2-40B4-BE49-F238E27FC236}">
                <a16:creationId xmlns:a16="http://schemas.microsoft.com/office/drawing/2014/main" id="{3299C9DD-4315-4D76-8BEE-E1422DC27D0F}"/>
              </a:ext>
            </a:extLst>
          </p:cNvPr>
          <p:cNvSpPr txBox="1">
            <a:spLocks noChangeArrowheads="1"/>
          </p:cNvSpPr>
          <p:nvPr/>
        </p:nvSpPr>
        <p:spPr bwMode="auto">
          <a:xfrm>
            <a:off x="609600" y="4220821"/>
            <a:ext cx="1409836"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colonnaded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street</a:t>
            </a:r>
          </a:p>
        </p:txBody>
      </p:sp>
      <p:sp>
        <p:nvSpPr>
          <p:cNvPr id="14" name="Line 9">
            <a:extLst>
              <a:ext uri="{FF2B5EF4-FFF2-40B4-BE49-F238E27FC236}">
                <a16:creationId xmlns:a16="http://schemas.microsoft.com/office/drawing/2014/main" id="{E5E4ADC4-D1FC-4D68-B8B6-81DD12E0033C}"/>
              </a:ext>
            </a:extLst>
          </p:cNvPr>
          <p:cNvSpPr>
            <a:spLocks noChangeShapeType="1"/>
          </p:cNvSpPr>
          <p:nvPr/>
        </p:nvSpPr>
        <p:spPr bwMode="auto">
          <a:xfrm>
            <a:off x="1828800" y="4724400"/>
            <a:ext cx="762000" cy="228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5" name="Text Box 16">
            <a:extLst>
              <a:ext uri="{FF2B5EF4-FFF2-40B4-BE49-F238E27FC236}">
                <a16:creationId xmlns:a16="http://schemas.microsoft.com/office/drawing/2014/main" id="{A083BA01-81FF-4CD1-8E7D-CA2BB2D4B60E}"/>
              </a:ext>
            </a:extLst>
          </p:cNvPr>
          <p:cNvSpPr txBox="1">
            <a:spLocks noChangeArrowheads="1"/>
          </p:cNvSpPr>
          <p:nvPr/>
        </p:nvSpPr>
        <p:spPr bwMode="auto">
          <a:xfrm>
            <a:off x="7696200" y="816114"/>
            <a:ext cx="1262685"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Hellenistic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gates</a:t>
            </a:r>
          </a:p>
        </p:txBody>
      </p:sp>
      <p:sp>
        <p:nvSpPr>
          <p:cNvPr id="16" name="Line 9">
            <a:extLst>
              <a:ext uri="{FF2B5EF4-FFF2-40B4-BE49-F238E27FC236}">
                <a16:creationId xmlns:a16="http://schemas.microsoft.com/office/drawing/2014/main" id="{8E2614E9-23F1-4AB3-B287-9E42C8CE9BF3}"/>
              </a:ext>
            </a:extLst>
          </p:cNvPr>
          <p:cNvSpPr>
            <a:spLocks noChangeShapeType="1"/>
          </p:cNvSpPr>
          <p:nvPr/>
        </p:nvSpPr>
        <p:spPr bwMode="auto">
          <a:xfrm>
            <a:off x="8382000" y="1524000"/>
            <a:ext cx="45719" cy="5334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7" name="Text Box 16">
            <a:extLst>
              <a:ext uri="{FF2B5EF4-FFF2-40B4-BE49-F238E27FC236}">
                <a16:creationId xmlns:a16="http://schemas.microsoft.com/office/drawing/2014/main" id="{7E243738-670A-4DD1-8CB7-6397A46C474D}"/>
              </a:ext>
            </a:extLst>
          </p:cNvPr>
          <p:cNvSpPr txBox="1">
            <a:spLocks noChangeArrowheads="1"/>
          </p:cNvSpPr>
          <p:nvPr/>
        </p:nvSpPr>
        <p:spPr bwMode="auto">
          <a:xfrm>
            <a:off x="3277281" y="1592063"/>
            <a:ext cx="768760"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agora</a:t>
            </a:r>
          </a:p>
        </p:txBody>
      </p:sp>
      <p:sp>
        <p:nvSpPr>
          <p:cNvPr id="18" name="Line 9">
            <a:extLst>
              <a:ext uri="{FF2B5EF4-FFF2-40B4-BE49-F238E27FC236}">
                <a16:creationId xmlns:a16="http://schemas.microsoft.com/office/drawing/2014/main" id="{D52C6827-B13C-41D3-9561-AF7C9BB46ECF}"/>
              </a:ext>
            </a:extLst>
          </p:cNvPr>
          <p:cNvSpPr>
            <a:spLocks noChangeShapeType="1"/>
          </p:cNvSpPr>
          <p:nvPr/>
        </p:nvSpPr>
        <p:spPr bwMode="auto">
          <a:xfrm>
            <a:off x="3657600" y="2056181"/>
            <a:ext cx="45719" cy="666707"/>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9" name="Text Box 16">
            <a:extLst>
              <a:ext uri="{FF2B5EF4-FFF2-40B4-BE49-F238E27FC236}">
                <a16:creationId xmlns:a16="http://schemas.microsoft.com/office/drawing/2014/main" id="{43AA2F6B-12AF-48D1-B67E-62A5222332BE}"/>
              </a:ext>
            </a:extLst>
          </p:cNvPr>
          <p:cNvSpPr txBox="1">
            <a:spLocks noChangeArrowheads="1"/>
          </p:cNvSpPr>
          <p:nvPr/>
        </p:nvSpPr>
        <p:spPr bwMode="auto">
          <a:xfrm>
            <a:off x="6497548" y="739914"/>
            <a:ext cx="916789"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Roman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gate</a:t>
            </a:r>
          </a:p>
        </p:txBody>
      </p:sp>
      <p:sp>
        <p:nvSpPr>
          <p:cNvPr id="20" name="Line 9">
            <a:extLst>
              <a:ext uri="{FF2B5EF4-FFF2-40B4-BE49-F238E27FC236}">
                <a16:creationId xmlns:a16="http://schemas.microsoft.com/office/drawing/2014/main" id="{10298F1A-741F-4D1D-B1B3-2FEC9A5E8D3F}"/>
              </a:ext>
            </a:extLst>
          </p:cNvPr>
          <p:cNvSpPr>
            <a:spLocks noChangeShapeType="1"/>
          </p:cNvSpPr>
          <p:nvPr/>
        </p:nvSpPr>
        <p:spPr bwMode="auto">
          <a:xfrm>
            <a:off x="7010400" y="1447800"/>
            <a:ext cx="45719" cy="5334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Tree>
    <p:extLst>
      <p:ext uri="{BB962C8B-B14F-4D97-AF65-F5344CB8AC3E}">
        <p14:creationId xmlns:p14="http://schemas.microsoft.com/office/powerpoint/2010/main" val="4010891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bg1"/>
          </a:solidFill>
        </p:spPr>
        <p:txBody>
          <a:bodyPr/>
          <a:lstStyle/>
          <a:p>
            <a:r>
              <a:rPr lang="en-US" dirty="0"/>
              <a:t>Via Sebaste ascending from </a:t>
            </a:r>
            <a:r>
              <a:rPr lang="en-US" dirty="0" err="1"/>
              <a:t>Pamphylian</a:t>
            </a:r>
            <a:r>
              <a:rPr lang="en-US" dirty="0"/>
              <a:t> plain northwest of Perga</a:t>
            </a:r>
          </a:p>
        </p:txBody>
      </p:sp>
      <p:sp>
        <p:nvSpPr>
          <p:cNvPr id="3" name="Text Placeholder 2"/>
          <p:cNvSpPr>
            <a:spLocks noGrp="1"/>
          </p:cNvSpPr>
          <p:nvPr>
            <p:ph type="body" sz="quarter" idx="12"/>
          </p:nvPr>
        </p:nvSpPr>
        <p:spPr>
          <a:solidFill>
            <a:schemeClr val="bg1"/>
          </a:solidFill>
        </p:spPr>
        <p:txBody>
          <a:bodyPr/>
          <a:lstStyle/>
          <a:p>
            <a:r>
              <a:rPr lang="en-US" dirty="0"/>
              <a:t>13:14</a:t>
            </a:r>
          </a:p>
        </p:txBody>
      </p:sp>
      <p:sp>
        <p:nvSpPr>
          <p:cNvPr id="4" name="Title 3"/>
          <p:cNvSpPr>
            <a:spLocks noGrp="1"/>
          </p:cNvSpPr>
          <p:nvPr>
            <p:ph type="title"/>
          </p:nvPr>
        </p:nvSpPr>
        <p:spPr>
          <a:solidFill>
            <a:schemeClr val="bg1"/>
          </a:solidFill>
        </p:spPr>
        <p:txBody>
          <a:bodyPr/>
          <a:lstStyle/>
          <a:p>
            <a:r>
              <a:rPr lang="en-US" dirty="0"/>
              <a:t>But going on from Perga, they arrived at Pisidian Antioch</a:t>
            </a:r>
          </a:p>
        </p:txBody>
      </p:sp>
      <p:pic>
        <p:nvPicPr>
          <p:cNvPr id="6" name="Picture 5">
            <a:extLst>
              <a:ext uri="{FF2B5EF4-FFF2-40B4-BE49-F238E27FC236}">
                <a16:creationId xmlns:a16="http://schemas.microsoft.com/office/drawing/2014/main" id="{E06C5AD6-7A00-4033-8053-E7B1E847FD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380137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PLBL\09 Eastern and Central Turkey\Pisidian Antioch\Pisidian Antioch arched aqueduct, tb0412056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029"/>
            <a:ext cx="9146013" cy="6081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Arched aqueduct at </a:t>
            </a:r>
            <a:r>
              <a:rPr lang="en-US" dirty="0" err="1"/>
              <a:t>Pisidian</a:t>
            </a:r>
            <a:r>
              <a:rPr lang="en-US" dirty="0"/>
              <a:t> Antioch</a:t>
            </a:r>
          </a:p>
        </p:txBody>
      </p:sp>
      <p:sp>
        <p:nvSpPr>
          <p:cNvPr id="4" name="Text Placeholder 3"/>
          <p:cNvSpPr>
            <a:spLocks noGrp="1"/>
          </p:cNvSpPr>
          <p:nvPr>
            <p:ph type="body" sz="quarter" idx="12"/>
          </p:nvPr>
        </p:nvSpPr>
        <p:spPr/>
        <p:txBody>
          <a:bodyPr/>
          <a:lstStyle/>
          <a:p>
            <a:pPr>
              <a:defRPr/>
            </a:pPr>
            <a:r>
              <a:rPr lang="en-US" kern="0"/>
              <a:t>13:14</a:t>
            </a:r>
            <a:endParaRPr lang="en-US" kern="0" dirty="0"/>
          </a:p>
        </p:txBody>
      </p:sp>
      <p:sp>
        <p:nvSpPr>
          <p:cNvPr id="2" name="Title 1"/>
          <p:cNvSpPr>
            <a:spLocks noGrp="1"/>
          </p:cNvSpPr>
          <p:nvPr>
            <p:ph type="title"/>
          </p:nvPr>
        </p:nvSpPr>
        <p:spPr/>
        <p:txBody>
          <a:bodyPr/>
          <a:lstStyle/>
          <a:p>
            <a:pPr>
              <a:defRPr/>
            </a:pPr>
            <a:r>
              <a:rPr lang="en-US" dirty="0"/>
              <a:t>But going on from </a:t>
            </a:r>
            <a:r>
              <a:rPr lang="en-US" dirty="0" err="1"/>
              <a:t>Perga</a:t>
            </a:r>
            <a:r>
              <a:rPr lang="en-US" dirty="0"/>
              <a:t>, they arrived at </a:t>
            </a:r>
            <a:r>
              <a:rPr lang="en-US" dirty="0" err="1"/>
              <a:t>Pisidian</a:t>
            </a:r>
            <a:r>
              <a:rPr lang="en-US" dirty="0"/>
              <a:t> Antioch</a:t>
            </a:r>
          </a:p>
        </p:txBody>
      </p:sp>
    </p:spTree>
    <p:extLst>
      <p:ext uri="{BB962C8B-B14F-4D97-AF65-F5344CB8AC3E}">
        <p14:creationId xmlns:p14="http://schemas.microsoft.com/office/powerpoint/2010/main" val="3192985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pPr eaLnBrk="1" hangingPunct="1"/>
            <a:r>
              <a:rPr lang="en-US" altLang="en-US">
                <a:solidFill>
                  <a:schemeClr val="bg1"/>
                </a:solidFill>
              </a:rPr>
              <a:t>Pisidian Antioch mountains</a:t>
            </a:r>
          </a:p>
        </p:txBody>
      </p:sp>
      <p:pic>
        <p:nvPicPr>
          <p:cNvPr id="25603" name="Picture 3" descr="Pisidian Antioch mountains, tb n0102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5604" name="Text Box 4"/>
          <p:cNvSpPr txBox="1">
            <a:spLocks noChangeArrowheads="1"/>
          </p:cNvSpPr>
          <p:nvPr/>
        </p:nvSpPr>
        <p:spPr bwMode="auto">
          <a:xfrm>
            <a:off x="0" y="6019800"/>
            <a:ext cx="9144000" cy="647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Pisidian Antioch mountains</a:t>
            </a:r>
          </a:p>
        </p:txBody>
      </p:sp>
      <p:pic>
        <p:nvPicPr>
          <p:cNvPr id="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050" y="514350"/>
            <a:ext cx="33147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6660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B57FF-75DE-47F4-8CDE-1CF2831B9D2B}"/>
              </a:ext>
            </a:extLst>
          </p:cNvPr>
          <p:cNvSpPr>
            <a:spLocks noGrp="1"/>
          </p:cNvSpPr>
          <p:nvPr>
            <p:ph type="title"/>
          </p:nvPr>
        </p:nvSpPr>
        <p:spPr>
          <a:xfrm>
            <a:off x="525511" y="-174076"/>
            <a:ext cx="7886700" cy="1325563"/>
          </a:xfrm>
        </p:spPr>
        <p:txBody>
          <a:bodyPr/>
          <a:lstStyle/>
          <a:p>
            <a:r>
              <a:rPr lang="en-US" sz="3200" dirty="0">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lang="en-US" dirty="0"/>
          </a:p>
        </p:txBody>
      </p:sp>
      <p:pic>
        <p:nvPicPr>
          <p:cNvPr id="5" name="Picture 4" descr="A close up of an animal&#10;&#10;Description automatically generated">
            <a:extLst>
              <a:ext uri="{FF2B5EF4-FFF2-40B4-BE49-F238E27FC236}">
                <a16:creationId xmlns:a16="http://schemas.microsoft.com/office/drawing/2014/main" id="{22E2DFA7-BD3B-4C18-AE18-1CC3BB680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06" y="4926605"/>
            <a:ext cx="2831599" cy="2115317"/>
          </a:xfrm>
          <a:prstGeom prst="rect">
            <a:avLst/>
          </a:prstGeom>
        </p:spPr>
      </p:pic>
      <p:sp>
        <p:nvSpPr>
          <p:cNvPr id="6" name="TextBox 5">
            <a:extLst>
              <a:ext uri="{FF2B5EF4-FFF2-40B4-BE49-F238E27FC236}">
                <a16:creationId xmlns:a16="http://schemas.microsoft.com/office/drawing/2014/main" id="{2C90CCE1-0B48-4D8A-AC9A-2C8E5644E9BC}"/>
              </a:ext>
            </a:extLst>
          </p:cNvPr>
          <p:cNvSpPr txBox="1"/>
          <p:nvPr/>
        </p:nvSpPr>
        <p:spPr>
          <a:xfrm>
            <a:off x="1246479" y="1943593"/>
            <a:ext cx="1357286" cy="40011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mn-cs"/>
              </a:rPr>
              <a:t>01-Introduction to Bible Archaeology</a:t>
            </a:r>
          </a:p>
        </p:txBody>
      </p:sp>
      <p:pic>
        <p:nvPicPr>
          <p:cNvPr id="10" name="Picture 9" descr="A picture containing furniture&#10;&#10;Description automatically generated">
            <a:extLst>
              <a:ext uri="{FF2B5EF4-FFF2-40B4-BE49-F238E27FC236}">
                <a16:creationId xmlns:a16="http://schemas.microsoft.com/office/drawing/2014/main" id="{A9D8AB0D-5C36-4099-A57C-9B9D41221F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295" y="1824471"/>
            <a:ext cx="946151" cy="426922"/>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D5BED674-C9C6-4273-B4EF-BA1BAE770E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0084" y="2251393"/>
            <a:ext cx="946151" cy="426922"/>
          </a:xfrm>
          <a:prstGeom prst="rect">
            <a:avLst/>
          </a:prstGeom>
        </p:spPr>
      </p:pic>
      <p:pic>
        <p:nvPicPr>
          <p:cNvPr id="12" name="Picture 11" descr="A picture containing furniture&#10;&#10;Description automatically generated">
            <a:extLst>
              <a:ext uri="{FF2B5EF4-FFF2-40B4-BE49-F238E27FC236}">
                <a16:creationId xmlns:a16="http://schemas.microsoft.com/office/drawing/2014/main" id="{93B1E76C-A8BE-4119-92A6-B32B54C158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8861" y="1696973"/>
            <a:ext cx="946151" cy="426922"/>
          </a:xfrm>
          <a:prstGeom prst="rect">
            <a:avLst/>
          </a:prstGeom>
        </p:spPr>
      </p:pic>
      <p:pic>
        <p:nvPicPr>
          <p:cNvPr id="13" name="Picture 12" descr="A picture containing furniture&#10;&#10;Description automatically generated">
            <a:extLst>
              <a:ext uri="{FF2B5EF4-FFF2-40B4-BE49-F238E27FC236}">
                <a16:creationId xmlns:a16="http://schemas.microsoft.com/office/drawing/2014/main" id="{82D0E7AD-F81B-420D-93B5-67FFA9CF10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875" y="2334814"/>
            <a:ext cx="946151" cy="426922"/>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249900BC-D95F-4C4F-B1AE-5A733FE5EF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6517" y="5770803"/>
            <a:ext cx="946151" cy="426922"/>
          </a:xfrm>
          <a:prstGeom prst="rect">
            <a:avLst/>
          </a:prstGeom>
        </p:spPr>
      </p:pic>
      <p:pic>
        <p:nvPicPr>
          <p:cNvPr id="15" name="Picture 14" descr="A picture containing furniture&#10;&#10;Description automatically generated">
            <a:extLst>
              <a:ext uri="{FF2B5EF4-FFF2-40B4-BE49-F238E27FC236}">
                <a16:creationId xmlns:a16="http://schemas.microsoft.com/office/drawing/2014/main" id="{867F523A-AB5C-4DC8-AE44-5728DD4E2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409" y="4907165"/>
            <a:ext cx="946151" cy="426922"/>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C6759A05-9CDE-48C4-B9F8-35030A2A5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3584" y="3708718"/>
            <a:ext cx="946151" cy="426922"/>
          </a:xfrm>
          <a:prstGeom prst="rect">
            <a:avLst/>
          </a:prstGeom>
        </p:spPr>
      </p:pic>
      <p:pic>
        <p:nvPicPr>
          <p:cNvPr id="17" name="Picture 16" descr="A picture containing furniture&#10;&#10;Description automatically generated">
            <a:extLst>
              <a:ext uri="{FF2B5EF4-FFF2-40B4-BE49-F238E27FC236}">
                <a16:creationId xmlns:a16="http://schemas.microsoft.com/office/drawing/2014/main" id="{7A467F68-2911-4B42-880E-6012A573D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1572" y="5280343"/>
            <a:ext cx="946151" cy="426922"/>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924649C7-5844-4AD8-8B92-A961B87703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741" y="3643555"/>
            <a:ext cx="946151" cy="426922"/>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BCB7B251-F35E-4745-959B-5F9F5FBB22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8219" y="3584904"/>
            <a:ext cx="946151" cy="426922"/>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2FB90960-4984-4EBC-8E96-AB9FD21779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725" y="4289325"/>
            <a:ext cx="946151" cy="426922"/>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D2C0FA58-F685-431F-AF1F-2654816BA3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6748" y="4924123"/>
            <a:ext cx="946151" cy="426922"/>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416B9940-63DA-464D-B470-694CD600B9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313" y="2968336"/>
            <a:ext cx="946151" cy="426922"/>
          </a:xfrm>
          <a:prstGeom prst="rect">
            <a:avLst/>
          </a:prstGeom>
        </p:spPr>
      </p:pic>
      <p:sp>
        <p:nvSpPr>
          <p:cNvPr id="23" name="Rectangle 22">
            <a:extLst>
              <a:ext uri="{FF2B5EF4-FFF2-40B4-BE49-F238E27FC236}">
                <a16:creationId xmlns:a16="http://schemas.microsoft.com/office/drawing/2014/main" id="{5C25775D-538A-48B1-9111-FEA6E99730AB}"/>
              </a:ext>
            </a:extLst>
          </p:cNvPr>
          <p:cNvSpPr/>
          <p:nvPr/>
        </p:nvSpPr>
        <p:spPr>
          <a:xfrm>
            <a:off x="3007112" y="2176484"/>
            <a:ext cx="97975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02-Patriarchs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and Camels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AB20008-499B-49DF-8E32-CF9FDE546067}"/>
              </a:ext>
            </a:extLst>
          </p:cNvPr>
          <p:cNvSpPr/>
          <p:nvPr/>
        </p:nvSpPr>
        <p:spPr>
          <a:xfrm>
            <a:off x="9554697" y="1696973"/>
            <a:ext cx="119724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
        <p:nvSpPr>
          <p:cNvPr id="25" name="Rectangle 24">
            <a:extLst>
              <a:ext uri="{FF2B5EF4-FFF2-40B4-BE49-F238E27FC236}">
                <a16:creationId xmlns:a16="http://schemas.microsoft.com/office/drawing/2014/main" id="{631F8161-1744-4664-81FC-63DAF08248B1}"/>
              </a:ext>
            </a:extLst>
          </p:cNvPr>
          <p:cNvSpPr/>
          <p:nvPr/>
        </p:nvSpPr>
        <p:spPr>
          <a:xfrm>
            <a:off x="5995945" y="1340820"/>
            <a:ext cx="110816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04-Shechem a City for All Times</a:t>
            </a:r>
          </a:p>
        </p:txBody>
      </p:sp>
      <p:sp>
        <p:nvSpPr>
          <p:cNvPr id="26" name="Rectangle 25">
            <a:extLst>
              <a:ext uri="{FF2B5EF4-FFF2-40B4-BE49-F238E27FC236}">
                <a16:creationId xmlns:a16="http://schemas.microsoft.com/office/drawing/2014/main" id="{CBFF1EDF-6730-4CBA-8A65-2A57E1946BC0}"/>
              </a:ext>
            </a:extLst>
          </p:cNvPr>
          <p:cNvSpPr/>
          <p:nvPr/>
        </p:nvSpPr>
        <p:spPr>
          <a:xfrm>
            <a:off x="4206876" y="2708101"/>
            <a:ext cx="135925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rPr>
              <a:t>05-David, Samson and the Philistines</a:t>
            </a:r>
          </a:p>
        </p:txBody>
      </p:sp>
      <p:sp>
        <p:nvSpPr>
          <p:cNvPr id="27" name="Rectangle 26">
            <a:extLst>
              <a:ext uri="{FF2B5EF4-FFF2-40B4-BE49-F238E27FC236}">
                <a16:creationId xmlns:a16="http://schemas.microsoft.com/office/drawing/2014/main" id="{6C02584D-B946-40CF-9017-142D70F3790D}"/>
              </a:ext>
            </a:extLst>
          </p:cNvPr>
          <p:cNvSpPr/>
          <p:nvPr/>
        </p:nvSpPr>
        <p:spPr>
          <a:xfrm>
            <a:off x="2347047" y="3269326"/>
            <a:ext cx="13324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rPr>
              <a:t>06-Solomon the Builder</a:t>
            </a:r>
          </a:p>
        </p:txBody>
      </p:sp>
      <p:sp>
        <p:nvSpPr>
          <p:cNvPr id="28" name="Rectangle 27">
            <a:extLst>
              <a:ext uri="{FF2B5EF4-FFF2-40B4-BE49-F238E27FC236}">
                <a16:creationId xmlns:a16="http://schemas.microsoft.com/office/drawing/2014/main" id="{B5548186-D79E-49A3-92D4-8B77A3C68226}"/>
              </a:ext>
            </a:extLst>
          </p:cNvPr>
          <p:cNvSpPr/>
          <p:nvPr/>
        </p:nvSpPr>
        <p:spPr>
          <a:xfrm>
            <a:off x="5090001" y="3331781"/>
            <a:ext cx="1443268" cy="400110"/>
          </a:xfrm>
          <a:prstGeom prst="rect">
            <a:avLst/>
          </a:prstGeom>
        </p:spPr>
        <p:txBody>
          <a:bodyPr wrap="square">
            <a:spAutoFit/>
          </a:bodyPr>
          <a:lstStyle/>
          <a:p>
            <a:pPr algn="ctr">
              <a:defRPr/>
            </a:pPr>
            <a:r>
              <a:rPr lang="en-US" sz="1000" dirty="0">
                <a:solidFill>
                  <a:prstClr val="black"/>
                </a:solidFill>
                <a:latin typeface="Arial" panose="020B0604020202020204" pitchFamily="34" charset="0"/>
              </a:rPr>
              <a:t>07-Ahab and the Northern Kingdom</a:t>
            </a:r>
          </a:p>
        </p:txBody>
      </p:sp>
      <p:sp>
        <p:nvSpPr>
          <p:cNvPr id="29" name="Rectangle 28">
            <a:extLst>
              <a:ext uri="{FF2B5EF4-FFF2-40B4-BE49-F238E27FC236}">
                <a16:creationId xmlns:a16="http://schemas.microsoft.com/office/drawing/2014/main" id="{D137D410-236E-46D1-8E66-7D76342CF2BE}"/>
              </a:ext>
            </a:extLst>
          </p:cNvPr>
          <p:cNvSpPr/>
          <p:nvPr/>
        </p:nvSpPr>
        <p:spPr>
          <a:xfrm>
            <a:off x="3155665" y="4650006"/>
            <a:ext cx="145591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08-The Hezekiah Defense</a:t>
            </a:r>
          </a:p>
        </p:txBody>
      </p:sp>
      <p:sp>
        <p:nvSpPr>
          <p:cNvPr id="30" name="Rectangle 29">
            <a:extLst>
              <a:ext uri="{FF2B5EF4-FFF2-40B4-BE49-F238E27FC236}">
                <a16:creationId xmlns:a16="http://schemas.microsoft.com/office/drawing/2014/main" id="{6D6F76ED-4F30-4476-B12A-8FAC87F4CB6F}"/>
              </a:ext>
            </a:extLst>
          </p:cNvPr>
          <p:cNvSpPr/>
          <p:nvPr/>
        </p:nvSpPr>
        <p:spPr>
          <a:xfrm>
            <a:off x="2191546" y="5216805"/>
            <a:ext cx="1105689"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09-Jeremiah and the Last</a:t>
            </a:r>
            <a:r>
              <a:rPr kumimoji="0" lang="en-US" sz="100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Days of Judah</a:t>
            </a:r>
          </a:p>
        </p:txBody>
      </p:sp>
      <p:sp>
        <p:nvSpPr>
          <p:cNvPr id="32" name="Rectangle 31">
            <a:extLst>
              <a:ext uri="{FF2B5EF4-FFF2-40B4-BE49-F238E27FC236}">
                <a16:creationId xmlns:a16="http://schemas.microsoft.com/office/drawing/2014/main" id="{7D196A94-4433-4503-A5FC-91847DCC5588}"/>
              </a:ext>
            </a:extLst>
          </p:cNvPr>
          <p:cNvSpPr/>
          <p:nvPr/>
        </p:nvSpPr>
        <p:spPr>
          <a:xfrm>
            <a:off x="6906659" y="3209963"/>
            <a:ext cx="1163192"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11-Crucifixion and Burial</a:t>
            </a:r>
          </a:p>
        </p:txBody>
      </p:sp>
      <p:sp>
        <p:nvSpPr>
          <p:cNvPr id="33" name="Rectangle 32">
            <a:extLst>
              <a:ext uri="{FF2B5EF4-FFF2-40B4-BE49-F238E27FC236}">
                <a16:creationId xmlns:a16="http://schemas.microsoft.com/office/drawing/2014/main" id="{66B16833-FE0E-43EE-A6E8-A5A2D067F791}"/>
              </a:ext>
            </a:extLst>
          </p:cNvPr>
          <p:cNvSpPr/>
          <p:nvPr/>
        </p:nvSpPr>
        <p:spPr>
          <a:xfrm>
            <a:off x="7947024" y="5280343"/>
            <a:ext cx="94615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12-Cities of Paul and John</a:t>
            </a:r>
          </a:p>
        </p:txBody>
      </p:sp>
      <p:sp>
        <p:nvSpPr>
          <p:cNvPr id="34" name="Rectangle 33">
            <a:extLst>
              <a:ext uri="{FF2B5EF4-FFF2-40B4-BE49-F238E27FC236}">
                <a16:creationId xmlns:a16="http://schemas.microsoft.com/office/drawing/2014/main" id="{B34C2DB7-216E-46D7-9AB9-9773CE559353}"/>
              </a:ext>
            </a:extLst>
          </p:cNvPr>
          <p:cNvSpPr/>
          <p:nvPr/>
        </p:nvSpPr>
        <p:spPr>
          <a:xfrm>
            <a:off x="4941936" y="6094120"/>
            <a:ext cx="124142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13-Finding People in the Bible Outside the Bible</a:t>
            </a:r>
          </a:p>
        </p:txBody>
      </p:sp>
      <p:graphicFrame>
        <p:nvGraphicFramePr>
          <p:cNvPr id="41" name="Object 40">
            <a:extLst>
              <a:ext uri="{FF2B5EF4-FFF2-40B4-BE49-F238E27FC236}">
                <a16:creationId xmlns:a16="http://schemas.microsoft.com/office/drawing/2014/main" id="{AC86D349-E2F9-43C6-9FF9-3D188016E98B}"/>
              </a:ext>
            </a:extLst>
          </p:cNvPr>
          <p:cNvGraphicFramePr>
            <a:graphicFrameLocks noChangeAspect="1"/>
          </p:cNvGraphicFramePr>
          <p:nvPr/>
        </p:nvGraphicFramePr>
        <p:xfrm>
          <a:off x="330607" y="2856715"/>
          <a:ext cx="1256619" cy="1859532"/>
        </p:xfrm>
        <a:graphic>
          <a:graphicData uri="http://schemas.openxmlformats.org/presentationml/2006/ole">
            <mc:AlternateContent xmlns:mc="http://schemas.openxmlformats.org/markup-compatibility/2006">
              <mc:Choice xmlns:v="urn:schemas-microsoft-com:vml" Requires="v">
                <p:oleObj spid="_x0000_s1254" r:id="rId5" imgW="1923480" imgH="2380680" progId="">
                  <p:embed/>
                </p:oleObj>
              </mc:Choice>
              <mc:Fallback>
                <p:oleObj r:id="rId5" imgW="1923480" imgH="2380680" progId="">
                  <p:embed/>
                  <p:pic>
                    <p:nvPicPr>
                      <p:cNvPr id="41" name="Object 40">
                        <a:extLst>
                          <a:ext uri="{FF2B5EF4-FFF2-40B4-BE49-F238E27FC236}">
                            <a16:creationId xmlns:a16="http://schemas.microsoft.com/office/drawing/2014/main" id="{AC86D349-E2F9-43C6-9FF9-3D188016E98B}"/>
                          </a:ext>
                        </a:extLst>
                      </p:cNvPr>
                      <p:cNvPicPr/>
                      <p:nvPr/>
                    </p:nvPicPr>
                    <p:blipFill>
                      <a:blip r:embed="rId6"/>
                      <a:stretch>
                        <a:fillRect/>
                      </a:stretch>
                    </p:blipFill>
                    <p:spPr>
                      <a:xfrm>
                        <a:off x="330607" y="2856715"/>
                        <a:ext cx="1256619" cy="1859532"/>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7B9BA7E6-50B6-45B6-9B20-8CC23AF4F67F}"/>
              </a:ext>
            </a:extLst>
          </p:cNvPr>
          <p:cNvSpPr/>
          <p:nvPr/>
        </p:nvSpPr>
        <p:spPr>
          <a:xfrm>
            <a:off x="171859" y="3494115"/>
            <a:ext cx="165301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16-Archaeology in Jerusalem</a:t>
            </a:r>
          </a:p>
        </p:txBody>
      </p:sp>
      <p:sp>
        <p:nvSpPr>
          <p:cNvPr id="40" name="Rectangle 39">
            <a:extLst>
              <a:ext uri="{FF2B5EF4-FFF2-40B4-BE49-F238E27FC236}">
                <a16:creationId xmlns:a16="http://schemas.microsoft.com/office/drawing/2014/main" id="{2E89BB49-09D9-4412-ACA2-20731A9F04BE}"/>
              </a:ext>
            </a:extLst>
          </p:cNvPr>
          <p:cNvSpPr/>
          <p:nvPr/>
        </p:nvSpPr>
        <p:spPr>
          <a:xfrm>
            <a:off x="363620" y="3048038"/>
            <a:ext cx="195438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17-Archaeology and the Bible Text</a:t>
            </a:r>
          </a:p>
        </p:txBody>
      </p:sp>
      <p:sp>
        <p:nvSpPr>
          <p:cNvPr id="38" name="Rectangle 37">
            <a:extLst>
              <a:ext uri="{FF2B5EF4-FFF2-40B4-BE49-F238E27FC236}">
                <a16:creationId xmlns:a16="http://schemas.microsoft.com/office/drawing/2014/main" id="{304737FF-3552-48FB-9A0C-CC044E6BF39A}"/>
              </a:ext>
            </a:extLst>
          </p:cNvPr>
          <p:cNvSpPr/>
          <p:nvPr/>
        </p:nvSpPr>
        <p:spPr>
          <a:xfrm>
            <a:off x="381871" y="3934800"/>
            <a:ext cx="14187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15-Museums and Key Bible Finds</a:t>
            </a:r>
          </a:p>
        </p:txBody>
      </p:sp>
      <p:sp>
        <p:nvSpPr>
          <p:cNvPr id="37" name="Rectangle 36">
            <a:extLst>
              <a:ext uri="{FF2B5EF4-FFF2-40B4-BE49-F238E27FC236}">
                <a16:creationId xmlns:a16="http://schemas.microsoft.com/office/drawing/2014/main" id="{8170AECD-3778-45AF-8E18-D7A149DAA0CA}"/>
              </a:ext>
            </a:extLst>
          </p:cNvPr>
          <p:cNvSpPr/>
          <p:nvPr/>
        </p:nvSpPr>
        <p:spPr>
          <a:xfrm>
            <a:off x="281515" y="4306751"/>
            <a:ext cx="1608133"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14-Daniel and the Kingdoms</a:t>
            </a:r>
          </a:p>
        </p:txBody>
      </p:sp>
      <p:sp>
        <p:nvSpPr>
          <p:cNvPr id="4" name="Rectangle 3">
            <a:extLst>
              <a:ext uri="{FF2B5EF4-FFF2-40B4-BE49-F238E27FC236}">
                <a16:creationId xmlns:a16="http://schemas.microsoft.com/office/drawing/2014/main" id="{20CA6067-6BE0-47EC-B70E-DFA3E97B6DE3}"/>
              </a:ext>
            </a:extLst>
          </p:cNvPr>
          <p:cNvSpPr/>
          <p:nvPr/>
        </p:nvSpPr>
        <p:spPr>
          <a:xfrm>
            <a:off x="4425202" y="2063793"/>
            <a:ext cx="13362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Tree>
    <p:extLst>
      <p:ext uri="{BB962C8B-B14F-4D97-AF65-F5344CB8AC3E}">
        <p14:creationId xmlns:p14="http://schemas.microsoft.com/office/powerpoint/2010/main" val="8750282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pPr eaLnBrk="1" hangingPunct="1"/>
            <a:r>
              <a:rPr lang="en-US" altLang="en-US">
                <a:solidFill>
                  <a:schemeClr val="bg1"/>
                </a:solidFill>
              </a:rPr>
              <a:t>Pisidian Antioch theater</a:t>
            </a:r>
          </a:p>
        </p:txBody>
      </p:sp>
      <p:pic>
        <p:nvPicPr>
          <p:cNvPr id="26627" name="Picture 3" descr="Pisidian Antioch theater, tb n0102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6628" name="Text Box 4"/>
          <p:cNvSpPr txBox="1">
            <a:spLocks noChangeArrowheads="1"/>
          </p:cNvSpPr>
          <p:nvPr/>
        </p:nvSpPr>
        <p:spPr bwMode="auto">
          <a:xfrm>
            <a:off x="0" y="6248400"/>
            <a:ext cx="9144000" cy="419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Pisidian Antioch theater</a:t>
            </a:r>
          </a:p>
        </p:txBody>
      </p:sp>
    </p:spTree>
    <p:extLst>
      <p:ext uri="{BB962C8B-B14F-4D97-AF65-F5344CB8AC3E}">
        <p14:creationId xmlns:p14="http://schemas.microsoft.com/office/powerpoint/2010/main" val="31285293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PLBL\09 Eastern and Central Turkey\Pisidian Antioch\Pisidian Antioch Temple of Augustus, tb04120559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452"/>
            <a:ext cx="9144741" cy="608109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Temple of Augustus in </a:t>
            </a:r>
            <a:r>
              <a:rPr lang="en-US" dirty="0" err="1"/>
              <a:t>Pisidian</a:t>
            </a:r>
            <a:r>
              <a:rPr lang="en-US" dirty="0"/>
              <a:t> Antioch</a:t>
            </a:r>
          </a:p>
        </p:txBody>
      </p:sp>
      <p:sp>
        <p:nvSpPr>
          <p:cNvPr id="4" name="Text Placeholder 3"/>
          <p:cNvSpPr>
            <a:spLocks noGrp="1"/>
          </p:cNvSpPr>
          <p:nvPr>
            <p:ph type="body" sz="quarter" idx="12"/>
          </p:nvPr>
        </p:nvSpPr>
        <p:spPr>
          <a:xfrm>
            <a:off x="8074152" y="6519672"/>
            <a:ext cx="1069848" cy="338554"/>
          </a:xfrm>
        </p:spPr>
        <p:txBody>
          <a:bodyPr/>
          <a:lstStyle/>
          <a:p>
            <a:r>
              <a:rPr lang="en-US" kern="0" dirty="0"/>
              <a:t>13:14</a:t>
            </a:r>
          </a:p>
        </p:txBody>
      </p:sp>
      <p:sp>
        <p:nvSpPr>
          <p:cNvPr id="2" name="Title 1"/>
          <p:cNvSpPr>
            <a:spLocks noGrp="1"/>
          </p:cNvSpPr>
          <p:nvPr>
            <p:ph type="title"/>
          </p:nvPr>
        </p:nvSpPr>
        <p:spPr/>
        <p:txBody>
          <a:bodyPr/>
          <a:lstStyle/>
          <a:p>
            <a:pPr>
              <a:defRPr/>
            </a:pPr>
            <a:r>
              <a:rPr lang="en-US" dirty="0"/>
              <a:t>But going on from </a:t>
            </a:r>
            <a:r>
              <a:rPr lang="en-US" dirty="0" err="1"/>
              <a:t>Perga</a:t>
            </a:r>
            <a:r>
              <a:rPr lang="en-US" dirty="0"/>
              <a:t>, they arrived at </a:t>
            </a:r>
            <a:r>
              <a:rPr lang="en-US" dirty="0" err="1"/>
              <a:t>Pisidian</a:t>
            </a:r>
            <a:r>
              <a:rPr lang="en-US" dirty="0"/>
              <a:t> Antioch</a:t>
            </a:r>
          </a:p>
        </p:txBody>
      </p:sp>
      <p:sp>
        <p:nvSpPr>
          <p:cNvPr id="5" name="TextBox 4">
            <a:extLst>
              <a:ext uri="{FF2B5EF4-FFF2-40B4-BE49-F238E27FC236}">
                <a16:creationId xmlns:a16="http://schemas.microsoft.com/office/drawing/2014/main" id="{002ABD58-8976-43A3-B109-90886D238087}"/>
              </a:ext>
            </a:extLst>
          </p:cNvPr>
          <p:cNvSpPr txBox="1"/>
          <p:nvPr/>
        </p:nvSpPr>
        <p:spPr>
          <a:xfrm>
            <a:off x="0" y="388226"/>
            <a:ext cx="9144000" cy="646331"/>
          </a:xfrm>
          <a:prstGeom prst="rect">
            <a:avLst/>
          </a:prstGeom>
          <a:solidFill>
            <a:schemeClr val="bg1"/>
          </a:solidFill>
        </p:spPr>
        <p:txBody>
          <a:bodyPr wrap="square" rtlCol="0">
            <a:spAutoFit/>
          </a:bodyPr>
          <a:lstStyle/>
          <a:p>
            <a:r>
              <a:rPr lang="en-US" dirty="0">
                <a:ea typeface="ＭＳ Ｐゴシック" pitchFamily="34" charset="-128"/>
              </a:rPr>
              <a:t>Built sometime around AD 25, this temple was dedicated to Augustus, who was honored as the founder of the city</a:t>
            </a:r>
            <a:endParaRPr lang="en-US" dirty="0"/>
          </a:p>
        </p:txBody>
      </p:sp>
    </p:spTree>
    <p:extLst>
      <p:ext uri="{BB962C8B-B14F-4D97-AF65-F5344CB8AC3E}">
        <p14:creationId xmlns:p14="http://schemas.microsoft.com/office/powerpoint/2010/main" val="3936075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r>
              <a:rPr lang="en-US" altLang="en-US">
                <a:solidFill>
                  <a:schemeClr val="bg1"/>
                </a:solidFill>
              </a:rPr>
              <a:t>Pisidian Antioch Temple of Augustus from west</a:t>
            </a:r>
          </a:p>
        </p:txBody>
      </p:sp>
      <p:pic>
        <p:nvPicPr>
          <p:cNvPr id="28675" name="Picture 3" descr="Pisidian Antioch Temple of Augustus from west2, tb n0102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8676" name="Text Box 4"/>
          <p:cNvSpPr txBox="1">
            <a:spLocks noChangeArrowheads="1"/>
          </p:cNvSpPr>
          <p:nvPr/>
        </p:nvSpPr>
        <p:spPr bwMode="auto">
          <a:xfrm>
            <a:off x="0" y="6172200"/>
            <a:ext cx="9144000" cy="860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Pisidian Antioch Temple of Augustus from west</a:t>
            </a:r>
          </a:p>
        </p:txBody>
      </p:sp>
    </p:spTree>
    <p:extLst>
      <p:ext uri="{BB962C8B-B14F-4D97-AF65-F5344CB8AC3E}">
        <p14:creationId xmlns:p14="http://schemas.microsoft.com/office/powerpoint/2010/main" val="35708918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p:cNvSpPr>
            <a:spLocks noGrp="1" noChangeArrowheads="1"/>
          </p:cNvSpPr>
          <p:nvPr>
            <p:ph type="title"/>
          </p:nvPr>
        </p:nvSpPr>
        <p:spPr/>
        <p:txBody>
          <a:bodyPr/>
          <a:lstStyle/>
          <a:p>
            <a:pPr eaLnBrk="1" hangingPunct="1"/>
            <a:r>
              <a:rPr lang="en-US" altLang="en-US">
                <a:solidFill>
                  <a:schemeClr val="bg1"/>
                </a:solidFill>
              </a:rPr>
              <a:t>Pisidian Antioch synagogue foundations</a:t>
            </a:r>
          </a:p>
        </p:txBody>
      </p:sp>
      <p:pic>
        <p:nvPicPr>
          <p:cNvPr id="32771" name="Picture 3" descr="Pisidian Antioch synagogue foundations, tb n0102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2772" name="Text Box 4"/>
          <p:cNvSpPr txBox="1">
            <a:spLocks noChangeArrowheads="1"/>
          </p:cNvSpPr>
          <p:nvPr/>
        </p:nvSpPr>
        <p:spPr bwMode="auto">
          <a:xfrm>
            <a:off x="0" y="5867400"/>
            <a:ext cx="9144000" cy="990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Pisidian Antioch 1</a:t>
            </a:r>
            <a:r>
              <a:rPr kumimoji="0" lang="en-US" altLang="en-US" sz="2400" b="1" i="0" u="none" strike="noStrike" kern="1200" cap="none" spc="0" normalizeH="0" baseline="30000" noProof="0">
                <a:ln>
                  <a:noFill/>
                </a:ln>
                <a:solidFill>
                  <a:srgbClr val="FFFFFF"/>
                </a:solidFill>
                <a:effectLst/>
                <a:uLnTx/>
                <a:uFillTx/>
                <a:latin typeface="Arial" pitchFamily="34" charset="0"/>
                <a:ea typeface="+mn-ea"/>
                <a:cs typeface="+mn-cs"/>
              </a:rPr>
              <a:t>st</a:t>
            </a: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 Century synagogue foundations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Underneath Church of St. Peter</a:t>
            </a:r>
          </a:p>
        </p:txBody>
      </p:sp>
      <p:sp>
        <p:nvSpPr>
          <p:cNvPr id="32773" name="Text Box 5"/>
          <p:cNvSpPr txBox="1">
            <a:spLocks noChangeArrowheads="1"/>
          </p:cNvSpPr>
          <p:nvPr/>
        </p:nvSpPr>
        <p:spPr bwMode="auto">
          <a:xfrm>
            <a:off x="304800" y="152400"/>
            <a:ext cx="8382000" cy="1187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Acts 13:14</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But when they departed from Perga, they came to Antioch in Pisidia, and went into the synagogue on the Sabbath day and sat down. </a:t>
            </a:r>
          </a:p>
        </p:txBody>
      </p:sp>
    </p:spTree>
    <p:extLst>
      <p:ext uri="{BB962C8B-B14F-4D97-AF65-F5344CB8AC3E}">
        <p14:creationId xmlns:p14="http://schemas.microsoft.com/office/powerpoint/2010/main" val="82636077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pPr eaLnBrk="1" hangingPunct="1"/>
            <a:r>
              <a:rPr lang="en-US" altLang="en-US">
                <a:solidFill>
                  <a:schemeClr val="bg1"/>
                </a:solidFill>
              </a:rPr>
              <a:t>Pisidian Antioch synagogue foundations</a:t>
            </a:r>
          </a:p>
        </p:txBody>
      </p:sp>
      <p:pic>
        <p:nvPicPr>
          <p:cNvPr id="33795" name="Picture 3" descr="Pisidian Antioch synagogue foundations2, tb n0102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3796" name="Text Box 4"/>
          <p:cNvSpPr txBox="1">
            <a:spLocks noChangeArrowheads="1"/>
          </p:cNvSpPr>
          <p:nvPr/>
        </p:nvSpPr>
        <p:spPr bwMode="auto">
          <a:xfrm>
            <a:off x="76200" y="6096000"/>
            <a:ext cx="9067800" cy="571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mn-cs"/>
              </a:rPr>
              <a:t>Pisidian Antioch synagogue foundations</a:t>
            </a:r>
          </a:p>
        </p:txBody>
      </p:sp>
      <p:sp>
        <p:nvSpPr>
          <p:cNvPr id="33797" name="Rectangle 5"/>
          <p:cNvSpPr>
            <a:spLocks noChangeArrowheads="1"/>
          </p:cNvSpPr>
          <p:nvPr/>
        </p:nvSpPr>
        <p:spPr bwMode="auto">
          <a:xfrm>
            <a:off x="304800" y="152400"/>
            <a:ext cx="7239000" cy="1552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Acts 13:15</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after the reading of the Law and the Prophets, the rulers of the synagogue sent to them, saying, “Men </a:t>
            </a:r>
            <a:r>
              <a:rPr kumimoji="0" lang="en-US" altLang="en-US" sz="2400" b="0" i="1" u="none" strike="noStrike" kern="1200" cap="none" spc="0" normalizeH="0" baseline="0" noProof="0">
                <a:ln>
                  <a:noFill/>
                </a:ln>
                <a:solidFill>
                  <a:srgbClr val="FFFFFF"/>
                </a:solidFill>
                <a:effectLst/>
                <a:uLnTx/>
                <a:uFillTx/>
                <a:latin typeface="Arial" pitchFamily="34" charset="0"/>
                <a:ea typeface="+mn-ea"/>
                <a:cs typeface="Arial" pitchFamily="34" charset="0"/>
              </a:rPr>
              <a:t>and</a:t>
            </a: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 brethren, if you have any word of exhortation for the people, say on.”</a:t>
            </a:r>
          </a:p>
        </p:txBody>
      </p:sp>
    </p:spTree>
    <p:extLst>
      <p:ext uri="{BB962C8B-B14F-4D97-AF65-F5344CB8AC3E}">
        <p14:creationId xmlns:p14="http://schemas.microsoft.com/office/powerpoint/2010/main" val="32303164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6528816"/>
          </a:xfrm>
          <a:prstGeom prst="rect">
            <a:avLst/>
          </a:prstGeom>
        </p:spPr>
      </p:pic>
      <p:sp>
        <p:nvSpPr>
          <p:cNvPr id="3" name="Text Placeholder 2"/>
          <p:cNvSpPr>
            <a:spLocks noGrp="1"/>
          </p:cNvSpPr>
          <p:nvPr>
            <p:ph type="body" sz="quarter" idx="10"/>
          </p:nvPr>
        </p:nvSpPr>
        <p:spPr>
          <a:xfrm>
            <a:off x="0" y="6519672"/>
            <a:ext cx="8074152" cy="338554"/>
          </a:xfrm>
        </p:spPr>
        <p:txBody>
          <a:bodyPr/>
          <a:lstStyle/>
          <a:p>
            <a:r>
              <a:rPr lang="en-US" dirty="0"/>
              <a:t>Theodotos Inscription, mentioning “synagogue rulers,” 1st century BC</a:t>
            </a:r>
          </a:p>
        </p:txBody>
      </p:sp>
      <p:sp>
        <p:nvSpPr>
          <p:cNvPr id="4" name="Text Placeholder 3"/>
          <p:cNvSpPr>
            <a:spLocks noGrp="1"/>
          </p:cNvSpPr>
          <p:nvPr>
            <p:ph type="body" sz="quarter" idx="12"/>
          </p:nvPr>
        </p:nvSpPr>
        <p:spPr/>
        <p:txBody>
          <a:bodyPr/>
          <a:lstStyle/>
          <a:p>
            <a:pPr>
              <a:defRPr/>
            </a:pPr>
            <a:r>
              <a:rPr lang="en-US" kern="0" dirty="0"/>
              <a:t>13:15</a:t>
            </a:r>
          </a:p>
        </p:txBody>
      </p:sp>
      <p:sp>
        <p:nvSpPr>
          <p:cNvPr id="2" name="Title 1"/>
          <p:cNvSpPr>
            <a:spLocks noGrp="1"/>
          </p:cNvSpPr>
          <p:nvPr>
            <p:ph type="title"/>
          </p:nvPr>
        </p:nvSpPr>
        <p:spPr/>
        <p:txBody>
          <a:bodyPr/>
          <a:lstStyle/>
          <a:p>
            <a:pPr>
              <a:defRPr/>
            </a:pPr>
            <a:r>
              <a:rPr lang="en-US" dirty="0"/>
              <a:t>After the reading from the law and the prophets, the rulers of the synagogue sent to them</a:t>
            </a:r>
          </a:p>
        </p:txBody>
      </p:sp>
      <p:sp>
        <p:nvSpPr>
          <p:cNvPr id="7" name="Freeform 6"/>
          <p:cNvSpPr/>
          <p:nvPr/>
        </p:nvSpPr>
        <p:spPr>
          <a:xfrm>
            <a:off x="1386840" y="2125980"/>
            <a:ext cx="3451860" cy="396240"/>
          </a:xfrm>
          <a:custGeom>
            <a:avLst/>
            <a:gdLst>
              <a:gd name="connsiteX0" fmla="*/ 0 w 3451860"/>
              <a:gd name="connsiteY0" fmla="*/ 396240 h 396240"/>
              <a:gd name="connsiteX1" fmla="*/ 3444240 w 3451860"/>
              <a:gd name="connsiteY1" fmla="*/ 342900 h 396240"/>
              <a:gd name="connsiteX2" fmla="*/ 3451860 w 3451860"/>
              <a:gd name="connsiteY2" fmla="*/ 0 h 396240"/>
              <a:gd name="connsiteX3" fmla="*/ 91440 w 3451860"/>
              <a:gd name="connsiteY3" fmla="*/ 53340 h 396240"/>
              <a:gd name="connsiteX4" fmla="*/ 0 w 3451860"/>
              <a:gd name="connsiteY4" fmla="*/ 39624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60" h="396240">
                <a:moveTo>
                  <a:pt x="0" y="396240"/>
                </a:moveTo>
                <a:lnTo>
                  <a:pt x="3444240" y="342900"/>
                </a:lnTo>
                <a:lnTo>
                  <a:pt x="3451860" y="0"/>
                </a:lnTo>
                <a:lnTo>
                  <a:pt x="91440" y="53340"/>
                </a:lnTo>
                <a:lnTo>
                  <a:pt x="0" y="396240"/>
                </a:lnTo>
                <a:close/>
              </a:path>
            </a:pathLst>
          </a:custGeom>
          <a:solidFill>
            <a:srgbClr val="FF0000">
              <a:alpha val="21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146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“Place of the Jews and the Godfearers” inscription in the theater of Miletus</a:t>
            </a:r>
          </a:p>
        </p:txBody>
      </p:sp>
      <p:sp>
        <p:nvSpPr>
          <p:cNvPr id="4" name="Text Placeholder 3"/>
          <p:cNvSpPr>
            <a:spLocks noGrp="1"/>
          </p:cNvSpPr>
          <p:nvPr>
            <p:ph type="body" sz="quarter" idx="12"/>
          </p:nvPr>
        </p:nvSpPr>
        <p:spPr/>
        <p:txBody>
          <a:bodyPr/>
          <a:lstStyle/>
          <a:p>
            <a:pPr>
              <a:defRPr/>
            </a:pPr>
            <a:r>
              <a:rPr lang="en-US" kern="0"/>
              <a:t>13:16</a:t>
            </a:r>
            <a:endParaRPr lang="en-US" kern="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8" name="Title 7"/>
          <p:cNvSpPr>
            <a:spLocks noGrp="1"/>
          </p:cNvSpPr>
          <p:nvPr>
            <p:ph type="title"/>
          </p:nvPr>
        </p:nvSpPr>
        <p:spPr/>
        <p:txBody>
          <a:bodyPr/>
          <a:lstStyle/>
          <a:p>
            <a:pPr>
              <a:defRPr/>
            </a:pPr>
            <a:r>
              <a:rPr lang="en-US"/>
              <a:t>Men of Israel and you who fear God, listen</a:t>
            </a:r>
            <a:endParaRPr lang="en-US" dirty="0"/>
          </a:p>
        </p:txBody>
      </p:sp>
    </p:spTree>
    <p:extLst>
      <p:ext uri="{BB962C8B-B14F-4D97-AF65-F5344CB8AC3E}">
        <p14:creationId xmlns:p14="http://schemas.microsoft.com/office/powerpoint/2010/main" val="3486601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B0384F-2C01-4129-AE4A-13D938FCF9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3" y="0"/>
            <a:ext cx="2482596" cy="685800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75467" y="381000"/>
            <a:ext cx="6468533" cy="6172200"/>
          </a:xfrm>
          <a:prstGeom prst="rect">
            <a:avLst/>
          </a:prstGeom>
        </p:spPr>
      </p:pic>
      <p:sp>
        <p:nvSpPr>
          <p:cNvPr id="13" name="Freeform 12"/>
          <p:cNvSpPr/>
          <p:nvPr/>
        </p:nvSpPr>
        <p:spPr>
          <a:xfrm>
            <a:off x="3021012" y="2482850"/>
            <a:ext cx="3894138" cy="595312"/>
          </a:xfrm>
          <a:custGeom>
            <a:avLst/>
            <a:gdLst>
              <a:gd name="connsiteX0" fmla="*/ 3435350 w 3435350"/>
              <a:gd name="connsiteY0" fmla="*/ 69850 h 552450"/>
              <a:gd name="connsiteX1" fmla="*/ 19050 w 3435350"/>
              <a:gd name="connsiteY1" fmla="*/ 0 h 552450"/>
              <a:gd name="connsiteX2" fmla="*/ 0 w 3435350"/>
              <a:gd name="connsiteY2" fmla="*/ 438150 h 552450"/>
              <a:gd name="connsiteX3" fmla="*/ 3409950 w 3435350"/>
              <a:gd name="connsiteY3" fmla="*/ 552450 h 552450"/>
              <a:gd name="connsiteX4" fmla="*/ 3435350 w 3435350"/>
              <a:gd name="connsiteY4" fmla="*/ 69850 h 552450"/>
              <a:gd name="connsiteX0" fmla="*/ 3430588 w 3430588"/>
              <a:gd name="connsiteY0" fmla="*/ 69850 h 552450"/>
              <a:gd name="connsiteX1" fmla="*/ 14288 w 3430588"/>
              <a:gd name="connsiteY1" fmla="*/ 0 h 552450"/>
              <a:gd name="connsiteX2" fmla="*/ 0 w 3430588"/>
              <a:gd name="connsiteY2" fmla="*/ 457200 h 552450"/>
              <a:gd name="connsiteX3" fmla="*/ 3405188 w 3430588"/>
              <a:gd name="connsiteY3" fmla="*/ 552450 h 552450"/>
              <a:gd name="connsiteX4" fmla="*/ 3430588 w 3430588"/>
              <a:gd name="connsiteY4" fmla="*/ 69850 h 552450"/>
              <a:gd name="connsiteX0" fmla="*/ 3430588 w 3430588"/>
              <a:gd name="connsiteY0" fmla="*/ 69850 h 538162"/>
              <a:gd name="connsiteX1" fmla="*/ 14288 w 3430588"/>
              <a:gd name="connsiteY1" fmla="*/ 0 h 538162"/>
              <a:gd name="connsiteX2" fmla="*/ 0 w 3430588"/>
              <a:gd name="connsiteY2" fmla="*/ 457200 h 538162"/>
              <a:gd name="connsiteX3" fmla="*/ 3414713 w 3430588"/>
              <a:gd name="connsiteY3" fmla="*/ 538162 h 538162"/>
              <a:gd name="connsiteX4" fmla="*/ 3430588 w 3430588"/>
              <a:gd name="connsiteY4" fmla="*/ 69850 h 53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88" h="538162">
                <a:moveTo>
                  <a:pt x="3430588" y="69850"/>
                </a:moveTo>
                <a:lnTo>
                  <a:pt x="14288" y="0"/>
                </a:lnTo>
                <a:lnTo>
                  <a:pt x="0" y="457200"/>
                </a:lnTo>
                <a:lnTo>
                  <a:pt x="3414713" y="538162"/>
                </a:lnTo>
                <a:lnTo>
                  <a:pt x="3430588" y="69850"/>
                </a:lnTo>
                <a:close/>
              </a:path>
            </a:pathLst>
          </a:cu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508000" y="3597275"/>
            <a:ext cx="857250" cy="158750"/>
          </a:xfrm>
          <a:custGeom>
            <a:avLst/>
            <a:gdLst>
              <a:gd name="connsiteX0" fmla="*/ 12700 w 857250"/>
              <a:gd name="connsiteY0" fmla="*/ 0 h 158750"/>
              <a:gd name="connsiteX1" fmla="*/ 0 w 857250"/>
              <a:gd name="connsiteY1" fmla="*/ 123825 h 158750"/>
              <a:gd name="connsiteX2" fmla="*/ 854075 w 857250"/>
              <a:gd name="connsiteY2" fmla="*/ 158750 h 158750"/>
              <a:gd name="connsiteX3" fmla="*/ 857250 w 857250"/>
              <a:gd name="connsiteY3" fmla="*/ 44450 h 158750"/>
              <a:gd name="connsiteX4" fmla="*/ 12700 w 8572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158750">
                <a:moveTo>
                  <a:pt x="12700" y="0"/>
                </a:moveTo>
                <a:lnTo>
                  <a:pt x="0" y="123825"/>
                </a:lnTo>
                <a:lnTo>
                  <a:pt x="854075" y="158750"/>
                </a:lnTo>
                <a:cubicBezTo>
                  <a:pt x="855133" y="120650"/>
                  <a:pt x="856192" y="82550"/>
                  <a:pt x="857250" y="44450"/>
                </a:cubicBezTo>
                <a:lnTo>
                  <a:pt x="12700" y="0"/>
                </a:lnTo>
                <a:close/>
              </a:path>
            </a:pathLst>
          </a:cu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p:cNvSpPr>
            <a:spLocks noGrp="1"/>
          </p:cNvSpPr>
          <p:nvPr>
            <p:ph type="body" sz="quarter" idx="10"/>
          </p:nvPr>
        </p:nvSpPr>
        <p:spPr/>
        <p:txBody>
          <a:bodyPr/>
          <a:lstStyle/>
          <a:p>
            <a:r>
              <a:rPr lang="en-US" dirty="0"/>
              <a:t>Pillar recording the names of God-fearers and of a Jewish community, 4th century AD</a:t>
            </a:r>
          </a:p>
        </p:txBody>
      </p:sp>
      <p:sp>
        <p:nvSpPr>
          <p:cNvPr id="5" name="Text Placeholder 4"/>
          <p:cNvSpPr>
            <a:spLocks noGrp="1"/>
          </p:cNvSpPr>
          <p:nvPr>
            <p:ph type="body" sz="quarter" idx="12"/>
          </p:nvPr>
        </p:nvSpPr>
        <p:spPr/>
        <p:txBody>
          <a:bodyPr/>
          <a:lstStyle/>
          <a:p>
            <a:r>
              <a:rPr lang="en-US" kern="0" dirty="0"/>
              <a:t>13:26</a:t>
            </a:r>
            <a:endParaRPr lang="en-US" dirty="0"/>
          </a:p>
        </p:txBody>
      </p:sp>
      <p:sp>
        <p:nvSpPr>
          <p:cNvPr id="3" name="Title 2"/>
          <p:cNvSpPr>
            <a:spLocks noGrp="1"/>
          </p:cNvSpPr>
          <p:nvPr>
            <p:ph type="title"/>
          </p:nvPr>
        </p:nvSpPr>
        <p:spPr/>
        <p:txBody>
          <a:bodyPr/>
          <a:lstStyle/>
          <a:p>
            <a:pPr>
              <a:defRPr/>
            </a:pPr>
            <a:r>
              <a:rPr lang="en-US" dirty="0"/>
              <a:t>Brothers, sons of the family of Abraham, and those among you who fear God</a:t>
            </a:r>
          </a:p>
        </p:txBody>
      </p:sp>
      <p:sp>
        <p:nvSpPr>
          <p:cNvPr id="2" name="TextBox 1">
            <a:extLst>
              <a:ext uri="{FF2B5EF4-FFF2-40B4-BE49-F238E27FC236}">
                <a16:creationId xmlns:a16="http://schemas.microsoft.com/office/drawing/2014/main" id="{C2E968CB-959F-4F73-908C-9D7AE2F26374}"/>
              </a:ext>
            </a:extLst>
          </p:cNvPr>
          <p:cNvSpPr txBox="1"/>
          <p:nvPr/>
        </p:nvSpPr>
        <p:spPr>
          <a:xfrm>
            <a:off x="3677478" y="665921"/>
            <a:ext cx="5317435"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Gentiles who worshipped the true God, and particularly those who converted to Judaism, were often referred to as “God-fearers” (e.g. Acts 10:2). </a:t>
            </a:r>
          </a:p>
        </p:txBody>
      </p:sp>
    </p:spTree>
    <p:extLst>
      <p:ext uri="{BB962C8B-B14F-4D97-AF65-F5344CB8AC3E}">
        <p14:creationId xmlns:p14="http://schemas.microsoft.com/office/powerpoint/2010/main" val="1923280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grass, outdoor, field&#10;&#10;Description generated with very high confidence">
            <a:extLst>
              <a:ext uri="{FF2B5EF4-FFF2-40B4-BE49-F238E27FC236}">
                <a16:creationId xmlns:a16="http://schemas.microsoft.com/office/drawing/2014/main" id="{8250B323-C199-4A14-99EE-2563BF095D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693408"/>
          </a:xfrm>
          <a:prstGeom prst="rect">
            <a:avLst/>
          </a:prstGeom>
        </p:spPr>
      </p:pic>
      <p:sp>
        <p:nvSpPr>
          <p:cNvPr id="2" name="Text Placeholder 1">
            <a:extLst>
              <a:ext uri="{FF2B5EF4-FFF2-40B4-BE49-F238E27FC236}">
                <a16:creationId xmlns:a16="http://schemas.microsoft.com/office/drawing/2014/main" id="{56DB6402-CD84-4DEC-A7CC-E69C0DAF8AE2}"/>
              </a:ext>
            </a:extLst>
          </p:cNvPr>
          <p:cNvSpPr>
            <a:spLocks noGrp="1"/>
          </p:cNvSpPr>
          <p:nvPr>
            <p:ph type="body" sz="quarter" idx="10"/>
          </p:nvPr>
        </p:nvSpPr>
        <p:spPr/>
        <p:txBody>
          <a:bodyPr/>
          <a:lstStyle/>
          <a:p>
            <a:r>
              <a:rPr lang="en-US" dirty="0"/>
              <a:t>Jerusalem from the Mount of Olives (from the east)</a:t>
            </a:r>
          </a:p>
        </p:txBody>
      </p:sp>
      <p:sp>
        <p:nvSpPr>
          <p:cNvPr id="3" name="Text Placeholder 2">
            <a:extLst>
              <a:ext uri="{FF2B5EF4-FFF2-40B4-BE49-F238E27FC236}">
                <a16:creationId xmlns:a16="http://schemas.microsoft.com/office/drawing/2014/main" id="{378ABC6A-C3BD-4D75-BA75-72946A06733B}"/>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13:27</a:t>
            </a:r>
          </a:p>
        </p:txBody>
      </p:sp>
      <p:sp>
        <p:nvSpPr>
          <p:cNvPr id="4" name="Title 3">
            <a:extLst>
              <a:ext uri="{FF2B5EF4-FFF2-40B4-BE49-F238E27FC236}">
                <a16:creationId xmlns:a16="http://schemas.microsoft.com/office/drawing/2014/main" id="{C406C819-A0EF-44B4-9F8A-C05193A28E78}"/>
              </a:ext>
            </a:extLst>
          </p:cNvPr>
          <p:cNvSpPr>
            <a:spLocks noGrp="1"/>
          </p:cNvSpPr>
          <p:nvPr>
            <p:ph type="title"/>
          </p:nvPr>
        </p:nvSpPr>
        <p:spPr/>
        <p:txBody>
          <a:bodyPr/>
          <a:lstStyle/>
          <a:p>
            <a:r>
              <a:rPr lang="en-US" dirty="0"/>
              <a:t>Those who live in Jerusalem 1890s</a:t>
            </a:r>
          </a:p>
        </p:txBody>
      </p:sp>
    </p:spTree>
    <p:extLst>
      <p:ext uri="{BB962C8B-B14F-4D97-AF65-F5344CB8AC3E}">
        <p14:creationId xmlns:p14="http://schemas.microsoft.com/office/powerpoint/2010/main" val="47968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8C6D2-5D97-48AB-905E-7BA7B343E5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232" y="0"/>
            <a:ext cx="7569536" cy="6858000"/>
          </a:xfrm>
          <a:prstGeom prst="rect">
            <a:avLst/>
          </a:prstGeom>
        </p:spPr>
      </p:pic>
      <p:sp>
        <p:nvSpPr>
          <p:cNvPr id="2" name="Text Placeholder 1">
            <a:extLst>
              <a:ext uri="{FF2B5EF4-FFF2-40B4-BE49-F238E27FC236}">
                <a16:creationId xmlns:a16="http://schemas.microsoft.com/office/drawing/2014/main" id="{99DDD2C0-5AA4-4D62-A9DD-C49574CEEE1A}"/>
              </a:ext>
            </a:extLst>
          </p:cNvPr>
          <p:cNvSpPr>
            <a:spLocks noGrp="1"/>
          </p:cNvSpPr>
          <p:nvPr>
            <p:ph type="body" sz="quarter" idx="10"/>
          </p:nvPr>
        </p:nvSpPr>
        <p:spPr>
          <a:xfrm>
            <a:off x="0" y="6519672"/>
            <a:ext cx="8074152" cy="338554"/>
          </a:xfrm>
        </p:spPr>
        <p:txBody>
          <a:bodyPr/>
          <a:lstStyle/>
          <a:p>
            <a:r>
              <a:rPr lang="en-US" dirty="0"/>
              <a:t>Fresco of a riot in the amphitheater of Pompeii, from Pompeii, AD 59</a:t>
            </a:r>
          </a:p>
        </p:txBody>
      </p:sp>
      <p:sp>
        <p:nvSpPr>
          <p:cNvPr id="3" name="Text Placeholder 2">
            <a:extLst>
              <a:ext uri="{FF2B5EF4-FFF2-40B4-BE49-F238E27FC236}">
                <a16:creationId xmlns:a16="http://schemas.microsoft.com/office/drawing/2014/main" id="{5EB7233B-FEB9-4BCA-8E32-B29D03AEAD46}"/>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13:50</a:t>
            </a:r>
          </a:p>
        </p:txBody>
      </p:sp>
      <p:sp>
        <p:nvSpPr>
          <p:cNvPr id="4" name="Title 3">
            <a:extLst>
              <a:ext uri="{FF2B5EF4-FFF2-40B4-BE49-F238E27FC236}">
                <a16:creationId xmlns:a16="http://schemas.microsoft.com/office/drawing/2014/main" id="{674BCFB2-1824-4F0D-99B2-4B06601B277C}"/>
              </a:ext>
            </a:extLst>
          </p:cNvPr>
          <p:cNvSpPr>
            <a:spLocks noGrp="1"/>
          </p:cNvSpPr>
          <p:nvPr>
            <p:ph type="title"/>
          </p:nvPr>
        </p:nvSpPr>
        <p:spPr/>
        <p:txBody>
          <a:bodyPr/>
          <a:lstStyle/>
          <a:p>
            <a:r>
              <a:rPr lang="en-US" dirty="0"/>
              <a:t>They stirred up persecution against Paul </a:t>
            </a:r>
            <a:r>
              <a:rPr lang="en-US"/>
              <a:t>and Barnabas</a:t>
            </a:r>
          </a:p>
        </p:txBody>
      </p:sp>
    </p:spTree>
    <p:extLst>
      <p:ext uri="{BB962C8B-B14F-4D97-AF65-F5344CB8AC3E}">
        <p14:creationId xmlns:p14="http://schemas.microsoft.com/office/powerpoint/2010/main" val="243322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53200" y="1752600"/>
            <a:ext cx="2252132" cy="4267200"/>
            <a:chOff x="6553200" y="-1752600"/>
            <a:chExt cx="2286000" cy="3581400"/>
          </a:xfrm>
        </p:grpSpPr>
        <p:cxnSp>
          <p:nvCxnSpPr>
            <p:cNvPr id="8" name="Straight Connector 7"/>
            <p:cNvCxnSpPr/>
            <p:nvPr/>
          </p:nvCxnSpPr>
          <p:spPr>
            <a:xfrm flipH="1">
              <a:off x="7620000" y="-1752600"/>
              <a:ext cx="76200" cy="358140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533400"/>
              <a:ext cx="2286000" cy="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 name="Right Arrow 3"/>
          <p:cNvSpPr/>
          <p:nvPr/>
        </p:nvSpPr>
        <p:spPr>
          <a:xfrm>
            <a:off x="457200" y="2057400"/>
            <a:ext cx="6096000" cy="3886200"/>
          </a:xfrm>
          <a:prstGeom prst="rightArrow">
            <a:avLst/>
          </a:prstGeom>
          <a:solidFill>
            <a:schemeClr val="tx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 name="Straight Connector 1"/>
          <p:cNvCxnSpPr/>
          <p:nvPr/>
        </p:nvCxnSpPr>
        <p:spPr>
          <a:xfrm>
            <a:off x="152400" y="3962400"/>
            <a:ext cx="8839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924800" y="2743200"/>
            <a:ext cx="762000" cy="1272906"/>
            <a:chOff x="7086600" y="585035"/>
            <a:chExt cx="1371600" cy="2081965"/>
          </a:xfrm>
        </p:grpSpPr>
        <p:grpSp>
          <p:nvGrpSpPr>
            <p:cNvPr id="33" name="Group 32"/>
            <p:cNvGrpSpPr/>
            <p:nvPr/>
          </p:nvGrpSpPr>
          <p:grpSpPr>
            <a:xfrm>
              <a:off x="7086600" y="585035"/>
              <a:ext cx="1371600" cy="786565"/>
              <a:chOff x="685800" y="865011"/>
              <a:chExt cx="1371600" cy="786565"/>
            </a:xfrm>
          </p:grpSpPr>
          <p:sp>
            <p:nvSpPr>
              <p:cNvPr id="39" name="Rectangle 38"/>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Early Church</a:t>
                </a:r>
              </a:p>
            </p:txBody>
          </p:sp>
        </p:grpSp>
        <p:grpSp>
          <p:nvGrpSpPr>
            <p:cNvPr id="34" name="Group 33"/>
            <p:cNvGrpSpPr/>
            <p:nvPr/>
          </p:nvGrpSpPr>
          <p:grpSpPr>
            <a:xfrm>
              <a:off x="7696200" y="1371600"/>
              <a:ext cx="152400" cy="1295400"/>
              <a:chOff x="1249363" y="2209800"/>
              <a:chExt cx="152400" cy="1295400"/>
            </a:xfrm>
          </p:grpSpPr>
          <p:sp>
            <p:nvSpPr>
              <p:cNvPr id="35"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1" name="Group 40"/>
          <p:cNvGrpSpPr/>
          <p:nvPr/>
        </p:nvGrpSpPr>
        <p:grpSpPr>
          <a:xfrm>
            <a:off x="4724400" y="2743200"/>
            <a:ext cx="762000" cy="1272905"/>
            <a:chOff x="685800" y="585035"/>
            <a:chExt cx="1371600" cy="2081965"/>
          </a:xfrm>
          <a:solidFill>
            <a:schemeClr val="accent5"/>
          </a:solidFill>
        </p:grpSpPr>
        <p:grpSp>
          <p:nvGrpSpPr>
            <p:cNvPr id="42" name="Group 41"/>
            <p:cNvGrpSpPr/>
            <p:nvPr/>
          </p:nvGrpSpPr>
          <p:grpSpPr>
            <a:xfrm>
              <a:off x="685800" y="585035"/>
              <a:ext cx="1371600" cy="786565"/>
              <a:chOff x="685800" y="865011"/>
              <a:chExt cx="1371600" cy="786565"/>
            </a:xfrm>
            <a:grpFill/>
          </p:grpSpPr>
          <p:sp>
            <p:nvSpPr>
              <p:cNvPr id="46" name="Rectangle 45"/>
              <p:cNvSpPr/>
              <p:nvPr/>
            </p:nvSpPr>
            <p:spPr>
              <a:xfrm>
                <a:off x="685800" y="914400"/>
                <a:ext cx="1371600" cy="737176"/>
              </a:xfrm>
              <a:prstGeom prst="rect">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685800" y="865011"/>
                <a:ext cx="1371600" cy="75510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Kings &amp; Prophets</a:t>
                </a:r>
              </a:p>
            </p:txBody>
          </p:sp>
        </p:grpSp>
        <p:grpSp>
          <p:nvGrpSpPr>
            <p:cNvPr id="43" name="Group 42"/>
            <p:cNvGrpSpPr/>
            <p:nvPr/>
          </p:nvGrpSpPr>
          <p:grpSpPr>
            <a:xfrm>
              <a:off x="1295400" y="1371600"/>
              <a:ext cx="152400" cy="1295400"/>
              <a:chOff x="1249363" y="2209800"/>
              <a:chExt cx="152400" cy="1295400"/>
            </a:xfrm>
            <a:grpFill/>
          </p:grpSpPr>
          <p:sp>
            <p:nvSpPr>
              <p:cNvPr id="44" name="Line 9"/>
              <p:cNvSpPr>
                <a:spLocks noChangeShapeType="1"/>
              </p:cNvSpPr>
              <p:nvPr/>
            </p:nvSpPr>
            <p:spPr bwMode="auto">
              <a:xfrm>
                <a:off x="1325563" y="2209800"/>
                <a:ext cx="0" cy="1143000"/>
              </a:xfrm>
              <a:prstGeom prst="line">
                <a:avLst/>
              </a:prstGeom>
              <a:grpFill/>
              <a:ln w="15875">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10"/>
              <p:cNvSpPr>
                <a:spLocks noChangeArrowheads="1"/>
              </p:cNvSpPr>
              <p:nvPr/>
            </p:nvSpPr>
            <p:spPr bwMode="auto">
              <a:xfrm>
                <a:off x="1249363" y="3352800"/>
                <a:ext cx="152400" cy="1524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8" name="Group 47"/>
          <p:cNvGrpSpPr/>
          <p:nvPr/>
        </p:nvGrpSpPr>
        <p:grpSpPr>
          <a:xfrm>
            <a:off x="5791200" y="2743200"/>
            <a:ext cx="762000" cy="1272906"/>
            <a:chOff x="2819400" y="585035"/>
            <a:chExt cx="1371600" cy="2081965"/>
          </a:xfrm>
        </p:grpSpPr>
        <p:grpSp>
          <p:nvGrpSpPr>
            <p:cNvPr id="49" name="Group 48"/>
            <p:cNvGrpSpPr/>
            <p:nvPr/>
          </p:nvGrpSpPr>
          <p:grpSpPr>
            <a:xfrm>
              <a:off x="2819400" y="585035"/>
              <a:ext cx="1371600" cy="786565"/>
              <a:chOff x="685800" y="865011"/>
              <a:chExt cx="1371600" cy="786565"/>
            </a:xfrm>
          </p:grpSpPr>
          <p:sp>
            <p:nvSpPr>
              <p:cNvPr id="53" name="Rectangle 52"/>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Exile &amp; Return</a:t>
                </a:r>
              </a:p>
            </p:txBody>
          </p:sp>
        </p:grpSp>
        <p:grpSp>
          <p:nvGrpSpPr>
            <p:cNvPr id="50" name="Group 49"/>
            <p:cNvGrpSpPr/>
            <p:nvPr/>
          </p:nvGrpSpPr>
          <p:grpSpPr>
            <a:xfrm>
              <a:off x="3429000" y="1371600"/>
              <a:ext cx="152400" cy="1295400"/>
              <a:chOff x="1249363" y="2209800"/>
              <a:chExt cx="152400" cy="1295400"/>
            </a:xfrm>
          </p:grpSpPr>
          <p:sp>
            <p:nvSpPr>
              <p:cNvPr id="51"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9" name="Group 68"/>
          <p:cNvGrpSpPr/>
          <p:nvPr/>
        </p:nvGrpSpPr>
        <p:grpSpPr>
          <a:xfrm>
            <a:off x="6858000" y="2743200"/>
            <a:ext cx="762000" cy="1272906"/>
            <a:chOff x="4953000" y="585035"/>
            <a:chExt cx="1371600" cy="2081965"/>
          </a:xfrm>
        </p:grpSpPr>
        <p:grpSp>
          <p:nvGrpSpPr>
            <p:cNvPr id="70" name="Group 69"/>
            <p:cNvGrpSpPr/>
            <p:nvPr/>
          </p:nvGrpSpPr>
          <p:grpSpPr>
            <a:xfrm>
              <a:off x="4953000" y="585035"/>
              <a:ext cx="1371600" cy="786565"/>
              <a:chOff x="685800" y="865011"/>
              <a:chExt cx="1371600" cy="786565"/>
            </a:xfrm>
          </p:grpSpPr>
          <p:sp>
            <p:nvSpPr>
              <p:cNvPr id="74" name="Rectangle 73"/>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Life of Jesus</a:t>
                </a:r>
              </a:p>
            </p:txBody>
          </p:sp>
        </p:grpSp>
        <p:grpSp>
          <p:nvGrpSpPr>
            <p:cNvPr id="71" name="Group 70"/>
            <p:cNvGrpSpPr/>
            <p:nvPr/>
          </p:nvGrpSpPr>
          <p:grpSpPr>
            <a:xfrm>
              <a:off x="5562600" y="1371600"/>
              <a:ext cx="152400" cy="1295400"/>
              <a:chOff x="1249363" y="2209800"/>
              <a:chExt cx="152400" cy="1295400"/>
            </a:xfrm>
          </p:grpSpPr>
          <p:sp>
            <p:nvSpPr>
              <p:cNvPr id="72"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5"/>
          <p:cNvGrpSpPr/>
          <p:nvPr/>
        </p:nvGrpSpPr>
        <p:grpSpPr>
          <a:xfrm>
            <a:off x="3657600" y="2743200"/>
            <a:ext cx="762000" cy="1272906"/>
            <a:chOff x="7086600" y="585035"/>
            <a:chExt cx="1371600" cy="2081965"/>
          </a:xfrm>
        </p:grpSpPr>
        <p:grpSp>
          <p:nvGrpSpPr>
            <p:cNvPr id="37" name="Group 36"/>
            <p:cNvGrpSpPr/>
            <p:nvPr/>
          </p:nvGrpSpPr>
          <p:grpSpPr>
            <a:xfrm>
              <a:off x="7086600" y="585035"/>
              <a:ext cx="1371600" cy="786565"/>
              <a:chOff x="685800" y="865011"/>
              <a:chExt cx="1371600" cy="786565"/>
            </a:xfrm>
          </p:grpSpPr>
          <p:sp>
            <p:nvSpPr>
              <p:cNvPr id="58" name="Rectangle 57"/>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The Judges</a:t>
                </a:r>
              </a:p>
            </p:txBody>
          </p:sp>
        </p:grpSp>
        <p:grpSp>
          <p:nvGrpSpPr>
            <p:cNvPr id="55" name="Group 54"/>
            <p:cNvGrpSpPr/>
            <p:nvPr/>
          </p:nvGrpSpPr>
          <p:grpSpPr>
            <a:xfrm>
              <a:off x="7696200" y="1371600"/>
              <a:ext cx="152400" cy="1295400"/>
              <a:chOff x="1249363" y="2209800"/>
              <a:chExt cx="152400" cy="1295400"/>
            </a:xfrm>
          </p:grpSpPr>
          <p:sp>
            <p:nvSpPr>
              <p:cNvPr id="5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0" name="Group 59"/>
          <p:cNvGrpSpPr/>
          <p:nvPr/>
        </p:nvGrpSpPr>
        <p:grpSpPr>
          <a:xfrm>
            <a:off x="457200" y="2760294"/>
            <a:ext cx="762000" cy="1255811"/>
            <a:chOff x="685800" y="612994"/>
            <a:chExt cx="1371600" cy="2054006"/>
          </a:xfrm>
        </p:grpSpPr>
        <p:grpSp>
          <p:nvGrpSpPr>
            <p:cNvPr id="61" name="Group 60"/>
            <p:cNvGrpSpPr/>
            <p:nvPr/>
          </p:nvGrpSpPr>
          <p:grpSpPr>
            <a:xfrm>
              <a:off x="685800" y="612994"/>
              <a:ext cx="1371600" cy="758606"/>
              <a:chOff x="685800" y="892970"/>
              <a:chExt cx="1371600" cy="758606"/>
            </a:xfrm>
          </p:grpSpPr>
          <p:sp>
            <p:nvSpPr>
              <p:cNvPr id="65" name="Rectangle 64"/>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685800" y="892970"/>
                <a:ext cx="1371600" cy="595205"/>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Calibri"/>
                    <a:ea typeface="+mn-ea"/>
                    <a:cs typeface="+mn-cs"/>
                  </a:rPr>
                  <a:t>Creation &amp; Fall</a:t>
                </a:r>
              </a:p>
            </p:txBody>
          </p:sp>
        </p:grpSp>
        <p:grpSp>
          <p:nvGrpSpPr>
            <p:cNvPr id="62" name="Group 61"/>
            <p:cNvGrpSpPr/>
            <p:nvPr/>
          </p:nvGrpSpPr>
          <p:grpSpPr>
            <a:xfrm>
              <a:off x="1295400" y="1371600"/>
              <a:ext cx="152400" cy="1295400"/>
              <a:chOff x="1249363" y="2209800"/>
              <a:chExt cx="152400" cy="1295400"/>
            </a:xfrm>
          </p:grpSpPr>
          <p:sp>
            <p:nvSpPr>
              <p:cNvPr id="63"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 name="Group 4"/>
          <p:cNvGrpSpPr/>
          <p:nvPr/>
        </p:nvGrpSpPr>
        <p:grpSpPr>
          <a:xfrm>
            <a:off x="1447800" y="2772843"/>
            <a:ext cx="914400" cy="1243264"/>
            <a:chOff x="1447800" y="1142321"/>
            <a:chExt cx="914400" cy="1524679"/>
          </a:xfrm>
        </p:grpSpPr>
        <p:grpSp>
          <p:nvGrpSpPr>
            <p:cNvPr id="68" name="Group 67"/>
            <p:cNvGrpSpPr/>
            <p:nvPr/>
          </p:nvGrpSpPr>
          <p:grpSpPr>
            <a:xfrm>
              <a:off x="1447800" y="1142321"/>
              <a:ext cx="914400" cy="553403"/>
              <a:chOff x="548640" y="913495"/>
              <a:chExt cx="1645920" cy="738081"/>
            </a:xfrm>
          </p:grpSpPr>
          <p:sp>
            <p:nvSpPr>
              <p:cNvPr id="79" name="Rectangle 78"/>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p:cNvSpPr txBox="1"/>
              <p:nvPr/>
            </p:nvSpPr>
            <p:spPr>
              <a:xfrm>
                <a:off x="548640" y="913495"/>
                <a:ext cx="1645920" cy="57468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The Patriarchs</a:t>
                </a:r>
              </a:p>
            </p:txBody>
          </p:sp>
        </p:grpSp>
        <p:grpSp>
          <p:nvGrpSpPr>
            <p:cNvPr id="75" name="Group 74"/>
            <p:cNvGrpSpPr/>
            <p:nvPr/>
          </p:nvGrpSpPr>
          <p:grpSpPr>
            <a:xfrm>
              <a:off x="1862667" y="1695725"/>
              <a:ext cx="84667" cy="971275"/>
              <a:chOff x="1249363" y="2209800"/>
              <a:chExt cx="152400" cy="1295400"/>
            </a:xfrm>
          </p:grpSpPr>
          <p:sp>
            <p:nvSpPr>
              <p:cNvPr id="7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 name="Group 6"/>
          <p:cNvGrpSpPr/>
          <p:nvPr/>
        </p:nvGrpSpPr>
        <p:grpSpPr>
          <a:xfrm>
            <a:off x="2514600" y="2743200"/>
            <a:ext cx="990600" cy="1272906"/>
            <a:chOff x="2514600" y="1105969"/>
            <a:chExt cx="990600" cy="1561031"/>
          </a:xfrm>
        </p:grpSpPr>
        <p:grpSp>
          <p:nvGrpSpPr>
            <p:cNvPr id="82" name="Group 81"/>
            <p:cNvGrpSpPr/>
            <p:nvPr/>
          </p:nvGrpSpPr>
          <p:grpSpPr>
            <a:xfrm>
              <a:off x="2514600" y="1105969"/>
              <a:ext cx="990600" cy="589756"/>
              <a:chOff x="548640" y="865011"/>
              <a:chExt cx="1783080" cy="786565"/>
            </a:xfrm>
          </p:grpSpPr>
          <p:sp>
            <p:nvSpPr>
              <p:cNvPr id="86" name="Rectangle 85"/>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 name="TextBox 86"/>
              <p:cNvSpPr txBox="1"/>
              <p:nvPr/>
            </p:nvSpPr>
            <p:spPr>
              <a:xfrm>
                <a:off x="548640" y="865011"/>
                <a:ext cx="178308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Exodus Conquest</a:t>
                </a:r>
              </a:p>
            </p:txBody>
          </p:sp>
        </p:grpSp>
        <p:grpSp>
          <p:nvGrpSpPr>
            <p:cNvPr id="83" name="Group 82"/>
            <p:cNvGrpSpPr/>
            <p:nvPr/>
          </p:nvGrpSpPr>
          <p:grpSpPr>
            <a:xfrm>
              <a:off x="2929467" y="1695725"/>
              <a:ext cx="84667" cy="971275"/>
              <a:chOff x="1249363" y="2209800"/>
              <a:chExt cx="152400" cy="1295400"/>
            </a:xfrm>
          </p:grpSpPr>
          <p:sp>
            <p:nvSpPr>
              <p:cNvPr id="84"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itle 5"/>
          <p:cNvSpPr>
            <a:spLocks noGrp="1"/>
          </p:cNvSpPr>
          <p:nvPr>
            <p:ph type="title"/>
          </p:nvPr>
        </p:nvSpPr>
        <p:spPr/>
        <p:txBody>
          <a:bodyPr>
            <a:normAutofit fontScale="90000"/>
          </a:bodyPr>
          <a:lstStyle/>
          <a:p>
            <a:r>
              <a:rPr lang="en-US" dirty="0"/>
              <a:t>Sin Separates Us from God</a:t>
            </a:r>
            <a:br>
              <a:rPr lang="en-US" dirty="0"/>
            </a:br>
            <a:r>
              <a:rPr lang="en-US" dirty="0"/>
              <a:t>Bible is God’s Effort to Redeem Us</a:t>
            </a:r>
            <a:br>
              <a:rPr lang="en-US" dirty="0"/>
            </a:br>
            <a:r>
              <a:rPr lang="en-US" dirty="0"/>
              <a:t>See it Unfold via Bible Periods</a:t>
            </a:r>
          </a:p>
        </p:txBody>
      </p:sp>
      <p:grpSp>
        <p:nvGrpSpPr>
          <p:cNvPr id="81" name="Group 80">
            <a:extLst>
              <a:ext uri="{FF2B5EF4-FFF2-40B4-BE49-F238E27FC236}">
                <a16:creationId xmlns:a16="http://schemas.microsoft.com/office/drawing/2014/main" id="{B7E68CA2-C0DB-40F2-A17D-7E6C9175F40D}"/>
              </a:ext>
            </a:extLst>
          </p:cNvPr>
          <p:cNvGrpSpPr/>
          <p:nvPr/>
        </p:nvGrpSpPr>
        <p:grpSpPr>
          <a:xfrm flipV="1">
            <a:off x="6163451" y="3905251"/>
            <a:ext cx="1083731" cy="1242710"/>
            <a:chOff x="2819400" y="634424"/>
            <a:chExt cx="1371600" cy="2032576"/>
          </a:xfrm>
        </p:grpSpPr>
        <p:grpSp>
          <p:nvGrpSpPr>
            <p:cNvPr id="88" name="Group 87">
              <a:extLst>
                <a:ext uri="{FF2B5EF4-FFF2-40B4-BE49-F238E27FC236}">
                  <a16:creationId xmlns:a16="http://schemas.microsoft.com/office/drawing/2014/main" id="{7F5D90C2-E15F-45F3-87C7-DA2BB29F3C69}"/>
                </a:ext>
              </a:extLst>
            </p:cNvPr>
            <p:cNvGrpSpPr/>
            <p:nvPr/>
          </p:nvGrpSpPr>
          <p:grpSpPr>
            <a:xfrm>
              <a:off x="2819400" y="634424"/>
              <a:ext cx="1371600" cy="737176"/>
              <a:chOff x="685800" y="914400"/>
              <a:chExt cx="1371600" cy="737176"/>
            </a:xfrm>
          </p:grpSpPr>
          <p:sp>
            <p:nvSpPr>
              <p:cNvPr id="92" name="Rectangle 91">
                <a:extLst>
                  <a:ext uri="{FF2B5EF4-FFF2-40B4-BE49-F238E27FC236}">
                    <a16:creationId xmlns:a16="http://schemas.microsoft.com/office/drawing/2014/main" id="{01017070-3247-4D4B-97B9-5CCEB5E9E5F4}"/>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821A46E9-1955-48CE-B332-C74EB5F1394A}"/>
                  </a:ext>
                </a:extLst>
              </p:cNvPr>
              <p:cNvSpPr txBox="1"/>
              <p:nvPr/>
            </p:nvSpPr>
            <p:spPr>
              <a:xfrm>
                <a:off x="685800" y="1027680"/>
                <a:ext cx="1371600" cy="45306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9" name="Group 88">
              <a:extLst>
                <a:ext uri="{FF2B5EF4-FFF2-40B4-BE49-F238E27FC236}">
                  <a16:creationId xmlns:a16="http://schemas.microsoft.com/office/drawing/2014/main" id="{279EE623-CB64-4E18-975D-9942EE2C3EE2}"/>
                </a:ext>
              </a:extLst>
            </p:cNvPr>
            <p:cNvGrpSpPr/>
            <p:nvPr/>
          </p:nvGrpSpPr>
          <p:grpSpPr>
            <a:xfrm>
              <a:off x="3429000" y="1371600"/>
              <a:ext cx="152400" cy="1295400"/>
              <a:chOff x="1249363" y="2209800"/>
              <a:chExt cx="152400" cy="1295400"/>
            </a:xfrm>
          </p:grpSpPr>
          <p:sp>
            <p:nvSpPr>
              <p:cNvPr id="90" name="Line 9">
                <a:extLst>
                  <a:ext uri="{FF2B5EF4-FFF2-40B4-BE49-F238E27FC236}">
                    <a16:creationId xmlns:a16="http://schemas.microsoft.com/office/drawing/2014/main" id="{506E6870-236D-40CB-BCB1-B229B12316A6}"/>
                  </a:ext>
                </a:extLst>
              </p:cNvPr>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Oval 10">
                <a:extLst>
                  <a:ext uri="{FF2B5EF4-FFF2-40B4-BE49-F238E27FC236}">
                    <a16:creationId xmlns:a16="http://schemas.microsoft.com/office/drawing/2014/main" id="{065B93B8-590C-442F-8EA1-4315E3994E07}"/>
                  </a:ext>
                </a:extLst>
              </p:cNvPr>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a:extLst>
              <a:ext uri="{FF2B5EF4-FFF2-40B4-BE49-F238E27FC236}">
                <a16:creationId xmlns:a16="http://schemas.microsoft.com/office/drawing/2014/main" id="{3DED3BEA-5DAD-4B97-9656-9392092417AE}"/>
              </a:ext>
            </a:extLst>
          </p:cNvPr>
          <p:cNvSpPr/>
          <p:nvPr/>
        </p:nvSpPr>
        <p:spPr>
          <a:xfrm>
            <a:off x="6197602" y="4709369"/>
            <a:ext cx="108373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Between the Testaments</a:t>
            </a:r>
          </a:p>
        </p:txBody>
      </p:sp>
      <p:sp>
        <p:nvSpPr>
          <p:cNvPr id="14" name="Rectangle 13">
            <a:extLst>
              <a:ext uri="{FF2B5EF4-FFF2-40B4-BE49-F238E27FC236}">
                <a16:creationId xmlns:a16="http://schemas.microsoft.com/office/drawing/2014/main" id="{39C27BEF-E91A-4499-8AC9-520426FA279A}"/>
              </a:ext>
            </a:extLst>
          </p:cNvPr>
          <p:cNvSpPr/>
          <p:nvPr/>
        </p:nvSpPr>
        <p:spPr>
          <a:xfrm>
            <a:off x="4437111" y="3290500"/>
            <a:ext cx="60619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United</a:t>
            </a:r>
          </a:p>
        </p:txBody>
      </p:sp>
      <p:sp>
        <p:nvSpPr>
          <p:cNvPr id="94" name="Rectangle 93">
            <a:extLst>
              <a:ext uri="{FF2B5EF4-FFF2-40B4-BE49-F238E27FC236}">
                <a16:creationId xmlns:a16="http://schemas.microsoft.com/office/drawing/2014/main" id="{5CC2218F-3D62-452D-A4BB-49C9DBAD5237}"/>
              </a:ext>
            </a:extLst>
          </p:cNvPr>
          <p:cNvSpPr/>
          <p:nvPr/>
        </p:nvSpPr>
        <p:spPr>
          <a:xfrm>
            <a:off x="5096051" y="3282245"/>
            <a:ext cx="65595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Divided</a:t>
            </a:r>
          </a:p>
        </p:txBody>
      </p:sp>
      <p:sp>
        <p:nvSpPr>
          <p:cNvPr id="97" name="Arrow: Right 96">
            <a:extLst>
              <a:ext uri="{FF2B5EF4-FFF2-40B4-BE49-F238E27FC236}">
                <a16:creationId xmlns:a16="http://schemas.microsoft.com/office/drawing/2014/main" id="{E75E1278-2100-4B39-A4FC-B1C6298B4F92}"/>
              </a:ext>
            </a:extLst>
          </p:cNvPr>
          <p:cNvSpPr/>
          <p:nvPr/>
        </p:nvSpPr>
        <p:spPr>
          <a:xfrm rot="16200000">
            <a:off x="7013222" y="4094723"/>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55E84C80-9E98-4A66-A75D-43EFB11E6637}"/>
              </a:ext>
            </a:extLst>
          </p:cNvPr>
          <p:cNvSpPr/>
          <p:nvPr/>
        </p:nvSpPr>
        <p:spPr>
          <a:xfrm>
            <a:off x="5252896" y="3645929"/>
            <a:ext cx="94769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Judah Alone</a:t>
            </a:r>
          </a:p>
        </p:txBody>
      </p:sp>
    </p:spTree>
    <p:extLst>
      <p:ext uri="{BB962C8B-B14F-4D97-AF65-F5344CB8AC3E}">
        <p14:creationId xmlns:p14="http://schemas.microsoft.com/office/powerpoint/2010/main" val="3893843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13244-1917-46D4-97CC-963A3C638EEA}"/>
              </a:ext>
            </a:extLst>
          </p:cNvPr>
          <p:cNvSpPr>
            <a:spLocks noGrp="1"/>
          </p:cNvSpPr>
          <p:nvPr>
            <p:ph type="body" sz="quarter" idx="10"/>
          </p:nvPr>
        </p:nvSpPr>
        <p:spPr/>
        <p:txBody>
          <a:bodyPr/>
          <a:lstStyle/>
          <a:p>
            <a:r>
              <a:rPr lang="en-US" dirty="0"/>
              <a:t>Sandals from the Cave of the Letters in Nahal </a:t>
            </a:r>
            <a:r>
              <a:rPr lang="en-US" dirty="0" err="1"/>
              <a:t>Hever</a:t>
            </a:r>
            <a:r>
              <a:rPr lang="en-US" dirty="0"/>
              <a:t>, 2nd century AD</a:t>
            </a:r>
          </a:p>
        </p:txBody>
      </p:sp>
      <p:sp>
        <p:nvSpPr>
          <p:cNvPr id="3" name="Text Placeholder 2">
            <a:extLst>
              <a:ext uri="{FF2B5EF4-FFF2-40B4-BE49-F238E27FC236}">
                <a16:creationId xmlns:a16="http://schemas.microsoft.com/office/drawing/2014/main" id="{A82DCFE5-2474-42E1-86E4-DBB867F0B8B9}"/>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13:51</a:t>
            </a:r>
          </a:p>
        </p:txBody>
      </p:sp>
      <p:sp>
        <p:nvSpPr>
          <p:cNvPr id="4" name="Title 3">
            <a:extLst>
              <a:ext uri="{FF2B5EF4-FFF2-40B4-BE49-F238E27FC236}">
                <a16:creationId xmlns:a16="http://schemas.microsoft.com/office/drawing/2014/main" id="{DD924BE3-74B3-4FE2-A712-FB0B8055029C}"/>
              </a:ext>
            </a:extLst>
          </p:cNvPr>
          <p:cNvSpPr>
            <a:spLocks noGrp="1"/>
          </p:cNvSpPr>
          <p:nvPr>
            <p:ph type="title"/>
          </p:nvPr>
        </p:nvSpPr>
        <p:spPr/>
        <p:txBody>
          <a:bodyPr/>
          <a:lstStyle/>
          <a:p>
            <a:r>
              <a:rPr lang="en-US" dirty="0"/>
              <a:t>But they shook off the dust of their feet against them</a:t>
            </a:r>
          </a:p>
        </p:txBody>
      </p:sp>
      <p:pic>
        <p:nvPicPr>
          <p:cNvPr id="6" name="Picture 5" descr="A piece of bread&#10;&#10;Description generated with high confidence">
            <a:extLst>
              <a:ext uri="{FF2B5EF4-FFF2-40B4-BE49-F238E27FC236}">
                <a16:creationId xmlns:a16="http://schemas.microsoft.com/office/drawing/2014/main" id="{94D19227-4CC4-44F8-96D9-EE3E6FA75D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4692"/>
            <a:ext cx="9144000" cy="4928616"/>
          </a:xfrm>
          <a:prstGeom prst="rect">
            <a:avLst/>
          </a:prstGeom>
        </p:spPr>
      </p:pic>
    </p:spTree>
    <p:extLst>
      <p:ext uri="{BB962C8B-B14F-4D97-AF65-F5344CB8AC3E}">
        <p14:creationId xmlns:p14="http://schemas.microsoft.com/office/powerpoint/2010/main" val="3631967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28EA2F-ADF8-4034-8F53-C530D7AE12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Roman bridge on the Via Sebaste east of </a:t>
            </a:r>
            <a:r>
              <a:rPr lang="en-US" dirty="0" err="1"/>
              <a:t>Yunuslar</a:t>
            </a:r>
            <a:r>
              <a:rPr lang="nl-NL" dirty="0"/>
              <a:t> between Pisidian Antioch and Iconium</a:t>
            </a:r>
            <a:endParaRPr lang="en-US" dirty="0"/>
          </a:p>
        </p:txBody>
      </p:sp>
      <p:sp>
        <p:nvSpPr>
          <p:cNvPr id="4" name="Text Placeholder 3"/>
          <p:cNvSpPr>
            <a:spLocks noGrp="1"/>
          </p:cNvSpPr>
          <p:nvPr>
            <p:ph type="body" sz="quarter" idx="12"/>
          </p:nvPr>
        </p:nvSpPr>
        <p:spPr/>
        <p:txBody>
          <a:bodyPr/>
          <a:lstStyle/>
          <a:p>
            <a:pPr>
              <a:defRPr/>
            </a:pPr>
            <a:r>
              <a:rPr lang="en-US" kern="0" dirty="0"/>
              <a:t>13:51</a:t>
            </a:r>
          </a:p>
        </p:txBody>
      </p:sp>
      <p:sp>
        <p:nvSpPr>
          <p:cNvPr id="2" name="Title 1"/>
          <p:cNvSpPr>
            <a:spLocks noGrp="1"/>
          </p:cNvSpPr>
          <p:nvPr>
            <p:ph type="title"/>
          </p:nvPr>
        </p:nvSpPr>
        <p:spPr/>
        <p:txBody>
          <a:bodyPr/>
          <a:lstStyle/>
          <a:p>
            <a:pPr>
              <a:defRPr/>
            </a:pPr>
            <a:r>
              <a:rPr lang="en-US" dirty="0"/>
              <a:t>But they shook off the dust of their feet against them and went to Iconium</a:t>
            </a:r>
          </a:p>
        </p:txBody>
      </p:sp>
    </p:spTree>
    <p:extLst>
      <p:ext uri="{BB962C8B-B14F-4D97-AF65-F5344CB8AC3E}">
        <p14:creationId xmlns:p14="http://schemas.microsoft.com/office/powerpoint/2010/main" val="2885466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tone wall&#10;&#10;Description generated with high confidence">
            <a:extLst>
              <a:ext uri="{FF2B5EF4-FFF2-40B4-BE49-F238E27FC236}">
                <a16:creationId xmlns:a16="http://schemas.microsoft.com/office/drawing/2014/main" id="{21E058D9-F0AE-4347-AC1C-6DC28222A1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A98776F2-7CA2-4056-8D22-F22D3CB57293}"/>
              </a:ext>
            </a:extLst>
          </p:cNvPr>
          <p:cNvSpPr>
            <a:spLocks noGrp="1"/>
          </p:cNvSpPr>
          <p:nvPr>
            <p:ph type="body" sz="quarter" idx="10"/>
          </p:nvPr>
        </p:nvSpPr>
        <p:spPr/>
        <p:txBody>
          <a:bodyPr/>
          <a:lstStyle/>
          <a:p>
            <a:r>
              <a:rPr lang="en-US" dirty="0"/>
              <a:t>Inscription mentioning “Iconium”</a:t>
            </a:r>
          </a:p>
        </p:txBody>
      </p:sp>
      <p:sp>
        <p:nvSpPr>
          <p:cNvPr id="3" name="Text Placeholder 2">
            <a:extLst>
              <a:ext uri="{FF2B5EF4-FFF2-40B4-BE49-F238E27FC236}">
                <a16:creationId xmlns:a16="http://schemas.microsoft.com/office/drawing/2014/main" id="{DDAD4F8F-31B1-41BA-8182-DC78E0D531FE}"/>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13:51</a:t>
            </a:r>
          </a:p>
        </p:txBody>
      </p:sp>
      <p:sp>
        <p:nvSpPr>
          <p:cNvPr id="4" name="Title 3">
            <a:extLst>
              <a:ext uri="{FF2B5EF4-FFF2-40B4-BE49-F238E27FC236}">
                <a16:creationId xmlns:a16="http://schemas.microsoft.com/office/drawing/2014/main" id="{3AB335A3-CCAE-4AA2-935F-0B7A54ECBF72}"/>
              </a:ext>
            </a:extLst>
          </p:cNvPr>
          <p:cNvSpPr>
            <a:spLocks noGrp="1"/>
          </p:cNvSpPr>
          <p:nvPr>
            <p:ph type="title"/>
          </p:nvPr>
        </p:nvSpPr>
        <p:spPr/>
        <p:txBody>
          <a:bodyPr/>
          <a:lstStyle/>
          <a:p>
            <a:r>
              <a:rPr lang="en-US" dirty="0"/>
              <a:t>But they shook off the dust of their feet against them and went to Iconium</a:t>
            </a:r>
          </a:p>
        </p:txBody>
      </p:sp>
      <p:sp>
        <p:nvSpPr>
          <p:cNvPr id="7" name="Rectangle 6">
            <a:extLst>
              <a:ext uri="{FF2B5EF4-FFF2-40B4-BE49-F238E27FC236}">
                <a16:creationId xmlns:a16="http://schemas.microsoft.com/office/drawing/2014/main" id="{FDA56D66-F0E2-48A8-9083-A43636053EA1}"/>
              </a:ext>
            </a:extLst>
          </p:cNvPr>
          <p:cNvSpPr/>
          <p:nvPr/>
        </p:nvSpPr>
        <p:spPr>
          <a:xfrm>
            <a:off x="762000" y="1828800"/>
            <a:ext cx="7312152" cy="2286000"/>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931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dirty="0"/>
              <a:t>Map showing independent routes of Barnabas and Paul</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15:39-41</a:t>
            </a:r>
          </a:p>
        </p:txBody>
      </p:sp>
      <p:sp>
        <p:nvSpPr>
          <p:cNvPr id="4" name="Title 3"/>
          <p:cNvSpPr>
            <a:spLocks noGrp="1"/>
          </p:cNvSpPr>
          <p:nvPr>
            <p:ph type="title"/>
          </p:nvPr>
        </p:nvSpPr>
        <p:spPr>
          <a:xfrm>
            <a:off x="0" y="0"/>
            <a:ext cx="9144000" cy="369332"/>
          </a:xfrm>
        </p:spPr>
        <p:txBody>
          <a:bodyPr/>
          <a:lstStyle/>
          <a:p>
            <a:r>
              <a:rPr lang="en-US" dirty="0"/>
              <a:t>Barnabas . . . sailed away to Cyprus . . . But Paul . . . went through Syria and Cilicia</a:t>
            </a:r>
          </a:p>
        </p:txBody>
      </p:sp>
      <p:sp>
        <p:nvSpPr>
          <p:cNvPr id="7" name="Text Box 13"/>
          <p:cNvSpPr txBox="1">
            <a:spLocks noChangeArrowheads="1"/>
          </p:cNvSpPr>
          <p:nvPr/>
        </p:nvSpPr>
        <p:spPr bwMode="auto">
          <a:xfrm>
            <a:off x="6172200" y="3261867"/>
            <a:ext cx="99027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Antioch</a:t>
            </a:r>
          </a:p>
        </p:txBody>
      </p:sp>
      <p:sp>
        <p:nvSpPr>
          <p:cNvPr id="8" name="Text Box 13"/>
          <p:cNvSpPr txBox="1">
            <a:spLocks noChangeArrowheads="1"/>
          </p:cNvSpPr>
          <p:nvPr/>
        </p:nvSpPr>
        <p:spPr bwMode="auto">
          <a:xfrm>
            <a:off x="4037076" y="2423280"/>
            <a:ext cx="79060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Cilicia</a:t>
            </a:r>
          </a:p>
        </p:txBody>
      </p:sp>
      <p:sp>
        <p:nvSpPr>
          <p:cNvPr id="9" name="Text Box 13"/>
          <p:cNvSpPr txBox="1">
            <a:spLocks noChangeArrowheads="1"/>
          </p:cNvSpPr>
          <p:nvPr/>
        </p:nvSpPr>
        <p:spPr bwMode="auto">
          <a:xfrm>
            <a:off x="2286000" y="4648200"/>
            <a:ext cx="896400"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Cyprus</a:t>
            </a:r>
          </a:p>
        </p:txBody>
      </p:sp>
      <p:sp>
        <p:nvSpPr>
          <p:cNvPr id="10" name="Text Box 13"/>
          <p:cNvSpPr txBox="1">
            <a:spLocks noChangeArrowheads="1"/>
          </p:cNvSpPr>
          <p:nvPr/>
        </p:nvSpPr>
        <p:spPr bwMode="auto">
          <a:xfrm>
            <a:off x="6463732" y="3962400"/>
            <a:ext cx="68813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Syria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627411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Map showing Paul’s route through </a:t>
            </a:r>
            <a:r>
              <a:rPr lang="en-US" dirty="0" err="1"/>
              <a:t>Derbe</a:t>
            </a:r>
            <a:r>
              <a:rPr lang="en-US" dirty="0"/>
              <a:t>, Lystra, and Iconium</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16:1</a:t>
            </a:r>
          </a:p>
        </p:txBody>
      </p:sp>
      <p:sp>
        <p:nvSpPr>
          <p:cNvPr id="4" name="Title 3"/>
          <p:cNvSpPr>
            <a:spLocks noGrp="1"/>
          </p:cNvSpPr>
          <p:nvPr>
            <p:ph type="title"/>
          </p:nvPr>
        </p:nvSpPr>
        <p:spPr/>
        <p:txBody>
          <a:bodyPr/>
          <a:lstStyle/>
          <a:p>
            <a:r>
              <a:rPr lang="en-US" dirty="0"/>
              <a:t>He came also to </a:t>
            </a:r>
            <a:r>
              <a:rPr lang="en-US" dirty="0" err="1"/>
              <a:t>Derbe</a:t>
            </a:r>
            <a:r>
              <a:rPr lang="en-US" dirty="0"/>
              <a:t> and to Lystra</a:t>
            </a:r>
          </a:p>
        </p:txBody>
      </p:sp>
      <p:sp>
        <p:nvSpPr>
          <p:cNvPr id="7" name="Text Box 13"/>
          <p:cNvSpPr txBox="1">
            <a:spLocks noChangeArrowheads="1"/>
          </p:cNvSpPr>
          <p:nvPr/>
        </p:nvSpPr>
        <p:spPr bwMode="auto">
          <a:xfrm>
            <a:off x="1266733" y="2052532"/>
            <a:ext cx="102419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Iconium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8" name="Text Box 13"/>
          <p:cNvSpPr txBox="1">
            <a:spLocks noChangeArrowheads="1"/>
          </p:cNvSpPr>
          <p:nvPr/>
        </p:nvSpPr>
        <p:spPr bwMode="auto">
          <a:xfrm>
            <a:off x="3048000" y="3428451"/>
            <a:ext cx="82266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Derbe</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9" name="Text Box 13"/>
          <p:cNvSpPr txBox="1">
            <a:spLocks noChangeArrowheads="1"/>
          </p:cNvSpPr>
          <p:nvPr/>
        </p:nvSpPr>
        <p:spPr bwMode="auto">
          <a:xfrm>
            <a:off x="872618" y="2749711"/>
            <a:ext cx="78822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Lystra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0" name="Text Box 13"/>
          <p:cNvSpPr txBox="1">
            <a:spLocks noChangeArrowheads="1"/>
          </p:cNvSpPr>
          <p:nvPr/>
        </p:nvSpPr>
        <p:spPr bwMode="auto">
          <a:xfrm>
            <a:off x="5257800" y="4038600"/>
            <a:ext cx="79060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Cilicia</a:t>
            </a:r>
          </a:p>
        </p:txBody>
      </p:sp>
    </p:spTree>
    <p:extLst>
      <p:ext uri="{BB962C8B-B14F-4D97-AF65-F5344CB8AC3E}">
        <p14:creationId xmlns:p14="http://schemas.microsoft.com/office/powerpoint/2010/main" val="80857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Latin inscription mentioning Lystra (LVSTRA), 2nd century AD</a:t>
            </a:r>
          </a:p>
        </p:txBody>
      </p:sp>
      <p:sp>
        <p:nvSpPr>
          <p:cNvPr id="3" name="Text Placeholder 2"/>
          <p:cNvSpPr>
            <a:spLocks noGrp="1"/>
          </p:cNvSpPr>
          <p:nvPr>
            <p:ph type="body" sz="quarter" idx="12"/>
          </p:nvPr>
        </p:nvSpPr>
        <p:spPr/>
        <p:txBody>
          <a:bodyPr/>
          <a:lstStyle/>
          <a:p>
            <a:r>
              <a:rPr lang="en-US"/>
              <a:t>16:1</a:t>
            </a:r>
            <a:endParaRPr lang="en-US" dirty="0"/>
          </a:p>
        </p:txBody>
      </p:sp>
      <p:sp>
        <p:nvSpPr>
          <p:cNvPr id="4" name="Title 3"/>
          <p:cNvSpPr>
            <a:spLocks noGrp="1"/>
          </p:cNvSpPr>
          <p:nvPr>
            <p:ph type="title"/>
          </p:nvPr>
        </p:nvSpPr>
        <p:spPr/>
        <p:txBody>
          <a:bodyPr/>
          <a:lstStyle/>
          <a:p>
            <a:r>
              <a:rPr lang="en-US"/>
              <a:t>He came also to Derbe and to Lystra</a:t>
            </a:r>
            <a:endParaRPr lang="en-US" dirty="0"/>
          </a:p>
        </p:txBody>
      </p:sp>
      <p:sp>
        <p:nvSpPr>
          <p:cNvPr id="6" name="Freeform 5"/>
          <p:cNvSpPr/>
          <p:nvPr/>
        </p:nvSpPr>
        <p:spPr>
          <a:xfrm>
            <a:off x="876300" y="2809875"/>
            <a:ext cx="438150" cy="1257300"/>
          </a:xfrm>
          <a:custGeom>
            <a:avLst/>
            <a:gdLst>
              <a:gd name="connsiteX0" fmla="*/ 57150 w 438150"/>
              <a:gd name="connsiteY0" fmla="*/ 0 h 1257300"/>
              <a:gd name="connsiteX1" fmla="*/ 0 w 438150"/>
              <a:gd name="connsiteY1" fmla="*/ 1257300 h 1257300"/>
              <a:gd name="connsiteX2" fmla="*/ 438150 w 438150"/>
              <a:gd name="connsiteY2" fmla="*/ 1247775 h 1257300"/>
            </a:gdLst>
            <a:ahLst/>
            <a:cxnLst>
              <a:cxn ang="0">
                <a:pos x="connsiteX0" y="connsiteY0"/>
              </a:cxn>
              <a:cxn ang="0">
                <a:pos x="connsiteX1" y="connsiteY1"/>
              </a:cxn>
              <a:cxn ang="0">
                <a:pos x="connsiteX2" y="connsiteY2"/>
              </a:cxn>
            </a:cxnLst>
            <a:rect l="l" t="t" r="r" b="b"/>
            <a:pathLst>
              <a:path w="438150" h="1257300">
                <a:moveTo>
                  <a:pt x="57150" y="0"/>
                </a:moveTo>
                <a:lnTo>
                  <a:pt x="0" y="1257300"/>
                </a:lnTo>
                <a:lnTo>
                  <a:pt x="438150" y="1247775"/>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1647825" y="2790825"/>
            <a:ext cx="923925" cy="1133475"/>
          </a:xfrm>
          <a:custGeom>
            <a:avLst/>
            <a:gdLst>
              <a:gd name="connsiteX0" fmla="*/ 0 w 923925"/>
              <a:gd name="connsiteY0" fmla="*/ 0 h 1133475"/>
              <a:gd name="connsiteX1" fmla="*/ 409575 w 923925"/>
              <a:gd name="connsiteY1" fmla="*/ 1133475 h 1133475"/>
              <a:gd name="connsiteX2" fmla="*/ 923925 w 923925"/>
              <a:gd name="connsiteY2" fmla="*/ 9525 h 1133475"/>
            </a:gdLst>
            <a:ahLst/>
            <a:cxnLst>
              <a:cxn ang="0">
                <a:pos x="connsiteX0" y="connsiteY0"/>
              </a:cxn>
              <a:cxn ang="0">
                <a:pos x="connsiteX1" y="connsiteY1"/>
              </a:cxn>
              <a:cxn ang="0">
                <a:pos x="connsiteX2" y="connsiteY2"/>
              </a:cxn>
            </a:cxnLst>
            <a:rect l="l" t="t" r="r" b="b"/>
            <a:pathLst>
              <a:path w="923925" h="1133475">
                <a:moveTo>
                  <a:pt x="0" y="0"/>
                </a:moveTo>
                <a:lnTo>
                  <a:pt x="409575" y="1133475"/>
                </a:lnTo>
                <a:lnTo>
                  <a:pt x="923925" y="9525"/>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981325" y="2881871"/>
            <a:ext cx="587239" cy="1166571"/>
          </a:xfrm>
          <a:custGeom>
            <a:avLst/>
            <a:gdLst>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44617 h 1016167"/>
              <a:gd name="connsiteX1" fmla="*/ 304800 w 552450"/>
              <a:gd name="connsiteY1" fmla="*/ 520867 h 1016167"/>
              <a:gd name="connsiteX2" fmla="*/ 0 w 552450"/>
              <a:gd name="connsiteY2" fmla="*/ 1016167 h 1016167"/>
              <a:gd name="connsiteX0" fmla="*/ 552450 w 552450"/>
              <a:gd name="connsiteY0" fmla="*/ 44617 h 1157549"/>
              <a:gd name="connsiteX1" fmla="*/ 304800 w 552450"/>
              <a:gd name="connsiteY1" fmla="*/ 520867 h 1157549"/>
              <a:gd name="connsiteX2" fmla="*/ 0 w 552450"/>
              <a:gd name="connsiteY2" fmla="*/ 1016167 h 1157549"/>
              <a:gd name="connsiteX0" fmla="*/ 552450 w 604638"/>
              <a:gd name="connsiteY0" fmla="*/ 42690 h 1163547"/>
              <a:gd name="connsiteX1" fmla="*/ 304800 w 604638"/>
              <a:gd name="connsiteY1" fmla="*/ 518940 h 1163547"/>
              <a:gd name="connsiteX2" fmla="*/ 0 w 604638"/>
              <a:gd name="connsiteY2" fmla="*/ 1014240 h 1163547"/>
              <a:gd name="connsiteX0" fmla="*/ 552450 w 596614"/>
              <a:gd name="connsiteY0" fmla="*/ 49713 h 1173938"/>
              <a:gd name="connsiteX1" fmla="*/ 304800 w 596614"/>
              <a:gd name="connsiteY1" fmla="*/ 525963 h 1173938"/>
              <a:gd name="connsiteX2" fmla="*/ 0 w 596614"/>
              <a:gd name="connsiteY2" fmla="*/ 1021263 h 1173938"/>
              <a:gd name="connsiteX0" fmla="*/ 552450 w 620727"/>
              <a:gd name="connsiteY0" fmla="*/ 42303 h 1150801"/>
              <a:gd name="connsiteX1" fmla="*/ 304800 w 620727"/>
              <a:gd name="connsiteY1" fmla="*/ 518553 h 1150801"/>
              <a:gd name="connsiteX2" fmla="*/ 0 w 620727"/>
              <a:gd name="connsiteY2" fmla="*/ 1013853 h 1150801"/>
              <a:gd name="connsiteX0" fmla="*/ 552450 w 603565"/>
              <a:gd name="connsiteY0" fmla="*/ 42303 h 1186465"/>
              <a:gd name="connsiteX1" fmla="*/ 304800 w 603565"/>
              <a:gd name="connsiteY1" fmla="*/ 518553 h 1186465"/>
              <a:gd name="connsiteX2" fmla="*/ 0 w 603565"/>
              <a:gd name="connsiteY2" fmla="*/ 1013853 h 1186465"/>
              <a:gd name="connsiteX0" fmla="*/ 552450 w 587239"/>
              <a:gd name="connsiteY0" fmla="*/ 42303 h 1166571"/>
              <a:gd name="connsiteX1" fmla="*/ 304800 w 587239"/>
              <a:gd name="connsiteY1" fmla="*/ 518553 h 1166571"/>
              <a:gd name="connsiteX2" fmla="*/ 0 w 587239"/>
              <a:gd name="connsiteY2" fmla="*/ 1013853 h 1166571"/>
            </a:gdLst>
            <a:ahLst/>
            <a:cxnLst>
              <a:cxn ang="0">
                <a:pos x="connsiteX0" y="connsiteY0"/>
              </a:cxn>
              <a:cxn ang="0">
                <a:pos x="connsiteX1" y="connsiteY1"/>
              </a:cxn>
              <a:cxn ang="0">
                <a:pos x="connsiteX2" y="connsiteY2"/>
              </a:cxn>
            </a:cxnLst>
            <a:rect l="l" t="t" r="r" b="b"/>
            <a:pathLst>
              <a:path w="587239" h="1166571">
                <a:moveTo>
                  <a:pt x="552450" y="42303"/>
                </a:moveTo>
                <a:cubicBezTo>
                  <a:pt x="-25400" y="-132322"/>
                  <a:pt x="-140476" y="274568"/>
                  <a:pt x="304800" y="518553"/>
                </a:cubicBezTo>
                <a:cubicBezTo>
                  <a:pt x="802241" y="791122"/>
                  <a:pt x="606425" y="1467878"/>
                  <a:pt x="0" y="1013853"/>
                </a:cubicBez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4095750" y="2847975"/>
            <a:ext cx="1047750" cy="19050"/>
          </a:xfrm>
          <a:custGeom>
            <a:avLst/>
            <a:gdLst>
              <a:gd name="connsiteX0" fmla="*/ 0 w 1047750"/>
              <a:gd name="connsiteY0" fmla="*/ 0 h 152400"/>
              <a:gd name="connsiteX1" fmla="*/ 1047750 w 1047750"/>
              <a:gd name="connsiteY1" fmla="*/ 19050 h 152400"/>
              <a:gd name="connsiteX2" fmla="*/ 1047750 w 1047750"/>
              <a:gd name="connsiteY2" fmla="*/ 152400 h 152400"/>
              <a:gd name="connsiteX0" fmla="*/ 0 w 1047750"/>
              <a:gd name="connsiteY0" fmla="*/ 0 h 19050"/>
              <a:gd name="connsiteX1" fmla="*/ 1047750 w 1047750"/>
              <a:gd name="connsiteY1" fmla="*/ 19050 h 19050"/>
            </a:gdLst>
            <a:ahLst/>
            <a:cxnLst>
              <a:cxn ang="0">
                <a:pos x="connsiteX0" y="connsiteY0"/>
              </a:cxn>
              <a:cxn ang="0">
                <a:pos x="connsiteX1" y="connsiteY1"/>
              </a:cxn>
            </a:cxnLst>
            <a:rect l="l" t="t" r="r" b="b"/>
            <a:pathLst>
              <a:path w="1047750" h="19050">
                <a:moveTo>
                  <a:pt x="0" y="0"/>
                </a:moveTo>
                <a:lnTo>
                  <a:pt x="1047750" y="19050"/>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4610100" y="2867025"/>
            <a:ext cx="28575" cy="1209675"/>
          </a:xfrm>
          <a:custGeom>
            <a:avLst/>
            <a:gdLst>
              <a:gd name="connsiteX0" fmla="*/ 0 w 28575"/>
              <a:gd name="connsiteY0" fmla="*/ 0 h 1209675"/>
              <a:gd name="connsiteX1" fmla="*/ 28575 w 28575"/>
              <a:gd name="connsiteY1" fmla="*/ 1209675 h 1209675"/>
            </a:gdLst>
            <a:ahLst/>
            <a:cxnLst>
              <a:cxn ang="0">
                <a:pos x="connsiteX0" y="connsiteY0"/>
              </a:cxn>
              <a:cxn ang="0">
                <a:pos x="connsiteX1" y="connsiteY1"/>
              </a:cxn>
            </a:cxnLst>
            <a:rect l="l" t="t" r="r" b="b"/>
            <a:pathLst>
              <a:path w="28575" h="1209675">
                <a:moveTo>
                  <a:pt x="0" y="0"/>
                </a:moveTo>
                <a:lnTo>
                  <a:pt x="28575" y="1209675"/>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5715000" y="2818282"/>
            <a:ext cx="666750" cy="1239368"/>
          </a:xfrm>
          <a:custGeom>
            <a:avLst/>
            <a:gdLst>
              <a:gd name="connsiteX0" fmla="*/ 0 w 628650"/>
              <a:gd name="connsiteY0" fmla="*/ 1238250 h 1238250"/>
              <a:gd name="connsiteX1" fmla="*/ 38100 w 628650"/>
              <a:gd name="connsiteY1" fmla="*/ 0 h 1238250"/>
              <a:gd name="connsiteX2" fmla="*/ 619125 w 628650"/>
              <a:gd name="connsiteY2" fmla="*/ 247650 h 1238250"/>
              <a:gd name="connsiteX3" fmla="*/ 104775 w 628650"/>
              <a:gd name="connsiteY3" fmla="*/ 466725 h 1238250"/>
              <a:gd name="connsiteX4" fmla="*/ 628650 w 628650"/>
              <a:gd name="connsiteY4" fmla="*/ 1219200 h 1238250"/>
              <a:gd name="connsiteX0" fmla="*/ 0 w 628650"/>
              <a:gd name="connsiteY0" fmla="*/ 1283406 h 1283406"/>
              <a:gd name="connsiteX1" fmla="*/ 38100 w 628650"/>
              <a:gd name="connsiteY1" fmla="*/ 45156 h 1283406"/>
              <a:gd name="connsiteX2" fmla="*/ 619125 w 628650"/>
              <a:gd name="connsiteY2" fmla="*/ 292806 h 1283406"/>
              <a:gd name="connsiteX3" fmla="*/ 104775 w 628650"/>
              <a:gd name="connsiteY3" fmla="*/ 511881 h 1283406"/>
              <a:gd name="connsiteX4" fmla="*/ 628650 w 628650"/>
              <a:gd name="connsiteY4" fmla="*/ 1264356 h 1283406"/>
              <a:gd name="connsiteX0" fmla="*/ 0 w 628650"/>
              <a:gd name="connsiteY0" fmla="*/ 1283470 h 1283470"/>
              <a:gd name="connsiteX1" fmla="*/ 38100 w 628650"/>
              <a:gd name="connsiteY1" fmla="*/ 45220 h 1283470"/>
              <a:gd name="connsiteX2" fmla="*/ 619125 w 628650"/>
              <a:gd name="connsiteY2" fmla="*/ 292870 h 1283470"/>
              <a:gd name="connsiteX3" fmla="*/ 104775 w 628650"/>
              <a:gd name="connsiteY3" fmla="*/ 511945 h 1283470"/>
              <a:gd name="connsiteX4" fmla="*/ 628650 w 628650"/>
              <a:gd name="connsiteY4" fmla="*/ 1264420 h 1283470"/>
              <a:gd name="connsiteX0" fmla="*/ 0 w 628650"/>
              <a:gd name="connsiteY0" fmla="*/ 1245782 h 1245782"/>
              <a:gd name="connsiteX1" fmla="*/ 38100 w 628650"/>
              <a:gd name="connsiteY1" fmla="*/ 7532 h 1245782"/>
              <a:gd name="connsiteX2" fmla="*/ 619125 w 628650"/>
              <a:gd name="connsiteY2" fmla="*/ 255182 h 1245782"/>
              <a:gd name="connsiteX3" fmla="*/ 104775 w 628650"/>
              <a:gd name="connsiteY3" fmla="*/ 474257 h 1245782"/>
              <a:gd name="connsiteX4" fmla="*/ 628650 w 628650"/>
              <a:gd name="connsiteY4" fmla="*/ 1226732 h 1245782"/>
              <a:gd name="connsiteX0" fmla="*/ 0 w 628650"/>
              <a:gd name="connsiteY0" fmla="*/ 1255553 h 1255553"/>
              <a:gd name="connsiteX1" fmla="*/ 38100 w 628650"/>
              <a:gd name="connsiteY1" fmla="*/ 17303 h 1255553"/>
              <a:gd name="connsiteX2" fmla="*/ 619125 w 628650"/>
              <a:gd name="connsiteY2" fmla="*/ 264953 h 1255553"/>
              <a:gd name="connsiteX3" fmla="*/ 104775 w 628650"/>
              <a:gd name="connsiteY3" fmla="*/ 484028 h 1255553"/>
              <a:gd name="connsiteX4" fmla="*/ 628650 w 628650"/>
              <a:gd name="connsiteY4" fmla="*/ 1236503 h 1255553"/>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55234 h 1255234"/>
              <a:gd name="connsiteX1" fmla="*/ 38100 w 628650"/>
              <a:gd name="connsiteY1" fmla="*/ 16984 h 1255234"/>
              <a:gd name="connsiteX2" fmla="*/ 619125 w 628650"/>
              <a:gd name="connsiteY2" fmla="*/ 264634 h 1255234"/>
              <a:gd name="connsiteX3" fmla="*/ 98425 w 628650"/>
              <a:gd name="connsiteY3" fmla="*/ 432909 h 1255234"/>
              <a:gd name="connsiteX4" fmla="*/ 628650 w 628650"/>
              <a:gd name="connsiteY4" fmla="*/ 1236184 h 1255234"/>
              <a:gd name="connsiteX0" fmla="*/ 0 w 628650"/>
              <a:gd name="connsiteY0" fmla="*/ 1255254 h 1255254"/>
              <a:gd name="connsiteX1" fmla="*/ 38100 w 628650"/>
              <a:gd name="connsiteY1" fmla="*/ 17004 h 1255254"/>
              <a:gd name="connsiteX2" fmla="*/ 619125 w 628650"/>
              <a:gd name="connsiteY2" fmla="*/ 264654 h 1255254"/>
              <a:gd name="connsiteX3" fmla="*/ 98425 w 628650"/>
              <a:gd name="connsiteY3" fmla="*/ 432929 h 1255254"/>
              <a:gd name="connsiteX4" fmla="*/ 628650 w 628650"/>
              <a:gd name="connsiteY4" fmla="*/ 1236204 h 1255254"/>
              <a:gd name="connsiteX0" fmla="*/ 0 w 666750"/>
              <a:gd name="connsiteY0" fmla="*/ 1255254 h 1255254"/>
              <a:gd name="connsiteX1" fmla="*/ 38100 w 666750"/>
              <a:gd name="connsiteY1" fmla="*/ 17004 h 1255254"/>
              <a:gd name="connsiteX2" fmla="*/ 619125 w 666750"/>
              <a:gd name="connsiteY2" fmla="*/ 264654 h 1255254"/>
              <a:gd name="connsiteX3" fmla="*/ 98425 w 666750"/>
              <a:gd name="connsiteY3" fmla="*/ 432929 h 1255254"/>
              <a:gd name="connsiteX4" fmla="*/ 666750 w 666750"/>
              <a:gd name="connsiteY4" fmla="*/ 1242554 h 1255254"/>
              <a:gd name="connsiteX0" fmla="*/ 0 w 666750"/>
              <a:gd name="connsiteY0" fmla="*/ 1239368 h 1239368"/>
              <a:gd name="connsiteX1" fmla="*/ 38100 w 666750"/>
              <a:gd name="connsiteY1" fmla="*/ 1118 h 1239368"/>
              <a:gd name="connsiteX2" fmla="*/ 619125 w 666750"/>
              <a:gd name="connsiteY2" fmla="*/ 248768 h 1239368"/>
              <a:gd name="connsiteX3" fmla="*/ 98425 w 666750"/>
              <a:gd name="connsiteY3" fmla="*/ 417043 h 1239368"/>
              <a:gd name="connsiteX4" fmla="*/ 666750 w 666750"/>
              <a:gd name="connsiteY4" fmla="*/ 1226668 h 123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1239368">
                <a:moveTo>
                  <a:pt x="0" y="1239368"/>
                </a:moveTo>
                <a:lnTo>
                  <a:pt x="38100" y="1118"/>
                </a:lnTo>
                <a:cubicBezTo>
                  <a:pt x="242888" y="-5232"/>
                  <a:pt x="622839" y="7816"/>
                  <a:pt x="619125" y="248768"/>
                </a:cubicBezTo>
                <a:cubicBezTo>
                  <a:pt x="615697" y="471153"/>
                  <a:pt x="293688" y="426568"/>
                  <a:pt x="98425" y="417043"/>
                </a:cubicBezTo>
                <a:lnTo>
                  <a:pt x="666750" y="1226668"/>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a:off x="6915150" y="2857500"/>
            <a:ext cx="923925" cy="1247775"/>
          </a:xfrm>
          <a:custGeom>
            <a:avLst/>
            <a:gdLst>
              <a:gd name="connsiteX0" fmla="*/ 0 w 923925"/>
              <a:gd name="connsiteY0" fmla="*/ 1219200 h 1247775"/>
              <a:gd name="connsiteX1" fmla="*/ 504825 w 923925"/>
              <a:gd name="connsiteY1" fmla="*/ 0 h 1247775"/>
              <a:gd name="connsiteX2" fmla="*/ 923925 w 923925"/>
              <a:gd name="connsiteY2" fmla="*/ 1247775 h 1247775"/>
            </a:gdLst>
            <a:ahLst/>
            <a:cxnLst>
              <a:cxn ang="0">
                <a:pos x="connsiteX0" y="connsiteY0"/>
              </a:cxn>
              <a:cxn ang="0">
                <a:pos x="connsiteX1" y="connsiteY1"/>
              </a:cxn>
              <a:cxn ang="0">
                <a:pos x="connsiteX2" y="connsiteY2"/>
              </a:cxn>
            </a:cxnLst>
            <a:rect l="l" t="t" r="r" b="b"/>
            <a:pathLst>
              <a:path w="923925" h="1247775">
                <a:moveTo>
                  <a:pt x="0" y="1219200"/>
                </a:moveTo>
                <a:lnTo>
                  <a:pt x="504825" y="0"/>
                </a:lnTo>
                <a:lnTo>
                  <a:pt x="923925" y="1247775"/>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7115175" y="3676650"/>
            <a:ext cx="590550" cy="28575"/>
          </a:xfrm>
          <a:custGeom>
            <a:avLst/>
            <a:gdLst>
              <a:gd name="connsiteX0" fmla="*/ 0 w 590550"/>
              <a:gd name="connsiteY0" fmla="*/ 0 h 28575"/>
              <a:gd name="connsiteX1" fmla="*/ 590550 w 590550"/>
              <a:gd name="connsiteY1" fmla="*/ 28575 h 28575"/>
            </a:gdLst>
            <a:ahLst/>
            <a:cxnLst>
              <a:cxn ang="0">
                <a:pos x="connsiteX0" y="connsiteY0"/>
              </a:cxn>
              <a:cxn ang="0">
                <a:pos x="connsiteX1" y="connsiteY1"/>
              </a:cxn>
            </a:cxnLst>
            <a:rect l="l" t="t" r="r" b="b"/>
            <a:pathLst>
              <a:path w="590550" h="28575">
                <a:moveTo>
                  <a:pt x="0" y="0"/>
                </a:moveTo>
                <a:lnTo>
                  <a:pt x="590550" y="28575"/>
                </a:lnTo>
              </a:path>
            </a:pathLst>
          </a:custGeom>
          <a:noFill/>
          <a:ln w="889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5262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Asia Minor NT-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449388"/>
            <a:ext cx="9161463"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4"/>
          <p:cNvSpPr>
            <a:spLocks noChangeArrowheads="1"/>
          </p:cNvSpPr>
          <p:nvPr/>
        </p:nvSpPr>
        <p:spPr bwMode="auto">
          <a:xfrm>
            <a:off x="2800350" y="3114675"/>
            <a:ext cx="88900" cy="88900"/>
          </a:xfrm>
          <a:prstGeom prst="rect">
            <a:avLst/>
          </a:prstGeom>
          <a:solidFill>
            <a:srgbClr val="FFFF00"/>
          </a:solidFill>
          <a:ln w="19050">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48" name="Text Box 5"/>
          <p:cNvSpPr txBox="1">
            <a:spLocks noChangeArrowheads="1"/>
          </p:cNvSpPr>
          <p:nvPr/>
        </p:nvSpPr>
        <p:spPr bwMode="auto">
          <a:xfrm>
            <a:off x="2822575" y="28702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itchFamily="34" charset="0"/>
                <a:ea typeface="+mn-ea"/>
                <a:cs typeface="Arial" pitchFamily="34" charset="0"/>
              </a:rPr>
              <a:t>Troas</a:t>
            </a:r>
          </a:p>
        </p:txBody>
      </p:sp>
      <p:sp>
        <p:nvSpPr>
          <p:cNvPr id="57349" name="Text Box 6"/>
          <p:cNvSpPr txBox="1">
            <a:spLocks noChangeArrowheads="1"/>
          </p:cNvSpPr>
          <p:nvPr/>
        </p:nvSpPr>
        <p:spPr bwMode="auto">
          <a:xfrm rot="55659">
            <a:off x="3973513" y="3940175"/>
            <a:ext cx="974725" cy="57943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66FF"/>
                </a:solidFill>
                <a:effectLst/>
                <a:uLnTx/>
                <a:uFillTx/>
                <a:latin typeface="CopprplGoth BT" pitchFamily="34" charset="0"/>
                <a:ea typeface="+mn-ea"/>
                <a:cs typeface="Arial" pitchFamily="34" charset="0"/>
              </a:rPr>
              <a:t>Asia</a:t>
            </a:r>
          </a:p>
        </p:txBody>
      </p:sp>
      <p:sp>
        <p:nvSpPr>
          <p:cNvPr id="57350" name="Text Box 7"/>
          <p:cNvSpPr txBox="1">
            <a:spLocks noChangeArrowheads="1"/>
          </p:cNvSpPr>
          <p:nvPr/>
        </p:nvSpPr>
        <p:spPr bwMode="auto">
          <a:xfrm rot="28905">
            <a:off x="6694488" y="2406650"/>
            <a:ext cx="1628775" cy="57943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66FF"/>
                </a:solidFill>
                <a:effectLst/>
                <a:uLnTx/>
                <a:uFillTx/>
                <a:latin typeface="CopprplGoth BT" pitchFamily="34" charset="0"/>
                <a:ea typeface="+mn-ea"/>
                <a:cs typeface="Arial" pitchFamily="34" charset="0"/>
              </a:rPr>
              <a:t>Bithynia</a:t>
            </a:r>
          </a:p>
        </p:txBody>
      </p:sp>
      <p:sp>
        <p:nvSpPr>
          <p:cNvPr id="57351" name="Text Box 8"/>
          <p:cNvSpPr txBox="1">
            <a:spLocks noChangeArrowheads="1"/>
          </p:cNvSpPr>
          <p:nvPr/>
        </p:nvSpPr>
        <p:spPr bwMode="auto">
          <a:xfrm rot="28905">
            <a:off x="4572000" y="3138488"/>
            <a:ext cx="147002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Myasia</a:t>
            </a:r>
          </a:p>
        </p:txBody>
      </p:sp>
      <p:sp>
        <p:nvSpPr>
          <p:cNvPr id="57352" name="Freeform 9"/>
          <p:cNvSpPr>
            <a:spLocks/>
          </p:cNvSpPr>
          <p:nvPr/>
        </p:nvSpPr>
        <p:spPr bwMode="auto">
          <a:xfrm>
            <a:off x="6865938" y="5307013"/>
            <a:ext cx="1316037" cy="600075"/>
          </a:xfrm>
          <a:custGeom>
            <a:avLst/>
            <a:gdLst>
              <a:gd name="T0" fmla="*/ 2147483647 w 829"/>
              <a:gd name="T1" fmla="*/ 2147483647 h 378"/>
              <a:gd name="T2" fmla="*/ 2147483647 w 829"/>
              <a:gd name="T3" fmla="*/ 2147483647 h 378"/>
              <a:gd name="T4" fmla="*/ 2147483647 w 829"/>
              <a:gd name="T5" fmla="*/ 2147483647 h 378"/>
              <a:gd name="T6" fmla="*/ 2147483647 w 829"/>
              <a:gd name="T7" fmla="*/ 2147483647 h 378"/>
              <a:gd name="T8" fmla="*/ 2147483647 w 829"/>
              <a:gd name="T9" fmla="*/ 2147483647 h 378"/>
              <a:gd name="T10" fmla="*/ 0 w 829"/>
              <a:gd name="T11" fmla="*/ 2147483647 h 378"/>
              <a:gd name="T12" fmla="*/ 0 60000 65536"/>
              <a:gd name="T13" fmla="*/ 0 60000 65536"/>
              <a:gd name="T14" fmla="*/ 0 60000 65536"/>
              <a:gd name="T15" fmla="*/ 0 60000 65536"/>
              <a:gd name="T16" fmla="*/ 0 60000 65536"/>
              <a:gd name="T17" fmla="*/ 0 60000 65536"/>
              <a:gd name="T18" fmla="*/ 0 w 829"/>
              <a:gd name="T19" fmla="*/ 0 h 378"/>
              <a:gd name="T20" fmla="*/ 829 w 829"/>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829" h="378">
                <a:moveTo>
                  <a:pt x="795" y="378"/>
                </a:moveTo>
                <a:cubicBezTo>
                  <a:pt x="812" y="329"/>
                  <a:pt x="829" y="281"/>
                  <a:pt x="777" y="241"/>
                </a:cubicBezTo>
                <a:cubicBezTo>
                  <a:pt x="725" y="201"/>
                  <a:pt x="571" y="172"/>
                  <a:pt x="484" y="140"/>
                </a:cubicBezTo>
                <a:cubicBezTo>
                  <a:pt x="397" y="108"/>
                  <a:pt x="300" y="72"/>
                  <a:pt x="256" y="49"/>
                </a:cubicBezTo>
                <a:cubicBezTo>
                  <a:pt x="212" y="26"/>
                  <a:pt x="262" y="6"/>
                  <a:pt x="219" y="3"/>
                </a:cubicBezTo>
                <a:cubicBezTo>
                  <a:pt x="176" y="0"/>
                  <a:pt x="46" y="25"/>
                  <a:pt x="0" y="31"/>
                </a:cubicBezTo>
              </a:path>
            </a:pathLst>
          </a:custGeom>
          <a:noFill/>
          <a:ln w="76200" cmpd="sng">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3" name="Text Box 10"/>
          <p:cNvSpPr txBox="1">
            <a:spLocks noChangeArrowheads="1"/>
          </p:cNvSpPr>
          <p:nvPr/>
        </p:nvSpPr>
        <p:spPr bwMode="auto">
          <a:xfrm rot="28905">
            <a:off x="7167563" y="4103688"/>
            <a:ext cx="1766887"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Galatia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Phrygia</a:t>
            </a:r>
          </a:p>
        </p:txBody>
      </p:sp>
      <p:sp>
        <p:nvSpPr>
          <p:cNvPr id="57354" name="Line 12"/>
          <p:cNvSpPr>
            <a:spLocks noChangeShapeType="1"/>
          </p:cNvSpPr>
          <p:nvPr/>
        </p:nvSpPr>
        <p:spPr bwMode="auto">
          <a:xfrm>
            <a:off x="1233488" y="6662738"/>
            <a:ext cx="71120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5" name="Freeform 13"/>
          <p:cNvSpPr>
            <a:spLocks/>
          </p:cNvSpPr>
          <p:nvPr/>
        </p:nvSpPr>
        <p:spPr bwMode="auto">
          <a:xfrm>
            <a:off x="6124575" y="4645025"/>
            <a:ext cx="1030288" cy="638175"/>
          </a:xfrm>
          <a:custGeom>
            <a:avLst/>
            <a:gdLst>
              <a:gd name="T0" fmla="*/ 2147483647 w 649"/>
              <a:gd name="T1" fmla="*/ 2147483647 h 402"/>
              <a:gd name="T2" fmla="*/ 2147483647 w 649"/>
              <a:gd name="T3" fmla="*/ 2147483647 h 402"/>
              <a:gd name="T4" fmla="*/ 2147483647 w 649"/>
              <a:gd name="T5" fmla="*/ 2147483647 h 402"/>
              <a:gd name="T6" fmla="*/ 2147483647 w 649"/>
              <a:gd name="T7" fmla="*/ 2147483647 h 402"/>
              <a:gd name="T8" fmla="*/ 2147483647 w 649"/>
              <a:gd name="T9" fmla="*/ 2147483647 h 402"/>
              <a:gd name="T10" fmla="*/ 2147483647 w 649"/>
              <a:gd name="T11" fmla="*/ 2147483647 h 402"/>
              <a:gd name="T12" fmla="*/ 0 w 649"/>
              <a:gd name="T13" fmla="*/ 0 h 402"/>
              <a:gd name="T14" fmla="*/ 0 60000 65536"/>
              <a:gd name="T15" fmla="*/ 0 60000 65536"/>
              <a:gd name="T16" fmla="*/ 0 60000 65536"/>
              <a:gd name="T17" fmla="*/ 0 60000 65536"/>
              <a:gd name="T18" fmla="*/ 0 60000 65536"/>
              <a:gd name="T19" fmla="*/ 0 60000 65536"/>
              <a:gd name="T20" fmla="*/ 0 60000 65536"/>
              <a:gd name="T21" fmla="*/ 0 w 649"/>
              <a:gd name="T22" fmla="*/ 0 h 402"/>
              <a:gd name="T23" fmla="*/ 649 w 649"/>
              <a:gd name="T24" fmla="*/ 402 h 4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9" h="402">
                <a:moveTo>
                  <a:pt x="649" y="402"/>
                </a:moveTo>
                <a:cubicBezTo>
                  <a:pt x="649" y="361"/>
                  <a:pt x="649" y="321"/>
                  <a:pt x="613" y="292"/>
                </a:cubicBezTo>
                <a:cubicBezTo>
                  <a:pt x="577" y="263"/>
                  <a:pt x="483" y="245"/>
                  <a:pt x="430" y="228"/>
                </a:cubicBezTo>
                <a:cubicBezTo>
                  <a:pt x="377" y="211"/>
                  <a:pt x="323" y="219"/>
                  <a:pt x="293" y="192"/>
                </a:cubicBezTo>
                <a:cubicBezTo>
                  <a:pt x="263" y="165"/>
                  <a:pt x="276" y="90"/>
                  <a:pt x="247" y="64"/>
                </a:cubicBezTo>
                <a:cubicBezTo>
                  <a:pt x="218" y="38"/>
                  <a:pt x="160" y="47"/>
                  <a:pt x="119" y="36"/>
                </a:cubicBezTo>
                <a:cubicBezTo>
                  <a:pt x="78" y="25"/>
                  <a:pt x="39" y="12"/>
                  <a:pt x="0" y="0"/>
                </a:cubicBezTo>
              </a:path>
            </a:pathLst>
          </a:custGeom>
          <a:noFill/>
          <a:ln w="76200" cmpd="sng">
            <a:solidFill>
              <a:srgbClr val="0066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6" name="Line 14"/>
          <p:cNvSpPr>
            <a:spLocks noChangeShapeType="1"/>
          </p:cNvSpPr>
          <p:nvPr/>
        </p:nvSpPr>
        <p:spPr bwMode="auto">
          <a:xfrm flipV="1">
            <a:off x="539750" y="5602288"/>
            <a:ext cx="66675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7" name="Line 15"/>
          <p:cNvSpPr>
            <a:spLocks noChangeShapeType="1"/>
          </p:cNvSpPr>
          <p:nvPr/>
        </p:nvSpPr>
        <p:spPr bwMode="auto">
          <a:xfrm>
            <a:off x="198438" y="5275263"/>
            <a:ext cx="101600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8" name="Freeform 16"/>
          <p:cNvSpPr>
            <a:spLocks/>
          </p:cNvSpPr>
          <p:nvPr/>
        </p:nvSpPr>
        <p:spPr bwMode="auto">
          <a:xfrm>
            <a:off x="6169025" y="2903538"/>
            <a:ext cx="393700" cy="1741487"/>
          </a:xfrm>
          <a:custGeom>
            <a:avLst/>
            <a:gdLst>
              <a:gd name="T0" fmla="*/ 2147483647 w 248"/>
              <a:gd name="T1" fmla="*/ 2147483647 h 1097"/>
              <a:gd name="T2" fmla="*/ 2147483647 w 248"/>
              <a:gd name="T3" fmla="*/ 2147483647 h 1097"/>
              <a:gd name="T4" fmla="*/ 2147483647 w 248"/>
              <a:gd name="T5" fmla="*/ 2147483647 h 1097"/>
              <a:gd name="T6" fmla="*/ 2147483647 w 248"/>
              <a:gd name="T7" fmla="*/ 2147483647 h 1097"/>
              <a:gd name="T8" fmla="*/ 2147483647 w 248"/>
              <a:gd name="T9" fmla="*/ 2147483647 h 1097"/>
              <a:gd name="T10" fmla="*/ 2147483647 w 248"/>
              <a:gd name="T11" fmla="*/ 2147483647 h 1097"/>
              <a:gd name="T12" fmla="*/ 2147483647 w 248"/>
              <a:gd name="T13" fmla="*/ 2147483647 h 1097"/>
              <a:gd name="T14" fmla="*/ 2147483647 w 248"/>
              <a:gd name="T15" fmla="*/ 2147483647 h 1097"/>
              <a:gd name="T16" fmla="*/ 0 w 248"/>
              <a:gd name="T17" fmla="*/ 0 h 10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1097"/>
              <a:gd name="T29" fmla="*/ 248 w 248"/>
              <a:gd name="T30" fmla="*/ 1097 h 10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1097">
                <a:moveTo>
                  <a:pt x="173" y="1097"/>
                </a:moveTo>
                <a:cubicBezTo>
                  <a:pt x="192" y="1057"/>
                  <a:pt x="212" y="1018"/>
                  <a:pt x="192" y="969"/>
                </a:cubicBezTo>
                <a:cubicBezTo>
                  <a:pt x="172" y="920"/>
                  <a:pt x="72" y="854"/>
                  <a:pt x="55" y="804"/>
                </a:cubicBezTo>
                <a:cubicBezTo>
                  <a:pt x="38" y="754"/>
                  <a:pt x="59" y="716"/>
                  <a:pt x="91" y="667"/>
                </a:cubicBezTo>
                <a:cubicBezTo>
                  <a:pt x="123" y="618"/>
                  <a:pt x="246" y="556"/>
                  <a:pt x="247" y="512"/>
                </a:cubicBezTo>
                <a:cubicBezTo>
                  <a:pt x="248" y="468"/>
                  <a:pt x="135" y="434"/>
                  <a:pt x="100" y="402"/>
                </a:cubicBezTo>
                <a:cubicBezTo>
                  <a:pt x="65" y="370"/>
                  <a:pt x="42" y="369"/>
                  <a:pt x="36" y="320"/>
                </a:cubicBezTo>
                <a:cubicBezTo>
                  <a:pt x="30" y="271"/>
                  <a:pt x="70" y="162"/>
                  <a:pt x="64" y="109"/>
                </a:cubicBezTo>
                <a:cubicBezTo>
                  <a:pt x="58" y="56"/>
                  <a:pt x="29" y="28"/>
                  <a:pt x="0" y="0"/>
                </a:cubicBezTo>
              </a:path>
            </a:pathLst>
          </a:custGeom>
          <a:noFill/>
          <a:ln w="76200" cmpd="sng">
            <a:solidFill>
              <a:srgbClr val="0066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7359" name="AutoShape 17"/>
          <p:cNvSpPr>
            <a:spLocks noChangeArrowheads="1"/>
          </p:cNvSpPr>
          <p:nvPr/>
        </p:nvSpPr>
        <p:spPr bwMode="auto">
          <a:xfrm>
            <a:off x="6124575" y="2543175"/>
            <a:ext cx="363538" cy="347663"/>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57360" name="AutoShape 18"/>
          <p:cNvSpPr>
            <a:spLocks noChangeArrowheads="1"/>
          </p:cNvSpPr>
          <p:nvPr/>
        </p:nvSpPr>
        <p:spPr bwMode="auto">
          <a:xfrm>
            <a:off x="4972050" y="4495800"/>
            <a:ext cx="363538" cy="347663"/>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6" name="Oval 5"/>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7" name="Oval 6"/>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57364" name="Text Box 25"/>
          <p:cNvSpPr txBox="1">
            <a:spLocks noChangeArrowheads="1"/>
          </p:cNvSpPr>
          <p:nvPr/>
        </p:nvSpPr>
        <p:spPr bwMode="auto">
          <a:xfrm>
            <a:off x="85725" y="2295525"/>
            <a:ext cx="2479675" cy="383181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Acts 16: </a:t>
            </a:r>
            <a:r>
              <a:rPr kumimoji="0" lang="en-US" altLang="en-US" sz="1800" b="0" i="0" u="none" strike="noStrike" kern="1200" cap="none" spc="0" normalizeH="0" baseline="30000" noProof="0" dirty="0">
                <a:ln>
                  <a:noFill/>
                </a:ln>
                <a:solidFill>
                  <a:srgbClr val="FFFFFF"/>
                </a:solidFill>
                <a:effectLst/>
                <a:uLnTx/>
                <a:uFillTx/>
                <a:latin typeface="Default"/>
                <a:ea typeface="+mn-ea"/>
                <a:cs typeface="Arial" pitchFamily="34" charset="0"/>
              </a:rPr>
              <a:t>6</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Now when they had gone through Phrygia and the region of Galatia, they were forbidden by the Holy Spirit to preach the word in </a:t>
            </a:r>
            <a:r>
              <a:rPr kumimoji="0" lang="en-US" altLang="en-US" sz="1800" b="0" i="0" u="none" strike="noStrike" kern="1200" cap="none" spc="0" normalizeH="0" baseline="0" noProof="0" dirty="0">
                <a:ln>
                  <a:noFill/>
                </a:ln>
                <a:solidFill>
                  <a:srgbClr val="FF66FF"/>
                </a:solidFill>
                <a:effectLst/>
                <a:uLnTx/>
                <a:uFillTx/>
                <a:latin typeface="Default"/>
                <a:ea typeface="+mn-ea"/>
                <a:cs typeface="Arial" pitchFamily="34" charset="0"/>
              </a:rPr>
              <a:t>Asia</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rPr>
              <a:t> </a:t>
            </a:r>
            <a:r>
              <a:rPr kumimoji="0" lang="en-US" altLang="en-US" sz="18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7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And when they had come up to </a:t>
            </a:r>
            <a:r>
              <a:rPr kumimoji="0" lang="en-US" altLang="en-US" sz="1800" b="0"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Mysia</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they attempted to go into </a:t>
            </a:r>
            <a:r>
              <a:rPr kumimoji="0" lang="en-US" altLang="en-US" sz="1800" b="0" i="0" u="none" strike="noStrike" kern="1200" cap="none" spc="0" normalizeH="0" baseline="0" noProof="0" dirty="0">
                <a:ln>
                  <a:noFill/>
                </a:ln>
                <a:solidFill>
                  <a:srgbClr val="FF00FF"/>
                </a:solidFill>
                <a:effectLst/>
                <a:uLnTx/>
                <a:uFillTx/>
                <a:latin typeface="Arial" pitchFamily="34" charset="0"/>
                <a:ea typeface="+mn-ea"/>
                <a:cs typeface="Arial" pitchFamily="34" charset="0"/>
              </a:rPr>
              <a:t>Bithynia,</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but the Spirit of Jesus did not allow them. </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25551286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sia Minor NT-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449388"/>
            <a:ext cx="9161463"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2800350" y="3114675"/>
            <a:ext cx="88900" cy="88900"/>
          </a:xfrm>
          <a:prstGeom prst="rect">
            <a:avLst/>
          </a:prstGeom>
          <a:solidFill>
            <a:srgbClr val="FFFF00"/>
          </a:solidFill>
          <a:ln w="19050">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72" name="Text Box 4"/>
          <p:cNvSpPr txBox="1">
            <a:spLocks noChangeArrowheads="1"/>
          </p:cNvSpPr>
          <p:nvPr/>
        </p:nvSpPr>
        <p:spPr bwMode="auto">
          <a:xfrm>
            <a:off x="2822575" y="28702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itchFamily="34" charset="0"/>
                <a:ea typeface="+mn-ea"/>
                <a:cs typeface="Arial" pitchFamily="34" charset="0"/>
              </a:rPr>
              <a:t>Troas</a:t>
            </a:r>
          </a:p>
        </p:txBody>
      </p:sp>
      <p:sp>
        <p:nvSpPr>
          <p:cNvPr id="58373" name="Text Box 5"/>
          <p:cNvSpPr txBox="1">
            <a:spLocks noChangeArrowheads="1"/>
          </p:cNvSpPr>
          <p:nvPr/>
        </p:nvSpPr>
        <p:spPr bwMode="auto">
          <a:xfrm rot="55659">
            <a:off x="3973513" y="3940175"/>
            <a:ext cx="974725" cy="57943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66FF"/>
                </a:solidFill>
                <a:effectLst/>
                <a:uLnTx/>
                <a:uFillTx/>
                <a:latin typeface="CopprplGoth BT" pitchFamily="34" charset="0"/>
                <a:ea typeface="+mn-ea"/>
                <a:cs typeface="Arial" pitchFamily="34" charset="0"/>
              </a:rPr>
              <a:t>Asia</a:t>
            </a:r>
          </a:p>
        </p:txBody>
      </p:sp>
      <p:sp>
        <p:nvSpPr>
          <p:cNvPr id="58374" name="Text Box 6"/>
          <p:cNvSpPr txBox="1">
            <a:spLocks noChangeArrowheads="1"/>
          </p:cNvSpPr>
          <p:nvPr/>
        </p:nvSpPr>
        <p:spPr bwMode="auto">
          <a:xfrm rot="28905">
            <a:off x="6694488" y="2406650"/>
            <a:ext cx="1628775" cy="57943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66FF"/>
                </a:solidFill>
                <a:effectLst/>
                <a:uLnTx/>
                <a:uFillTx/>
                <a:latin typeface="CopprplGoth BT" pitchFamily="34" charset="0"/>
                <a:ea typeface="+mn-ea"/>
                <a:cs typeface="Arial" pitchFamily="34" charset="0"/>
              </a:rPr>
              <a:t>Bithynia</a:t>
            </a:r>
          </a:p>
        </p:txBody>
      </p:sp>
      <p:sp>
        <p:nvSpPr>
          <p:cNvPr id="58375" name="Text Box 7"/>
          <p:cNvSpPr txBox="1">
            <a:spLocks noChangeArrowheads="1"/>
          </p:cNvSpPr>
          <p:nvPr/>
        </p:nvSpPr>
        <p:spPr bwMode="auto">
          <a:xfrm rot="28905">
            <a:off x="4572000" y="3138488"/>
            <a:ext cx="147002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Myasia</a:t>
            </a:r>
          </a:p>
        </p:txBody>
      </p:sp>
      <p:sp>
        <p:nvSpPr>
          <p:cNvPr id="58376" name="Freeform 8"/>
          <p:cNvSpPr>
            <a:spLocks/>
          </p:cNvSpPr>
          <p:nvPr/>
        </p:nvSpPr>
        <p:spPr bwMode="auto">
          <a:xfrm>
            <a:off x="6865938" y="5307013"/>
            <a:ext cx="1316037" cy="600075"/>
          </a:xfrm>
          <a:custGeom>
            <a:avLst/>
            <a:gdLst>
              <a:gd name="T0" fmla="*/ 2147483647 w 829"/>
              <a:gd name="T1" fmla="*/ 2147483647 h 378"/>
              <a:gd name="T2" fmla="*/ 2147483647 w 829"/>
              <a:gd name="T3" fmla="*/ 2147483647 h 378"/>
              <a:gd name="T4" fmla="*/ 2147483647 w 829"/>
              <a:gd name="T5" fmla="*/ 2147483647 h 378"/>
              <a:gd name="T6" fmla="*/ 2147483647 w 829"/>
              <a:gd name="T7" fmla="*/ 2147483647 h 378"/>
              <a:gd name="T8" fmla="*/ 2147483647 w 829"/>
              <a:gd name="T9" fmla="*/ 2147483647 h 378"/>
              <a:gd name="T10" fmla="*/ 0 w 829"/>
              <a:gd name="T11" fmla="*/ 2147483647 h 378"/>
              <a:gd name="T12" fmla="*/ 0 60000 65536"/>
              <a:gd name="T13" fmla="*/ 0 60000 65536"/>
              <a:gd name="T14" fmla="*/ 0 60000 65536"/>
              <a:gd name="T15" fmla="*/ 0 60000 65536"/>
              <a:gd name="T16" fmla="*/ 0 60000 65536"/>
              <a:gd name="T17" fmla="*/ 0 60000 65536"/>
              <a:gd name="T18" fmla="*/ 0 w 829"/>
              <a:gd name="T19" fmla="*/ 0 h 378"/>
              <a:gd name="T20" fmla="*/ 829 w 829"/>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829" h="378">
                <a:moveTo>
                  <a:pt x="795" y="378"/>
                </a:moveTo>
                <a:cubicBezTo>
                  <a:pt x="812" y="329"/>
                  <a:pt x="829" y="281"/>
                  <a:pt x="777" y="241"/>
                </a:cubicBezTo>
                <a:cubicBezTo>
                  <a:pt x="725" y="201"/>
                  <a:pt x="571" y="172"/>
                  <a:pt x="484" y="140"/>
                </a:cubicBezTo>
                <a:cubicBezTo>
                  <a:pt x="397" y="108"/>
                  <a:pt x="300" y="72"/>
                  <a:pt x="256" y="49"/>
                </a:cubicBezTo>
                <a:cubicBezTo>
                  <a:pt x="212" y="26"/>
                  <a:pt x="262" y="6"/>
                  <a:pt x="219" y="3"/>
                </a:cubicBezTo>
                <a:cubicBezTo>
                  <a:pt x="176" y="0"/>
                  <a:pt x="46" y="25"/>
                  <a:pt x="0" y="31"/>
                </a:cubicBezTo>
              </a:path>
            </a:pathLst>
          </a:custGeom>
          <a:noFill/>
          <a:ln w="76200" cmpd="sng">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77" name="Text Box 9"/>
          <p:cNvSpPr txBox="1">
            <a:spLocks noChangeArrowheads="1"/>
          </p:cNvSpPr>
          <p:nvPr/>
        </p:nvSpPr>
        <p:spPr bwMode="auto">
          <a:xfrm rot="28905">
            <a:off x="7167563" y="4103688"/>
            <a:ext cx="1766887"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Galatia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Phrygia</a:t>
            </a:r>
          </a:p>
        </p:txBody>
      </p:sp>
      <p:sp>
        <p:nvSpPr>
          <p:cNvPr id="58378" name="Line 10"/>
          <p:cNvSpPr>
            <a:spLocks noChangeShapeType="1"/>
          </p:cNvSpPr>
          <p:nvPr/>
        </p:nvSpPr>
        <p:spPr bwMode="auto">
          <a:xfrm>
            <a:off x="1233488" y="6662738"/>
            <a:ext cx="71120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79" name="Freeform 11"/>
          <p:cNvSpPr>
            <a:spLocks/>
          </p:cNvSpPr>
          <p:nvPr/>
        </p:nvSpPr>
        <p:spPr bwMode="auto">
          <a:xfrm>
            <a:off x="6124575" y="4645025"/>
            <a:ext cx="1030288" cy="638175"/>
          </a:xfrm>
          <a:custGeom>
            <a:avLst/>
            <a:gdLst>
              <a:gd name="T0" fmla="*/ 2147483647 w 649"/>
              <a:gd name="T1" fmla="*/ 2147483647 h 402"/>
              <a:gd name="T2" fmla="*/ 2147483647 w 649"/>
              <a:gd name="T3" fmla="*/ 2147483647 h 402"/>
              <a:gd name="T4" fmla="*/ 2147483647 w 649"/>
              <a:gd name="T5" fmla="*/ 2147483647 h 402"/>
              <a:gd name="T6" fmla="*/ 2147483647 w 649"/>
              <a:gd name="T7" fmla="*/ 2147483647 h 402"/>
              <a:gd name="T8" fmla="*/ 2147483647 w 649"/>
              <a:gd name="T9" fmla="*/ 2147483647 h 402"/>
              <a:gd name="T10" fmla="*/ 2147483647 w 649"/>
              <a:gd name="T11" fmla="*/ 2147483647 h 402"/>
              <a:gd name="T12" fmla="*/ 0 w 649"/>
              <a:gd name="T13" fmla="*/ 0 h 402"/>
              <a:gd name="T14" fmla="*/ 0 60000 65536"/>
              <a:gd name="T15" fmla="*/ 0 60000 65536"/>
              <a:gd name="T16" fmla="*/ 0 60000 65536"/>
              <a:gd name="T17" fmla="*/ 0 60000 65536"/>
              <a:gd name="T18" fmla="*/ 0 60000 65536"/>
              <a:gd name="T19" fmla="*/ 0 60000 65536"/>
              <a:gd name="T20" fmla="*/ 0 60000 65536"/>
              <a:gd name="T21" fmla="*/ 0 w 649"/>
              <a:gd name="T22" fmla="*/ 0 h 402"/>
              <a:gd name="T23" fmla="*/ 649 w 649"/>
              <a:gd name="T24" fmla="*/ 402 h 4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9" h="402">
                <a:moveTo>
                  <a:pt x="649" y="402"/>
                </a:moveTo>
                <a:cubicBezTo>
                  <a:pt x="649" y="361"/>
                  <a:pt x="649" y="321"/>
                  <a:pt x="613" y="292"/>
                </a:cubicBezTo>
                <a:cubicBezTo>
                  <a:pt x="577" y="263"/>
                  <a:pt x="483" y="245"/>
                  <a:pt x="430" y="228"/>
                </a:cubicBezTo>
                <a:cubicBezTo>
                  <a:pt x="377" y="211"/>
                  <a:pt x="323" y="219"/>
                  <a:pt x="293" y="192"/>
                </a:cubicBezTo>
                <a:cubicBezTo>
                  <a:pt x="263" y="165"/>
                  <a:pt x="276" y="90"/>
                  <a:pt x="247" y="64"/>
                </a:cubicBezTo>
                <a:cubicBezTo>
                  <a:pt x="218" y="38"/>
                  <a:pt x="160" y="47"/>
                  <a:pt x="119" y="36"/>
                </a:cubicBezTo>
                <a:cubicBezTo>
                  <a:pt x="78" y="25"/>
                  <a:pt x="39" y="12"/>
                  <a:pt x="0" y="0"/>
                </a:cubicBezTo>
              </a:path>
            </a:pathLst>
          </a:custGeom>
          <a:noFill/>
          <a:ln w="76200" cmpd="sng">
            <a:solidFill>
              <a:srgbClr val="0066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80" name="Line 12"/>
          <p:cNvSpPr>
            <a:spLocks noChangeShapeType="1"/>
          </p:cNvSpPr>
          <p:nvPr/>
        </p:nvSpPr>
        <p:spPr bwMode="auto">
          <a:xfrm flipV="1">
            <a:off x="539750" y="5602288"/>
            <a:ext cx="66675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81" name="Line 13"/>
          <p:cNvSpPr>
            <a:spLocks noChangeShapeType="1"/>
          </p:cNvSpPr>
          <p:nvPr/>
        </p:nvSpPr>
        <p:spPr bwMode="auto">
          <a:xfrm>
            <a:off x="198438" y="5275263"/>
            <a:ext cx="1016000" cy="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82" name="Freeform 14"/>
          <p:cNvSpPr>
            <a:spLocks/>
          </p:cNvSpPr>
          <p:nvPr/>
        </p:nvSpPr>
        <p:spPr bwMode="auto">
          <a:xfrm>
            <a:off x="6169025" y="2903538"/>
            <a:ext cx="393700" cy="1741487"/>
          </a:xfrm>
          <a:custGeom>
            <a:avLst/>
            <a:gdLst>
              <a:gd name="T0" fmla="*/ 2147483647 w 248"/>
              <a:gd name="T1" fmla="*/ 2147483647 h 1097"/>
              <a:gd name="T2" fmla="*/ 2147483647 w 248"/>
              <a:gd name="T3" fmla="*/ 2147483647 h 1097"/>
              <a:gd name="T4" fmla="*/ 2147483647 w 248"/>
              <a:gd name="T5" fmla="*/ 2147483647 h 1097"/>
              <a:gd name="T6" fmla="*/ 2147483647 w 248"/>
              <a:gd name="T7" fmla="*/ 2147483647 h 1097"/>
              <a:gd name="T8" fmla="*/ 2147483647 w 248"/>
              <a:gd name="T9" fmla="*/ 2147483647 h 1097"/>
              <a:gd name="T10" fmla="*/ 2147483647 w 248"/>
              <a:gd name="T11" fmla="*/ 2147483647 h 1097"/>
              <a:gd name="T12" fmla="*/ 2147483647 w 248"/>
              <a:gd name="T13" fmla="*/ 2147483647 h 1097"/>
              <a:gd name="T14" fmla="*/ 2147483647 w 248"/>
              <a:gd name="T15" fmla="*/ 2147483647 h 1097"/>
              <a:gd name="T16" fmla="*/ 0 w 248"/>
              <a:gd name="T17" fmla="*/ 0 h 10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1097"/>
              <a:gd name="T29" fmla="*/ 248 w 248"/>
              <a:gd name="T30" fmla="*/ 1097 h 10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1097">
                <a:moveTo>
                  <a:pt x="173" y="1097"/>
                </a:moveTo>
                <a:cubicBezTo>
                  <a:pt x="192" y="1057"/>
                  <a:pt x="212" y="1018"/>
                  <a:pt x="192" y="969"/>
                </a:cubicBezTo>
                <a:cubicBezTo>
                  <a:pt x="172" y="920"/>
                  <a:pt x="72" y="854"/>
                  <a:pt x="55" y="804"/>
                </a:cubicBezTo>
                <a:cubicBezTo>
                  <a:pt x="38" y="754"/>
                  <a:pt x="59" y="716"/>
                  <a:pt x="91" y="667"/>
                </a:cubicBezTo>
                <a:cubicBezTo>
                  <a:pt x="123" y="618"/>
                  <a:pt x="246" y="556"/>
                  <a:pt x="247" y="512"/>
                </a:cubicBezTo>
                <a:cubicBezTo>
                  <a:pt x="248" y="468"/>
                  <a:pt x="135" y="434"/>
                  <a:pt x="100" y="402"/>
                </a:cubicBezTo>
                <a:cubicBezTo>
                  <a:pt x="65" y="370"/>
                  <a:pt x="42" y="369"/>
                  <a:pt x="36" y="320"/>
                </a:cubicBezTo>
                <a:cubicBezTo>
                  <a:pt x="30" y="271"/>
                  <a:pt x="70" y="162"/>
                  <a:pt x="64" y="109"/>
                </a:cubicBezTo>
                <a:cubicBezTo>
                  <a:pt x="58" y="56"/>
                  <a:pt x="29" y="28"/>
                  <a:pt x="0" y="0"/>
                </a:cubicBezTo>
              </a:path>
            </a:pathLst>
          </a:custGeom>
          <a:noFill/>
          <a:ln w="76200" cmpd="sng">
            <a:solidFill>
              <a:srgbClr val="0066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8383" name="AutoShape 15"/>
          <p:cNvSpPr>
            <a:spLocks noChangeArrowheads="1"/>
          </p:cNvSpPr>
          <p:nvPr/>
        </p:nvSpPr>
        <p:spPr bwMode="auto">
          <a:xfrm>
            <a:off x="6124575" y="2543175"/>
            <a:ext cx="363538" cy="347663"/>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58384" name="AutoShape 16"/>
          <p:cNvSpPr>
            <a:spLocks noChangeArrowheads="1"/>
          </p:cNvSpPr>
          <p:nvPr/>
        </p:nvSpPr>
        <p:spPr bwMode="auto">
          <a:xfrm>
            <a:off x="4972050" y="4495800"/>
            <a:ext cx="363538" cy="347663"/>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58385" name="Text Box 3"/>
          <p:cNvSpPr txBox="1">
            <a:spLocks noChangeArrowheads="1"/>
          </p:cNvSpPr>
          <p:nvPr/>
        </p:nvSpPr>
        <p:spPr bwMode="auto">
          <a:xfrm>
            <a:off x="217488" y="303213"/>
            <a:ext cx="7526337"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rPr>
              <a:t>Where did they go instead?  </a:t>
            </a:r>
          </a:p>
        </p:txBody>
      </p:sp>
      <p:sp>
        <p:nvSpPr>
          <p:cNvPr id="6" name="Oval 5"/>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7" name="Oval 6"/>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Tree>
    <p:extLst>
      <p:ext uri="{BB962C8B-B14F-4D97-AF65-F5344CB8AC3E}">
        <p14:creationId xmlns:p14="http://schemas.microsoft.com/office/powerpoint/2010/main" val="146434993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4000" y="76200"/>
            <a:ext cx="8636000" cy="914400"/>
          </a:xfrm>
        </p:spPr>
        <p:txBody>
          <a:bodyPr/>
          <a:lstStyle/>
          <a:p>
            <a:pPr algn="l" eaLnBrk="1" hangingPunct="1"/>
            <a:r>
              <a:rPr lang="en-US" altLang="en-US">
                <a:solidFill>
                  <a:schemeClr val="tx1"/>
                </a:solidFill>
              </a:rPr>
              <a:t>Where did Paul Go?</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8988" y="1508125"/>
            <a:ext cx="7650162"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457700" y="12779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3" name="Freeform 2"/>
          <p:cNvSpPr/>
          <p:nvPr/>
        </p:nvSpPr>
        <p:spPr>
          <a:xfrm>
            <a:off x="6242050" y="3400425"/>
            <a:ext cx="1668463" cy="549275"/>
          </a:xfrm>
          <a:custGeom>
            <a:avLst/>
            <a:gdLst>
              <a:gd name="connsiteX0" fmla="*/ 1631950 w 1668352"/>
              <a:gd name="connsiteY0" fmla="*/ 548939 h 548939"/>
              <a:gd name="connsiteX1" fmla="*/ 1663700 w 1668352"/>
              <a:gd name="connsiteY1" fmla="*/ 358439 h 548939"/>
              <a:gd name="connsiteX2" fmla="*/ 1543050 w 1668352"/>
              <a:gd name="connsiteY2" fmla="*/ 301289 h 548939"/>
              <a:gd name="connsiteX3" fmla="*/ 1371600 w 1668352"/>
              <a:gd name="connsiteY3" fmla="*/ 377489 h 548939"/>
              <a:gd name="connsiteX4" fmla="*/ 1181100 w 1668352"/>
              <a:gd name="connsiteY4" fmla="*/ 402889 h 548939"/>
              <a:gd name="connsiteX5" fmla="*/ 1022350 w 1668352"/>
              <a:gd name="connsiteY5" fmla="*/ 326689 h 548939"/>
              <a:gd name="connsiteX6" fmla="*/ 762000 w 1668352"/>
              <a:gd name="connsiteY6" fmla="*/ 364789 h 548939"/>
              <a:gd name="connsiteX7" fmla="*/ 584200 w 1668352"/>
              <a:gd name="connsiteY7" fmla="*/ 358439 h 548939"/>
              <a:gd name="connsiteX8" fmla="*/ 463550 w 1668352"/>
              <a:gd name="connsiteY8" fmla="*/ 256839 h 548939"/>
              <a:gd name="connsiteX9" fmla="*/ 488950 w 1668352"/>
              <a:gd name="connsiteY9" fmla="*/ 136189 h 548939"/>
              <a:gd name="connsiteX10" fmla="*/ 273050 w 1668352"/>
              <a:gd name="connsiteY10" fmla="*/ 79039 h 548939"/>
              <a:gd name="connsiteX11" fmla="*/ 95250 w 1668352"/>
              <a:gd name="connsiteY11" fmla="*/ 9189 h 548939"/>
              <a:gd name="connsiteX12" fmla="*/ 0 w 1668352"/>
              <a:gd name="connsiteY12" fmla="*/ 2839 h 54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8352" h="548939">
                <a:moveTo>
                  <a:pt x="1631950" y="548939"/>
                </a:moveTo>
                <a:cubicBezTo>
                  <a:pt x="1655233" y="474326"/>
                  <a:pt x="1678517" y="399714"/>
                  <a:pt x="1663700" y="358439"/>
                </a:cubicBezTo>
                <a:cubicBezTo>
                  <a:pt x="1648883" y="317164"/>
                  <a:pt x="1591733" y="298114"/>
                  <a:pt x="1543050" y="301289"/>
                </a:cubicBezTo>
                <a:cubicBezTo>
                  <a:pt x="1494367" y="304464"/>
                  <a:pt x="1431925" y="360556"/>
                  <a:pt x="1371600" y="377489"/>
                </a:cubicBezTo>
                <a:cubicBezTo>
                  <a:pt x="1311275" y="394422"/>
                  <a:pt x="1239308" y="411356"/>
                  <a:pt x="1181100" y="402889"/>
                </a:cubicBezTo>
                <a:cubicBezTo>
                  <a:pt x="1122892" y="394422"/>
                  <a:pt x="1092200" y="333039"/>
                  <a:pt x="1022350" y="326689"/>
                </a:cubicBezTo>
                <a:cubicBezTo>
                  <a:pt x="952500" y="320339"/>
                  <a:pt x="835025" y="359497"/>
                  <a:pt x="762000" y="364789"/>
                </a:cubicBezTo>
                <a:cubicBezTo>
                  <a:pt x="688975" y="370081"/>
                  <a:pt x="633942" y="376431"/>
                  <a:pt x="584200" y="358439"/>
                </a:cubicBezTo>
                <a:cubicBezTo>
                  <a:pt x="534458" y="340447"/>
                  <a:pt x="479425" y="293881"/>
                  <a:pt x="463550" y="256839"/>
                </a:cubicBezTo>
                <a:cubicBezTo>
                  <a:pt x="447675" y="219797"/>
                  <a:pt x="520700" y="165822"/>
                  <a:pt x="488950" y="136189"/>
                </a:cubicBezTo>
                <a:cubicBezTo>
                  <a:pt x="457200" y="106556"/>
                  <a:pt x="338667" y="100206"/>
                  <a:pt x="273050" y="79039"/>
                </a:cubicBezTo>
                <a:cubicBezTo>
                  <a:pt x="207433" y="57872"/>
                  <a:pt x="140758" y="21889"/>
                  <a:pt x="95250" y="9189"/>
                </a:cubicBezTo>
                <a:cubicBezTo>
                  <a:pt x="49742" y="-3511"/>
                  <a:pt x="24871" y="-336"/>
                  <a:pt x="0" y="2839"/>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5956300" y="3441700"/>
            <a:ext cx="241300" cy="103188"/>
          </a:xfrm>
          <a:custGeom>
            <a:avLst/>
            <a:gdLst>
              <a:gd name="connsiteX0" fmla="*/ 241300 w 241300"/>
              <a:gd name="connsiteY0" fmla="*/ 0 h 102563"/>
              <a:gd name="connsiteX1" fmla="*/ 76200 w 241300"/>
              <a:gd name="connsiteY1" fmla="*/ 95250 h 102563"/>
              <a:gd name="connsiteX2" fmla="*/ 0 w 241300"/>
              <a:gd name="connsiteY2" fmla="*/ 88900 h 102563"/>
            </a:gdLst>
            <a:ahLst/>
            <a:cxnLst>
              <a:cxn ang="0">
                <a:pos x="connsiteX0" y="connsiteY0"/>
              </a:cxn>
              <a:cxn ang="0">
                <a:pos x="connsiteX1" y="connsiteY1"/>
              </a:cxn>
              <a:cxn ang="0">
                <a:pos x="connsiteX2" y="connsiteY2"/>
              </a:cxn>
            </a:cxnLst>
            <a:rect l="l" t="t" r="r" b="b"/>
            <a:pathLst>
              <a:path w="241300" h="102563">
                <a:moveTo>
                  <a:pt x="241300" y="0"/>
                </a:moveTo>
                <a:cubicBezTo>
                  <a:pt x="178858" y="40216"/>
                  <a:pt x="116417" y="80433"/>
                  <a:pt x="76200" y="95250"/>
                </a:cubicBezTo>
                <a:cubicBezTo>
                  <a:pt x="35983" y="110067"/>
                  <a:pt x="17991" y="99483"/>
                  <a:pt x="0" y="8890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4"/>
          <p:cNvSpPr/>
          <p:nvPr/>
        </p:nvSpPr>
        <p:spPr>
          <a:xfrm>
            <a:off x="6254750" y="2800350"/>
            <a:ext cx="209550" cy="527050"/>
          </a:xfrm>
          <a:custGeom>
            <a:avLst/>
            <a:gdLst>
              <a:gd name="connsiteX0" fmla="*/ 209625 w 209625"/>
              <a:gd name="connsiteY0" fmla="*/ 527050 h 527050"/>
              <a:gd name="connsiteX1" fmla="*/ 31825 w 209625"/>
              <a:gd name="connsiteY1" fmla="*/ 203200 h 527050"/>
              <a:gd name="connsiteX2" fmla="*/ 75 w 209625"/>
              <a:gd name="connsiteY2" fmla="*/ 0 h 527050"/>
            </a:gdLst>
            <a:ahLst/>
            <a:cxnLst>
              <a:cxn ang="0">
                <a:pos x="connsiteX0" y="connsiteY0"/>
              </a:cxn>
              <a:cxn ang="0">
                <a:pos x="connsiteX1" y="connsiteY1"/>
              </a:cxn>
              <a:cxn ang="0">
                <a:pos x="connsiteX2" y="connsiteY2"/>
              </a:cxn>
            </a:cxnLst>
            <a:rect l="l" t="t" r="r" b="b"/>
            <a:pathLst>
              <a:path w="209625" h="527050">
                <a:moveTo>
                  <a:pt x="209625" y="527050"/>
                </a:moveTo>
                <a:cubicBezTo>
                  <a:pt x="138187" y="409046"/>
                  <a:pt x="66750" y="291042"/>
                  <a:pt x="31825" y="203200"/>
                </a:cubicBezTo>
                <a:cubicBezTo>
                  <a:pt x="-3100" y="115358"/>
                  <a:pt x="75" y="0"/>
                  <a:pt x="75"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5"/>
          <p:cNvSpPr/>
          <p:nvPr/>
        </p:nvSpPr>
        <p:spPr>
          <a:xfrm>
            <a:off x="4387850" y="2508250"/>
            <a:ext cx="1758950" cy="819150"/>
          </a:xfrm>
          <a:custGeom>
            <a:avLst/>
            <a:gdLst>
              <a:gd name="connsiteX0" fmla="*/ 1758950 w 1758950"/>
              <a:gd name="connsiteY0" fmla="*/ 819150 h 819150"/>
              <a:gd name="connsiteX1" fmla="*/ 1422400 w 1758950"/>
              <a:gd name="connsiteY1" fmla="*/ 654050 h 819150"/>
              <a:gd name="connsiteX2" fmla="*/ 1187450 w 1758950"/>
              <a:gd name="connsiteY2" fmla="*/ 431800 h 819150"/>
              <a:gd name="connsiteX3" fmla="*/ 793750 w 1758950"/>
              <a:gd name="connsiteY3" fmla="*/ 476250 h 819150"/>
              <a:gd name="connsiteX4" fmla="*/ 609600 w 1758950"/>
              <a:gd name="connsiteY4" fmla="*/ 533400 h 819150"/>
              <a:gd name="connsiteX5" fmla="*/ 488950 w 1758950"/>
              <a:gd name="connsiteY5" fmla="*/ 450850 h 819150"/>
              <a:gd name="connsiteX6" fmla="*/ 355600 w 1758950"/>
              <a:gd name="connsiteY6" fmla="*/ 266700 h 819150"/>
              <a:gd name="connsiteX7" fmla="*/ 184150 w 1758950"/>
              <a:gd name="connsiteY7" fmla="*/ 158750 h 819150"/>
              <a:gd name="connsiteX8" fmla="*/ 44450 w 1758950"/>
              <a:gd name="connsiteY8" fmla="*/ 50800 h 819150"/>
              <a:gd name="connsiteX9" fmla="*/ 0 w 1758950"/>
              <a:gd name="connsiteY9"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950" h="819150">
                <a:moveTo>
                  <a:pt x="1758950" y="819150"/>
                </a:moveTo>
                <a:cubicBezTo>
                  <a:pt x="1638300" y="768879"/>
                  <a:pt x="1517650" y="718608"/>
                  <a:pt x="1422400" y="654050"/>
                </a:cubicBezTo>
                <a:cubicBezTo>
                  <a:pt x="1327150" y="589492"/>
                  <a:pt x="1292225" y="461433"/>
                  <a:pt x="1187450" y="431800"/>
                </a:cubicBezTo>
                <a:cubicBezTo>
                  <a:pt x="1082675" y="402167"/>
                  <a:pt x="890058" y="459317"/>
                  <a:pt x="793750" y="476250"/>
                </a:cubicBezTo>
                <a:cubicBezTo>
                  <a:pt x="697442" y="493183"/>
                  <a:pt x="660400" y="537633"/>
                  <a:pt x="609600" y="533400"/>
                </a:cubicBezTo>
                <a:cubicBezTo>
                  <a:pt x="558800" y="529167"/>
                  <a:pt x="531283" y="495300"/>
                  <a:pt x="488950" y="450850"/>
                </a:cubicBezTo>
                <a:cubicBezTo>
                  <a:pt x="446617" y="406400"/>
                  <a:pt x="406400" y="315383"/>
                  <a:pt x="355600" y="266700"/>
                </a:cubicBezTo>
                <a:cubicBezTo>
                  <a:pt x="304800" y="218017"/>
                  <a:pt x="236008" y="194733"/>
                  <a:pt x="184150" y="158750"/>
                </a:cubicBezTo>
                <a:cubicBezTo>
                  <a:pt x="132292" y="122767"/>
                  <a:pt x="75142" y="77258"/>
                  <a:pt x="44450" y="50800"/>
                </a:cubicBezTo>
                <a:cubicBezTo>
                  <a:pt x="13758" y="24342"/>
                  <a:pt x="6879" y="12171"/>
                  <a:pt x="0"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2812" y="2568787"/>
            <a:ext cx="307975" cy="349038"/>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4662" y="3629343"/>
            <a:ext cx="307975" cy="349038"/>
          </a:xfrm>
          <a:prstGeom prst="rect">
            <a:avLst/>
          </a:prstGeom>
        </p:spPr>
      </p:pic>
      <p:sp>
        <p:nvSpPr>
          <p:cNvPr id="8" name="TextBox 7">
            <a:extLst>
              <a:ext uri="{FF2B5EF4-FFF2-40B4-BE49-F238E27FC236}">
                <a16:creationId xmlns:a16="http://schemas.microsoft.com/office/drawing/2014/main" id="{C4F4251A-6EBF-4804-8749-987D4190192E}"/>
              </a:ext>
            </a:extLst>
          </p:cNvPr>
          <p:cNvSpPr txBox="1"/>
          <p:nvPr/>
        </p:nvSpPr>
        <p:spPr>
          <a:xfrm>
            <a:off x="3709488" y="5222512"/>
            <a:ext cx="4493624" cy="1477328"/>
          </a:xfrm>
          <a:prstGeom prst="rect">
            <a:avLst/>
          </a:prstGeom>
          <a:solidFill>
            <a:schemeClr val="bg1"/>
          </a:solidFill>
        </p:spPr>
        <p:txBody>
          <a:bodyPr wrap="square" rtlCol="0">
            <a:spAutoFit/>
          </a:bodyPr>
          <a:lstStyle/>
          <a:p>
            <a:r>
              <a:rPr lang="en-US" b="1" dirty="0"/>
              <a:t>Acts 16:9 (ESV) </a:t>
            </a:r>
            <a:br>
              <a:rPr lang="en-US" dirty="0"/>
            </a:br>
            <a:r>
              <a:rPr lang="en-US" baseline="30000" dirty="0"/>
              <a:t>9 </a:t>
            </a:r>
            <a:r>
              <a:rPr lang="en-US" dirty="0"/>
              <a:t> And a vision appeared to Paul in the night: a man of Macedonia was standing there, urging him and saying, “Come over to Macedonia and help us.” </a:t>
            </a:r>
          </a:p>
        </p:txBody>
      </p:sp>
    </p:spTree>
    <p:extLst>
      <p:ext uri="{BB962C8B-B14F-4D97-AF65-F5344CB8AC3E}">
        <p14:creationId xmlns:p14="http://schemas.microsoft.com/office/powerpoint/2010/main" val="3490085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dirty="0"/>
              <a:t>Map showing Paul’s journey by sea</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16:11</a:t>
            </a:r>
          </a:p>
        </p:txBody>
      </p:sp>
      <p:sp>
        <p:nvSpPr>
          <p:cNvPr id="4" name="Title 3"/>
          <p:cNvSpPr>
            <a:spLocks noGrp="1"/>
          </p:cNvSpPr>
          <p:nvPr>
            <p:ph type="title"/>
          </p:nvPr>
        </p:nvSpPr>
        <p:spPr>
          <a:xfrm>
            <a:off x="0" y="0"/>
            <a:ext cx="9144000" cy="369332"/>
          </a:xfrm>
        </p:spPr>
        <p:txBody>
          <a:bodyPr/>
          <a:lstStyle/>
          <a:p>
            <a:r>
              <a:rPr lang="en-US" dirty="0"/>
              <a:t>Setting sail from Troas, we ran a straight course to Samothrace, and the next day to Neapolis</a:t>
            </a:r>
          </a:p>
        </p:txBody>
      </p:sp>
      <p:sp>
        <p:nvSpPr>
          <p:cNvPr id="7" name="Text Box 13"/>
          <p:cNvSpPr txBox="1">
            <a:spLocks noChangeArrowheads="1"/>
          </p:cNvSpPr>
          <p:nvPr/>
        </p:nvSpPr>
        <p:spPr bwMode="auto">
          <a:xfrm>
            <a:off x="6553200" y="5143500"/>
            <a:ext cx="738536"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Troas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9" name="Text Box 13"/>
          <p:cNvSpPr txBox="1">
            <a:spLocks noChangeArrowheads="1"/>
          </p:cNvSpPr>
          <p:nvPr/>
        </p:nvSpPr>
        <p:spPr bwMode="auto">
          <a:xfrm>
            <a:off x="3855457" y="2714832"/>
            <a:ext cx="1433085"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Samothrace</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0" name="Text Box 13"/>
          <p:cNvSpPr txBox="1">
            <a:spLocks noChangeArrowheads="1"/>
          </p:cNvSpPr>
          <p:nvPr/>
        </p:nvSpPr>
        <p:spPr bwMode="auto">
          <a:xfrm>
            <a:off x="1905000" y="1378800"/>
            <a:ext cx="1090363"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Neapolis</a:t>
            </a:r>
          </a:p>
        </p:txBody>
      </p:sp>
      <p:sp>
        <p:nvSpPr>
          <p:cNvPr id="11" name="Text Box 13"/>
          <p:cNvSpPr txBox="1">
            <a:spLocks noChangeArrowheads="1"/>
          </p:cNvSpPr>
          <p:nvPr/>
        </p:nvSpPr>
        <p:spPr bwMode="auto">
          <a:xfrm>
            <a:off x="476202" y="1065864"/>
            <a:ext cx="95891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Philippi</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72487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D866A-08A4-4E37-BC6F-69185004D0CC}"/>
              </a:ext>
            </a:extLst>
          </p:cNvPr>
          <p:cNvSpPr/>
          <p:nvPr/>
        </p:nvSpPr>
        <p:spPr>
          <a:xfrm>
            <a:off x="349956" y="1501422"/>
            <a:ext cx="8094134" cy="5216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93A9169-C9B2-446B-AFDD-997731E536FF}"/>
              </a:ext>
            </a:extLst>
          </p:cNvPr>
          <p:cNvPicPr>
            <a:picLocks noChangeAspect="1"/>
          </p:cNvPicPr>
          <p:nvPr/>
        </p:nvPicPr>
        <p:blipFill>
          <a:blip r:embed="rId2"/>
          <a:stretch>
            <a:fillRect/>
          </a:stretch>
        </p:blipFill>
        <p:spPr>
          <a:xfrm>
            <a:off x="913547" y="1822481"/>
            <a:ext cx="6779119" cy="4665405"/>
          </a:xfrm>
          <a:prstGeom prst="rect">
            <a:avLst/>
          </a:prstGeom>
        </p:spPr>
      </p:pic>
      <p:sp>
        <p:nvSpPr>
          <p:cNvPr id="2" name="Title 1">
            <a:extLst>
              <a:ext uri="{FF2B5EF4-FFF2-40B4-BE49-F238E27FC236}">
                <a16:creationId xmlns:a16="http://schemas.microsoft.com/office/drawing/2014/main" id="{95EF24E9-F3D8-4F9C-A0AF-2F5D2D942E4D}"/>
              </a:ext>
            </a:extLst>
          </p:cNvPr>
          <p:cNvSpPr>
            <a:spLocks noGrp="1"/>
          </p:cNvSpPr>
          <p:nvPr>
            <p:ph type="title"/>
          </p:nvPr>
        </p:nvSpPr>
        <p:spPr>
          <a:xfrm>
            <a:off x="282222" y="50256"/>
            <a:ext cx="8610600" cy="1325563"/>
          </a:xfrm>
        </p:spPr>
        <p:txBody>
          <a:bodyPr/>
          <a:lstStyle/>
          <a:p>
            <a:r>
              <a:rPr lang="en-US" b="1" dirty="0">
                <a:solidFill>
                  <a:srgbClr val="FFFF00"/>
                </a:solidFill>
                <a:latin typeface="Arial" panose="020B0604020202020204" pitchFamily="34" charset="0"/>
                <a:cs typeface="Arial" panose="020B0604020202020204" pitchFamily="34" charset="0"/>
              </a:rPr>
              <a:t>Putting Bible Time to Archaeological Time</a:t>
            </a:r>
          </a:p>
        </p:txBody>
      </p:sp>
      <p:sp>
        <p:nvSpPr>
          <p:cNvPr id="5" name="Arrow: Right 4">
            <a:extLst>
              <a:ext uri="{FF2B5EF4-FFF2-40B4-BE49-F238E27FC236}">
                <a16:creationId xmlns:a16="http://schemas.microsoft.com/office/drawing/2014/main" id="{981662DA-641B-47FC-BA4B-F1F320CF794C}"/>
              </a:ext>
            </a:extLst>
          </p:cNvPr>
          <p:cNvSpPr/>
          <p:nvPr/>
        </p:nvSpPr>
        <p:spPr>
          <a:xfrm rot="5400000" flipV="1">
            <a:off x="3178003" y="4069474"/>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F360E338-4D41-40B1-9B4D-9C8D30AFB6C2}"/>
              </a:ext>
            </a:extLst>
          </p:cNvPr>
          <p:cNvSpPr/>
          <p:nvPr/>
        </p:nvSpPr>
        <p:spPr>
          <a:xfrm rot="16200000">
            <a:off x="3202858" y="5153378"/>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3085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673C7-F44C-4874-B762-2AEF349C4624}"/>
              </a:ext>
            </a:extLst>
          </p:cNvPr>
          <p:cNvSpPr>
            <a:spLocks noGrp="1"/>
          </p:cNvSpPr>
          <p:nvPr>
            <p:ph type="body" sz="quarter" idx="10"/>
          </p:nvPr>
        </p:nvSpPr>
        <p:spPr/>
        <p:txBody>
          <a:bodyPr/>
          <a:lstStyle/>
          <a:p>
            <a:r>
              <a:rPr lang="en-US" dirty="0"/>
              <a:t>Aqueduct in Neapolis</a:t>
            </a:r>
          </a:p>
        </p:txBody>
      </p:sp>
      <p:sp>
        <p:nvSpPr>
          <p:cNvPr id="3" name="Text Placeholder 2">
            <a:extLst>
              <a:ext uri="{FF2B5EF4-FFF2-40B4-BE49-F238E27FC236}">
                <a16:creationId xmlns:a16="http://schemas.microsoft.com/office/drawing/2014/main" id="{AAE73C04-8754-43FA-9960-7AD1B678A58C}"/>
              </a:ext>
            </a:extLst>
          </p:cNvPr>
          <p:cNvSpPr>
            <a:spLocks noGrp="1"/>
          </p:cNvSpPr>
          <p:nvPr>
            <p:ph type="body" sz="quarter" idx="12"/>
          </p:nvPr>
        </p:nvSpPr>
        <p:spPr/>
        <p:txBody>
          <a:bodyPr/>
          <a:lstStyle/>
          <a:p>
            <a:r>
              <a:rPr lang="en-US" dirty="0"/>
              <a:t>16:11</a:t>
            </a:r>
          </a:p>
        </p:txBody>
      </p:sp>
      <p:pic>
        <p:nvPicPr>
          <p:cNvPr id="8" name="Picture 7">
            <a:extLst>
              <a:ext uri="{FF2B5EF4-FFF2-40B4-BE49-F238E27FC236}">
                <a16:creationId xmlns:a16="http://schemas.microsoft.com/office/drawing/2014/main" id="{8ED45F08-33C3-480C-96B9-3A2F0C32E1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5" name="Title 4"/>
          <p:cNvSpPr>
            <a:spLocks noGrp="1"/>
          </p:cNvSpPr>
          <p:nvPr>
            <p:ph type="title"/>
          </p:nvPr>
        </p:nvSpPr>
        <p:spPr/>
        <p:txBody>
          <a:bodyPr/>
          <a:lstStyle/>
          <a:p>
            <a:r>
              <a:rPr lang="en-US" dirty="0"/>
              <a:t>Setting sail from Troas, we ran a straight course to Samothrace, and the next day to Neapolis</a:t>
            </a:r>
          </a:p>
        </p:txBody>
      </p:sp>
    </p:spTree>
    <p:extLst>
      <p:ext uri="{BB962C8B-B14F-4D97-AF65-F5344CB8AC3E}">
        <p14:creationId xmlns:p14="http://schemas.microsoft.com/office/powerpoint/2010/main" val="725404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1B4F6-A8E0-453C-A4AF-574F700AC5D9}"/>
              </a:ext>
            </a:extLst>
          </p:cNvPr>
          <p:cNvSpPr>
            <a:spLocks noGrp="1"/>
          </p:cNvSpPr>
          <p:nvPr>
            <p:ph type="body" sz="quarter" idx="10"/>
          </p:nvPr>
        </p:nvSpPr>
        <p:spPr/>
        <p:txBody>
          <a:bodyPr/>
          <a:lstStyle/>
          <a:p>
            <a:r>
              <a:rPr lang="en-US" dirty="0"/>
              <a:t>Via Egnatia with a view to Neapolis</a:t>
            </a:r>
          </a:p>
        </p:txBody>
      </p:sp>
      <p:sp>
        <p:nvSpPr>
          <p:cNvPr id="3" name="Text Placeholder 2">
            <a:extLst>
              <a:ext uri="{FF2B5EF4-FFF2-40B4-BE49-F238E27FC236}">
                <a16:creationId xmlns:a16="http://schemas.microsoft.com/office/drawing/2014/main" id="{4BBA970F-3652-4614-BB0C-F1C1E83C2D55}"/>
              </a:ext>
            </a:extLst>
          </p:cNvPr>
          <p:cNvSpPr>
            <a:spLocks noGrp="1"/>
          </p:cNvSpPr>
          <p:nvPr>
            <p:ph type="body" sz="quarter" idx="12"/>
          </p:nvPr>
        </p:nvSpPr>
        <p:spPr/>
        <p:txBody>
          <a:bodyPr/>
          <a:lstStyle/>
          <a:p>
            <a:r>
              <a:rPr lang="en-US" dirty="0"/>
              <a:t>16:11</a:t>
            </a:r>
          </a:p>
        </p:txBody>
      </p:sp>
      <p:pic>
        <p:nvPicPr>
          <p:cNvPr id="6" name="Picture 5">
            <a:extLst>
              <a:ext uri="{FF2B5EF4-FFF2-40B4-BE49-F238E27FC236}">
                <a16:creationId xmlns:a16="http://schemas.microsoft.com/office/drawing/2014/main" id="{DB757439-8DEA-408D-8273-88F74456F2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5" name="Title 4"/>
          <p:cNvSpPr>
            <a:spLocks noGrp="1"/>
          </p:cNvSpPr>
          <p:nvPr>
            <p:ph type="title"/>
          </p:nvPr>
        </p:nvSpPr>
        <p:spPr/>
        <p:txBody>
          <a:bodyPr/>
          <a:lstStyle/>
          <a:p>
            <a:r>
              <a:rPr lang="en-US" dirty="0"/>
              <a:t>And from there to Philippi</a:t>
            </a:r>
          </a:p>
        </p:txBody>
      </p:sp>
    </p:spTree>
    <p:extLst>
      <p:ext uri="{BB962C8B-B14F-4D97-AF65-F5344CB8AC3E}">
        <p14:creationId xmlns:p14="http://schemas.microsoft.com/office/powerpoint/2010/main" val="2723124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5760"/>
            <a:ext cx="914400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DBD8F03F-2E69-4AB0-89C0-CA1389342641}"/>
              </a:ext>
            </a:extLst>
          </p:cNvPr>
          <p:cNvSpPr>
            <a:spLocks noGrp="1"/>
          </p:cNvSpPr>
          <p:nvPr>
            <p:ph type="body" sz="quarter" idx="10"/>
          </p:nvPr>
        </p:nvSpPr>
        <p:spPr/>
        <p:txBody>
          <a:bodyPr/>
          <a:lstStyle/>
          <a:p>
            <a:r>
              <a:rPr lang="en-US" dirty="0"/>
              <a:t>Monumental Latin inscription at Philippi, with the name Philippi</a:t>
            </a:r>
          </a:p>
        </p:txBody>
      </p:sp>
      <p:sp>
        <p:nvSpPr>
          <p:cNvPr id="3" name="Text Placeholder 2">
            <a:extLst>
              <a:ext uri="{FF2B5EF4-FFF2-40B4-BE49-F238E27FC236}">
                <a16:creationId xmlns:a16="http://schemas.microsoft.com/office/drawing/2014/main" id="{8B573BD5-0F6A-4B52-BA52-1D81B0073456}"/>
              </a:ext>
            </a:extLst>
          </p:cNvPr>
          <p:cNvSpPr>
            <a:spLocks noGrp="1"/>
          </p:cNvSpPr>
          <p:nvPr>
            <p:ph type="body" sz="quarter" idx="12"/>
          </p:nvPr>
        </p:nvSpPr>
        <p:spPr>
          <a:xfrm>
            <a:off x="8074152" y="6519672"/>
            <a:ext cx="1069848" cy="338554"/>
          </a:xfrm>
        </p:spPr>
        <p:txBody>
          <a:bodyPr/>
          <a:lstStyle/>
          <a:p>
            <a:r>
              <a:rPr lang="en-US" dirty="0"/>
              <a:t>16:12</a:t>
            </a:r>
          </a:p>
        </p:txBody>
      </p:sp>
      <p:sp>
        <p:nvSpPr>
          <p:cNvPr id="4" name="Title 3">
            <a:extLst>
              <a:ext uri="{FF2B5EF4-FFF2-40B4-BE49-F238E27FC236}">
                <a16:creationId xmlns:a16="http://schemas.microsoft.com/office/drawing/2014/main" id="{D32273CD-84EF-464D-B806-6EDFFDDB19D8}"/>
              </a:ext>
            </a:extLst>
          </p:cNvPr>
          <p:cNvSpPr>
            <a:spLocks noGrp="1"/>
          </p:cNvSpPr>
          <p:nvPr>
            <p:ph type="title"/>
          </p:nvPr>
        </p:nvSpPr>
        <p:spPr/>
        <p:txBody>
          <a:bodyPr/>
          <a:lstStyle/>
          <a:p>
            <a:r>
              <a:rPr lang="en-US" dirty="0"/>
              <a:t>And from there to Philippi, which is a leading city of the district of Macedonia</a:t>
            </a:r>
          </a:p>
        </p:txBody>
      </p:sp>
    </p:spTree>
    <p:extLst>
      <p:ext uri="{BB962C8B-B14F-4D97-AF65-F5344CB8AC3E}">
        <p14:creationId xmlns:p14="http://schemas.microsoft.com/office/powerpoint/2010/main" val="4047073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Excavations at Philippi (from the north)</a:t>
            </a:r>
          </a:p>
        </p:txBody>
      </p:sp>
      <p:sp>
        <p:nvSpPr>
          <p:cNvPr id="3" name="Text Placeholder 2"/>
          <p:cNvSpPr>
            <a:spLocks noGrp="1"/>
          </p:cNvSpPr>
          <p:nvPr>
            <p:ph type="body" sz="quarter" idx="12"/>
          </p:nvPr>
        </p:nvSpPr>
        <p:spPr/>
        <p:txBody>
          <a:bodyPr/>
          <a:lstStyle/>
          <a:p>
            <a:r>
              <a:rPr lang="en-US" dirty="0"/>
              <a:t>16:12</a:t>
            </a:r>
          </a:p>
        </p:txBody>
      </p:sp>
      <p:sp>
        <p:nvSpPr>
          <p:cNvPr id="4" name="Title 3"/>
          <p:cNvSpPr>
            <a:spLocks noGrp="1"/>
          </p:cNvSpPr>
          <p:nvPr>
            <p:ph type="title"/>
          </p:nvPr>
        </p:nvSpPr>
        <p:spPr/>
        <p:txBody>
          <a:bodyPr/>
          <a:lstStyle/>
          <a:p>
            <a:r>
              <a:rPr lang="en-US" dirty="0"/>
              <a:t>And from there to Philippi, which is a leading city of the district of Macedonia</a:t>
            </a:r>
          </a:p>
        </p:txBody>
      </p:sp>
      <p:sp>
        <p:nvSpPr>
          <p:cNvPr id="7" name="Line 9"/>
          <p:cNvSpPr>
            <a:spLocks noChangeShapeType="1"/>
          </p:cNvSpPr>
          <p:nvPr/>
        </p:nvSpPr>
        <p:spPr bwMode="auto">
          <a:xfrm flipH="1">
            <a:off x="5715000" y="3110397"/>
            <a:ext cx="114300" cy="3429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16"/>
          <p:cNvSpPr txBox="1">
            <a:spLocks noChangeArrowheads="1"/>
          </p:cNvSpPr>
          <p:nvPr/>
        </p:nvSpPr>
        <p:spPr bwMode="auto">
          <a:xfrm>
            <a:off x="5422900" y="2609915"/>
            <a:ext cx="115060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Basilica B</a:t>
            </a:r>
          </a:p>
        </p:txBody>
      </p:sp>
      <p:sp>
        <p:nvSpPr>
          <p:cNvPr id="9" name="Text Box 16"/>
          <p:cNvSpPr txBox="1">
            <a:spLocks noChangeArrowheads="1"/>
          </p:cNvSpPr>
          <p:nvPr/>
        </p:nvSpPr>
        <p:spPr bwMode="auto">
          <a:xfrm>
            <a:off x="3674744" y="2611018"/>
            <a:ext cx="1428747"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commercial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agora</a:t>
            </a:r>
          </a:p>
        </p:txBody>
      </p:sp>
      <p:sp>
        <p:nvSpPr>
          <p:cNvPr id="10" name="Line 9"/>
          <p:cNvSpPr>
            <a:spLocks noChangeShapeType="1"/>
          </p:cNvSpPr>
          <p:nvPr/>
        </p:nvSpPr>
        <p:spPr bwMode="auto">
          <a:xfrm flipH="1">
            <a:off x="4389118" y="3320007"/>
            <a:ext cx="45719" cy="5142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 Box 16"/>
          <p:cNvSpPr txBox="1">
            <a:spLocks noChangeArrowheads="1"/>
          </p:cNvSpPr>
          <p:nvPr/>
        </p:nvSpPr>
        <p:spPr bwMode="auto">
          <a:xfrm>
            <a:off x="6629400" y="3349611"/>
            <a:ext cx="1019104"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a:ea typeface="+mn-ea"/>
                <a:cs typeface="Calibri" pitchFamily="34" charset="0"/>
              </a:rPr>
              <a:t>palestra</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endParaRPr>
          </a:p>
        </p:txBody>
      </p:sp>
      <p:sp>
        <p:nvSpPr>
          <p:cNvPr id="12" name="Line 9"/>
          <p:cNvSpPr>
            <a:spLocks noChangeShapeType="1"/>
          </p:cNvSpPr>
          <p:nvPr/>
        </p:nvSpPr>
        <p:spPr bwMode="auto">
          <a:xfrm flipH="1">
            <a:off x="6248400" y="3577151"/>
            <a:ext cx="304800" cy="18094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3" name="Text Box 16"/>
          <p:cNvSpPr txBox="1">
            <a:spLocks noChangeArrowheads="1"/>
          </p:cNvSpPr>
          <p:nvPr/>
        </p:nvSpPr>
        <p:spPr bwMode="auto">
          <a:xfrm>
            <a:off x="708879" y="2785384"/>
            <a:ext cx="76087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baths</a:t>
            </a:r>
          </a:p>
        </p:txBody>
      </p:sp>
      <p:sp>
        <p:nvSpPr>
          <p:cNvPr id="15" name="Text Box 16"/>
          <p:cNvSpPr txBox="1">
            <a:spLocks noChangeArrowheads="1"/>
          </p:cNvSpPr>
          <p:nvPr/>
        </p:nvSpPr>
        <p:spPr bwMode="auto">
          <a:xfrm>
            <a:off x="2540101" y="2986542"/>
            <a:ext cx="85151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library</a:t>
            </a:r>
          </a:p>
        </p:txBody>
      </p:sp>
      <p:sp>
        <p:nvSpPr>
          <p:cNvPr id="16" name="Text Box 16"/>
          <p:cNvSpPr txBox="1">
            <a:spLocks noChangeArrowheads="1"/>
          </p:cNvSpPr>
          <p:nvPr/>
        </p:nvSpPr>
        <p:spPr bwMode="auto">
          <a:xfrm>
            <a:off x="1571349" y="2511840"/>
            <a:ext cx="1057551"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Octagon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church</a:t>
            </a:r>
          </a:p>
        </p:txBody>
      </p:sp>
      <p:sp>
        <p:nvSpPr>
          <p:cNvPr id="17" name="Text Box 16"/>
          <p:cNvSpPr txBox="1">
            <a:spLocks noChangeArrowheads="1"/>
          </p:cNvSpPr>
          <p:nvPr/>
        </p:nvSpPr>
        <p:spPr bwMode="auto">
          <a:xfrm>
            <a:off x="4572000" y="4139097"/>
            <a:ext cx="82186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forum</a:t>
            </a:r>
          </a:p>
        </p:txBody>
      </p:sp>
      <p:sp>
        <p:nvSpPr>
          <p:cNvPr id="18" name="Text Box 16"/>
          <p:cNvSpPr txBox="1">
            <a:spLocks noChangeArrowheads="1"/>
          </p:cNvSpPr>
          <p:nvPr/>
        </p:nvSpPr>
        <p:spPr bwMode="auto">
          <a:xfrm>
            <a:off x="3200400" y="5364587"/>
            <a:ext cx="1159492"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Basilica A</a:t>
            </a:r>
          </a:p>
        </p:txBody>
      </p:sp>
      <p:sp>
        <p:nvSpPr>
          <p:cNvPr id="19" name="Text Box 16"/>
          <p:cNvSpPr txBox="1">
            <a:spLocks noChangeArrowheads="1"/>
          </p:cNvSpPr>
          <p:nvPr/>
        </p:nvSpPr>
        <p:spPr bwMode="auto">
          <a:xfrm>
            <a:off x="6516652" y="5526542"/>
            <a:ext cx="1977149"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traditional prison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of Paul</a:t>
            </a:r>
          </a:p>
        </p:txBody>
      </p:sp>
      <p:sp>
        <p:nvSpPr>
          <p:cNvPr id="20" name="Line 9"/>
          <p:cNvSpPr>
            <a:spLocks noChangeShapeType="1"/>
          </p:cNvSpPr>
          <p:nvPr/>
        </p:nvSpPr>
        <p:spPr bwMode="auto">
          <a:xfrm flipH="1" flipV="1">
            <a:off x="6096000" y="5053497"/>
            <a:ext cx="541000" cy="51114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1" name="Line 9"/>
          <p:cNvSpPr>
            <a:spLocks noChangeShapeType="1"/>
          </p:cNvSpPr>
          <p:nvPr/>
        </p:nvSpPr>
        <p:spPr bwMode="auto">
          <a:xfrm flipH="1" flipV="1">
            <a:off x="3657600" y="4901097"/>
            <a:ext cx="17144" cy="4953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2" name="Freeform 21"/>
          <p:cNvSpPr/>
          <p:nvPr/>
        </p:nvSpPr>
        <p:spPr>
          <a:xfrm>
            <a:off x="2540101" y="3865320"/>
            <a:ext cx="4233503" cy="1065746"/>
          </a:xfrm>
          <a:custGeom>
            <a:avLst/>
            <a:gdLst>
              <a:gd name="connsiteX0" fmla="*/ 905094 w 4233503"/>
              <a:gd name="connsiteY0" fmla="*/ 0 h 1065746"/>
              <a:gd name="connsiteX1" fmla="*/ 0 w 4233503"/>
              <a:gd name="connsiteY1" fmla="*/ 467177 h 1065746"/>
              <a:gd name="connsiteX2" fmla="*/ 4102118 w 4233503"/>
              <a:gd name="connsiteY2" fmla="*/ 1065746 h 1065746"/>
              <a:gd name="connsiteX3" fmla="*/ 4233503 w 4233503"/>
              <a:gd name="connsiteY3" fmla="*/ 408780 h 1065746"/>
              <a:gd name="connsiteX4" fmla="*/ 905094 w 4233503"/>
              <a:gd name="connsiteY4" fmla="*/ 0 h 106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503" h="1065746">
                <a:moveTo>
                  <a:pt x="905094" y="0"/>
                </a:moveTo>
                <a:lnTo>
                  <a:pt x="0" y="467177"/>
                </a:lnTo>
                <a:lnTo>
                  <a:pt x="4102118" y="1065746"/>
                </a:lnTo>
                <a:lnTo>
                  <a:pt x="4233503" y="408780"/>
                </a:lnTo>
                <a:lnTo>
                  <a:pt x="905094" y="0"/>
                </a:lnTo>
                <a:close/>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3" name="Line 9"/>
          <p:cNvSpPr>
            <a:spLocks noChangeShapeType="1"/>
          </p:cNvSpPr>
          <p:nvPr/>
        </p:nvSpPr>
        <p:spPr bwMode="auto">
          <a:xfrm flipH="1">
            <a:off x="1828800" y="3185493"/>
            <a:ext cx="114300" cy="42020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4" name="Line 9"/>
          <p:cNvSpPr>
            <a:spLocks noChangeShapeType="1"/>
          </p:cNvSpPr>
          <p:nvPr/>
        </p:nvSpPr>
        <p:spPr bwMode="auto">
          <a:xfrm flipH="1">
            <a:off x="2819400" y="3491397"/>
            <a:ext cx="101600" cy="4953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6" name="Line 9"/>
          <p:cNvSpPr>
            <a:spLocks noChangeShapeType="1"/>
          </p:cNvSpPr>
          <p:nvPr/>
        </p:nvSpPr>
        <p:spPr bwMode="auto">
          <a:xfrm>
            <a:off x="1089314" y="3224697"/>
            <a:ext cx="129886"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7" name="Text Box 16"/>
          <p:cNvSpPr txBox="1">
            <a:spLocks noChangeArrowheads="1"/>
          </p:cNvSpPr>
          <p:nvPr/>
        </p:nvSpPr>
        <p:spPr bwMode="auto">
          <a:xfrm>
            <a:off x="606443" y="2032691"/>
            <a:ext cx="998991" cy="369332"/>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Neapolis</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endParaRPr>
          </a:p>
        </p:txBody>
      </p:sp>
      <p:sp>
        <p:nvSpPr>
          <p:cNvPr id="28" name="Line 9"/>
          <p:cNvSpPr>
            <a:spLocks noChangeShapeType="1"/>
          </p:cNvSpPr>
          <p:nvPr/>
        </p:nvSpPr>
        <p:spPr bwMode="auto">
          <a:xfrm flipH="1">
            <a:off x="51383" y="2248816"/>
            <a:ext cx="525999" cy="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07091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p:txBody>
          <a:bodyPr/>
          <a:lstStyle/>
          <a:p>
            <a:r>
              <a:rPr lang="en-US" altLang="en-US"/>
              <a:t>City Plan of Philippi</a:t>
            </a:r>
          </a:p>
        </p:txBody>
      </p:sp>
      <p:pic>
        <p:nvPicPr>
          <p:cNvPr id="73731" name="Picture 1027" descr="C:\BibleMaps &amp; Clipart\Pictures by Place\Paul\Paul\Philippi-Gospel Light.ps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98600"/>
            <a:ext cx="47609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6" name="Oval 5"/>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Tree>
    <p:extLst>
      <p:ext uri="{BB962C8B-B14F-4D97-AF65-F5344CB8AC3E}">
        <p14:creationId xmlns:p14="http://schemas.microsoft.com/office/powerpoint/2010/main" val="27570219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r>
              <a:rPr lang="en-US" altLang="en-US"/>
              <a:t>Gangitis River by Philippi, place of Lydia</a:t>
            </a:r>
          </a:p>
        </p:txBody>
      </p:sp>
      <p:pic>
        <p:nvPicPr>
          <p:cNvPr id="66563" name="Picture 3" descr="Gangitis River by Philippi, place of Lydia, tb n0112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66564" name="Text Box 4"/>
          <p:cNvSpPr txBox="1">
            <a:spLocks noChangeArrowheads="1"/>
          </p:cNvSpPr>
          <p:nvPr/>
        </p:nvSpPr>
        <p:spPr bwMode="auto">
          <a:xfrm>
            <a:off x="0" y="6096000"/>
            <a:ext cx="9144000" cy="571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Gangitis River by Philippi, place of Lydia</a:t>
            </a:r>
          </a:p>
        </p:txBody>
      </p:sp>
      <p:sp>
        <p:nvSpPr>
          <p:cNvPr id="66565" name="Rectangle 5"/>
          <p:cNvSpPr>
            <a:spLocks noChangeArrowheads="1"/>
          </p:cNvSpPr>
          <p:nvPr/>
        </p:nvSpPr>
        <p:spPr bwMode="auto">
          <a:xfrm>
            <a:off x="4672013" y="185738"/>
            <a:ext cx="4122737"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srgbClr val="000000"/>
                </a:solidFill>
                <a:effectLst/>
                <a:uLnTx/>
                <a:uFillTx/>
                <a:latin typeface="Times New Roman" pitchFamily="18" charset="0"/>
                <a:ea typeface="+mn-ea"/>
                <a:cs typeface="Arial" pitchFamily="34" charset="0"/>
              </a:rPr>
              <a:t>Acts 16:13</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And on the Sabbath day we went out of the city to the riverside, where prayer was customarily made…</a:t>
            </a:r>
          </a:p>
        </p:txBody>
      </p:sp>
      <p:sp>
        <p:nvSpPr>
          <p:cNvPr id="66566" name="Text Box 3"/>
          <p:cNvSpPr txBox="1">
            <a:spLocks noChangeArrowheads="1"/>
          </p:cNvSpPr>
          <p:nvPr/>
        </p:nvSpPr>
        <p:spPr bwMode="auto">
          <a:xfrm>
            <a:off x="114300" y="157163"/>
            <a:ext cx="4486275"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Where did Paul go when he reached Philippi?</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rPr>
              <a:t>  </a:t>
            </a:r>
          </a:p>
        </p:txBody>
      </p:sp>
    </p:spTree>
    <p:extLst>
      <p:ext uri="{BB962C8B-B14F-4D97-AF65-F5344CB8AC3E}">
        <p14:creationId xmlns:p14="http://schemas.microsoft.com/office/powerpoint/2010/main" val="10718491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r>
              <a:rPr lang="en-US" altLang="en-US"/>
              <a:t>Philippi excavations and valley from above</a:t>
            </a:r>
          </a:p>
        </p:txBody>
      </p:sp>
      <p:pic>
        <p:nvPicPr>
          <p:cNvPr id="68611" name="Picture 3" descr="Philippi excavations and valley from above2, tb n011201"/>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68612" name="Text Box 4"/>
          <p:cNvSpPr txBox="1">
            <a:spLocks noChangeArrowheads="1"/>
          </p:cNvSpPr>
          <p:nvPr/>
        </p:nvSpPr>
        <p:spPr bwMode="auto">
          <a:xfrm>
            <a:off x="0" y="6248400"/>
            <a:ext cx="9144000" cy="784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n-ea"/>
                <a:cs typeface="Arial" pitchFamily="34" charset="0"/>
              </a:rPr>
              <a:t>Philippi excavations and valley from above</a:t>
            </a:r>
          </a:p>
        </p:txBody>
      </p:sp>
      <p:sp>
        <p:nvSpPr>
          <p:cNvPr id="68613" name="Freeform 5"/>
          <p:cNvSpPr>
            <a:spLocks/>
          </p:cNvSpPr>
          <p:nvPr/>
        </p:nvSpPr>
        <p:spPr bwMode="auto">
          <a:xfrm>
            <a:off x="711200" y="3168650"/>
            <a:ext cx="8359775" cy="401638"/>
          </a:xfrm>
          <a:custGeom>
            <a:avLst/>
            <a:gdLst>
              <a:gd name="T0" fmla="*/ 0 w 5266"/>
              <a:gd name="T1" fmla="*/ 2147483647 h 253"/>
              <a:gd name="T2" fmla="*/ 2147483647 w 5266"/>
              <a:gd name="T3" fmla="*/ 2147483647 h 253"/>
              <a:gd name="T4" fmla="*/ 2147483647 w 5266"/>
              <a:gd name="T5" fmla="*/ 2147483647 h 253"/>
              <a:gd name="T6" fmla="*/ 2147483647 w 5266"/>
              <a:gd name="T7" fmla="*/ 2147483647 h 253"/>
              <a:gd name="T8" fmla="*/ 2147483647 w 5266"/>
              <a:gd name="T9" fmla="*/ 2147483647 h 253"/>
              <a:gd name="T10" fmla="*/ 2147483647 w 5266"/>
              <a:gd name="T11" fmla="*/ 2147483647 h 253"/>
              <a:gd name="T12" fmla="*/ 2147483647 w 5266"/>
              <a:gd name="T13" fmla="*/ 2147483647 h 253"/>
              <a:gd name="T14" fmla="*/ 2147483647 w 5266"/>
              <a:gd name="T15" fmla="*/ 2147483647 h 253"/>
              <a:gd name="T16" fmla="*/ 0 60000 65536"/>
              <a:gd name="T17" fmla="*/ 0 60000 65536"/>
              <a:gd name="T18" fmla="*/ 0 60000 65536"/>
              <a:gd name="T19" fmla="*/ 0 60000 65536"/>
              <a:gd name="T20" fmla="*/ 0 60000 65536"/>
              <a:gd name="T21" fmla="*/ 0 60000 65536"/>
              <a:gd name="T22" fmla="*/ 0 60000 65536"/>
              <a:gd name="T23" fmla="*/ 0 60000 65536"/>
              <a:gd name="T24" fmla="*/ 0 w 5266"/>
              <a:gd name="T25" fmla="*/ 0 h 253"/>
              <a:gd name="T26" fmla="*/ 5266 w 5266"/>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66" h="253">
                <a:moveTo>
                  <a:pt x="0" y="70"/>
                </a:moveTo>
                <a:cubicBezTo>
                  <a:pt x="283" y="61"/>
                  <a:pt x="566" y="53"/>
                  <a:pt x="869" y="52"/>
                </a:cubicBezTo>
                <a:cubicBezTo>
                  <a:pt x="1172" y="51"/>
                  <a:pt x="1516" y="67"/>
                  <a:pt x="1819" y="61"/>
                </a:cubicBezTo>
                <a:cubicBezTo>
                  <a:pt x="2122" y="55"/>
                  <a:pt x="2394" y="24"/>
                  <a:pt x="2688" y="15"/>
                </a:cubicBezTo>
                <a:cubicBezTo>
                  <a:pt x="2982" y="6"/>
                  <a:pt x="3301" y="0"/>
                  <a:pt x="3584" y="6"/>
                </a:cubicBezTo>
                <a:cubicBezTo>
                  <a:pt x="3867" y="12"/>
                  <a:pt x="4164" y="25"/>
                  <a:pt x="4389" y="52"/>
                </a:cubicBezTo>
                <a:cubicBezTo>
                  <a:pt x="4614" y="79"/>
                  <a:pt x="4791" y="138"/>
                  <a:pt x="4937" y="171"/>
                </a:cubicBezTo>
                <a:cubicBezTo>
                  <a:pt x="5083" y="204"/>
                  <a:pt x="5174" y="228"/>
                  <a:pt x="5266" y="253"/>
                </a:cubicBezTo>
              </a:path>
            </a:pathLst>
          </a:custGeom>
          <a:noFill/>
          <a:ln w="57150" cmpd="sng">
            <a:solidFill>
              <a:srgbClr val="00FF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68614" name="Rectangle 6"/>
          <p:cNvSpPr>
            <a:spLocks noChangeArrowheads="1"/>
          </p:cNvSpPr>
          <p:nvPr/>
        </p:nvSpPr>
        <p:spPr bwMode="auto">
          <a:xfrm>
            <a:off x="706438" y="2884488"/>
            <a:ext cx="295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Gangitis River by Philippi</a:t>
            </a:r>
          </a:p>
        </p:txBody>
      </p:sp>
      <p:sp>
        <p:nvSpPr>
          <p:cNvPr id="68615" name="Text Box 3"/>
          <p:cNvSpPr txBox="1">
            <a:spLocks noChangeArrowheads="1"/>
          </p:cNvSpPr>
          <p:nvPr/>
        </p:nvSpPr>
        <p:spPr bwMode="auto">
          <a:xfrm>
            <a:off x="114300" y="157163"/>
            <a:ext cx="4486275"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Who did he find there?</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rPr>
              <a:t>  </a:t>
            </a:r>
          </a:p>
        </p:txBody>
      </p:sp>
      <p:sp>
        <p:nvSpPr>
          <p:cNvPr id="68616" name="Rectangle 8"/>
          <p:cNvSpPr>
            <a:spLocks noChangeArrowheads="1"/>
          </p:cNvSpPr>
          <p:nvPr/>
        </p:nvSpPr>
        <p:spPr bwMode="auto">
          <a:xfrm>
            <a:off x="4694238" y="149225"/>
            <a:ext cx="4122737" cy="2928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Acts 16: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13 …and we sat down and </a:t>
            </a:r>
            <a:r>
              <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rPr>
              <a:t>spoke to the women who had come together</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b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b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14 One who heard us was </a:t>
            </a:r>
            <a:r>
              <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rPr>
              <a:t>a woman named Lydia, from the city of Thyatira, a seller of purple goods, who was a worshiper of God</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The Lord opened her heart to pay attention to what was said by Paul. </a:t>
            </a:r>
            <a:b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b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557609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D88208-60B9-4BA6-A252-18D285241382}"/>
              </a:ext>
            </a:extLst>
          </p:cNvPr>
          <p:cNvSpPr>
            <a:spLocks noGrp="1"/>
          </p:cNvSpPr>
          <p:nvPr>
            <p:ph type="body" sz="quarter" idx="10"/>
          </p:nvPr>
        </p:nvSpPr>
        <p:spPr>
          <a:xfrm>
            <a:off x="0" y="6519672"/>
            <a:ext cx="8074152" cy="338554"/>
          </a:xfrm>
        </p:spPr>
        <p:txBody>
          <a:bodyPr/>
          <a:lstStyle/>
          <a:p>
            <a:r>
              <a:rPr lang="en-US" dirty="0"/>
              <a:t>Wool textile with purple stripe, made with vegetal </a:t>
            </a:r>
            <a:r>
              <a:rPr lang="en-US" dirty="0" err="1"/>
              <a:t>indigotin</a:t>
            </a:r>
            <a:r>
              <a:rPr lang="en-US" dirty="0"/>
              <a:t> and madder, 132-136 AD</a:t>
            </a:r>
          </a:p>
        </p:txBody>
      </p:sp>
      <p:sp>
        <p:nvSpPr>
          <p:cNvPr id="3" name="Text Placeholder 2">
            <a:extLst>
              <a:ext uri="{FF2B5EF4-FFF2-40B4-BE49-F238E27FC236}">
                <a16:creationId xmlns:a16="http://schemas.microsoft.com/office/drawing/2014/main" id="{648F4BF1-7EBA-4C36-B519-FBE41F0ABB88}"/>
              </a:ext>
            </a:extLst>
          </p:cNvPr>
          <p:cNvSpPr>
            <a:spLocks noGrp="1"/>
          </p:cNvSpPr>
          <p:nvPr>
            <p:ph type="body" sz="quarter" idx="12"/>
          </p:nvPr>
        </p:nvSpPr>
        <p:spPr/>
        <p:txBody>
          <a:bodyPr/>
          <a:lstStyle/>
          <a:p>
            <a:r>
              <a:rPr lang="en-US" dirty="0"/>
              <a:t>16:14</a:t>
            </a:r>
          </a:p>
        </p:txBody>
      </p:sp>
      <p:sp>
        <p:nvSpPr>
          <p:cNvPr id="4" name="Title 3">
            <a:extLst>
              <a:ext uri="{FF2B5EF4-FFF2-40B4-BE49-F238E27FC236}">
                <a16:creationId xmlns:a16="http://schemas.microsoft.com/office/drawing/2014/main" id="{EE119307-BA73-4B05-A6F6-C428BA9CECFF}"/>
              </a:ext>
            </a:extLst>
          </p:cNvPr>
          <p:cNvSpPr>
            <a:spLocks noGrp="1"/>
          </p:cNvSpPr>
          <p:nvPr>
            <p:ph type="title"/>
          </p:nvPr>
        </p:nvSpPr>
        <p:spPr/>
        <p:txBody>
          <a:bodyPr/>
          <a:lstStyle/>
          <a:p>
            <a:r>
              <a:rPr lang="en-US" dirty="0"/>
              <a:t>A woman named Lydia, from the city of Thyatira, a seller of purple cloth</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65760"/>
            <a:ext cx="9144001"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368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Structures east of the forum in Philippi</a:t>
            </a:r>
          </a:p>
        </p:txBody>
      </p:sp>
      <p:sp>
        <p:nvSpPr>
          <p:cNvPr id="3" name="Text Placeholder 2"/>
          <p:cNvSpPr>
            <a:spLocks noGrp="1"/>
          </p:cNvSpPr>
          <p:nvPr>
            <p:ph type="body" sz="quarter" idx="12"/>
          </p:nvPr>
        </p:nvSpPr>
        <p:spPr/>
        <p:txBody>
          <a:bodyPr/>
          <a:lstStyle/>
          <a:p>
            <a:r>
              <a:rPr lang="en-US" dirty="0"/>
              <a:t>16:15</a:t>
            </a:r>
          </a:p>
        </p:txBody>
      </p:sp>
      <p:sp>
        <p:nvSpPr>
          <p:cNvPr id="4" name="Title 3"/>
          <p:cNvSpPr>
            <a:spLocks noGrp="1"/>
          </p:cNvSpPr>
          <p:nvPr>
            <p:ph type="title"/>
          </p:nvPr>
        </p:nvSpPr>
        <p:spPr/>
        <p:txBody>
          <a:bodyPr/>
          <a:lstStyle/>
          <a:p>
            <a:r>
              <a:rPr lang="en-US" dirty="0"/>
              <a:t>If you have judged me to be faithful to the Lord, come into my house and stay there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829506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1450975"/>
            <a:ext cx="9144000" cy="540702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0659" name="Text Box 3"/>
          <p:cNvSpPr txBox="1">
            <a:spLocks noChangeArrowheads="1"/>
          </p:cNvSpPr>
          <p:nvPr/>
        </p:nvSpPr>
        <p:spPr bwMode="auto">
          <a:xfrm>
            <a:off x="114300" y="142875"/>
            <a:ext cx="5735638"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resulted when he taught the gospel to Lydia &amp; her household?</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rPr>
              <a:t>  </a:t>
            </a:r>
          </a:p>
        </p:txBody>
      </p:sp>
      <p:pic>
        <p:nvPicPr>
          <p:cNvPr id="70660" name="Picture 5" descr="shop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8" y="1501775"/>
            <a:ext cx="67389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6"/>
          <p:cNvSpPr txBox="1">
            <a:spLocks noChangeArrowheads="1"/>
          </p:cNvSpPr>
          <p:nvPr/>
        </p:nvSpPr>
        <p:spPr bwMode="auto">
          <a:xfrm>
            <a:off x="6835775" y="1814513"/>
            <a:ext cx="2132013" cy="2289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14 …The Lord opened her heart to pay attention to what was said by Paul.  15 And after </a:t>
            </a:r>
            <a:r>
              <a:rPr kumimoji="0" lang="en-US" altLang="en-US" sz="1800" b="0" i="0" u="sng" strike="noStrike" kern="1200" cap="none" spc="0" normalizeH="0" baseline="0" noProof="0">
                <a:ln>
                  <a:noFill/>
                </a:ln>
                <a:solidFill>
                  <a:srgbClr val="FF00FF"/>
                </a:solidFill>
                <a:effectLst/>
                <a:uLnTx/>
                <a:uFillTx/>
                <a:latin typeface="Arial" pitchFamily="34" charset="0"/>
                <a:ea typeface="+mn-ea"/>
                <a:cs typeface="Arial" pitchFamily="34" charset="0"/>
              </a:rPr>
              <a:t>she was baptized, and her household as well</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
        <p:nvSpPr>
          <p:cNvPr id="6" name="Oval 5"/>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7" name="Oval 6"/>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066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38" y="5780088"/>
            <a:ext cx="62531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80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6FF852-926F-4A03-8274-A8852FFDEBFC}"/>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AB8DE3-CCC3-44D2-BB81-42C9A03D7712}"/>
              </a:ext>
            </a:extLst>
          </p:cNvPr>
          <p:cNvPicPr/>
          <p:nvPr/>
        </p:nvPicPr>
        <p:blipFill rotWithShape="1">
          <a:blip r:embed="rId2" cstate="screen">
            <a:extLst>
              <a:ext uri="{28A0092B-C50C-407E-A947-70E740481C1C}">
                <a14:useLocalDpi xmlns:a14="http://schemas.microsoft.com/office/drawing/2010/main"/>
              </a:ext>
            </a:extLst>
          </a:blip>
          <a:srcRect l="-1551"/>
          <a:stretch/>
        </p:blipFill>
        <p:spPr>
          <a:xfrm>
            <a:off x="2887580" y="0"/>
            <a:ext cx="5618748" cy="6783388"/>
          </a:xfrm>
          <a:prstGeom prst="rect">
            <a:avLst/>
          </a:prstGeom>
        </p:spPr>
      </p:pic>
    </p:spTree>
    <p:extLst>
      <p:ext uri="{BB962C8B-B14F-4D97-AF65-F5344CB8AC3E}">
        <p14:creationId xmlns:p14="http://schemas.microsoft.com/office/powerpoint/2010/main" val="271549494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7445375" y="1450975"/>
            <a:ext cx="1698625" cy="540702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2707" name="Text Box 3"/>
          <p:cNvSpPr txBox="1">
            <a:spLocks noChangeArrowheads="1"/>
          </p:cNvSpPr>
          <p:nvPr/>
        </p:nvSpPr>
        <p:spPr bwMode="auto">
          <a:xfrm>
            <a:off x="376238" y="376238"/>
            <a:ext cx="7694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did Lydia ask Paul and those with him to do?</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rPr>
              <a:t>  </a:t>
            </a:r>
          </a:p>
        </p:txBody>
      </p:sp>
      <p:sp>
        <p:nvSpPr>
          <p:cNvPr id="6" name="Oval 5"/>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7" name="Oval 6"/>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2710" name="Picture 7" descr="ostiathermopoli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81138"/>
            <a:ext cx="7777163"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8"/>
          <p:cNvSpPr txBox="1">
            <a:spLocks noChangeArrowheads="1"/>
          </p:cNvSpPr>
          <p:nvPr/>
        </p:nvSpPr>
        <p:spPr bwMode="auto">
          <a:xfrm>
            <a:off x="6864350" y="1597025"/>
            <a:ext cx="2208213" cy="2838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15 And after she was baptized, and her household as well, she urged us, saying, </a:t>
            </a:r>
            <a:r>
              <a:rPr kumimoji="0" lang="en-US" altLang="en-US" sz="1800" b="0" i="0" u="sng" strike="noStrike" kern="1200" cap="none" spc="0" normalizeH="0" baseline="0" noProof="0">
                <a:ln>
                  <a:noFill/>
                </a:ln>
                <a:solidFill>
                  <a:srgbClr val="FF00FF"/>
                </a:solidFill>
                <a:effectLst/>
                <a:uLnTx/>
                <a:uFillTx/>
                <a:latin typeface="Arial" pitchFamily="34" charset="0"/>
                <a:ea typeface="+mn-ea"/>
                <a:cs typeface="Arial" pitchFamily="34" charset="0"/>
              </a:rPr>
              <a:t>“If you have judged me to be faithful to the Lord, come to my house and stay.”</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And she prevailed upon us. </a:t>
            </a:r>
          </a:p>
        </p:txBody>
      </p:sp>
    </p:spTree>
    <p:extLst>
      <p:ext uri="{BB962C8B-B14F-4D97-AF65-F5344CB8AC3E}">
        <p14:creationId xmlns:p14="http://schemas.microsoft.com/office/powerpoint/2010/main" val="4287783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Forum at Philippi (from the north)</a:t>
            </a:r>
          </a:p>
        </p:txBody>
      </p:sp>
      <p:sp>
        <p:nvSpPr>
          <p:cNvPr id="3" name="Text Placeholder 2"/>
          <p:cNvSpPr>
            <a:spLocks noGrp="1"/>
          </p:cNvSpPr>
          <p:nvPr>
            <p:ph type="body" sz="quarter" idx="12"/>
          </p:nvPr>
        </p:nvSpPr>
        <p:spPr/>
        <p:txBody>
          <a:bodyPr/>
          <a:lstStyle/>
          <a:p>
            <a:r>
              <a:rPr lang="en-US" dirty="0"/>
              <a:t>16:19</a:t>
            </a:r>
          </a:p>
        </p:txBody>
      </p:sp>
      <p:sp>
        <p:nvSpPr>
          <p:cNvPr id="4" name="Title 3"/>
          <p:cNvSpPr>
            <a:spLocks noGrp="1"/>
          </p:cNvSpPr>
          <p:nvPr>
            <p:ph type="title"/>
          </p:nvPr>
        </p:nvSpPr>
        <p:spPr/>
        <p:txBody>
          <a:bodyPr/>
          <a:lstStyle/>
          <a:p>
            <a:r>
              <a:rPr lang="en-US" dirty="0"/>
              <a:t>They dragged them into the marketplace before the rulers</a:t>
            </a:r>
          </a:p>
        </p:txBody>
      </p:sp>
      <p:sp>
        <p:nvSpPr>
          <p:cNvPr id="21" name="Trapezoid 20"/>
          <p:cNvSpPr/>
          <p:nvPr/>
        </p:nvSpPr>
        <p:spPr>
          <a:xfrm>
            <a:off x="495300" y="3267902"/>
            <a:ext cx="7810500" cy="1327907"/>
          </a:xfrm>
          <a:custGeom>
            <a:avLst/>
            <a:gdLst>
              <a:gd name="connsiteX0" fmla="*/ 0 w 7848600"/>
              <a:gd name="connsiteY0" fmla="*/ 1219200 h 1219200"/>
              <a:gd name="connsiteX1" fmla="*/ 880945 w 7848600"/>
              <a:gd name="connsiteY1" fmla="*/ 0 h 1219200"/>
              <a:gd name="connsiteX2" fmla="*/ 6967655 w 7848600"/>
              <a:gd name="connsiteY2" fmla="*/ 0 h 1219200"/>
              <a:gd name="connsiteX3" fmla="*/ 7848600 w 7848600"/>
              <a:gd name="connsiteY3" fmla="*/ 1219200 h 1219200"/>
              <a:gd name="connsiteX4" fmla="*/ 0 w 7848600"/>
              <a:gd name="connsiteY4" fmla="*/ 1219200 h 1219200"/>
              <a:gd name="connsiteX0" fmla="*/ 0 w 7848600"/>
              <a:gd name="connsiteY0" fmla="*/ 1323975 h 1323975"/>
              <a:gd name="connsiteX1" fmla="*/ 1023820 w 7848600"/>
              <a:gd name="connsiteY1" fmla="*/ 0 h 1323975"/>
              <a:gd name="connsiteX2" fmla="*/ 6967655 w 7848600"/>
              <a:gd name="connsiteY2" fmla="*/ 104775 h 1323975"/>
              <a:gd name="connsiteX3" fmla="*/ 7848600 w 7848600"/>
              <a:gd name="connsiteY3" fmla="*/ 1323975 h 1323975"/>
              <a:gd name="connsiteX4" fmla="*/ 0 w 7848600"/>
              <a:gd name="connsiteY4" fmla="*/ 1323975 h 1323975"/>
              <a:gd name="connsiteX0" fmla="*/ 0 w 7810500"/>
              <a:gd name="connsiteY0" fmla="*/ 1219200 h 1323975"/>
              <a:gd name="connsiteX1" fmla="*/ 985720 w 7810500"/>
              <a:gd name="connsiteY1" fmla="*/ 0 h 1323975"/>
              <a:gd name="connsiteX2" fmla="*/ 6929555 w 7810500"/>
              <a:gd name="connsiteY2" fmla="*/ 104775 h 1323975"/>
              <a:gd name="connsiteX3" fmla="*/ 7810500 w 7810500"/>
              <a:gd name="connsiteY3" fmla="*/ 1323975 h 1323975"/>
              <a:gd name="connsiteX4" fmla="*/ 0 w 7810500"/>
              <a:gd name="connsiteY4" fmla="*/ 1219200 h 1323975"/>
              <a:gd name="connsiteX0" fmla="*/ 0 w 7810500"/>
              <a:gd name="connsiteY0" fmla="*/ 1219200 h 1327907"/>
              <a:gd name="connsiteX1" fmla="*/ 985720 w 7810500"/>
              <a:gd name="connsiteY1" fmla="*/ 0 h 1327907"/>
              <a:gd name="connsiteX2" fmla="*/ 6929555 w 7810500"/>
              <a:gd name="connsiteY2" fmla="*/ 104775 h 1327907"/>
              <a:gd name="connsiteX3" fmla="*/ 7810500 w 7810500"/>
              <a:gd name="connsiteY3" fmla="*/ 1323975 h 1327907"/>
              <a:gd name="connsiteX4" fmla="*/ 3619500 w 7810500"/>
              <a:gd name="connsiteY4" fmla="*/ 1323148 h 1327907"/>
              <a:gd name="connsiteX5" fmla="*/ 0 w 7810500"/>
              <a:gd name="connsiteY5" fmla="*/ 1219200 h 1327907"/>
              <a:gd name="connsiteX0" fmla="*/ 0 w 7810500"/>
              <a:gd name="connsiteY0" fmla="*/ 1219200 h 1327907"/>
              <a:gd name="connsiteX1" fmla="*/ 985720 w 7810500"/>
              <a:gd name="connsiteY1" fmla="*/ 0 h 1327907"/>
              <a:gd name="connsiteX2" fmla="*/ 6910505 w 7810500"/>
              <a:gd name="connsiteY2" fmla="*/ 47625 h 1327907"/>
              <a:gd name="connsiteX3" fmla="*/ 7810500 w 7810500"/>
              <a:gd name="connsiteY3" fmla="*/ 1323975 h 1327907"/>
              <a:gd name="connsiteX4" fmla="*/ 3619500 w 7810500"/>
              <a:gd name="connsiteY4" fmla="*/ 1323148 h 1327907"/>
              <a:gd name="connsiteX5" fmla="*/ 0 w 7810500"/>
              <a:gd name="connsiteY5" fmla="*/ 1219200 h 1327907"/>
              <a:gd name="connsiteX0" fmla="*/ 0 w 7810500"/>
              <a:gd name="connsiteY0" fmla="*/ 1219200 h 1327907"/>
              <a:gd name="connsiteX1" fmla="*/ 985720 w 7810500"/>
              <a:gd name="connsiteY1" fmla="*/ 0 h 1327907"/>
              <a:gd name="connsiteX2" fmla="*/ 6939080 w 7810500"/>
              <a:gd name="connsiteY2" fmla="*/ 95250 h 1327907"/>
              <a:gd name="connsiteX3" fmla="*/ 7810500 w 7810500"/>
              <a:gd name="connsiteY3" fmla="*/ 1323975 h 1327907"/>
              <a:gd name="connsiteX4" fmla="*/ 3619500 w 7810500"/>
              <a:gd name="connsiteY4" fmla="*/ 1323148 h 1327907"/>
              <a:gd name="connsiteX5" fmla="*/ 0 w 7810500"/>
              <a:gd name="connsiteY5" fmla="*/ 1219200 h 1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0" h="1327907">
                <a:moveTo>
                  <a:pt x="0" y="1219200"/>
                </a:moveTo>
                <a:lnTo>
                  <a:pt x="985720" y="0"/>
                </a:lnTo>
                <a:lnTo>
                  <a:pt x="6939080" y="95250"/>
                </a:lnTo>
                <a:lnTo>
                  <a:pt x="7810500" y="1323975"/>
                </a:lnTo>
                <a:cubicBezTo>
                  <a:pt x="6413500" y="1307824"/>
                  <a:pt x="5016500" y="1339299"/>
                  <a:pt x="3619500" y="1323148"/>
                </a:cubicBezTo>
                <a:lnTo>
                  <a:pt x="0" y="1219200"/>
                </a:lnTo>
                <a:close/>
              </a:path>
            </a:pathLst>
          </a:cu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2" name="Text Box 16"/>
          <p:cNvSpPr txBox="1">
            <a:spLocks noChangeArrowheads="1"/>
          </p:cNvSpPr>
          <p:nvPr/>
        </p:nvSpPr>
        <p:spPr bwMode="auto">
          <a:xfrm>
            <a:off x="3581400" y="3525078"/>
            <a:ext cx="82186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forum</a:t>
            </a:r>
          </a:p>
        </p:txBody>
      </p:sp>
      <p:sp>
        <p:nvSpPr>
          <p:cNvPr id="24" name="Text Box 16"/>
          <p:cNvSpPr txBox="1">
            <a:spLocks noChangeArrowheads="1"/>
          </p:cNvSpPr>
          <p:nvPr/>
        </p:nvSpPr>
        <p:spPr bwMode="auto">
          <a:xfrm>
            <a:off x="7243051" y="5506278"/>
            <a:ext cx="1977149"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traditional prison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of Paul</a:t>
            </a:r>
          </a:p>
        </p:txBody>
      </p:sp>
      <p:sp>
        <p:nvSpPr>
          <p:cNvPr id="28" name="Line 9"/>
          <p:cNvSpPr>
            <a:spLocks noChangeShapeType="1"/>
          </p:cNvSpPr>
          <p:nvPr/>
        </p:nvSpPr>
        <p:spPr bwMode="auto">
          <a:xfrm flipV="1">
            <a:off x="8686800" y="4972878"/>
            <a:ext cx="152400" cy="609600"/>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9" name="Text Box 16"/>
          <p:cNvSpPr txBox="1">
            <a:spLocks noChangeArrowheads="1"/>
          </p:cNvSpPr>
          <p:nvPr/>
        </p:nvSpPr>
        <p:spPr bwMode="auto">
          <a:xfrm>
            <a:off x="1371074" y="1989412"/>
            <a:ext cx="1277401" cy="64633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commercial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road</a:t>
            </a:r>
          </a:p>
        </p:txBody>
      </p:sp>
      <p:sp>
        <p:nvSpPr>
          <p:cNvPr id="30" name="Line 9"/>
          <p:cNvSpPr>
            <a:spLocks noChangeShapeType="1"/>
          </p:cNvSpPr>
          <p:nvPr/>
        </p:nvSpPr>
        <p:spPr bwMode="auto">
          <a:xfrm>
            <a:off x="2085972" y="2657475"/>
            <a:ext cx="200027" cy="334203"/>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Text Box 16"/>
          <p:cNvSpPr txBox="1">
            <a:spLocks noChangeArrowheads="1"/>
          </p:cNvSpPr>
          <p:nvPr/>
        </p:nvSpPr>
        <p:spPr bwMode="auto">
          <a:xfrm>
            <a:off x="3021855" y="1771229"/>
            <a:ext cx="1277401" cy="64633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commercial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agora</a:t>
            </a:r>
          </a:p>
        </p:txBody>
      </p:sp>
      <p:sp>
        <p:nvSpPr>
          <p:cNvPr id="31" name="Line 9"/>
          <p:cNvSpPr>
            <a:spLocks noChangeShapeType="1"/>
          </p:cNvSpPr>
          <p:nvPr/>
        </p:nvSpPr>
        <p:spPr bwMode="auto">
          <a:xfrm>
            <a:off x="3736754" y="2439292"/>
            <a:ext cx="0" cy="334203"/>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2" name="Text Box 16"/>
          <p:cNvSpPr txBox="1">
            <a:spLocks noChangeArrowheads="1"/>
          </p:cNvSpPr>
          <p:nvPr/>
        </p:nvSpPr>
        <p:spPr bwMode="auto">
          <a:xfrm>
            <a:off x="2977227" y="4763268"/>
            <a:ext cx="264405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route of the Via </a:t>
            </a:r>
            <a:r>
              <a:rPr kumimoji="0" lang="en-US" sz="2000" b="0" i="1" u="none" strike="noStrike" kern="1200" cap="none" spc="0" normalizeH="0" baseline="0" noProof="0" dirty="0" err="1">
                <a:ln>
                  <a:noFill/>
                </a:ln>
                <a:solidFill>
                  <a:srgbClr val="FFFF00"/>
                </a:solidFill>
                <a:effectLst>
                  <a:glow rad="76200">
                    <a:srgbClr val="000000">
                      <a:alpha val="60000"/>
                    </a:srgbClr>
                  </a:glow>
                </a:effectLst>
                <a:uLnTx/>
                <a:uFillTx/>
                <a:latin typeface="Calibri"/>
                <a:ea typeface="+mn-ea"/>
                <a:cs typeface="Calibri" pitchFamily="34" charset="0"/>
              </a:rPr>
              <a:t>Egnatia</a:t>
            </a:r>
            <a:endParaRPr kumimoji="0" lang="en-US" sz="2000" b="0" i="1"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endParaRPr>
          </a:p>
        </p:txBody>
      </p:sp>
      <p:sp>
        <p:nvSpPr>
          <p:cNvPr id="33" name="Line 9"/>
          <p:cNvSpPr>
            <a:spLocks noChangeShapeType="1"/>
          </p:cNvSpPr>
          <p:nvPr/>
        </p:nvSpPr>
        <p:spPr bwMode="auto">
          <a:xfrm flipH="1" flipV="1">
            <a:off x="2009773" y="4763268"/>
            <a:ext cx="967452" cy="209609"/>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4" name="Line 9"/>
          <p:cNvSpPr>
            <a:spLocks noChangeShapeType="1"/>
          </p:cNvSpPr>
          <p:nvPr/>
        </p:nvSpPr>
        <p:spPr bwMode="auto">
          <a:xfrm flipV="1">
            <a:off x="5621284" y="4753714"/>
            <a:ext cx="1023275" cy="209609"/>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7002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8926513" cy="1143000"/>
          </a:xfrm>
        </p:spPr>
        <p:txBody>
          <a:bodyPr/>
          <a:lstStyle/>
          <a:p>
            <a:r>
              <a:rPr lang="en-US" altLang="en-US">
                <a:solidFill>
                  <a:schemeClr val="tx1"/>
                </a:solidFill>
              </a:rPr>
              <a:t>City Plan of Philippi Forum</a:t>
            </a:r>
          </a:p>
        </p:txBody>
      </p:sp>
      <p:pic>
        <p:nvPicPr>
          <p:cNvPr id="77827" name="Picture 3" descr="C:\BibleMaps &amp; Clipart\Pictures by Place\Paul\Paul\Philippi-Gospel Light.ps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49763" y="1509713"/>
            <a:ext cx="4694237"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Oval 4"/>
          <p:cNvSpPr>
            <a:spLocks noChangeArrowheads="1"/>
          </p:cNvSpPr>
          <p:nvPr/>
        </p:nvSpPr>
        <p:spPr bwMode="auto">
          <a:xfrm>
            <a:off x="6218238" y="4545013"/>
            <a:ext cx="1600200" cy="9906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 name="Oval 4"/>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6" name="Oval 5"/>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 name="Rectangle 1">
            <a:extLst>
              <a:ext uri="{FF2B5EF4-FFF2-40B4-BE49-F238E27FC236}">
                <a16:creationId xmlns:a16="http://schemas.microsoft.com/office/drawing/2014/main" id="{17E6FB89-41DF-43DA-907D-6C0D7F8D511C}"/>
              </a:ext>
            </a:extLst>
          </p:cNvPr>
          <p:cNvSpPr/>
          <p:nvPr/>
        </p:nvSpPr>
        <p:spPr>
          <a:xfrm>
            <a:off x="587828" y="2574612"/>
            <a:ext cx="3365863" cy="646331"/>
          </a:xfrm>
          <a:prstGeom prst="rect">
            <a:avLst/>
          </a:prstGeom>
        </p:spPr>
        <p:txBody>
          <a:bodyPr wrap="square">
            <a:spAutoFit/>
          </a:bodyPr>
          <a:lstStyle/>
          <a:p>
            <a:r>
              <a:rPr lang="en-US" dirty="0"/>
              <a:t>They dragged them into the marketplace before the rulers</a:t>
            </a:r>
          </a:p>
        </p:txBody>
      </p:sp>
    </p:spTree>
    <p:extLst>
      <p:ext uri="{BB962C8B-B14F-4D97-AF65-F5344CB8AC3E}">
        <p14:creationId xmlns:p14="http://schemas.microsoft.com/office/powerpoint/2010/main" val="24502173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38554"/>
          </a:xfrm>
        </p:spPr>
        <p:txBody>
          <a:bodyPr/>
          <a:lstStyle/>
          <a:p>
            <a:r>
              <a:rPr lang="en-US" dirty="0"/>
              <a:t>Forum at Philippi (from the northeast)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3" name="Text Placeholder 2"/>
          <p:cNvSpPr>
            <a:spLocks noGrp="1"/>
          </p:cNvSpPr>
          <p:nvPr>
            <p:ph type="body" sz="quarter" idx="12"/>
          </p:nvPr>
        </p:nvSpPr>
        <p:spPr/>
        <p:txBody>
          <a:bodyPr/>
          <a:lstStyle/>
          <a:p>
            <a:r>
              <a:rPr lang="en-US" dirty="0"/>
              <a:t>16:19</a:t>
            </a:r>
          </a:p>
        </p:txBody>
      </p:sp>
      <p:sp>
        <p:nvSpPr>
          <p:cNvPr id="4" name="Title 3"/>
          <p:cNvSpPr>
            <a:spLocks noGrp="1"/>
          </p:cNvSpPr>
          <p:nvPr>
            <p:ph type="title"/>
          </p:nvPr>
        </p:nvSpPr>
        <p:spPr/>
        <p:txBody>
          <a:bodyPr/>
          <a:lstStyle/>
          <a:p>
            <a:r>
              <a:rPr lang="en-US" dirty="0"/>
              <a:t>They dragged them into the marketplace before the rulers</a:t>
            </a:r>
          </a:p>
        </p:txBody>
      </p:sp>
    </p:spTree>
    <p:extLst>
      <p:ext uri="{BB962C8B-B14F-4D97-AF65-F5344CB8AC3E}">
        <p14:creationId xmlns:p14="http://schemas.microsoft.com/office/powerpoint/2010/main" val="120674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446"/>
            <a:ext cx="8074152" cy="338554"/>
          </a:xfrm>
        </p:spPr>
        <p:txBody>
          <a:bodyPr/>
          <a:lstStyle/>
          <a:p>
            <a:r>
              <a:rPr lang="en-US" dirty="0"/>
              <a:t>Possible locations for the judgment of Paul at Philippi</a:t>
            </a:r>
          </a:p>
        </p:txBody>
      </p:sp>
      <p:sp>
        <p:nvSpPr>
          <p:cNvPr id="3" name="Text Placeholder 2"/>
          <p:cNvSpPr>
            <a:spLocks noGrp="1"/>
          </p:cNvSpPr>
          <p:nvPr>
            <p:ph type="body" sz="quarter" idx="12"/>
          </p:nvPr>
        </p:nvSpPr>
        <p:spPr/>
        <p:txBody>
          <a:bodyPr/>
          <a:lstStyle/>
          <a:p>
            <a:r>
              <a:rPr lang="en-US" dirty="0"/>
              <a:t>16:19</a:t>
            </a:r>
          </a:p>
        </p:txBody>
      </p:sp>
      <p:sp>
        <p:nvSpPr>
          <p:cNvPr id="4" name="Title 3"/>
          <p:cNvSpPr>
            <a:spLocks noGrp="1"/>
          </p:cNvSpPr>
          <p:nvPr>
            <p:ph type="title"/>
          </p:nvPr>
        </p:nvSpPr>
        <p:spPr/>
        <p:txBody>
          <a:bodyPr/>
          <a:lstStyle/>
          <a:p>
            <a:r>
              <a:rPr lang="en-US" dirty="0"/>
              <a:t>They dragged them into the marketplace before the rulers</a:t>
            </a:r>
          </a:p>
        </p:txBody>
      </p:sp>
      <p:sp>
        <p:nvSpPr>
          <p:cNvPr id="22" name="Text Box 16"/>
          <p:cNvSpPr txBox="1">
            <a:spLocks noChangeArrowheads="1"/>
          </p:cNvSpPr>
          <p:nvPr/>
        </p:nvSpPr>
        <p:spPr bwMode="auto">
          <a:xfrm>
            <a:off x="2880581" y="3285151"/>
            <a:ext cx="2374048"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Forum (marketplace)</a:t>
            </a:r>
          </a:p>
        </p:txBody>
      </p:sp>
      <p:sp>
        <p:nvSpPr>
          <p:cNvPr id="23" name="Text Box 16"/>
          <p:cNvSpPr txBox="1">
            <a:spLocks noChangeArrowheads="1"/>
          </p:cNvSpPr>
          <p:nvPr/>
        </p:nvSpPr>
        <p:spPr bwMode="auto">
          <a:xfrm>
            <a:off x="4724400" y="3829878"/>
            <a:ext cx="77477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bema</a:t>
            </a:r>
          </a:p>
        </p:txBody>
      </p:sp>
      <p:sp>
        <p:nvSpPr>
          <p:cNvPr id="26" name="Line 9"/>
          <p:cNvSpPr>
            <a:spLocks noChangeShapeType="1"/>
          </p:cNvSpPr>
          <p:nvPr/>
        </p:nvSpPr>
        <p:spPr bwMode="auto">
          <a:xfrm flipH="1">
            <a:off x="4572000" y="4134678"/>
            <a:ext cx="228600" cy="228600"/>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5" name="Freeform 4"/>
          <p:cNvSpPr/>
          <p:nvPr/>
        </p:nvSpPr>
        <p:spPr>
          <a:xfrm>
            <a:off x="4019550" y="4405313"/>
            <a:ext cx="981075" cy="161925"/>
          </a:xfrm>
          <a:custGeom>
            <a:avLst/>
            <a:gdLst>
              <a:gd name="connsiteX0" fmla="*/ 981075 w 981075"/>
              <a:gd name="connsiteY0" fmla="*/ 152400 h 161925"/>
              <a:gd name="connsiteX1" fmla="*/ 100013 w 981075"/>
              <a:gd name="connsiteY1" fmla="*/ 161925 h 161925"/>
              <a:gd name="connsiteX2" fmla="*/ 0 w 981075"/>
              <a:gd name="connsiteY2" fmla="*/ 0 h 161925"/>
              <a:gd name="connsiteX3" fmla="*/ 123825 w 981075"/>
              <a:gd name="connsiteY3" fmla="*/ 14287 h 161925"/>
              <a:gd name="connsiteX4" fmla="*/ 123825 w 981075"/>
              <a:gd name="connsiteY4" fmla="*/ 14287 h 161925"/>
              <a:gd name="connsiteX5" fmla="*/ 219075 w 981075"/>
              <a:gd name="connsiteY5" fmla="*/ 19050 h 161925"/>
              <a:gd name="connsiteX6" fmla="*/ 414338 w 981075"/>
              <a:gd name="connsiteY6" fmla="*/ 23812 h 161925"/>
              <a:gd name="connsiteX7" fmla="*/ 966788 w 981075"/>
              <a:gd name="connsiteY7" fmla="*/ 23812 h 161925"/>
              <a:gd name="connsiteX8" fmla="*/ 981075 w 981075"/>
              <a:gd name="connsiteY8" fmla="*/ 152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75" h="161925">
                <a:moveTo>
                  <a:pt x="981075" y="152400"/>
                </a:moveTo>
                <a:lnTo>
                  <a:pt x="100013" y="161925"/>
                </a:lnTo>
                <a:lnTo>
                  <a:pt x="0" y="0"/>
                </a:lnTo>
                <a:lnTo>
                  <a:pt x="123825" y="14287"/>
                </a:lnTo>
                <a:lnTo>
                  <a:pt x="123825" y="14287"/>
                </a:lnTo>
                <a:lnTo>
                  <a:pt x="219075" y="19050"/>
                </a:lnTo>
                <a:lnTo>
                  <a:pt x="414338" y="23812"/>
                </a:lnTo>
                <a:lnTo>
                  <a:pt x="966788" y="23812"/>
                </a:lnTo>
                <a:lnTo>
                  <a:pt x="981075" y="152400"/>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3690938" y="4438650"/>
            <a:ext cx="147637" cy="123825"/>
          </a:xfrm>
          <a:custGeom>
            <a:avLst/>
            <a:gdLst>
              <a:gd name="connsiteX0" fmla="*/ 133350 w 147637"/>
              <a:gd name="connsiteY0" fmla="*/ 123825 h 123825"/>
              <a:gd name="connsiteX1" fmla="*/ 0 w 147637"/>
              <a:gd name="connsiteY1" fmla="*/ 119063 h 123825"/>
              <a:gd name="connsiteX2" fmla="*/ 0 w 147637"/>
              <a:gd name="connsiteY2" fmla="*/ 23813 h 123825"/>
              <a:gd name="connsiteX3" fmla="*/ 71437 w 147637"/>
              <a:gd name="connsiteY3" fmla="*/ 19050 h 123825"/>
              <a:gd name="connsiteX4" fmla="*/ 147637 w 147637"/>
              <a:gd name="connsiteY4" fmla="*/ 0 h 123825"/>
              <a:gd name="connsiteX5" fmla="*/ 133350 w 147637"/>
              <a:gd name="connsiteY5"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7" h="123825">
                <a:moveTo>
                  <a:pt x="133350" y="123825"/>
                </a:moveTo>
                <a:lnTo>
                  <a:pt x="0" y="119063"/>
                </a:lnTo>
                <a:lnTo>
                  <a:pt x="0" y="23813"/>
                </a:lnTo>
                <a:lnTo>
                  <a:pt x="71437" y="19050"/>
                </a:lnTo>
                <a:lnTo>
                  <a:pt x="147637" y="0"/>
                </a:lnTo>
                <a:lnTo>
                  <a:pt x="133350" y="123825"/>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8129588" y="4143376"/>
            <a:ext cx="1019173" cy="397669"/>
          </a:xfrm>
          <a:custGeom>
            <a:avLst/>
            <a:gdLst>
              <a:gd name="connsiteX0" fmla="*/ 681037 w 1014412"/>
              <a:gd name="connsiteY0" fmla="*/ 80962 h 409575"/>
              <a:gd name="connsiteX1" fmla="*/ 514350 w 1014412"/>
              <a:gd name="connsiteY1" fmla="*/ 100012 h 409575"/>
              <a:gd name="connsiteX2" fmla="*/ 395287 w 1014412"/>
              <a:gd name="connsiteY2" fmla="*/ 104775 h 409575"/>
              <a:gd name="connsiteX3" fmla="*/ 338137 w 1014412"/>
              <a:gd name="connsiteY3" fmla="*/ 109537 h 409575"/>
              <a:gd name="connsiteX4" fmla="*/ 323850 w 1014412"/>
              <a:gd name="connsiteY4" fmla="*/ 76200 h 409575"/>
              <a:gd name="connsiteX5" fmla="*/ 200025 w 1014412"/>
              <a:gd name="connsiteY5" fmla="*/ 80962 h 409575"/>
              <a:gd name="connsiteX6" fmla="*/ 166687 w 1014412"/>
              <a:gd name="connsiteY6" fmla="*/ 161925 h 409575"/>
              <a:gd name="connsiteX7" fmla="*/ 0 w 1014412"/>
              <a:gd name="connsiteY7" fmla="*/ 157162 h 409575"/>
              <a:gd name="connsiteX8" fmla="*/ 171450 w 1014412"/>
              <a:gd name="connsiteY8" fmla="*/ 400050 h 409575"/>
              <a:gd name="connsiteX9" fmla="*/ 1014412 w 1014412"/>
              <a:gd name="connsiteY9" fmla="*/ 409575 h 409575"/>
              <a:gd name="connsiteX10" fmla="*/ 1009650 w 1014412"/>
              <a:gd name="connsiteY10" fmla="*/ 0 h 409575"/>
              <a:gd name="connsiteX11" fmla="*/ 862012 w 1014412"/>
              <a:gd name="connsiteY11" fmla="*/ 14287 h 409575"/>
              <a:gd name="connsiteX12" fmla="*/ 700087 w 1014412"/>
              <a:gd name="connsiteY12" fmla="*/ 23812 h 409575"/>
              <a:gd name="connsiteX13" fmla="*/ 681037 w 1014412"/>
              <a:gd name="connsiteY13" fmla="*/ 80962 h 409575"/>
              <a:gd name="connsiteX0" fmla="*/ 681037 w 1017082"/>
              <a:gd name="connsiteY0" fmla="*/ 76199 h 404812"/>
              <a:gd name="connsiteX1" fmla="*/ 514350 w 1017082"/>
              <a:gd name="connsiteY1" fmla="*/ 95249 h 404812"/>
              <a:gd name="connsiteX2" fmla="*/ 395287 w 1017082"/>
              <a:gd name="connsiteY2" fmla="*/ 100012 h 404812"/>
              <a:gd name="connsiteX3" fmla="*/ 338137 w 1017082"/>
              <a:gd name="connsiteY3" fmla="*/ 104774 h 404812"/>
              <a:gd name="connsiteX4" fmla="*/ 323850 w 1017082"/>
              <a:gd name="connsiteY4" fmla="*/ 71437 h 404812"/>
              <a:gd name="connsiteX5" fmla="*/ 200025 w 1017082"/>
              <a:gd name="connsiteY5" fmla="*/ 76199 h 404812"/>
              <a:gd name="connsiteX6" fmla="*/ 166687 w 1017082"/>
              <a:gd name="connsiteY6" fmla="*/ 157162 h 404812"/>
              <a:gd name="connsiteX7" fmla="*/ 0 w 1017082"/>
              <a:gd name="connsiteY7" fmla="*/ 152399 h 404812"/>
              <a:gd name="connsiteX8" fmla="*/ 171450 w 1017082"/>
              <a:gd name="connsiteY8" fmla="*/ 395287 h 404812"/>
              <a:gd name="connsiteX9" fmla="*/ 1014412 w 1017082"/>
              <a:gd name="connsiteY9" fmla="*/ 404812 h 404812"/>
              <a:gd name="connsiteX10" fmla="*/ 1016794 w 1017082"/>
              <a:gd name="connsiteY10" fmla="*/ 0 h 404812"/>
              <a:gd name="connsiteX11" fmla="*/ 862012 w 1017082"/>
              <a:gd name="connsiteY11" fmla="*/ 9524 h 404812"/>
              <a:gd name="connsiteX12" fmla="*/ 700087 w 1017082"/>
              <a:gd name="connsiteY12" fmla="*/ 19049 h 404812"/>
              <a:gd name="connsiteX13" fmla="*/ 681037 w 1017082"/>
              <a:gd name="connsiteY13" fmla="*/ 76199 h 404812"/>
              <a:gd name="connsiteX0" fmla="*/ 681037 w 1021555"/>
              <a:gd name="connsiteY0" fmla="*/ 76199 h 404812"/>
              <a:gd name="connsiteX1" fmla="*/ 514350 w 1021555"/>
              <a:gd name="connsiteY1" fmla="*/ 95249 h 404812"/>
              <a:gd name="connsiteX2" fmla="*/ 395287 w 1021555"/>
              <a:gd name="connsiteY2" fmla="*/ 100012 h 404812"/>
              <a:gd name="connsiteX3" fmla="*/ 338137 w 1021555"/>
              <a:gd name="connsiteY3" fmla="*/ 104774 h 404812"/>
              <a:gd name="connsiteX4" fmla="*/ 323850 w 1021555"/>
              <a:gd name="connsiteY4" fmla="*/ 71437 h 404812"/>
              <a:gd name="connsiteX5" fmla="*/ 200025 w 1021555"/>
              <a:gd name="connsiteY5" fmla="*/ 76199 h 404812"/>
              <a:gd name="connsiteX6" fmla="*/ 166687 w 1021555"/>
              <a:gd name="connsiteY6" fmla="*/ 157162 h 404812"/>
              <a:gd name="connsiteX7" fmla="*/ 0 w 1021555"/>
              <a:gd name="connsiteY7" fmla="*/ 152399 h 404812"/>
              <a:gd name="connsiteX8" fmla="*/ 171450 w 1021555"/>
              <a:gd name="connsiteY8" fmla="*/ 395287 h 404812"/>
              <a:gd name="connsiteX9" fmla="*/ 1021555 w 1021555"/>
              <a:gd name="connsiteY9" fmla="*/ 404812 h 404812"/>
              <a:gd name="connsiteX10" fmla="*/ 1016794 w 1021555"/>
              <a:gd name="connsiteY10" fmla="*/ 0 h 404812"/>
              <a:gd name="connsiteX11" fmla="*/ 862012 w 1021555"/>
              <a:gd name="connsiteY11" fmla="*/ 9524 h 404812"/>
              <a:gd name="connsiteX12" fmla="*/ 700087 w 1021555"/>
              <a:gd name="connsiteY12" fmla="*/ 19049 h 404812"/>
              <a:gd name="connsiteX13" fmla="*/ 681037 w 1021555"/>
              <a:gd name="connsiteY13" fmla="*/ 76199 h 404812"/>
              <a:gd name="connsiteX0" fmla="*/ 681037 w 1019173"/>
              <a:gd name="connsiteY0" fmla="*/ 76199 h 397669"/>
              <a:gd name="connsiteX1" fmla="*/ 514350 w 1019173"/>
              <a:gd name="connsiteY1" fmla="*/ 95249 h 397669"/>
              <a:gd name="connsiteX2" fmla="*/ 395287 w 1019173"/>
              <a:gd name="connsiteY2" fmla="*/ 100012 h 397669"/>
              <a:gd name="connsiteX3" fmla="*/ 338137 w 1019173"/>
              <a:gd name="connsiteY3" fmla="*/ 104774 h 397669"/>
              <a:gd name="connsiteX4" fmla="*/ 32385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395287 w 1019173"/>
              <a:gd name="connsiteY2" fmla="*/ 100012 h 397669"/>
              <a:gd name="connsiteX3" fmla="*/ 338137 w 1019173"/>
              <a:gd name="connsiteY3" fmla="*/ 104774 h 397669"/>
              <a:gd name="connsiteX4" fmla="*/ 32385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395287 w 1019173"/>
              <a:gd name="connsiteY2" fmla="*/ 100012 h 397669"/>
              <a:gd name="connsiteX3" fmla="*/ 338137 w 1019173"/>
              <a:gd name="connsiteY3" fmla="*/ 104774 h 397669"/>
              <a:gd name="connsiteX4" fmla="*/ 32385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395287 w 1019173"/>
              <a:gd name="connsiteY2" fmla="*/ 100012 h 397669"/>
              <a:gd name="connsiteX3" fmla="*/ 338137 w 1019173"/>
              <a:gd name="connsiteY3" fmla="*/ 104774 h 397669"/>
              <a:gd name="connsiteX4" fmla="*/ 32385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395287 w 1019173"/>
              <a:gd name="connsiteY2" fmla="*/ 100012 h 397669"/>
              <a:gd name="connsiteX3" fmla="*/ 338137 w 1019173"/>
              <a:gd name="connsiteY3" fmla="*/ 104774 h 397669"/>
              <a:gd name="connsiteX4" fmla="*/ 34290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395287 w 1019173"/>
              <a:gd name="connsiteY2" fmla="*/ 100012 h 397669"/>
              <a:gd name="connsiteX3" fmla="*/ 357187 w 1019173"/>
              <a:gd name="connsiteY3" fmla="*/ 104774 h 397669"/>
              <a:gd name="connsiteX4" fmla="*/ 34290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14350 w 1019173"/>
              <a:gd name="connsiteY1" fmla="*/ 95249 h 397669"/>
              <a:gd name="connsiteX2" fmla="*/ 402431 w 1019173"/>
              <a:gd name="connsiteY2" fmla="*/ 109537 h 397669"/>
              <a:gd name="connsiteX3" fmla="*/ 357187 w 1019173"/>
              <a:gd name="connsiteY3" fmla="*/ 104774 h 397669"/>
              <a:gd name="connsiteX4" fmla="*/ 34290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71500 w 1019173"/>
              <a:gd name="connsiteY1" fmla="*/ 95249 h 397669"/>
              <a:gd name="connsiteX2" fmla="*/ 402431 w 1019173"/>
              <a:gd name="connsiteY2" fmla="*/ 109537 h 397669"/>
              <a:gd name="connsiteX3" fmla="*/ 357187 w 1019173"/>
              <a:gd name="connsiteY3" fmla="*/ 104774 h 397669"/>
              <a:gd name="connsiteX4" fmla="*/ 34290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 name="connsiteX0" fmla="*/ 681037 w 1019173"/>
              <a:gd name="connsiteY0" fmla="*/ 76199 h 397669"/>
              <a:gd name="connsiteX1" fmla="*/ 571500 w 1019173"/>
              <a:gd name="connsiteY1" fmla="*/ 95249 h 397669"/>
              <a:gd name="connsiteX2" fmla="*/ 402431 w 1019173"/>
              <a:gd name="connsiteY2" fmla="*/ 109537 h 397669"/>
              <a:gd name="connsiteX3" fmla="*/ 357187 w 1019173"/>
              <a:gd name="connsiteY3" fmla="*/ 104774 h 397669"/>
              <a:gd name="connsiteX4" fmla="*/ 342900 w 1019173"/>
              <a:gd name="connsiteY4" fmla="*/ 71437 h 397669"/>
              <a:gd name="connsiteX5" fmla="*/ 200025 w 1019173"/>
              <a:gd name="connsiteY5" fmla="*/ 76199 h 397669"/>
              <a:gd name="connsiteX6" fmla="*/ 166687 w 1019173"/>
              <a:gd name="connsiteY6" fmla="*/ 157162 h 397669"/>
              <a:gd name="connsiteX7" fmla="*/ 0 w 1019173"/>
              <a:gd name="connsiteY7" fmla="*/ 152399 h 397669"/>
              <a:gd name="connsiteX8" fmla="*/ 171450 w 1019173"/>
              <a:gd name="connsiteY8" fmla="*/ 395287 h 397669"/>
              <a:gd name="connsiteX9" fmla="*/ 1019173 w 1019173"/>
              <a:gd name="connsiteY9" fmla="*/ 397669 h 397669"/>
              <a:gd name="connsiteX10" fmla="*/ 1016794 w 1019173"/>
              <a:gd name="connsiteY10" fmla="*/ 0 h 397669"/>
              <a:gd name="connsiteX11" fmla="*/ 862012 w 1019173"/>
              <a:gd name="connsiteY11" fmla="*/ 9524 h 397669"/>
              <a:gd name="connsiteX12" fmla="*/ 700087 w 1019173"/>
              <a:gd name="connsiteY12" fmla="*/ 19049 h 397669"/>
              <a:gd name="connsiteX13" fmla="*/ 681037 w 1019173"/>
              <a:gd name="connsiteY13" fmla="*/ 76199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9173" h="397669">
                <a:moveTo>
                  <a:pt x="681037" y="76199"/>
                </a:moveTo>
                <a:cubicBezTo>
                  <a:pt x="615950" y="65880"/>
                  <a:pt x="608012" y="88899"/>
                  <a:pt x="571500" y="95249"/>
                </a:cubicBezTo>
                <a:lnTo>
                  <a:pt x="402431" y="109537"/>
                </a:lnTo>
                <a:lnTo>
                  <a:pt x="357187" y="104774"/>
                </a:lnTo>
                <a:lnTo>
                  <a:pt x="342900" y="71437"/>
                </a:lnTo>
                <a:cubicBezTo>
                  <a:pt x="311150" y="96837"/>
                  <a:pt x="217487" y="29369"/>
                  <a:pt x="200025" y="76199"/>
                </a:cubicBezTo>
                <a:lnTo>
                  <a:pt x="166687" y="157162"/>
                </a:lnTo>
                <a:lnTo>
                  <a:pt x="0" y="152399"/>
                </a:lnTo>
                <a:lnTo>
                  <a:pt x="171450" y="395287"/>
                </a:lnTo>
                <a:lnTo>
                  <a:pt x="1019173" y="397669"/>
                </a:lnTo>
                <a:cubicBezTo>
                  <a:pt x="1017586" y="261144"/>
                  <a:pt x="1018381" y="136525"/>
                  <a:pt x="1016794" y="0"/>
                </a:cubicBezTo>
                <a:lnTo>
                  <a:pt x="862012" y="9524"/>
                </a:lnTo>
                <a:lnTo>
                  <a:pt x="700087" y="19049"/>
                </a:lnTo>
                <a:lnTo>
                  <a:pt x="681037" y="76199"/>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7648575" y="3162300"/>
            <a:ext cx="1262062" cy="300037"/>
          </a:xfrm>
          <a:custGeom>
            <a:avLst/>
            <a:gdLst>
              <a:gd name="connsiteX0" fmla="*/ 0 w 1252537"/>
              <a:gd name="connsiteY0" fmla="*/ 4763 h 285750"/>
              <a:gd name="connsiteX1" fmla="*/ 0 w 1252537"/>
              <a:gd name="connsiteY1" fmla="*/ 80963 h 285750"/>
              <a:gd name="connsiteX2" fmla="*/ 52387 w 1252537"/>
              <a:gd name="connsiteY2" fmla="*/ 133350 h 285750"/>
              <a:gd name="connsiteX3" fmla="*/ 100012 w 1252537"/>
              <a:gd name="connsiteY3" fmla="*/ 133350 h 285750"/>
              <a:gd name="connsiteX4" fmla="*/ 195262 w 1252537"/>
              <a:gd name="connsiteY4" fmla="*/ 276225 h 285750"/>
              <a:gd name="connsiteX5" fmla="*/ 690562 w 1252537"/>
              <a:gd name="connsiteY5" fmla="*/ 276225 h 285750"/>
              <a:gd name="connsiteX6" fmla="*/ 690562 w 1252537"/>
              <a:gd name="connsiteY6" fmla="*/ 219075 h 285750"/>
              <a:gd name="connsiteX7" fmla="*/ 742950 w 1252537"/>
              <a:gd name="connsiteY7" fmla="*/ 233363 h 285750"/>
              <a:gd name="connsiteX8" fmla="*/ 752475 w 1252537"/>
              <a:gd name="connsiteY8" fmla="*/ 252413 h 285750"/>
              <a:gd name="connsiteX9" fmla="*/ 919162 w 1252537"/>
              <a:gd name="connsiteY9" fmla="*/ 280988 h 285750"/>
              <a:gd name="connsiteX10" fmla="*/ 1252537 w 1252537"/>
              <a:gd name="connsiteY10" fmla="*/ 285750 h 285750"/>
              <a:gd name="connsiteX11" fmla="*/ 1166812 w 1252537"/>
              <a:gd name="connsiteY11" fmla="*/ 200025 h 285750"/>
              <a:gd name="connsiteX12" fmla="*/ 1171575 w 1252537"/>
              <a:gd name="connsiteY12" fmla="*/ 157163 h 285750"/>
              <a:gd name="connsiteX13" fmla="*/ 1052512 w 1252537"/>
              <a:gd name="connsiteY13" fmla="*/ 95250 h 285750"/>
              <a:gd name="connsiteX14" fmla="*/ 957262 w 1252537"/>
              <a:gd name="connsiteY14" fmla="*/ 61913 h 285750"/>
              <a:gd name="connsiteX15" fmla="*/ 881062 w 1252537"/>
              <a:gd name="connsiteY15" fmla="*/ 38100 h 285750"/>
              <a:gd name="connsiteX16" fmla="*/ 738187 w 1252537"/>
              <a:gd name="connsiteY16" fmla="*/ 19050 h 285750"/>
              <a:gd name="connsiteX17" fmla="*/ 714375 w 1252537"/>
              <a:gd name="connsiteY17" fmla="*/ 4763 h 285750"/>
              <a:gd name="connsiteX18" fmla="*/ 581025 w 1252537"/>
              <a:gd name="connsiteY18" fmla="*/ 0 h 285750"/>
              <a:gd name="connsiteX19" fmla="*/ 323850 w 1252537"/>
              <a:gd name="connsiteY19" fmla="*/ 28575 h 285750"/>
              <a:gd name="connsiteX20" fmla="*/ 300037 w 1252537"/>
              <a:gd name="connsiteY20" fmla="*/ 57150 h 285750"/>
              <a:gd name="connsiteX21" fmla="*/ 204787 w 1252537"/>
              <a:gd name="connsiteY21" fmla="*/ 42863 h 285750"/>
              <a:gd name="connsiteX22" fmla="*/ 185737 w 1252537"/>
              <a:gd name="connsiteY22" fmla="*/ 14288 h 285750"/>
              <a:gd name="connsiteX23" fmla="*/ 0 w 1252537"/>
              <a:gd name="connsiteY23" fmla="*/ 4763 h 285750"/>
              <a:gd name="connsiteX0" fmla="*/ 0 w 1252537"/>
              <a:gd name="connsiteY0" fmla="*/ 4763 h 285750"/>
              <a:gd name="connsiteX1" fmla="*/ 0 w 1252537"/>
              <a:gd name="connsiteY1" fmla="*/ 80963 h 285750"/>
              <a:gd name="connsiteX2" fmla="*/ 52387 w 1252537"/>
              <a:gd name="connsiteY2" fmla="*/ 133350 h 285750"/>
              <a:gd name="connsiteX3" fmla="*/ 100012 w 1252537"/>
              <a:gd name="connsiteY3" fmla="*/ 145256 h 285750"/>
              <a:gd name="connsiteX4" fmla="*/ 195262 w 1252537"/>
              <a:gd name="connsiteY4" fmla="*/ 276225 h 285750"/>
              <a:gd name="connsiteX5" fmla="*/ 690562 w 1252537"/>
              <a:gd name="connsiteY5" fmla="*/ 276225 h 285750"/>
              <a:gd name="connsiteX6" fmla="*/ 690562 w 1252537"/>
              <a:gd name="connsiteY6" fmla="*/ 219075 h 285750"/>
              <a:gd name="connsiteX7" fmla="*/ 742950 w 1252537"/>
              <a:gd name="connsiteY7" fmla="*/ 233363 h 285750"/>
              <a:gd name="connsiteX8" fmla="*/ 752475 w 1252537"/>
              <a:gd name="connsiteY8" fmla="*/ 252413 h 285750"/>
              <a:gd name="connsiteX9" fmla="*/ 919162 w 1252537"/>
              <a:gd name="connsiteY9" fmla="*/ 280988 h 285750"/>
              <a:gd name="connsiteX10" fmla="*/ 1252537 w 1252537"/>
              <a:gd name="connsiteY10" fmla="*/ 285750 h 285750"/>
              <a:gd name="connsiteX11" fmla="*/ 1166812 w 1252537"/>
              <a:gd name="connsiteY11" fmla="*/ 200025 h 285750"/>
              <a:gd name="connsiteX12" fmla="*/ 1171575 w 1252537"/>
              <a:gd name="connsiteY12" fmla="*/ 157163 h 285750"/>
              <a:gd name="connsiteX13" fmla="*/ 1052512 w 1252537"/>
              <a:gd name="connsiteY13" fmla="*/ 95250 h 285750"/>
              <a:gd name="connsiteX14" fmla="*/ 957262 w 1252537"/>
              <a:gd name="connsiteY14" fmla="*/ 61913 h 285750"/>
              <a:gd name="connsiteX15" fmla="*/ 881062 w 1252537"/>
              <a:gd name="connsiteY15" fmla="*/ 38100 h 285750"/>
              <a:gd name="connsiteX16" fmla="*/ 738187 w 1252537"/>
              <a:gd name="connsiteY16" fmla="*/ 19050 h 285750"/>
              <a:gd name="connsiteX17" fmla="*/ 714375 w 1252537"/>
              <a:gd name="connsiteY17" fmla="*/ 4763 h 285750"/>
              <a:gd name="connsiteX18" fmla="*/ 581025 w 1252537"/>
              <a:gd name="connsiteY18" fmla="*/ 0 h 285750"/>
              <a:gd name="connsiteX19" fmla="*/ 323850 w 1252537"/>
              <a:gd name="connsiteY19" fmla="*/ 28575 h 285750"/>
              <a:gd name="connsiteX20" fmla="*/ 300037 w 1252537"/>
              <a:gd name="connsiteY20" fmla="*/ 57150 h 285750"/>
              <a:gd name="connsiteX21" fmla="*/ 204787 w 1252537"/>
              <a:gd name="connsiteY21" fmla="*/ 42863 h 285750"/>
              <a:gd name="connsiteX22" fmla="*/ 185737 w 1252537"/>
              <a:gd name="connsiteY22" fmla="*/ 14288 h 285750"/>
              <a:gd name="connsiteX23" fmla="*/ 0 w 1252537"/>
              <a:gd name="connsiteY23" fmla="*/ 4763 h 285750"/>
              <a:gd name="connsiteX0" fmla="*/ 14288 w 1266825"/>
              <a:gd name="connsiteY0" fmla="*/ 4763 h 285750"/>
              <a:gd name="connsiteX1" fmla="*/ 0 w 1266825"/>
              <a:gd name="connsiteY1" fmla="*/ 78581 h 285750"/>
              <a:gd name="connsiteX2" fmla="*/ 66675 w 1266825"/>
              <a:gd name="connsiteY2" fmla="*/ 133350 h 285750"/>
              <a:gd name="connsiteX3" fmla="*/ 114300 w 1266825"/>
              <a:gd name="connsiteY3" fmla="*/ 145256 h 285750"/>
              <a:gd name="connsiteX4" fmla="*/ 209550 w 1266825"/>
              <a:gd name="connsiteY4" fmla="*/ 276225 h 285750"/>
              <a:gd name="connsiteX5" fmla="*/ 704850 w 1266825"/>
              <a:gd name="connsiteY5" fmla="*/ 276225 h 285750"/>
              <a:gd name="connsiteX6" fmla="*/ 704850 w 1266825"/>
              <a:gd name="connsiteY6" fmla="*/ 219075 h 285750"/>
              <a:gd name="connsiteX7" fmla="*/ 757238 w 1266825"/>
              <a:gd name="connsiteY7" fmla="*/ 233363 h 285750"/>
              <a:gd name="connsiteX8" fmla="*/ 766763 w 1266825"/>
              <a:gd name="connsiteY8" fmla="*/ 252413 h 285750"/>
              <a:gd name="connsiteX9" fmla="*/ 933450 w 1266825"/>
              <a:gd name="connsiteY9" fmla="*/ 280988 h 285750"/>
              <a:gd name="connsiteX10" fmla="*/ 1266825 w 1266825"/>
              <a:gd name="connsiteY10" fmla="*/ 285750 h 285750"/>
              <a:gd name="connsiteX11" fmla="*/ 1181100 w 1266825"/>
              <a:gd name="connsiteY11" fmla="*/ 200025 h 285750"/>
              <a:gd name="connsiteX12" fmla="*/ 1185863 w 1266825"/>
              <a:gd name="connsiteY12" fmla="*/ 157163 h 285750"/>
              <a:gd name="connsiteX13" fmla="*/ 1066800 w 1266825"/>
              <a:gd name="connsiteY13" fmla="*/ 95250 h 285750"/>
              <a:gd name="connsiteX14" fmla="*/ 971550 w 1266825"/>
              <a:gd name="connsiteY14" fmla="*/ 61913 h 285750"/>
              <a:gd name="connsiteX15" fmla="*/ 895350 w 1266825"/>
              <a:gd name="connsiteY15" fmla="*/ 38100 h 285750"/>
              <a:gd name="connsiteX16" fmla="*/ 752475 w 1266825"/>
              <a:gd name="connsiteY16" fmla="*/ 19050 h 285750"/>
              <a:gd name="connsiteX17" fmla="*/ 728663 w 1266825"/>
              <a:gd name="connsiteY17" fmla="*/ 4763 h 285750"/>
              <a:gd name="connsiteX18" fmla="*/ 595313 w 1266825"/>
              <a:gd name="connsiteY18" fmla="*/ 0 h 285750"/>
              <a:gd name="connsiteX19" fmla="*/ 338138 w 1266825"/>
              <a:gd name="connsiteY19" fmla="*/ 28575 h 285750"/>
              <a:gd name="connsiteX20" fmla="*/ 314325 w 1266825"/>
              <a:gd name="connsiteY20" fmla="*/ 57150 h 285750"/>
              <a:gd name="connsiteX21" fmla="*/ 219075 w 1266825"/>
              <a:gd name="connsiteY21" fmla="*/ 42863 h 285750"/>
              <a:gd name="connsiteX22" fmla="*/ 200025 w 1266825"/>
              <a:gd name="connsiteY22" fmla="*/ 14288 h 285750"/>
              <a:gd name="connsiteX23" fmla="*/ 14288 w 1266825"/>
              <a:gd name="connsiteY23" fmla="*/ 4763 h 285750"/>
              <a:gd name="connsiteX0" fmla="*/ 9526 w 1266825"/>
              <a:gd name="connsiteY0" fmla="*/ 0 h 297656"/>
              <a:gd name="connsiteX1" fmla="*/ 0 w 1266825"/>
              <a:gd name="connsiteY1" fmla="*/ 90487 h 297656"/>
              <a:gd name="connsiteX2" fmla="*/ 66675 w 1266825"/>
              <a:gd name="connsiteY2" fmla="*/ 145256 h 297656"/>
              <a:gd name="connsiteX3" fmla="*/ 114300 w 1266825"/>
              <a:gd name="connsiteY3" fmla="*/ 157162 h 297656"/>
              <a:gd name="connsiteX4" fmla="*/ 209550 w 1266825"/>
              <a:gd name="connsiteY4" fmla="*/ 288131 h 297656"/>
              <a:gd name="connsiteX5" fmla="*/ 704850 w 1266825"/>
              <a:gd name="connsiteY5" fmla="*/ 288131 h 297656"/>
              <a:gd name="connsiteX6" fmla="*/ 704850 w 1266825"/>
              <a:gd name="connsiteY6" fmla="*/ 230981 h 297656"/>
              <a:gd name="connsiteX7" fmla="*/ 757238 w 1266825"/>
              <a:gd name="connsiteY7" fmla="*/ 245269 h 297656"/>
              <a:gd name="connsiteX8" fmla="*/ 766763 w 1266825"/>
              <a:gd name="connsiteY8" fmla="*/ 264319 h 297656"/>
              <a:gd name="connsiteX9" fmla="*/ 933450 w 1266825"/>
              <a:gd name="connsiteY9" fmla="*/ 292894 h 297656"/>
              <a:gd name="connsiteX10" fmla="*/ 1266825 w 1266825"/>
              <a:gd name="connsiteY10" fmla="*/ 297656 h 297656"/>
              <a:gd name="connsiteX11" fmla="*/ 1181100 w 1266825"/>
              <a:gd name="connsiteY11" fmla="*/ 211931 h 297656"/>
              <a:gd name="connsiteX12" fmla="*/ 1185863 w 1266825"/>
              <a:gd name="connsiteY12" fmla="*/ 169069 h 297656"/>
              <a:gd name="connsiteX13" fmla="*/ 1066800 w 1266825"/>
              <a:gd name="connsiteY13" fmla="*/ 107156 h 297656"/>
              <a:gd name="connsiteX14" fmla="*/ 971550 w 1266825"/>
              <a:gd name="connsiteY14" fmla="*/ 73819 h 297656"/>
              <a:gd name="connsiteX15" fmla="*/ 895350 w 1266825"/>
              <a:gd name="connsiteY15" fmla="*/ 50006 h 297656"/>
              <a:gd name="connsiteX16" fmla="*/ 752475 w 1266825"/>
              <a:gd name="connsiteY16" fmla="*/ 30956 h 297656"/>
              <a:gd name="connsiteX17" fmla="*/ 728663 w 1266825"/>
              <a:gd name="connsiteY17" fmla="*/ 16669 h 297656"/>
              <a:gd name="connsiteX18" fmla="*/ 595313 w 1266825"/>
              <a:gd name="connsiteY18" fmla="*/ 11906 h 297656"/>
              <a:gd name="connsiteX19" fmla="*/ 338138 w 1266825"/>
              <a:gd name="connsiteY19" fmla="*/ 40481 h 297656"/>
              <a:gd name="connsiteX20" fmla="*/ 314325 w 1266825"/>
              <a:gd name="connsiteY20" fmla="*/ 69056 h 297656"/>
              <a:gd name="connsiteX21" fmla="*/ 219075 w 1266825"/>
              <a:gd name="connsiteY21" fmla="*/ 54769 h 297656"/>
              <a:gd name="connsiteX22" fmla="*/ 200025 w 1266825"/>
              <a:gd name="connsiteY22" fmla="*/ 26194 h 297656"/>
              <a:gd name="connsiteX23" fmla="*/ 9526 w 1266825"/>
              <a:gd name="connsiteY23" fmla="*/ 0 h 297656"/>
              <a:gd name="connsiteX0" fmla="*/ 9526 w 1266825"/>
              <a:gd name="connsiteY0" fmla="*/ 0 h 297656"/>
              <a:gd name="connsiteX1" fmla="*/ 0 w 1266825"/>
              <a:gd name="connsiteY1" fmla="*/ 90487 h 297656"/>
              <a:gd name="connsiteX2" fmla="*/ 66675 w 1266825"/>
              <a:gd name="connsiteY2" fmla="*/ 145256 h 297656"/>
              <a:gd name="connsiteX3" fmla="*/ 114300 w 1266825"/>
              <a:gd name="connsiteY3" fmla="*/ 157162 h 297656"/>
              <a:gd name="connsiteX4" fmla="*/ 209550 w 1266825"/>
              <a:gd name="connsiteY4" fmla="*/ 288131 h 297656"/>
              <a:gd name="connsiteX5" fmla="*/ 704850 w 1266825"/>
              <a:gd name="connsiteY5" fmla="*/ 288131 h 297656"/>
              <a:gd name="connsiteX6" fmla="*/ 704850 w 1266825"/>
              <a:gd name="connsiteY6" fmla="*/ 230981 h 297656"/>
              <a:gd name="connsiteX7" fmla="*/ 757238 w 1266825"/>
              <a:gd name="connsiteY7" fmla="*/ 245269 h 297656"/>
              <a:gd name="connsiteX8" fmla="*/ 766763 w 1266825"/>
              <a:gd name="connsiteY8" fmla="*/ 264319 h 297656"/>
              <a:gd name="connsiteX9" fmla="*/ 933450 w 1266825"/>
              <a:gd name="connsiteY9" fmla="*/ 292894 h 297656"/>
              <a:gd name="connsiteX10" fmla="*/ 1266825 w 1266825"/>
              <a:gd name="connsiteY10" fmla="*/ 297656 h 297656"/>
              <a:gd name="connsiteX11" fmla="*/ 1181100 w 1266825"/>
              <a:gd name="connsiteY11" fmla="*/ 211931 h 297656"/>
              <a:gd name="connsiteX12" fmla="*/ 1185863 w 1266825"/>
              <a:gd name="connsiteY12" fmla="*/ 169069 h 297656"/>
              <a:gd name="connsiteX13" fmla="*/ 1066800 w 1266825"/>
              <a:gd name="connsiteY13" fmla="*/ 107156 h 297656"/>
              <a:gd name="connsiteX14" fmla="*/ 971550 w 1266825"/>
              <a:gd name="connsiteY14" fmla="*/ 73819 h 297656"/>
              <a:gd name="connsiteX15" fmla="*/ 895350 w 1266825"/>
              <a:gd name="connsiteY15" fmla="*/ 50006 h 297656"/>
              <a:gd name="connsiteX16" fmla="*/ 752475 w 1266825"/>
              <a:gd name="connsiteY16" fmla="*/ 30956 h 297656"/>
              <a:gd name="connsiteX17" fmla="*/ 728663 w 1266825"/>
              <a:gd name="connsiteY17" fmla="*/ 16669 h 297656"/>
              <a:gd name="connsiteX18" fmla="*/ 595313 w 1266825"/>
              <a:gd name="connsiteY18" fmla="*/ 11906 h 297656"/>
              <a:gd name="connsiteX19" fmla="*/ 338138 w 1266825"/>
              <a:gd name="connsiteY19" fmla="*/ 40481 h 297656"/>
              <a:gd name="connsiteX20" fmla="*/ 314325 w 1266825"/>
              <a:gd name="connsiteY20" fmla="*/ 69056 h 297656"/>
              <a:gd name="connsiteX21" fmla="*/ 219075 w 1266825"/>
              <a:gd name="connsiteY21" fmla="*/ 54769 h 297656"/>
              <a:gd name="connsiteX22" fmla="*/ 200025 w 1266825"/>
              <a:gd name="connsiteY22" fmla="*/ 26194 h 297656"/>
              <a:gd name="connsiteX23" fmla="*/ 9526 w 1266825"/>
              <a:gd name="connsiteY23" fmla="*/ 0 h 297656"/>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52475 w 1266825"/>
              <a:gd name="connsiteY16" fmla="*/ 38099 h 304799"/>
              <a:gd name="connsiteX17" fmla="*/ 728663 w 1266825"/>
              <a:gd name="connsiteY17" fmla="*/ 23812 h 304799"/>
              <a:gd name="connsiteX18" fmla="*/ 595313 w 1266825"/>
              <a:gd name="connsiteY18" fmla="*/ 19049 h 304799"/>
              <a:gd name="connsiteX19" fmla="*/ 338138 w 1266825"/>
              <a:gd name="connsiteY19" fmla="*/ 47624 h 304799"/>
              <a:gd name="connsiteX20" fmla="*/ 314325 w 1266825"/>
              <a:gd name="connsiteY20" fmla="*/ 76199 h 304799"/>
              <a:gd name="connsiteX21" fmla="*/ 219075 w 1266825"/>
              <a:gd name="connsiteY21" fmla="*/ 61912 h 304799"/>
              <a:gd name="connsiteX22" fmla="*/ 200025 w 1266825"/>
              <a:gd name="connsiteY22" fmla="*/ 33337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52475 w 1266825"/>
              <a:gd name="connsiteY16" fmla="*/ 38099 h 304799"/>
              <a:gd name="connsiteX17" fmla="*/ 728663 w 1266825"/>
              <a:gd name="connsiteY17" fmla="*/ 23812 h 304799"/>
              <a:gd name="connsiteX18" fmla="*/ 595313 w 1266825"/>
              <a:gd name="connsiteY18" fmla="*/ 19049 h 304799"/>
              <a:gd name="connsiteX19" fmla="*/ 338138 w 1266825"/>
              <a:gd name="connsiteY19" fmla="*/ 47624 h 304799"/>
              <a:gd name="connsiteX20" fmla="*/ 314325 w 1266825"/>
              <a:gd name="connsiteY20" fmla="*/ 76199 h 304799"/>
              <a:gd name="connsiteX21" fmla="*/ 219075 w 1266825"/>
              <a:gd name="connsiteY21" fmla="*/ 61912 h 304799"/>
              <a:gd name="connsiteX22" fmla="*/ 219075 w 1266825"/>
              <a:gd name="connsiteY22" fmla="*/ 30956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52475 w 1266825"/>
              <a:gd name="connsiteY16" fmla="*/ 38099 h 304799"/>
              <a:gd name="connsiteX17" fmla="*/ 728663 w 1266825"/>
              <a:gd name="connsiteY17" fmla="*/ 23812 h 304799"/>
              <a:gd name="connsiteX18" fmla="*/ 595313 w 1266825"/>
              <a:gd name="connsiteY18" fmla="*/ 19049 h 304799"/>
              <a:gd name="connsiteX19" fmla="*/ 359569 w 1266825"/>
              <a:gd name="connsiteY19" fmla="*/ 40480 h 304799"/>
              <a:gd name="connsiteX20" fmla="*/ 314325 w 1266825"/>
              <a:gd name="connsiteY20" fmla="*/ 76199 h 304799"/>
              <a:gd name="connsiteX21" fmla="*/ 219075 w 1266825"/>
              <a:gd name="connsiteY21" fmla="*/ 61912 h 304799"/>
              <a:gd name="connsiteX22" fmla="*/ 219075 w 1266825"/>
              <a:gd name="connsiteY22" fmla="*/ 30956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52475 w 1266825"/>
              <a:gd name="connsiteY16" fmla="*/ 38099 h 304799"/>
              <a:gd name="connsiteX17" fmla="*/ 728663 w 1266825"/>
              <a:gd name="connsiteY17" fmla="*/ 23812 h 304799"/>
              <a:gd name="connsiteX18" fmla="*/ 581025 w 1266825"/>
              <a:gd name="connsiteY18" fmla="*/ 19049 h 304799"/>
              <a:gd name="connsiteX19" fmla="*/ 359569 w 1266825"/>
              <a:gd name="connsiteY19" fmla="*/ 40480 h 304799"/>
              <a:gd name="connsiteX20" fmla="*/ 314325 w 1266825"/>
              <a:gd name="connsiteY20" fmla="*/ 76199 h 304799"/>
              <a:gd name="connsiteX21" fmla="*/ 219075 w 1266825"/>
              <a:gd name="connsiteY21" fmla="*/ 61912 h 304799"/>
              <a:gd name="connsiteX22" fmla="*/ 219075 w 1266825"/>
              <a:gd name="connsiteY22" fmla="*/ 30956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52475 w 1266825"/>
              <a:gd name="connsiteY16" fmla="*/ 38099 h 304799"/>
              <a:gd name="connsiteX17" fmla="*/ 657225 w 1266825"/>
              <a:gd name="connsiteY17" fmla="*/ 11905 h 304799"/>
              <a:gd name="connsiteX18" fmla="*/ 581025 w 1266825"/>
              <a:gd name="connsiteY18" fmla="*/ 19049 h 304799"/>
              <a:gd name="connsiteX19" fmla="*/ 359569 w 1266825"/>
              <a:gd name="connsiteY19" fmla="*/ 40480 h 304799"/>
              <a:gd name="connsiteX20" fmla="*/ 314325 w 1266825"/>
              <a:gd name="connsiteY20" fmla="*/ 76199 h 304799"/>
              <a:gd name="connsiteX21" fmla="*/ 219075 w 1266825"/>
              <a:gd name="connsiteY21" fmla="*/ 61912 h 304799"/>
              <a:gd name="connsiteX22" fmla="*/ 219075 w 1266825"/>
              <a:gd name="connsiteY22" fmla="*/ 30956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47713 w 1266825"/>
              <a:gd name="connsiteY16" fmla="*/ 26192 h 304799"/>
              <a:gd name="connsiteX17" fmla="*/ 657225 w 1266825"/>
              <a:gd name="connsiteY17" fmla="*/ 11905 h 304799"/>
              <a:gd name="connsiteX18" fmla="*/ 581025 w 1266825"/>
              <a:gd name="connsiteY18" fmla="*/ 19049 h 304799"/>
              <a:gd name="connsiteX19" fmla="*/ 359569 w 1266825"/>
              <a:gd name="connsiteY19" fmla="*/ 40480 h 304799"/>
              <a:gd name="connsiteX20" fmla="*/ 314325 w 1266825"/>
              <a:gd name="connsiteY20" fmla="*/ 76199 h 304799"/>
              <a:gd name="connsiteX21" fmla="*/ 219075 w 1266825"/>
              <a:gd name="connsiteY21" fmla="*/ 61912 h 304799"/>
              <a:gd name="connsiteX22" fmla="*/ 219075 w 1266825"/>
              <a:gd name="connsiteY22" fmla="*/ 30956 h 304799"/>
              <a:gd name="connsiteX23" fmla="*/ 2382 w 1266825"/>
              <a:gd name="connsiteY23"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895350 w 1266825"/>
              <a:gd name="connsiteY15" fmla="*/ 57149 h 304799"/>
              <a:gd name="connsiteX16" fmla="*/ 766763 w 1266825"/>
              <a:gd name="connsiteY16" fmla="*/ 42863 h 304799"/>
              <a:gd name="connsiteX17" fmla="*/ 747713 w 1266825"/>
              <a:gd name="connsiteY17" fmla="*/ 26192 h 304799"/>
              <a:gd name="connsiteX18" fmla="*/ 657225 w 1266825"/>
              <a:gd name="connsiteY18" fmla="*/ 11905 h 304799"/>
              <a:gd name="connsiteX19" fmla="*/ 581025 w 1266825"/>
              <a:gd name="connsiteY19" fmla="*/ 19049 h 304799"/>
              <a:gd name="connsiteX20" fmla="*/ 359569 w 1266825"/>
              <a:gd name="connsiteY20" fmla="*/ 40480 h 304799"/>
              <a:gd name="connsiteX21" fmla="*/ 314325 w 1266825"/>
              <a:gd name="connsiteY21" fmla="*/ 76199 h 304799"/>
              <a:gd name="connsiteX22" fmla="*/ 219075 w 1266825"/>
              <a:gd name="connsiteY22" fmla="*/ 61912 h 304799"/>
              <a:gd name="connsiteX23" fmla="*/ 219075 w 1266825"/>
              <a:gd name="connsiteY23" fmla="*/ 30956 h 304799"/>
              <a:gd name="connsiteX24" fmla="*/ 2382 w 1266825"/>
              <a:gd name="connsiteY24"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95274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921544 w 1266825"/>
              <a:gd name="connsiteY15" fmla="*/ 59531 h 304799"/>
              <a:gd name="connsiteX16" fmla="*/ 766763 w 1266825"/>
              <a:gd name="connsiteY16" fmla="*/ 42863 h 304799"/>
              <a:gd name="connsiteX17" fmla="*/ 747713 w 1266825"/>
              <a:gd name="connsiteY17" fmla="*/ 26192 h 304799"/>
              <a:gd name="connsiteX18" fmla="*/ 657225 w 1266825"/>
              <a:gd name="connsiteY18" fmla="*/ 11905 h 304799"/>
              <a:gd name="connsiteX19" fmla="*/ 581025 w 1266825"/>
              <a:gd name="connsiteY19" fmla="*/ 19049 h 304799"/>
              <a:gd name="connsiteX20" fmla="*/ 359569 w 1266825"/>
              <a:gd name="connsiteY20" fmla="*/ 40480 h 304799"/>
              <a:gd name="connsiteX21" fmla="*/ 314325 w 1266825"/>
              <a:gd name="connsiteY21" fmla="*/ 76199 h 304799"/>
              <a:gd name="connsiteX22" fmla="*/ 219075 w 1266825"/>
              <a:gd name="connsiteY22" fmla="*/ 61912 h 304799"/>
              <a:gd name="connsiteX23" fmla="*/ 219075 w 1266825"/>
              <a:gd name="connsiteY23" fmla="*/ 30956 h 304799"/>
              <a:gd name="connsiteX24" fmla="*/ 2382 w 1266825"/>
              <a:gd name="connsiteY24"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4850 w 1266825"/>
              <a:gd name="connsiteY5" fmla="*/ 283368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921544 w 1266825"/>
              <a:gd name="connsiteY15" fmla="*/ 59531 h 304799"/>
              <a:gd name="connsiteX16" fmla="*/ 766763 w 1266825"/>
              <a:gd name="connsiteY16" fmla="*/ 42863 h 304799"/>
              <a:gd name="connsiteX17" fmla="*/ 747713 w 1266825"/>
              <a:gd name="connsiteY17" fmla="*/ 26192 h 304799"/>
              <a:gd name="connsiteX18" fmla="*/ 657225 w 1266825"/>
              <a:gd name="connsiteY18" fmla="*/ 11905 h 304799"/>
              <a:gd name="connsiteX19" fmla="*/ 581025 w 1266825"/>
              <a:gd name="connsiteY19" fmla="*/ 19049 h 304799"/>
              <a:gd name="connsiteX20" fmla="*/ 359569 w 1266825"/>
              <a:gd name="connsiteY20" fmla="*/ 40480 h 304799"/>
              <a:gd name="connsiteX21" fmla="*/ 314325 w 1266825"/>
              <a:gd name="connsiteY21" fmla="*/ 76199 h 304799"/>
              <a:gd name="connsiteX22" fmla="*/ 219075 w 1266825"/>
              <a:gd name="connsiteY22" fmla="*/ 61912 h 304799"/>
              <a:gd name="connsiteX23" fmla="*/ 219075 w 1266825"/>
              <a:gd name="connsiteY23" fmla="*/ 30956 h 304799"/>
              <a:gd name="connsiteX24" fmla="*/ 2382 w 1266825"/>
              <a:gd name="connsiteY24" fmla="*/ 0 h 304799"/>
              <a:gd name="connsiteX0" fmla="*/ 2382 w 1266825"/>
              <a:gd name="connsiteY0" fmla="*/ 0 h 304799"/>
              <a:gd name="connsiteX1" fmla="*/ 0 w 1266825"/>
              <a:gd name="connsiteY1" fmla="*/ 97630 h 304799"/>
              <a:gd name="connsiteX2" fmla="*/ 66675 w 1266825"/>
              <a:gd name="connsiteY2" fmla="*/ 152399 h 304799"/>
              <a:gd name="connsiteX3" fmla="*/ 114300 w 1266825"/>
              <a:gd name="connsiteY3" fmla="*/ 164305 h 304799"/>
              <a:gd name="connsiteX4" fmla="*/ 209550 w 1266825"/>
              <a:gd name="connsiteY4" fmla="*/ 295274 h 304799"/>
              <a:gd name="connsiteX5" fmla="*/ 707231 w 1266825"/>
              <a:gd name="connsiteY5" fmla="*/ 285749 h 304799"/>
              <a:gd name="connsiteX6" fmla="*/ 704850 w 1266825"/>
              <a:gd name="connsiteY6" fmla="*/ 238124 h 304799"/>
              <a:gd name="connsiteX7" fmla="*/ 757238 w 1266825"/>
              <a:gd name="connsiteY7" fmla="*/ 252412 h 304799"/>
              <a:gd name="connsiteX8" fmla="*/ 766763 w 1266825"/>
              <a:gd name="connsiteY8" fmla="*/ 271462 h 304799"/>
              <a:gd name="connsiteX9" fmla="*/ 933450 w 1266825"/>
              <a:gd name="connsiteY9" fmla="*/ 300037 h 304799"/>
              <a:gd name="connsiteX10" fmla="*/ 1266825 w 1266825"/>
              <a:gd name="connsiteY10" fmla="*/ 304799 h 304799"/>
              <a:gd name="connsiteX11" fmla="*/ 1181100 w 1266825"/>
              <a:gd name="connsiteY11" fmla="*/ 219074 h 304799"/>
              <a:gd name="connsiteX12" fmla="*/ 1185863 w 1266825"/>
              <a:gd name="connsiteY12" fmla="*/ 176212 h 304799"/>
              <a:gd name="connsiteX13" fmla="*/ 1066800 w 1266825"/>
              <a:gd name="connsiteY13" fmla="*/ 114299 h 304799"/>
              <a:gd name="connsiteX14" fmla="*/ 971550 w 1266825"/>
              <a:gd name="connsiteY14" fmla="*/ 80962 h 304799"/>
              <a:gd name="connsiteX15" fmla="*/ 921544 w 1266825"/>
              <a:gd name="connsiteY15" fmla="*/ 59531 h 304799"/>
              <a:gd name="connsiteX16" fmla="*/ 766763 w 1266825"/>
              <a:gd name="connsiteY16" fmla="*/ 42863 h 304799"/>
              <a:gd name="connsiteX17" fmla="*/ 747713 w 1266825"/>
              <a:gd name="connsiteY17" fmla="*/ 26192 h 304799"/>
              <a:gd name="connsiteX18" fmla="*/ 657225 w 1266825"/>
              <a:gd name="connsiteY18" fmla="*/ 11905 h 304799"/>
              <a:gd name="connsiteX19" fmla="*/ 581025 w 1266825"/>
              <a:gd name="connsiteY19" fmla="*/ 19049 h 304799"/>
              <a:gd name="connsiteX20" fmla="*/ 359569 w 1266825"/>
              <a:gd name="connsiteY20" fmla="*/ 40480 h 304799"/>
              <a:gd name="connsiteX21" fmla="*/ 314325 w 1266825"/>
              <a:gd name="connsiteY21" fmla="*/ 76199 h 304799"/>
              <a:gd name="connsiteX22" fmla="*/ 219075 w 1266825"/>
              <a:gd name="connsiteY22" fmla="*/ 61912 h 304799"/>
              <a:gd name="connsiteX23" fmla="*/ 219075 w 1266825"/>
              <a:gd name="connsiteY23" fmla="*/ 30956 h 304799"/>
              <a:gd name="connsiteX24" fmla="*/ 2382 w 1266825"/>
              <a:gd name="connsiteY24" fmla="*/ 0 h 304799"/>
              <a:gd name="connsiteX0" fmla="*/ 2382 w 1262062"/>
              <a:gd name="connsiteY0" fmla="*/ 0 h 300037"/>
              <a:gd name="connsiteX1" fmla="*/ 0 w 1262062"/>
              <a:gd name="connsiteY1" fmla="*/ 97630 h 300037"/>
              <a:gd name="connsiteX2" fmla="*/ 66675 w 1262062"/>
              <a:gd name="connsiteY2" fmla="*/ 152399 h 300037"/>
              <a:gd name="connsiteX3" fmla="*/ 114300 w 1262062"/>
              <a:gd name="connsiteY3" fmla="*/ 164305 h 300037"/>
              <a:gd name="connsiteX4" fmla="*/ 209550 w 1262062"/>
              <a:gd name="connsiteY4" fmla="*/ 295274 h 300037"/>
              <a:gd name="connsiteX5" fmla="*/ 707231 w 1262062"/>
              <a:gd name="connsiteY5" fmla="*/ 285749 h 300037"/>
              <a:gd name="connsiteX6" fmla="*/ 704850 w 1262062"/>
              <a:gd name="connsiteY6" fmla="*/ 238124 h 300037"/>
              <a:gd name="connsiteX7" fmla="*/ 757238 w 1262062"/>
              <a:gd name="connsiteY7" fmla="*/ 252412 h 300037"/>
              <a:gd name="connsiteX8" fmla="*/ 766763 w 1262062"/>
              <a:gd name="connsiteY8" fmla="*/ 271462 h 300037"/>
              <a:gd name="connsiteX9" fmla="*/ 933450 w 1262062"/>
              <a:gd name="connsiteY9" fmla="*/ 300037 h 300037"/>
              <a:gd name="connsiteX10" fmla="*/ 1262062 w 1262062"/>
              <a:gd name="connsiteY10" fmla="*/ 297655 h 300037"/>
              <a:gd name="connsiteX11" fmla="*/ 1181100 w 1262062"/>
              <a:gd name="connsiteY11" fmla="*/ 219074 h 300037"/>
              <a:gd name="connsiteX12" fmla="*/ 1185863 w 1262062"/>
              <a:gd name="connsiteY12" fmla="*/ 176212 h 300037"/>
              <a:gd name="connsiteX13" fmla="*/ 1066800 w 1262062"/>
              <a:gd name="connsiteY13" fmla="*/ 114299 h 300037"/>
              <a:gd name="connsiteX14" fmla="*/ 971550 w 1262062"/>
              <a:gd name="connsiteY14" fmla="*/ 80962 h 300037"/>
              <a:gd name="connsiteX15" fmla="*/ 921544 w 1262062"/>
              <a:gd name="connsiteY15" fmla="*/ 59531 h 300037"/>
              <a:gd name="connsiteX16" fmla="*/ 766763 w 1262062"/>
              <a:gd name="connsiteY16" fmla="*/ 42863 h 300037"/>
              <a:gd name="connsiteX17" fmla="*/ 747713 w 1262062"/>
              <a:gd name="connsiteY17" fmla="*/ 26192 h 300037"/>
              <a:gd name="connsiteX18" fmla="*/ 657225 w 1262062"/>
              <a:gd name="connsiteY18" fmla="*/ 11905 h 300037"/>
              <a:gd name="connsiteX19" fmla="*/ 581025 w 1262062"/>
              <a:gd name="connsiteY19" fmla="*/ 19049 h 300037"/>
              <a:gd name="connsiteX20" fmla="*/ 359569 w 1262062"/>
              <a:gd name="connsiteY20" fmla="*/ 40480 h 300037"/>
              <a:gd name="connsiteX21" fmla="*/ 314325 w 1262062"/>
              <a:gd name="connsiteY21" fmla="*/ 76199 h 300037"/>
              <a:gd name="connsiteX22" fmla="*/ 219075 w 1262062"/>
              <a:gd name="connsiteY22" fmla="*/ 61912 h 300037"/>
              <a:gd name="connsiteX23" fmla="*/ 219075 w 1262062"/>
              <a:gd name="connsiteY23" fmla="*/ 30956 h 300037"/>
              <a:gd name="connsiteX24" fmla="*/ 2382 w 1262062"/>
              <a:gd name="connsiteY24" fmla="*/ 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2062" h="300037">
                <a:moveTo>
                  <a:pt x="2382" y="0"/>
                </a:moveTo>
                <a:lnTo>
                  <a:pt x="0" y="97630"/>
                </a:lnTo>
                <a:lnTo>
                  <a:pt x="66675" y="152399"/>
                </a:lnTo>
                <a:lnTo>
                  <a:pt x="114300" y="164305"/>
                </a:lnTo>
                <a:lnTo>
                  <a:pt x="209550" y="295274"/>
                </a:lnTo>
                <a:lnTo>
                  <a:pt x="707231" y="285749"/>
                </a:lnTo>
                <a:lnTo>
                  <a:pt x="704850" y="238124"/>
                </a:lnTo>
                <a:lnTo>
                  <a:pt x="757238" y="252412"/>
                </a:lnTo>
                <a:lnTo>
                  <a:pt x="766763" y="271462"/>
                </a:lnTo>
                <a:lnTo>
                  <a:pt x="933450" y="300037"/>
                </a:lnTo>
                <a:lnTo>
                  <a:pt x="1262062" y="297655"/>
                </a:lnTo>
                <a:lnTo>
                  <a:pt x="1181100" y="219074"/>
                </a:lnTo>
                <a:lnTo>
                  <a:pt x="1185863" y="176212"/>
                </a:lnTo>
                <a:lnTo>
                  <a:pt x="1066800" y="114299"/>
                </a:lnTo>
                <a:lnTo>
                  <a:pt x="971550" y="80962"/>
                </a:lnTo>
                <a:lnTo>
                  <a:pt x="921544" y="59531"/>
                </a:lnTo>
                <a:cubicBezTo>
                  <a:pt x="900907" y="53975"/>
                  <a:pt x="787400" y="48419"/>
                  <a:pt x="766763" y="42863"/>
                </a:cubicBezTo>
                <a:lnTo>
                  <a:pt x="747713" y="26192"/>
                </a:lnTo>
                <a:lnTo>
                  <a:pt x="657225" y="11905"/>
                </a:lnTo>
                <a:lnTo>
                  <a:pt x="581025" y="19049"/>
                </a:lnTo>
                <a:lnTo>
                  <a:pt x="359569" y="40480"/>
                </a:lnTo>
                <a:lnTo>
                  <a:pt x="314325" y="76199"/>
                </a:lnTo>
                <a:lnTo>
                  <a:pt x="219075" y="61912"/>
                </a:lnTo>
                <a:lnTo>
                  <a:pt x="219075" y="30956"/>
                </a:lnTo>
                <a:cubicBezTo>
                  <a:pt x="155575" y="22225"/>
                  <a:pt x="53976" y="13493"/>
                  <a:pt x="2382" y="0"/>
                </a:cubicBez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7858126" y="3402806"/>
            <a:ext cx="1288713" cy="850107"/>
          </a:xfrm>
          <a:custGeom>
            <a:avLst/>
            <a:gdLst>
              <a:gd name="connsiteX0" fmla="*/ 0 w 1281113"/>
              <a:gd name="connsiteY0" fmla="*/ 28575 h 823913"/>
              <a:gd name="connsiteX1" fmla="*/ 652463 w 1281113"/>
              <a:gd name="connsiteY1" fmla="*/ 823913 h 823913"/>
              <a:gd name="connsiteX2" fmla="*/ 838200 w 1281113"/>
              <a:gd name="connsiteY2" fmla="*/ 814388 h 823913"/>
              <a:gd name="connsiteX3" fmla="*/ 790575 w 1281113"/>
              <a:gd name="connsiteY3" fmla="*/ 747713 h 823913"/>
              <a:gd name="connsiteX4" fmla="*/ 852488 w 1281113"/>
              <a:gd name="connsiteY4" fmla="*/ 647700 h 823913"/>
              <a:gd name="connsiteX5" fmla="*/ 900113 w 1281113"/>
              <a:gd name="connsiteY5" fmla="*/ 604838 h 823913"/>
              <a:gd name="connsiteX6" fmla="*/ 909638 w 1281113"/>
              <a:gd name="connsiteY6" fmla="*/ 709613 h 823913"/>
              <a:gd name="connsiteX7" fmla="*/ 919163 w 1281113"/>
              <a:gd name="connsiteY7" fmla="*/ 804863 h 823913"/>
              <a:gd name="connsiteX8" fmla="*/ 971550 w 1281113"/>
              <a:gd name="connsiteY8" fmla="*/ 800100 h 823913"/>
              <a:gd name="connsiteX9" fmla="*/ 962025 w 1281113"/>
              <a:gd name="connsiteY9" fmla="*/ 733425 h 823913"/>
              <a:gd name="connsiteX10" fmla="*/ 1281113 w 1281113"/>
              <a:gd name="connsiteY10" fmla="*/ 714375 h 823913"/>
              <a:gd name="connsiteX11" fmla="*/ 1276350 w 1281113"/>
              <a:gd name="connsiteY11" fmla="*/ 219075 h 823913"/>
              <a:gd name="connsiteX12" fmla="*/ 1038225 w 1281113"/>
              <a:gd name="connsiteY12" fmla="*/ 28575 h 823913"/>
              <a:gd name="connsiteX13" fmla="*/ 714375 w 1281113"/>
              <a:gd name="connsiteY13" fmla="*/ 33338 h 823913"/>
              <a:gd name="connsiteX14" fmla="*/ 523875 w 1281113"/>
              <a:gd name="connsiteY14" fmla="*/ 0 h 823913"/>
              <a:gd name="connsiteX15" fmla="*/ 523875 w 1281113"/>
              <a:gd name="connsiteY15" fmla="*/ 0 h 823913"/>
              <a:gd name="connsiteX16" fmla="*/ 490538 w 1281113"/>
              <a:gd name="connsiteY16" fmla="*/ 14288 h 823913"/>
              <a:gd name="connsiteX17" fmla="*/ 0 w 1281113"/>
              <a:gd name="connsiteY17" fmla="*/ 28575 h 823913"/>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714375 w 1281113"/>
              <a:gd name="connsiteY13" fmla="*/ 59532 h 850107"/>
              <a:gd name="connsiteX14" fmla="*/ 523875 w 1281113"/>
              <a:gd name="connsiteY14" fmla="*/ 26194 h 850107"/>
              <a:gd name="connsiteX15" fmla="*/ 492919 w 1281113"/>
              <a:gd name="connsiteY15" fmla="*/ 0 h 850107"/>
              <a:gd name="connsiteX16" fmla="*/ 490538 w 1281113"/>
              <a:gd name="connsiteY16" fmla="*/ 40482 h 850107"/>
              <a:gd name="connsiteX17" fmla="*/ 0 w 1281113"/>
              <a:gd name="connsiteY17"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714375 w 1281113"/>
              <a:gd name="connsiteY13" fmla="*/ 59532 h 850107"/>
              <a:gd name="connsiteX14" fmla="*/ 535781 w 1281113"/>
              <a:gd name="connsiteY14" fmla="*/ 7144 h 850107"/>
              <a:gd name="connsiteX15" fmla="*/ 492919 w 1281113"/>
              <a:gd name="connsiteY15" fmla="*/ 0 h 850107"/>
              <a:gd name="connsiteX16" fmla="*/ 490538 w 1281113"/>
              <a:gd name="connsiteY16" fmla="*/ 40482 h 850107"/>
              <a:gd name="connsiteX17" fmla="*/ 0 w 1281113"/>
              <a:gd name="connsiteY17"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714375 w 1281113"/>
              <a:gd name="connsiteY13" fmla="*/ 59532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90575 w 1281113"/>
              <a:gd name="connsiteY3" fmla="*/ 773907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88194 w 1281113"/>
              <a:gd name="connsiteY3" fmla="*/ 776288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88194 w 1281113"/>
              <a:gd name="connsiteY3" fmla="*/ 776288 h 850107"/>
              <a:gd name="connsiteX4" fmla="*/ 852488 w 1281113"/>
              <a:gd name="connsiteY4" fmla="*/ 673894 h 850107"/>
              <a:gd name="connsiteX5" fmla="*/ 900113 w 1281113"/>
              <a:gd name="connsiteY5" fmla="*/ 631032 h 850107"/>
              <a:gd name="connsiteX6" fmla="*/ 909638 w 1281113"/>
              <a:gd name="connsiteY6" fmla="*/ 735807 h 850107"/>
              <a:gd name="connsiteX7" fmla="*/ 919163 w 1281113"/>
              <a:gd name="connsiteY7" fmla="*/ 831057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88194 w 1281113"/>
              <a:gd name="connsiteY3" fmla="*/ 776288 h 850107"/>
              <a:gd name="connsiteX4" fmla="*/ 852488 w 1281113"/>
              <a:gd name="connsiteY4" fmla="*/ 673894 h 850107"/>
              <a:gd name="connsiteX5" fmla="*/ 900113 w 1281113"/>
              <a:gd name="connsiteY5" fmla="*/ 631032 h 850107"/>
              <a:gd name="connsiteX6" fmla="*/ 909638 w 1281113"/>
              <a:gd name="connsiteY6" fmla="*/ 735807 h 850107"/>
              <a:gd name="connsiteX7" fmla="*/ 904875 w 1281113"/>
              <a:gd name="connsiteY7" fmla="*/ 819151 h 850107"/>
              <a:gd name="connsiteX8" fmla="*/ 971550 w 1281113"/>
              <a:gd name="connsiteY8" fmla="*/ 826294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1113"/>
              <a:gd name="connsiteY0" fmla="*/ 54769 h 850107"/>
              <a:gd name="connsiteX1" fmla="*/ 652463 w 1281113"/>
              <a:gd name="connsiteY1" fmla="*/ 850107 h 850107"/>
              <a:gd name="connsiteX2" fmla="*/ 838200 w 1281113"/>
              <a:gd name="connsiteY2" fmla="*/ 840582 h 850107"/>
              <a:gd name="connsiteX3" fmla="*/ 788194 w 1281113"/>
              <a:gd name="connsiteY3" fmla="*/ 776288 h 850107"/>
              <a:gd name="connsiteX4" fmla="*/ 852488 w 1281113"/>
              <a:gd name="connsiteY4" fmla="*/ 673894 h 850107"/>
              <a:gd name="connsiteX5" fmla="*/ 900113 w 1281113"/>
              <a:gd name="connsiteY5" fmla="*/ 631032 h 850107"/>
              <a:gd name="connsiteX6" fmla="*/ 909638 w 1281113"/>
              <a:gd name="connsiteY6" fmla="*/ 735807 h 850107"/>
              <a:gd name="connsiteX7" fmla="*/ 904875 w 1281113"/>
              <a:gd name="connsiteY7" fmla="*/ 819151 h 850107"/>
              <a:gd name="connsiteX8" fmla="*/ 962025 w 1281113"/>
              <a:gd name="connsiteY8" fmla="*/ 819150 h 850107"/>
              <a:gd name="connsiteX9" fmla="*/ 962025 w 1281113"/>
              <a:gd name="connsiteY9" fmla="*/ 759619 h 850107"/>
              <a:gd name="connsiteX10" fmla="*/ 1281113 w 1281113"/>
              <a:gd name="connsiteY10" fmla="*/ 740569 h 850107"/>
              <a:gd name="connsiteX11" fmla="*/ 1276350 w 1281113"/>
              <a:gd name="connsiteY11" fmla="*/ 245269 h 850107"/>
              <a:gd name="connsiteX12" fmla="*/ 1038225 w 1281113"/>
              <a:gd name="connsiteY12" fmla="*/ 54769 h 850107"/>
              <a:gd name="connsiteX13" fmla="*/ 697706 w 1281113"/>
              <a:gd name="connsiteY13" fmla="*/ 50007 h 850107"/>
              <a:gd name="connsiteX14" fmla="*/ 554831 w 1281113"/>
              <a:gd name="connsiteY14" fmla="*/ 33338 h 850107"/>
              <a:gd name="connsiteX15" fmla="*/ 535781 w 1281113"/>
              <a:gd name="connsiteY15" fmla="*/ 7144 h 850107"/>
              <a:gd name="connsiteX16" fmla="*/ 492919 w 1281113"/>
              <a:gd name="connsiteY16" fmla="*/ 0 h 850107"/>
              <a:gd name="connsiteX17" fmla="*/ 490538 w 1281113"/>
              <a:gd name="connsiteY17" fmla="*/ 40482 h 850107"/>
              <a:gd name="connsiteX18" fmla="*/ 0 w 1281113"/>
              <a:gd name="connsiteY18" fmla="*/ 54769 h 850107"/>
              <a:gd name="connsiteX0" fmla="*/ 0 w 1288256"/>
              <a:gd name="connsiteY0" fmla="*/ 54769 h 850107"/>
              <a:gd name="connsiteX1" fmla="*/ 652463 w 1288256"/>
              <a:gd name="connsiteY1" fmla="*/ 850107 h 850107"/>
              <a:gd name="connsiteX2" fmla="*/ 838200 w 1288256"/>
              <a:gd name="connsiteY2" fmla="*/ 840582 h 850107"/>
              <a:gd name="connsiteX3" fmla="*/ 788194 w 1288256"/>
              <a:gd name="connsiteY3" fmla="*/ 776288 h 850107"/>
              <a:gd name="connsiteX4" fmla="*/ 852488 w 1288256"/>
              <a:gd name="connsiteY4" fmla="*/ 673894 h 850107"/>
              <a:gd name="connsiteX5" fmla="*/ 900113 w 1288256"/>
              <a:gd name="connsiteY5" fmla="*/ 631032 h 850107"/>
              <a:gd name="connsiteX6" fmla="*/ 909638 w 1288256"/>
              <a:gd name="connsiteY6" fmla="*/ 735807 h 850107"/>
              <a:gd name="connsiteX7" fmla="*/ 904875 w 1288256"/>
              <a:gd name="connsiteY7" fmla="*/ 819151 h 850107"/>
              <a:gd name="connsiteX8" fmla="*/ 962025 w 1288256"/>
              <a:gd name="connsiteY8" fmla="*/ 819150 h 850107"/>
              <a:gd name="connsiteX9" fmla="*/ 962025 w 1288256"/>
              <a:gd name="connsiteY9" fmla="*/ 759619 h 850107"/>
              <a:gd name="connsiteX10" fmla="*/ 1288256 w 1288256"/>
              <a:gd name="connsiteY10" fmla="*/ 740569 h 850107"/>
              <a:gd name="connsiteX11" fmla="*/ 1276350 w 1288256"/>
              <a:gd name="connsiteY11" fmla="*/ 245269 h 850107"/>
              <a:gd name="connsiteX12" fmla="*/ 1038225 w 1288256"/>
              <a:gd name="connsiteY12" fmla="*/ 54769 h 850107"/>
              <a:gd name="connsiteX13" fmla="*/ 697706 w 1288256"/>
              <a:gd name="connsiteY13" fmla="*/ 50007 h 850107"/>
              <a:gd name="connsiteX14" fmla="*/ 554831 w 1288256"/>
              <a:gd name="connsiteY14" fmla="*/ 33338 h 850107"/>
              <a:gd name="connsiteX15" fmla="*/ 535781 w 1288256"/>
              <a:gd name="connsiteY15" fmla="*/ 7144 h 850107"/>
              <a:gd name="connsiteX16" fmla="*/ 492919 w 1288256"/>
              <a:gd name="connsiteY16" fmla="*/ 0 h 850107"/>
              <a:gd name="connsiteX17" fmla="*/ 490538 w 1288256"/>
              <a:gd name="connsiteY17" fmla="*/ 40482 h 850107"/>
              <a:gd name="connsiteX18" fmla="*/ 0 w 1288256"/>
              <a:gd name="connsiteY18" fmla="*/ 54769 h 850107"/>
              <a:gd name="connsiteX0" fmla="*/ 0 w 1290925"/>
              <a:gd name="connsiteY0" fmla="*/ 54769 h 850107"/>
              <a:gd name="connsiteX1" fmla="*/ 652463 w 1290925"/>
              <a:gd name="connsiteY1" fmla="*/ 850107 h 850107"/>
              <a:gd name="connsiteX2" fmla="*/ 838200 w 1290925"/>
              <a:gd name="connsiteY2" fmla="*/ 840582 h 850107"/>
              <a:gd name="connsiteX3" fmla="*/ 788194 w 1290925"/>
              <a:gd name="connsiteY3" fmla="*/ 776288 h 850107"/>
              <a:gd name="connsiteX4" fmla="*/ 852488 w 1290925"/>
              <a:gd name="connsiteY4" fmla="*/ 673894 h 850107"/>
              <a:gd name="connsiteX5" fmla="*/ 900113 w 1290925"/>
              <a:gd name="connsiteY5" fmla="*/ 631032 h 850107"/>
              <a:gd name="connsiteX6" fmla="*/ 909638 w 1290925"/>
              <a:gd name="connsiteY6" fmla="*/ 735807 h 850107"/>
              <a:gd name="connsiteX7" fmla="*/ 904875 w 1290925"/>
              <a:gd name="connsiteY7" fmla="*/ 819151 h 850107"/>
              <a:gd name="connsiteX8" fmla="*/ 962025 w 1290925"/>
              <a:gd name="connsiteY8" fmla="*/ 819150 h 850107"/>
              <a:gd name="connsiteX9" fmla="*/ 962025 w 1290925"/>
              <a:gd name="connsiteY9" fmla="*/ 759619 h 850107"/>
              <a:gd name="connsiteX10" fmla="*/ 1288256 w 1290925"/>
              <a:gd name="connsiteY10" fmla="*/ 740569 h 850107"/>
              <a:gd name="connsiteX11" fmla="*/ 1290637 w 1290925"/>
              <a:gd name="connsiteY11" fmla="*/ 252412 h 850107"/>
              <a:gd name="connsiteX12" fmla="*/ 1038225 w 1290925"/>
              <a:gd name="connsiteY12" fmla="*/ 54769 h 850107"/>
              <a:gd name="connsiteX13" fmla="*/ 697706 w 1290925"/>
              <a:gd name="connsiteY13" fmla="*/ 50007 h 850107"/>
              <a:gd name="connsiteX14" fmla="*/ 554831 w 1290925"/>
              <a:gd name="connsiteY14" fmla="*/ 33338 h 850107"/>
              <a:gd name="connsiteX15" fmla="*/ 535781 w 1290925"/>
              <a:gd name="connsiteY15" fmla="*/ 7144 h 850107"/>
              <a:gd name="connsiteX16" fmla="*/ 492919 w 1290925"/>
              <a:gd name="connsiteY16" fmla="*/ 0 h 850107"/>
              <a:gd name="connsiteX17" fmla="*/ 490538 w 1290925"/>
              <a:gd name="connsiteY17" fmla="*/ 40482 h 850107"/>
              <a:gd name="connsiteX18" fmla="*/ 0 w 1290925"/>
              <a:gd name="connsiteY18" fmla="*/ 54769 h 850107"/>
              <a:gd name="connsiteX0" fmla="*/ 0 w 1288713"/>
              <a:gd name="connsiteY0" fmla="*/ 54769 h 850107"/>
              <a:gd name="connsiteX1" fmla="*/ 652463 w 1288713"/>
              <a:gd name="connsiteY1" fmla="*/ 850107 h 850107"/>
              <a:gd name="connsiteX2" fmla="*/ 838200 w 1288713"/>
              <a:gd name="connsiteY2" fmla="*/ 840582 h 850107"/>
              <a:gd name="connsiteX3" fmla="*/ 788194 w 1288713"/>
              <a:gd name="connsiteY3" fmla="*/ 776288 h 850107"/>
              <a:gd name="connsiteX4" fmla="*/ 852488 w 1288713"/>
              <a:gd name="connsiteY4" fmla="*/ 673894 h 850107"/>
              <a:gd name="connsiteX5" fmla="*/ 900113 w 1288713"/>
              <a:gd name="connsiteY5" fmla="*/ 631032 h 850107"/>
              <a:gd name="connsiteX6" fmla="*/ 909638 w 1288713"/>
              <a:gd name="connsiteY6" fmla="*/ 735807 h 850107"/>
              <a:gd name="connsiteX7" fmla="*/ 904875 w 1288713"/>
              <a:gd name="connsiteY7" fmla="*/ 819151 h 850107"/>
              <a:gd name="connsiteX8" fmla="*/ 962025 w 1288713"/>
              <a:gd name="connsiteY8" fmla="*/ 819150 h 850107"/>
              <a:gd name="connsiteX9" fmla="*/ 962025 w 1288713"/>
              <a:gd name="connsiteY9" fmla="*/ 759619 h 850107"/>
              <a:gd name="connsiteX10" fmla="*/ 1288256 w 1288713"/>
              <a:gd name="connsiteY10" fmla="*/ 740569 h 850107"/>
              <a:gd name="connsiteX11" fmla="*/ 1288255 w 1288713"/>
              <a:gd name="connsiteY11" fmla="*/ 261937 h 850107"/>
              <a:gd name="connsiteX12" fmla="*/ 1038225 w 1288713"/>
              <a:gd name="connsiteY12" fmla="*/ 54769 h 850107"/>
              <a:gd name="connsiteX13" fmla="*/ 697706 w 1288713"/>
              <a:gd name="connsiteY13" fmla="*/ 50007 h 850107"/>
              <a:gd name="connsiteX14" fmla="*/ 554831 w 1288713"/>
              <a:gd name="connsiteY14" fmla="*/ 33338 h 850107"/>
              <a:gd name="connsiteX15" fmla="*/ 535781 w 1288713"/>
              <a:gd name="connsiteY15" fmla="*/ 7144 h 850107"/>
              <a:gd name="connsiteX16" fmla="*/ 492919 w 1288713"/>
              <a:gd name="connsiteY16" fmla="*/ 0 h 850107"/>
              <a:gd name="connsiteX17" fmla="*/ 490538 w 1288713"/>
              <a:gd name="connsiteY17" fmla="*/ 40482 h 850107"/>
              <a:gd name="connsiteX18" fmla="*/ 0 w 1288713"/>
              <a:gd name="connsiteY18" fmla="*/ 54769 h 850107"/>
              <a:gd name="connsiteX0" fmla="*/ 0 w 1288713"/>
              <a:gd name="connsiteY0" fmla="*/ 54769 h 850107"/>
              <a:gd name="connsiteX1" fmla="*/ 652463 w 1288713"/>
              <a:gd name="connsiteY1" fmla="*/ 850107 h 850107"/>
              <a:gd name="connsiteX2" fmla="*/ 838200 w 1288713"/>
              <a:gd name="connsiteY2" fmla="*/ 840582 h 850107"/>
              <a:gd name="connsiteX3" fmla="*/ 788194 w 1288713"/>
              <a:gd name="connsiteY3" fmla="*/ 776288 h 850107"/>
              <a:gd name="connsiteX4" fmla="*/ 852488 w 1288713"/>
              <a:gd name="connsiteY4" fmla="*/ 673894 h 850107"/>
              <a:gd name="connsiteX5" fmla="*/ 900113 w 1288713"/>
              <a:gd name="connsiteY5" fmla="*/ 631032 h 850107"/>
              <a:gd name="connsiteX6" fmla="*/ 909638 w 1288713"/>
              <a:gd name="connsiteY6" fmla="*/ 735807 h 850107"/>
              <a:gd name="connsiteX7" fmla="*/ 904875 w 1288713"/>
              <a:gd name="connsiteY7" fmla="*/ 819151 h 850107"/>
              <a:gd name="connsiteX8" fmla="*/ 962025 w 1288713"/>
              <a:gd name="connsiteY8" fmla="*/ 819150 h 850107"/>
              <a:gd name="connsiteX9" fmla="*/ 962025 w 1288713"/>
              <a:gd name="connsiteY9" fmla="*/ 759619 h 850107"/>
              <a:gd name="connsiteX10" fmla="*/ 1288256 w 1288713"/>
              <a:gd name="connsiteY10" fmla="*/ 740569 h 850107"/>
              <a:gd name="connsiteX11" fmla="*/ 1288255 w 1288713"/>
              <a:gd name="connsiteY11" fmla="*/ 261937 h 850107"/>
              <a:gd name="connsiteX12" fmla="*/ 1038225 w 1288713"/>
              <a:gd name="connsiteY12" fmla="*/ 54769 h 850107"/>
              <a:gd name="connsiteX13" fmla="*/ 697706 w 1288713"/>
              <a:gd name="connsiteY13" fmla="*/ 50007 h 850107"/>
              <a:gd name="connsiteX14" fmla="*/ 554831 w 1288713"/>
              <a:gd name="connsiteY14" fmla="*/ 33338 h 850107"/>
              <a:gd name="connsiteX15" fmla="*/ 535781 w 1288713"/>
              <a:gd name="connsiteY15" fmla="*/ 7144 h 850107"/>
              <a:gd name="connsiteX16" fmla="*/ 492919 w 1288713"/>
              <a:gd name="connsiteY16" fmla="*/ 0 h 850107"/>
              <a:gd name="connsiteX17" fmla="*/ 490538 w 1288713"/>
              <a:gd name="connsiteY17" fmla="*/ 40482 h 850107"/>
              <a:gd name="connsiteX18" fmla="*/ 0 w 1288713"/>
              <a:gd name="connsiteY18" fmla="*/ 54769 h 850107"/>
              <a:gd name="connsiteX0" fmla="*/ 0 w 1288713"/>
              <a:gd name="connsiteY0" fmla="*/ 54769 h 850107"/>
              <a:gd name="connsiteX1" fmla="*/ 652463 w 1288713"/>
              <a:gd name="connsiteY1" fmla="*/ 850107 h 850107"/>
              <a:gd name="connsiteX2" fmla="*/ 838200 w 1288713"/>
              <a:gd name="connsiteY2" fmla="*/ 840582 h 850107"/>
              <a:gd name="connsiteX3" fmla="*/ 788194 w 1288713"/>
              <a:gd name="connsiteY3" fmla="*/ 776288 h 850107"/>
              <a:gd name="connsiteX4" fmla="*/ 852488 w 1288713"/>
              <a:gd name="connsiteY4" fmla="*/ 673894 h 850107"/>
              <a:gd name="connsiteX5" fmla="*/ 900113 w 1288713"/>
              <a:gd name="connsiteY5" fmla="*/ 631032 h 850107"/>
              <a:gd name="connsiteX6" fmla="*/ 909638 w 1288713"/>
              <a:gd name="connsiteY6" fmla="*/ 735807 h 850107"/>
              <a:gd name="connsiteX7" fmla="*/ 904875 w 1288713"/>
              <a:gd name="connsiteY7" fmla="*/ 819151 h 850107"/>
              <a:gd name="connsiteX8" fmla="*/ 962025 w 1288713"/>
              <a:gd name="connsiteY8" fmla="*/ 819150 h 850107"/>
              <a:gd name="connsiteX9" fmla="*/ 962025 w 1288713"/>
              <a:gd name="connsiteY9" fmla="*/ 759619 h 850107"/>
              <a:gd name="connsiteX10" fmla="*/ 1288256 w 1288713"/>
              <a:gd name="connsiteY10" fmla="*/ 740569 h 850107"/>
              <a:gd name="connsiteX11" fmla="*/ 1288255 w 1288713"/>
              <a:gd name="connsiteY11" fmla="*/ 261937 h 850107"/>
              <a:gd name="connsiteX12" fmla="*/ 1038225 w 1288713"/>
              <a:gd name="connsiteY12" fmla="*/ 54769 h 850107"/>
              <a:gd name="connsiteX13" fmla="*/ 697706 w 1288713"/>
              <a:gd name="connsiteY13" fmla="*/ 50007 h 850107"/>
              <a:gd name="connsiteX14" fmla="*/ 554831 w 1288713"/>
              <a:gd name="connsiteY14" fmla="*/ 33338 h 850107"/>
              <a:gd name="connsiteX15" fmla="*/ 535781 w 1288713"/>
              <a:gd name="connsiteY15" fmla="*/ 7144 h 850107"/>
              <a:gd name="connsiteX16" fmla="*/ 492919 w 1288713"/>
              <a:gd name="connsiteY16" fmla="*/ 0 h 850107"/>
              <a:gd name="connsiteX17" fmla="*/ 490538 w 1288713"/>
              <a:gd name="connsiteY17" fmla="*/ 40482 h 850107"/>
              <a:gd name="connsiteX18" fmla="*/ 0 w 1288713"/>
              <a:gd name="connsiteY18" fmla="*/ 54769 h 85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713" h="850107">
                <a:moveTo>
                  <a:pt x="0" y="54769"/>
                </a:moveTo>
                <a:lnTo>
                  <a:pt x="652463" y="850107"/>
                </a:lnTo>
                <a:lnTo>
                  <a:pt x="838200" y="840582"/>
                </a:lnTo>
                <a:cubicBezTo>
                  <a:pt x="840581" y="807245"/>
                  <a:pt x="804863" y="797719"/>
                  <a:pt x="788194" y="776288"/>
                </a:cubicBezTo>
                <a:cubicBezTo>
                  <a:pt x="808832" y="742950"/>
                  <a:pt x="812800" y="683419"/>
                  <a:pt x="852488" y="673894"/>
                </a:cubicBezTo>
                <a:cubicBezTo>
                  <a:pt x="868363" y="659607"/>
                  <a:pt x="858045" y="609600"/>
                  <a:pt x="900113" y="631032"/>
                </a:cubicBezTo>
                <a:cubicBezTo>
                  <a:pt x="929482" y="665957"/>
                  <a:pt x="906463" y="700882"/>
                  <a:pt x="909638" y="735807"/>
                </a:cubicBezTo>
                <a:lnTo>
                  <a:pt x="904875" y="819151"/>
                </a:lnTo>
                <a:lnTo>
                  <a:pt x="962025" y="819150"/>
                </a:lnTo>
                <a:lnTo>
                  <a:pt x="962025" y="759619"/>
                </a:lnTo>
                <a:lnTo>
                  <a:pt x="1288256" y="740569"/>
                </a:lnTo>
                <a:cubicBezTo>
                  <a:pt x="1286668" y="575469"/>
                  <a:pt x="1289843" y="427037"/>
                  <a:pt x="1288255" y="261937"/>
                </a:cubicBezTo>
                <a:lnTo>
                  <a:pt x="1038225" y="54769"/>
                </a:lnTo>
                <a:cubicBezTo>
                  <a:pt x="924719" y="53182"/>
                  <a:pt x="806450" y="68263"/>
                  <a:pt x="697706" y="50007"/>
                </a:cubicBezTo>
                <a:cubicBezTo>
                  <a:pt x="623887" y="44848"/>
                  <a:pt x="584597" y="42069"/>
                  <a:pt x="554831" y="33338"/>
                </a:cubicBezTo>
                <a:cubicBezTo>
                  <a:pt x="525065" y="24607"/>
                  <a:pt x="546100" y="12700"/>
                  <a:pt x="535781" y="7144"/>
                </a:cubicBezTo>
                <a:cubicBezTo>
                  <a:pt x="525462" y="1588"/>
                  <a:pt x="503238" y="8731"/>
                  <a:pt x="492919" y="0"/>
                </a:cubicBezTo>
                <a:lnTo>
                  <a:pt x="490538" y="40482"/>
                </a:lnTo>
                <a:lnTo>
                  <a:pt x="0" y="54769"/>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 Box 16"/>
          <p:cNvSpPr txBox="1">
            <a:spLocks noChangeArrowheads="1"/>
          </p:cNvSpPr>
          <p:nvPr/>
        </p:nvSpPr>
        <p:spPr bwMode="auto">
          <a:xfrm>
            <a:off x="7303524" y="4729577"/>
            <a:ext cx="1541256" cy="400110"/>
          </a:xfrm>
          <a:prstGeom prst="rect">
            <a:avLst/>
          </a:prstGeom>
          <a:noFill/>
          <a:ln w="28575">
            <a:solidFill>
              <a:srgbClr val="FF99FF"/>
            </a:solid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bouleuterion</a:t>
            </a:r>
          </a:p>
        </p:txBody>
      </p:sp>
      <p:sp>
        <p:nvSpPr>
          <p:cNvPr id="27" name="Text Box 16"/>
          <p:cNvSpPr txBox="1">
            <a:spLocks noChangeArrowheads="1"/>
          </p:cNvSpPr>
          <p:nvPr/>
        </p:nvSpPr>
        <p:spPr bwMode="auto">
          <a:xfrm>
            <a:off x="8059319" y="3467079"/>
            <a:ext cx="977832" cy="646331"/>
          </a:xfrm>
          <a:prstGeom prst="rect">
            <a:avLst/>
          </a:prstGeom>
          <a:noFill/>
          <a:ln w="28575">
            <a:solidFill>
              <a:srgbClr val="FF99FF"/>
            </a:solid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glow rad="76200">
                    <a:srgbClr val="000000">
                      <a:alpha val="60000"/>
                    </a:srgbClr>
                  </a:glow>
                </a:effectLst>
                <a:uLnTx/>
                <a:uFillTx/>
                <a:latin typeface="Calibri"/>
                <a:ea typeface="+mn-ea"/>
                <a:cs typeface="Calibri" pitchFamily="34" charset="0"/>
              </a:rPr>
              <a:t>Roman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glow rad="76200">
                    <a:srgbClr val="000000">
                      <a:alpha val="60000"/>
                    </a:srgbClr>
                  </a:glow>
                </a:effectLst>
                <a:uLnTx/>
                <a:uFillTx/>
                <a:latin typeface="Calibri"/>
                <a:ea typeface="+mn-ea"/>
                <a:cs typeface="Calibri" pitchFamily="34" charset="0"/>
              </a:rPr>
              <a:t>  basilica</a:t>
            </a:r>
          </a:p>
        </p:txBody>
      </p:sp>
      <p:sp>
        <p:nvSpPr>
          <p:cNvPr id="35" name="Text Box 16"/>
          <p:cNvSpPr txBox="1">
            <a:spLocks noChangeArrowheads="1"/>
          </p:cNvSpPr>
          <p:nvPr/>
        </p:nvSpPr>
        <p:spPr bwMode="auto">
          <a:xfrm>
            <a:off x="7650275" y="2283227"/>
            <a:ext cx="1260362"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glow rad="76200">
                    <a:srgbClr val="000000">
                      <a:alpha val="60000"/>
                    </a:srgbClr>
                  </a:glow>
                </a:effectLst>
                <a:uLnTx/>
                <a:uFillTx/>
                <a:latin typeface="Calibri"/>
                <a:ea typeface="+mn-ea"/>
                <a:cs typeface="Calibri" pitchFamily="34" charset="0"/>
              </a:rPr>
              <a:t>records office</a:t>
            </a:r>
          </a:p>
        </p:txBody>
      </p:sp>
      <p:sp>
        <p:nvSpPr>
          <p:cNvPr id="36" name="Line 9"/>
          <p:cNvSpPr>
            <a:spLocks noChangeShapeType="1"/>
          </p:cNvSpPr>
          <p:nvPr/>
        </p:nvSpPr>
        <p:spPr bwMode="auto">
          <a:xfrm>
            <a:off x="8277071" y="2925895"/>
            <a:ext cx="0" cy="334203"/>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7" name="Line 9"/>
          <p:cNvSpPr>
            <a:spLocks noChangeShapeType="1"/>
          </p:cNvSpPr>
          <p:nvPr/>
        </p:nvSpPr>
        <p:spPr bwMode="auto">
          <a:xfrm flipV="1">
            <a:off x="8502482" y="4381409"/>
            <a:ext cx="204328" cy="348168"/>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19" name="Picture 6">
            <a:extLst>
              <a:ext uri="{FF2B5EF4-FFF2-40B4-BE49-F238E27FC236}">
                <a16:creationId xmlns:a16="http://schemas.microsoft.com/office/drawing/2014/main" id="{8D2A9E50-4D88-408C-B7EF-7CEF5020733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5093" y="2586597"/>
            <a:ext cx="469254" cy="105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ED7F98F6-ABAA-4F28-9AE5-3920FCBD451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8422" y="2555596"/>
            <a:ext cx="450900" cy="105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10C2DB6-B47B-43E6-B2A7-A23A0C379EC2}"/>
              </a:ext>
            </a:extLst>
          </p:cNvPr>
          <p:cNvSpPr/>
          <p:nvPr/>
        </p:nvSpPr>
        <p:spPr>
          <a:xfrm>
            <a:off x="4724400" y="3827859"/>
            <a:ext cx="774771" cy="400110"/>
          </a:xfrm>
          <a:prstGeom prst="rect">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C303E31-D776-40E0-B5EA-8B2256BE75E3}"/>
              </a:ext>
            </a:extLst>
          </p:cNvPr>
          <p:cNvSpPr txBox="1"/>
          <p:nvPr/>
        </p:nvSpPr>
        <p:spPr>
          <a:xfrm>
            <a:off x="0" y="388620"/>
            <a:ext cx="8173263" cy="369332"/>
          </a:xfrm>
          <a:prstGeom prst="rect">
            <a:avLst/>
          </a:prstGeom>
          <a:solidFill>
            <a:schemeClr val="bg1"/>
          </a:solidFill>
        </p:spPr>
        <p:txBody>
          <a:bodyPr wrap="none" rtlCol="0">
            <a:spAutoFit/>
          </a:bodyPr>
          <a:lstStyle/>
          <a:p>
            <a:r>
              <a:rPr lang="en-US" dirty="0"/>
              <a:t>Three possibilities for the location of the court before which Paul and Silas were taken</a:t>
            </a:r>
          </a:p>
        </p:txBody>
      </p:sp>
      <p:sp>
        <p:nvSpPr>
          <p:cNvPr id="13" name="Rectangle 12">
            <a:extLst>
              <a:ext uri="{FF2B5EF4-FFF2-40B4-BE49-F238E27FC236}">
                <a16:creationId xmlns:a16="http://schemas.microsoft.com/office/drawing/2014/main" id="{3D4E98B0-ABA0-41EF-8F75-06FF644BC74D}"/>
              </a:ext>
            </a:extLst>
          </p:cNvPr>
          <p:cNvSpPr/>
          <p:nvPr/>
        </p:nvSpPr>
        <p:spPr>
          <a:xfrm>
            <a:off x="5511463" y="3765665"/>
            <a:ext cx="1792061" cy="369332"/>
          </a:xfrm>
          <a:prstGeom prst="rect">
            <a:avLst/>
          </a:prstGeom>
        </p:spPr>
        <p:txBody>
          <a:bodyPr wrap="square">
            <a:spAutoFit/>
          </a:bodyPr>
          <a:lstStyle/>
          <a:p>
            <a:r>
              <a:rPr lang="en-US" b="1" dirty="0">
                <a:solidFill>
                  <a:srgbClr val="FFFF00"/>
                </a:solidFill>
              </a:rPr>
              <a:t>Acts 18 (Corinth)</a:t>
            </a:r>
          </a:p>
        </p:txBody>
      </p:sp>
      <p:sp>
        <p:nvSpPr>
          <p:cNvPr id="14" name="Rectangle 13">
            <a:extLst>
              <a:ext uri="{FF2B5EF4-FFF2-40B4-BE49-F238E27FC236}">
                <a16:creationId xmlns:a16="http://schemas.microsoft.com/office/drawing/2014/main" id="{AF70D801-F3AC-46D0-9BDB-79594D1CB1FC}"/>
              </a:ext>
            </a:extLst>
          </p:cNvPr>
          <p:cNvSpPr/>
          <p:nvPr/>
        </p:nvSpPr>
        <p:spPr>
          <a:xfrm>
            <a:off x="6095218" y="2199962"/>
            <a:ext cx="1867605" cy="646331"/>
          </a:xfrm>
          <a:prstGeom prst="rect">
            <a:avLst/>
          </a:prstGeom>
          <a:solidFill>
            <a:schemeClr val="bg1"/>
          </a:solidFill>
        </p:spPr>
        <p:txBody>
          <a:bodyPr wrap="square">
            <a:spAutoFit/>
          </a:bodyPr>
          <a:lstStyle/>
          <a:p>
            <a:r>
              <a:rPr lang="en-US" dirty="0"/>
              <a:t>Commonly used as a court of law</a:t>
            </a:r>
          </a:p>
        </p:txBody>
      </p:sp>
      <p:cxnSp>
        <p:nvCxnSpPr>
          <p:cNvPr id="16" name="Straight Arrow Connector 15">
            <a:extLst>
              <a:ext uri="{FF2B5EF4-FFF2-40B4-BE49-F238E27FC236}">
                <a16:creationId xmlns:a16="http://schemas.microsoft.com/office/drawing/2014/main" id="{80557CDD-1E1F-42B3-9081-A9384D1FB37B}"/>
              </a:ext>
            </a:extLst>
          </p:cNvPr>
          <p:cNvCxnSpPr/>
          <p:nvPr/>
        </p:nvCxnSpPr>
        <p:spPr>
          <a:xfrm>
            <a:off x="7080069" y="2846293"/>
            <a:ext cx="979250" cy="616044"/>
          </a:xfrm>
          <a:prstGeom prst="straightConnector1">
            <a:avLst/>
          </a:prstGeom>
          <a:ln w="3810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4021D23-8A5F-4EB8-97B3-1FCC0E055A40}"/>
              </a:ext>
            </a:extLst>
          </p:cNvPr>
          <p:cNvSpPr/>
          <p:nvPr/>
        </p:nvSpPr>
        <p:spPr>
          <a:xfrm>
            <a:off x="5604694" y="4486275"/>
            <a:ext cx="1867605" cy="923330"/>
          </a:xfrm>
          <a:prstGeom prst="rect">
            <a:avLst/>
          </a:prstGeom>
          <a:solidFill>
            <a:schemeClr val="bg1"/>
          </a:solidFill>
        </p:spPr>
        <p:txBody>
          <a:bodyPr wrap="square">
            <a:spAutoFit/>
          </a:bodyPr>
          <a:lstStyle/>
          <a:p>
            <a:r>
              <a:rPr lang="en-US" dirty="0"/>
              <a:t>Council of Citizens (senate)</a:t>
            </a:r>
          </a:p>
          <a:p>
            <a:r>
              <a:rPr lang="en-US" dirty="0"/>
              <a:t>met</a:t>
            </a:r>
          </a:p>
        </p:txBody>
      </p:sp>
      <p:sp>
        <p:nvSpPr>
          <p:cNvPr id="17" name="Arrow: Right 16">
            <a:extLst>
              <a:ext uri="{FF2B5EF4-FFF2-40B4-BE49-F238E27FC236}">
                <a16:creationId xmlns:a16="http://schemas.microsoft.com/office/drawing/2014/main" id="{62529C15-0436-47FD-894F-24EB1B6783BD}"/>
              </a:ext>
            </a:extLst>
          </p:cNvPr>
          <p:cNvSpPr/>
          <p:nvPr/>
        </p:nvSpPr>
        <p:spPr>
          <a:xfrm>
            <a:off x="3076190" y="2950288"/>
            <a:ext cx="458342" cy="309810"/>
          </a:xfrm>
          <a:prstGeom prst="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48EF7A9E-EBB0-4441-8E77-9AC32ABA0C01}"/>
              </a:ext>
            </a:extLst>
          </p:cNvPr>
          <p:cNvSpPr/>
          <p:nvPr/>
        </p:nvSpPr>
        <p:spPr>
          <a:xfrm rot="3051370">
            <a:off x="3103850" y="3438787"/>
            <a:ext cx="458342" cy="309810"/>
          </a:xfrm>
          <a:prstGeom prst="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32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p:cNvSpPr>
            <a:spLocks noGrp="1" noChangeArrowheads="1"/>
          </p:cNvSpPr>
          <p:nvPr>
            <p:ph type="title"/>
          </p:nvPr>
        </p:nvSpPr>
        <p:spPr/>
        <p:txBody>
          <a:bodyPr/>
          <a:lstStyle/>
          <a:p>
            <a:r>
              <a:rPr lang="en-US" altLang="en-US"/>
              <a:t>Philippi forum</a:t>
            </a:r>
          </a:p>
        </p:txBody>
      </p:sp>
      <p:pic>
        <p:nvPicPr>
          <p:cNvPr id="80899" name="Picture 3" descr="Philippi forum, tb n0112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80900" name="Text Box 4"/>
          <p:cNvSpPr txBox="1">
            <a:spLocks noChangeArrowheads="1"/>
          </p:cNvSpPr>
          <p:nvPr/>
        </p:nvSpPr>
        <p:spPr bwMode="auto">
          <a:xfrm>
            <a:off x="685800" y="6210300"/>
            <a:ext cx="7772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Philippi forum</a:t>
            </a:r>
          </a:p>
        </p:txBody>
      </p:sp>
      <p:sp>
        <p:nvSpPr>
          <p:cNvPr id="80901" name="Text Box 5"/>
          <p:cNvSpPr txBox="1">
            <a:spLocks noChangeArrowheads="1"/>
          </p:cNvSpPr>
          <p:nvPr/>
        </p:nvSpPr>
        <p:spPr bwMode="auto">
          <a:xfrm>
            <a:off x="442913" y="939800"/>
            <a:ext cx="8229600"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Arial" pitchFamily="34" charset="0"/>
              </a:rPr>
              <a:t>Acts 16: </a:t>
            </a:r>
            <a:r>
              <a:rPr kumimoji="0" lang="en-US" altLang="en-US" sz="1800" b="0" i="0" u="none" strike="noStrike" kern="1200" cap="none" spc="0" normalizeH="0" baseline="30000" noProof="0">
                <a:ln>
                  <a:noFill/>
                </a:ln>
                <a:solidFill>
                  <a:srgbClr val="F2F2F2"/>
                </a:solidFill>
                <a:effectLst/>
                <a:uLnTx/>
                <a:uFillTx/>
                <a:latin typeface="Arial" pitchFamily="34" charset="0"/>
                <a:ea typeface="+mn-ea"/>
                <a:cs typeface="Arial" pitchFamily="34" charset="0"/>
              </a:rPr>
              <a:t>19 </a:t>
            </a:r>
            <a:r>
              <a:rPr kumimoji="0" lang="en-US" alt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But when her owners saw that their hope of gain was gone,</a:t>
            </a:r>
            <a:r>
              <a:rPr kumimoji="0" lang="en-US" altLang="en-US" sz="1800" b="0" i="0" u="none" strike="noStrike" kern="1200" cap="none" spc="0" normalizeH="0" baseline="0" noProof="0">
                <a:ln>
                  <a:noFill/>
                </a:ln>
                <a:solidFill>
                  <a:srgbClr val="F2F2F2"/>
                </a:solidFill>
                <a:effectLst/>
                <a:uLnTx/>
                <a:uFillTx/>
                <a:latin typeface="Arial" pitchFamily="34" charset="0"/>
                <a:ea typeface="+mn-ea"/>
                <a:cs typeface="Arial" pitchFamily="34" charset="0"/>
              </a:rPr>
              <a:t> they seized Paul and Silas and dragged them into the marketplace before the rulers. </a:t>
            </a:r>
          </a:p>
        </p:txBody>
      </p:sp>
      <p:sp>
        <p:nvSpPr>
          <p:cNvPr id="80902" name="Text Box 3"/>
          <p:cNvSpPr txBox="1">
            <a:spLocks noChangeArrowheads="1"/>
          </p:cNvSpPr>
          <p:nvPr/>
        </p:nvSpPr>
        <p:spPr bwMode="auto">
          <a:xfrm>
            <a:off x="436563" y="395288"/>
            <a:ext cx="393382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Why charge Paul &amp; Silas?</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35795203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Philippi Paul's prison, cf38-10"/>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1588" y="0"/>
            <a:ext cx="9142412"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hidden="1"/>
          <p:cNvSpPr>
            <a:spLocks noGrp="1" noChangeArrowheads="1"/>
          </p:cNvSpPr>
          <p:nvPr>
            <p:ph type="title"/>
          </p:nvPr>
        </p:nvSpPr>
        <p:spPr/>
        <p:txBody>
          <a:bodyPr/>
          <a:lstStyle/>
          <a:p>
            <a:r>
              <a:rPr lang="en-US" altLang="en-US"/>
              <a:t>Philippi Paul's Prison</a:t>
            </a:r>
          </a:p>
        </p:txBody>
      </p:sp>
      <p:sp>
        <p:nvSpPr>
          <p:cNvPr id="81924" name="Text Box 4"/>
          <p:cNvSpPr txBox="1">
            <a:spLocks noChangeArrowheads="1"/>
          </p:cNvSpPr>
          <p:nvPr/>
        </p:nvSpPr>
        <p:spPr bwMode="auto">
          <a:xfrm>
            <a:off x="0" y="6248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Philippi Paul's Prison</a:t>
            </a:r>
          </a:p>
        </p:txBody>
      </p:sp>
      <p:sp>
        <p:nvSpPr>
          <p:cNvPr id="81925" name="Text Box 3"/>
          <p:cNvSpPr txBox="1">
            <a:spLocks noChangeArrowheads="1"/>
          </p:cNvSpPr>
          <p:nvPr/>
        </p:nvSpPr>
        <p:spPr bwMode="auto">
          <a:xfrm>
            <a:off x="174625" y="236538"/>
            <a:ext cx="2627313"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happened to Paul &amp; Silas?</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914993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8926513" cy="1143000"/>
          </a:xfrm>
        </p:spPr>
        <p:txBody>
          <a:bodyPr/>
          <a:lstStyle/>
          <a:p>
            <a:r>
              <a:rPr lang="en-US" altLang="en-US">
                <a:solidFill>
                  <a:schemeClr val="tx1"/>
                </a:solidFill>
              </a:rPr>
              <a:t>City Plan of Philippi Forum</a:t>
            </a:r>
          </a:p>
        </p:txBody>
      </p:sp>
      <p:pic>
        <p:nvPicPr>
          <p:cNvPr id="82947" name="Picture 3" descr="C:\BibleMaps &amp; Clipart\Pictures by Place\Paul\Paul\Philippi-Gospel Light.ps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49763" y="1509713"/>
            <a:ext cx="4694237"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Oval 4"/>
          <p:cNvSpPr>
            <a:spLocks noChangeArrowheads="1"/>
          </p:cNvSpPr>
          <p:nvPr/>
        </p:nvSpPr>
        <p:spPr bwMode="auto">
          <a:xfrm>
            <a:off x="6575425" y="4572000"/>
            <a:ext cx="1243013" cy="963613"/>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 name="Oval 4"/>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6" name="Oval 5"/>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82951" name="Text Box 3"/>
          <p:cNvSpPr txBox="1">
            <a:spLocks noChangeArrowheads="1"/>
          </p:cNvSpPr>
          <p:nvPr/>
        </p:nvSpPr>
        <p:spPr bwMode="auto">
          <a:xfrm>
            <a:off x="233363" y="1541463"/>
            <a:ext cx="3933825"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happened to Paul &amp; Silas?</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82952" name="Oval 4"/>
          <p:cNvSpPr>
            <a:spLocks noChangeArrowheads="1"/>
          </p:cNvSpPr>
          <p:nvPr/>
        </p:nvSpPr>
        <p:spPr bwMode="auto">
          <a:xfrm>
            <a:off x="6045200" y="3868738"/>
            <a:ext cx="1244600" cy="963612"/>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2953" name="TextBox 8"/>
          <p:cNvSpPr txBox="1">
            <a:spLocks noChangeArrowheads="1"/>
          </p:cNvSpPr>
          <p:nvPr/>
        </p:nvSpPr>
        <p:spPr bwMode="auto">
          <a:xfrm>
            <a:off x="261938" y="2859088"/>
            <a:ext cx="4048125" cy="3416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Acts 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22 </a:t>
            </a:r>
            <a:r>
              <a:rPr kumimoji="0" lang="en-US" alt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The crowd joined in attacking them</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and </a:t>
            </a:r>
            <a:r>
              <a:rPr kumimoji="0" lang="en-US" altLang="en-US" sz="1800" b="0" i="0" u="sng" strike="noStrike" kern="1200" cap="none" spc="0" normalizeH="0" baseline="0" noProof="0">
                <a:ln>
                  <a:noFill/>
                </a:ln>
                <a:solidFill>
                  <a:srgbClr val="00FFFF"/>
                </a:solidFill>
                <a:effectLst/>
                <a:uLnTx/>
                <a:uFillTx/>
                <a:latin typeface="Arial" pitchFamily="34" charset="0"/>
                <a:ea typeface="+mn-ea"/>
                <a:cs typeface="Arial" pitchFamily="34" charset="0"/>
              </a:rPr>
              <a:t>the magistrates tore the garments off them and gave orders to beat them with rods.</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b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23 </a:t>
            </a:r>
            <a:r>
              <a:rPr kumimoji="0" lang="en-US" altLang="en-US" sz="1800" b="0" i="0" u="sng" strike="noStrike" kern="1200" cap="none" spc="0" normalizeH="0" baseline="0" noProof="0">
                <a:ln>
                  <a:noFill/>
                </a:ln>
                <a:solidFill>
                  <a:srgbClr val="00FF00"/>
                </a:solidFill>
                <a:effectLst/>
                <a:uLnTx/>
                <a:uFillTx/>
                <a:latin typeface="Arial" pitchFamily="34" charset="0"/>
                <a:ea typeface="+mn-ea"/>
                <a:cs typeface="Arial" pitchFamily="34" charset="0"/>
              </a:rPr>
              <a:t>And when they had inflicted many blows upon them, they threw them into prison</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ordering the jailer to keep them safely. </a:t>
            </a:r>
            <a:b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24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Having received this order, </a:t>
            </a:r>
            <a:r>
              <a:rPr kumimoji="0" lang="en-US" altLang="en-US" sz="1800" b="0" i="0" u="sng" strike="noStrike" kern="1200" cap="none" spc="0" normalizeH="0" baseline="0" noProof="0">
                <a:ln>
                  <a:noFill/>
                </a:ln>
                <a:solidFill>
                  <a:srgbClr val="FF00FF"/>
                </a:solidFill>
                <a:effectLst/>
                <a:uLnTx/>
                <a:uFillTx/>
                <a:latin typeface="Arial" pitchFamily="34" charset="0"/>
                <a:ea typeface="+mn-ea"/>
                <a:cs typeface="Arial" pitchFamily="34" charset="0"/>
              </a:rPr>
              <a:t>he put them into the inner prison and fastened their feet in the stocks</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85991973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BibleMaps &amp; Clipart\Pictures by Place\Paul\Paul\lk18a016-Pauls Prison in Phillipp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2"/>
          <p:cNvSpPr>
            <a:spLocks noGrp="1" noChangeArrowheads="1"/>
          </p:cNvSpPr>
          <p:nvPr>
            <p:ph type="title"/>
          </p:nvPr>
        </p:nvSpPr>
        <p:spPr>
          <a:xfrm>
            <a:off x="1371600" y="0"/>
            <a:ext cx="7772400" cy="1143000"/>
          </a:xfrm>
        </p:spPr>
        <p:txBody>
          <a:bodyPr/>
          <a:lstStyle/>
          <a:p>
            <a:r>
              <a:rPr lang="en-US" altLang="en-US"/>
              <a:t>Paul’s Prison ?</a:t>
            </a:r>
          </a:p>
        </p:txBody>
      </p:sp>
      <p:sp>
        <p:nvSpPr>
          <p:cNvPr id="83972" name="Text Box 3"/>
          <p:cNvSpPr txBox="1">
            <a:spLocks noChangeArrowheads="1"/>
          </p:cNvSpPr>
          <p:nvPr/>
        </p:nvSpPr>
        <p:spPr bwMode="auto">
          <a:xfrm>
            <a:off x="188913" y="1063625"/>
            <a:ext cx="3935412"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were the doing in the middle of the night when the earthquake struck?</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385909844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BibleMaps &amp; Clipart\Pictures by Place\Acts\Paul\2nd Journey\Phillipi\paul-sila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84313"/>
            <a:ext cx="429577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4857750" y="1600200"/>
            <a:ext cx="4111625" cy="2586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Acts 16: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25 </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But at midnight Paul and Silas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were praying and singing hymns to God</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and the prisoners were listening to them.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26 </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Suddenly there was a great earthquake, so that the foundations of the prison were shaken; and immediately all the doors were opened and everyone’s chains were loosed.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p>
        </p:txBody>
      </p:sp>
      <p:sp>
        <p:nvSpPr>
          <p:cNvPr id="84996" name="Text Box 3"/>
          <p:cNvSpPr txBox="1">
            <a:spLocks noChangeArrowheads="1"/>
          </p:cNvSpPr>
          <p:nvPr/>
        </p:nvSpPr>
        <p:spPr bwMode="auto">
          <a:xfrm>
            <a:off x="363538" y="104775"/>
            <a:ext cx="8213725"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were the doing in the middle of the night when the earthquake struck?</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7" name="Oval 6"/>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8" name="Oval 7"/>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pitchFamily="34" charset="0"/>
            </a:endParaRPr>
          </a:p>
        </p:txBody>
      </p:sp>
    </p:spTree>
    <p:extLst>
      <p:ext uri="{BB962C8B-B14F-4D97-AF65-F5344CB8AC3E}">
        <p14:creationId xmlns:p14="http://schemas.microsoft.com/office/powerpoint/2010/main" val="38898926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0952" y="114163"/>
            <a:ext cx="8870543" cy="6629673"/>
          </a:xfrm>
        </p:spPr>
      </p:pic>
    </p:spTree>
    <p:extLst>
      <p:ext uri="{BB962C8B-B14F-4D97-AF65-F5344CB8AC3E}">
        <p14:creationId xmlns:p14="http://schemas.microsoft.com/office/powerpoint/2010/main" val="417180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1BC89A-7F3A-41E2-97E7-EC553BD210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706" y="0"/>
            <a:ext cx="7470588" cy="6858000"/>
          </a:xfrm>
          <a:prstGeom prst="rect">
            <a:avLst/>
          </a:prstGeom>
        </p:spPr>
      </p:pic>
      <p:sp>
        <p:nvSpPr>
          <p:cNvPr id="2" name="Text Placeholder 1">
            <a:extLst>
              <a:ext uri="{FF2B5EF4-FFF2-40B4-BE49-F238E27FC236}">
                <a16:creationId xmlns:a16="http://schemas.microsoft.com/office/drawing/2014/main" id="{60272E75-B5B2-4C58-8260-87150A491FA0}"/>
              </a:ext>
            </a:extLst>
          </p:cNvPr>
          <p:cNvSpPr>
            <a:spLocks noGrp="1"/>
          </p:cNvSpPr>
          <p:nvPr>
            <p:ph type="body" sz="quarter" idx="10"/>
          </p:nvPr>
        </p:nvSpPr>
        <p:spPr/>
        <p:txBody>
          <a:bodyPr/>
          <a:lstStyle/>
          <a:p>
            <a:r>
              <a:rPr lang="en-US" dirty="0"/>
              <a:t>Iron chains worn by slaves, 1st century AD</a:t>
            </a:r>
          </a:p>
        </p:txBody>
      </p:sp>
      <p:sp>
        <p:nvSpPr>
          <p:cNvPr id="3" name="Text Placeholder 2">
            <a:extLst>
              <a:ext uri="{FF2B5EF4-FFF2-40B4-BE49-F238E27FC236}">
                <a16:creationId xmlns:a16="http://schemas.microsoft.com/office/drawing/2014/main" id="{FE5778A9-28CF-46B2-BB5E-A570A7A611F7}"/>
              </a:ext>
            </a:extLst>
          </p:cNvPr>
          <p:cNvSpPr>
            <a:spLocks noGrp="1"/>
          </p:cNvSpPr>
          <p:nvPr>
            <p:ph type="body" sz="quarter" idx="12"/>
          </p:nvPr>
        </p:nvSpPr>
        <p:spPr>
          <a:xfrm>
            <a:off x="8074152" y="6519672"/>
            <a:ext cx="1069848" cy="338554"/>
          </a:xfrm>
        </p:spPr>
        <p:txBody>
          <a:bodyPr/>
          <a:lstStyle/>
          <a:p>
            <a:r>
              <a:rPr lang="en-US" dirty="0"/>
              <a:t>16:26</a:t>
            </a:r>
          </a:p>
        </p:txBody>
      </p:sp>
      <p:sp>
        <p:nvSpPr>
          <p:cNvPr id="4" name="Title 3">
            <a:extLst>
              <a:ext uri="{FF2B5EF4-FFF2-40B4-BE49-F238E27FC236}">
                <a16:creationId xmlns:a16="http://schemas.microsoft.com/office/drawing/2014/main" id="{47B1454C-68CE-464F-8C70-F6D19B47DC3C}"/>
              </a:ext>
            </a:extLst>
          </p:cNvPr>
          <p:cNvSpPr>
            <a:spLocks noGrp="1"/>
          </p:cNvSpPr>
          <p:nvPr>
            <p:ph type="title"/>
          </p:nvPr>
        </p:nvSpPr>
        <p:spPr/>
        <p:txBody>
          <a:bodyPr/>
          <a:lstStyle/>
          <a:p>
            <a:r>
              <a:rPr lang="en-US" dirty="0"/>
              <a:t>And immediately all the doors were opened and everyone’s bonds were released</a:t>
            </a:r>
          </a:p>
        </p:txBody>
      </p:sp>
    </p:spTree>
    <p:extLst>
      <p:ext uri="{BB962C8B-B14F-4D97-AF65-F5344CB8AC3E}">
        <p14:creationId xmlns:p14="http://schemas.microsoft.com/office/powerpoint/2010/main" val="1536810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842" y="-181543"/>
            <a:ext cx="7464188" cy="744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541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ChangeArrowheads="1"/>
          </p:cNvSpPr>
          <p:nvPr>
            <p:ph type="title"/>
          </p:nvPr>
        </p:nvSpPr>
        <p:spPr/>
        <p:txBody>
          <a:bodyPr/>
          <a:lstStyle/>
          <a:p>
            <a:r>
              <a:rPr lang="en-US" altLang="en-US"/>
              <a:t>Paul’s Prison ?</a:t>
            </a:r>
          </a:p>
        </p:txBody>
      </p:sp>
      <p:pic>
        <p:nvPicPr>
          <p:cNvPr id="87043" name="Picture 1027" descr="C:\BibleMaps &amp; Clipart\Pictures by Place\Paul\Paul\n-crypt-pris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4857750" y="250825"/>
            <a:ext cx="4111625"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Acts 16: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26 </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Suddenly there was a great earthquake, so that the foundations of the prison were shaken; and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immediately all the doors were opened and everyone’s chains were loosed</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a:t>
            </a:r>
            <a:r>
              <a:rPr kumimoji="0" lang="en-US" altLang="en-US" sz="1800" b="0" i="0" u="none" strike="noStrike" kern="1200" cap="none" spc="0" normalizeH="0" baseline="30000" noProof="0">
                <a:ln>
                  <a:noFill/>
                </a:ln>
                <a:solidFill>
                  <a:srgbClr val="000000"/>
                </a:solidFill>
                <a:effectLst/>
                <a:uLnTx/>
                <a:uFillTx/>
                <a:latin typeface="Arial" pitchFamily="34" charset="0"/>
                <a:ea typeface="+mn-ea"/>
                <a:cs typeface="Arial" pitchFamily="34" charset="0"/>
              </a:rPr>
              <a:t>28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But Paul cried with a loud voice, </a:t>
            </a:r>
            <a:r>
              <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rPr>
              <a:t>“Do not harm yourself, for we are all here</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p>
        </p:txBody>
      </p:sp>
      <p:sp>
        <p:nvSpPr>
          <p:cNvPr id="87045" name="Text Box 3"/>
          <p:cNvSpPr txBox="1">
            <a:spLocks noChangeArrowheads="1"/>
          </p:cNvSpPr>
          <p:nvPr/>
        </p:nvSpPr>
        <p:spPr bwMode="auto">
          <a:xfrm>
            <a:off x="233363" y="177800"/>
            <a:ext cx="3409950" cy="830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happened to the other prisoners?</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163343897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p:cNvSpPr>
            <a:spLocks noGrp="1" noChangeArrowheads="1"/>
          </p:cNvSpPr>
          <p:nvPr>
            <p:ph type="title"/>
          </p:nvPr>
        </p:nvSpPr>
        <p:spPr/>
        <p:txBody>
          <a:bodyPr/>
          <a:lstStyle/>
          <a:p>
            <a:r>
              <a:rPr lang="en-US" altLang="en-US"/>
              <a:t>Philippi alleged place of Paul's prison</a:t>
            </a:r>
          </a:p>
        </p:txBody>
      </p:sp>
      <p:pic>
        <p:nvPicPr>
          <p:cNvPr id="89091" name="Picture 3" descr="Philippi alleged place of Paul's prison, tb n0112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89092" name="Text Box 4"/>
          <p:cNvSpPr txBox="1">
            <a:spLocks noChangeArrowheads="1"/>
          </p:cNvSpPr>
          <p:nvPr/>
        </p:nvSpPr>
        <p:spPr bwMode="auto">
          <a:xfrm>
            <a:off x="685800" y="6210300"/>
            <a:ext cx="7772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Philippi alleged place of Paul's prison</a:t>
            </a:r>
          </a:p>
        </p:txBody>
      </p:sp>
      <p:sp>
        <p:nvSpPr>
          <p:cNvPr id="89093" name="Text Box 5"/>
          <p:cNvSpPr txBox="1">
            <a:spLocks noChangeArrowheads="1"/>
          </p:cNvSpPr>
          <p:nvPr/>
        </p:nvSpPr>
        <p:spPr bwMode="auto">
          <a:xfrm>
            <a:off x="5181600" y="230188"/>
            <a:ext cx="39624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Acts 16: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27 </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And the keeper of the prison, awaking from sleep and seeing the prison doors open, supposing the prisoners had fled,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drew his sword and was about to kill himself.</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28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But Paul called with a loud voice, saying, “Do yourself no harm, for we are all here.”</a:t>
            </a:r>
            <a:r>
              <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rPr>
              <a:t> </a:t>
            </a:r>
          </a:p>
        </p:txBody>
      </p:sp>
      <p:sp>
        <p:nvSpPr>
          <p:cNvPr id="89094" name="Text Box 3"/>
          <p:cNvSpPr txBox="1">
            <a:spLocks noChangeArrowheads="1"/>
          </p:cNvSpPr>
          <p:nvPr/>
        </p:nvSpPr>
        <p:spPr bwMode="auto">
          <a:xfrm>
            <a:off x="204788" y="209550"/>
            <a:ext cx="48037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was the jailor ready to do?</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89095" name="Text Box 3"/>
          <p:cNvSpPr txBox="1">
            <a:spLocks noChangeArrowheads="1"/>
          </p:cNvSpPr>
          <p:nvPr/>
        </p:nvSpPr>
        <p:spPr bwMode="auto">
          <a:xfrm>
            <a:off x="211138" y="693738"/>
            <a:ext cx="4803775"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Why did he not do it?</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260104783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p:cNvSpPr>
            <a:spLocks noGrp="1" noChangeArrowheads="1"/>
          </p:cNvSpPr>
          <p:nvPr>
            <p:ph type="title"/>
          </p:nvPr>
        </p:nvSpPr>
        <p:spPr/>
        <p:txBody>
          <a:bodyPr/>
          <a:lstStyle/>
          <a:p>
            <a:r>
              <a:rPr lang="en-US" altLang="en-US">
                <a:solidFill>
                  <a:schemeClr val="bg1"/>
                </a:solidFill>
              </a:rPr>
              <a:t>Philippi Ignatia Way</a:t>
            </a:r>
          </a:p>
        </p:txBody>
      </p:sp>
      <p:pic>
        <p:nvPicPr>
          <p:cNvPr id="94211" name="Picture 3" descr="Philippi Ignatian Way4, tb n011201"/>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94212" name="Text Box 4"/>
          <p:cNvSpPr txBox="1">
            <a:spLocks noChangeArrowheads="1"/>
          </p:cNvSpPr>
          <p:nvPr/>
        </p:nvSpPr>
        <p:spPr bwMode="auto">
          <a:xfrm>
            <a:off x="685800" y="62103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Philippi Ignatia Way</a:t>
            </a:r>
          </a:p>
        </p:txBody>
      </p:sp>
      <p:sp>
        <p:nvSpPr>
          <p:cNvPr id="94213" name="Text Box 3"/>
          <p:cNvSpPr txBox="1">
            <a:spLocks noChangeArrowheads="1"/>
          </p:cNvSpPr>
          <p:nvPr/>
        </p:nvSpPr>
        <p:spPr bwMode="auto">
          <a:xfrm>
            <a:off x="314325" y="171450"/>
            <a:ext cx="8591550"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When Paul &amp; Silas were released the next morning. Of what did they inform the authorities?</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94214" name="TextBox 5"/>
          <p:cNvSpPr txBox="1">
            <a:spLocks noChangeArrowheads="1"/>
          </p:cNvSpPr>
          <p:nvPr/>
        </p:nvSpPr>
        <p:spPr bwMode="auto">
          <a:xfrm>
            <a:off x="190500" y="1049338"/>
            <a:ext cx="3228975" cy="4800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37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But Paul said to them, “</a:t>
            </a:r>
            <a:r>
              <a:rPr kumimoji="0" lang="en-US" altLang="en-US" sz="1800" b="0" i="0" u="sng" strike="noStrike" kern="1200" cap="none" spc="0" normalizeH="0" baseline="0" noProof="0">
                <a:ln>
                  <a:noFill/>
                </a:ln>
                <a:solidFill>
                  <a:srgbClr val="FFFFFF"/>
                </a:solidFill>
                <a:effectLst/>
                <a:uLnTx/>
                <a:uFillTx/>
                <a:latin typeface="Arial" pitchFamily="34" charset="0"/>
                <a:ea typeface="+mn-ea"/>
                <a:cs typeface="Arial" pitchFamily="34" charset="0"/>
              </a:rPr>
              <a:t>They have beaten us publicly, uncondemned, men who are Roman citizens, and have thrown us into prison</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and do they now throw us out secretly? No! Let them come themselves and take us out.” </a:t>
            </a:r>
            <a:b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38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The police reported these words to the magistrates, </a:t>
            </a:r>
            <a:r>
              <a:rPr kumimoji="0" lang="en-US" altLang="en-US" sz="1800" b="0" i="0" u="sng" strike="noStrike" kern="1200" cap="none" spc="0" normalizeH="0" baseline="0" noProof="0">
                <a:ln>
                  <a:noFill/>
                </a:ln>
                <a:solidFill>
                  <a:srgbClr val="FFFFFF"/>
                </a:solidFill>
                <a:effectLst/>
                <a:uLnTx/>
                <a:uFillTx/>
                <a:latin typeface="Arial" pitchFamily="34" charset="0"/>
                <a:ea typeface="+mn-ea"/>
                <a:cs typeface="Arial" pitchFamily="34" charset="0"/>
              </a:rPr>
              <a:t>and they were afraid when they heard that they were Roman citizens. </a:t>
            </a:r>
            <a:b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39 </a:t>
            </a:r>
            <a:r>
              <a:rPr kumimoji="0" lang="en-US" altLang="en-US" sz="1800" b="0" i="0" u="sng" strike="noStrike" kern="1200" cap="none" spc="0" normalizeH="0" baseline="0" noProof="0">
                <a:ln>
                  <a:noFill/>
                </a:ln>
                <a:solidFill>
                  <a:srgbClr val="FFFFFF"/>
                </a:solidFill>
                <a:effectLst/>
                <a:uLnTx/>
                <a:uFillTx/>
                <a:latin typeface="Arial" pitchFamily="34" charset="0"/>
                <a:ea typeface="+mn-ea"/>
                <a:cs typeface="Arial" pitchFamily="34" charset="0"/>
              </a:rPr>
              <a:t>So they came and apologized to them. And they took them out and asked them to leave the city</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3231565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Via </a:t>
            </a:r>
            <a:r>
              <a:rPr lang="en-US" dirty="0" err="1"/>
              <a:t>Egnatia</a:t>
            </a:r>
            <a:endParaRPr lang="en-US" dirty="0"/>
          </a:p>
        </p:txBody>
      </p:sp>
      <p:sp>
        <p:nvSpPr>
          <p:cNvPr id="3" name="Text Placeholder 2"/>
          <p:cNvSpPr>
            <a:spLocks noGrp="1"/>
          </p:cNvSpPr>
          <p:nvPr>
            <p:ph type="body" sz="quarter" idx="12"/>
          </p:nvPr>
        </p:nvSpPr>
        <p:spPr/>
        <p:txBody>
          <a:bodyPr/>
          <a:lstStyle/>
          <a:p>
            <a:r>
              <a:rPr lang="en-US" dirty="0"/>
              <a:t>16:40</a:t>
            </a:r>
          </a:p>
        </p:txBody>
      </p:sp>
      <p:sp>
        <p:nvSpPr>
          <p:cNvPr id="4" name="Title 3"/>
          <p:cNvSpPr>
            <a:spLocks noGrp="1"/>
          </p:cNvSpPr>
          <p:nvPr>
            <p:ph type="title"/>
          </p:nvPr>
        </p:nvSpPr>
        <p:spPr/>
        <p:txBody>
          <a:bodyPr/>
          <a:lstStyle/>
          <a:p>
            <a:r>
              <a:rPr lang="en-US" dirty="0"/>
              <a:t>When they had seen the brothers, they encouraged them and departed</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270689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0"/>
            <a:ext cx="7772400" cy="1143000"/>
          </a:xfrm>
        </p:spPr>
        <p:txBody>
          <a:bodyPr/>
          <a:lstStyle/>
          <a:p>
            <a:r>
              <a:rPr lang="en-US">
                <a:solidFill>
                  <a:schemeClr val="tx1"/>
                </a:solidFill>
              </a:rPr>
              <a:t>Amphipolis is on the Via Egnatia</a:t>
            </a:r>
          </a:p>
        </p:txBody>
      </p:sp>
      <p:pic>
        <p:nvPicPr>
          <p:cNvPr id="150531" name="Picture 3" descr="Via Egnatia"/>
          <p:cNvPicPr>
            <a:picLocks noGrp="1" noChangeAspect="1" noChangeArrowheads="1"/>
          </p:cNvPicPr>
          <p:nvPr>
            <p:ph idx="1"/>
          </p:nvPr>
        </p:nvPicPr>
        <p:blipFill>
          <a:blip r:embed="rId3" cstate="print"/>
          <a:srcRect/>
          <a:stretch>
            <a:fillRect/>
          </a:stretch>
        </p:blipFill>
        <p:spPr>
          <a:xfrm>
            <a:off x="0" y="973138"/>
            <a:ext cx="9144000" cy="2689225"/>
          </a:xfrm>
        </p:spPr>
      </p:pic>
      <p:sp>
        <p:nvSpPr>
          <p:cNvPr id="150532" name="Text Box 4"/>
          <p:cNvSpPr txBox="1">
            <a:spLocks noChangeArrowheads="1"/>
          </p:cNvSpPr>
          <p:nvPr/>
        </p:nvSpPr>
        <p:spPr bwMode="auto">
          <a:xfrm>
            <a:off x="428625" y="3921125"/>
            <a:ext cx="8486775" cy="264795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pitchFamily="34" charset="0"/>
                <a:ea typeface="+mn-ea"/>
                <a:cs typeface="Arial" pitchFamily="34" charset="0"/>
              </a:rPr>
              <a:t>The Via Egnatia is the name of a Roman Road that connected ports on the Adriatic Sea with Byzantium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ahoma" pitchFamily="34" charset="0"/>
                <a:ea typeface="+mn-ea"/>
                <a:cs typeface="Arial" pitchFamily="34" charset="0"/>
              </a:rPr>
              <a:t>Acts 17</a:t>
            </a:r>
            <a:endParaRPr kumimoji="0" lang="en-US" sz="1800" b="0" i="0" u="none" strike="noStrike" kern="1200" cap="none" spc="0" normalizeH="0" baseline="0" noProof="0">
              <a:ln>
                <a:noFill/>
              </a:ln>
              <a:solidFill>
                <a:srgbClr val="FFFF00"/>
              </a:solidFill>
              <a:effectLst/>
              <a:uLnTx/>
              <a:uFillTx/>
              <a:latin typeface="Tahoma"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ahoma" pitchFamily="34" charset="0"/>
                <a:ea typeface="+mn-ea"/>
                <a:cs typeface="Arial" pitchFamily="34" charset="0"/>
              </a:rPr>
              <a:t> </a:t>
            </a:r>
            <a:r>
              <a:rPr kumimoji="0" lang="en-US" sz="1800" b="0" i="0" u="none" strike="noStrike" kern="1200" cap="none" spc="0" normalizeH="0" baseline="30000" noProof="0">
                <a:ln>
                  <a:noFill/>
                </a:ln>
                <a:solidFill>
                  <a:srgbClr val="FFFF00"/>
                </a:solidFill>
                <a:effectLst/>
                <a:uLnTx/>
                <a:uFillTx/>
                <a:latin typeface="Tahoma" pitchFamily="34" charset="0"/>
                <a:ea typeface="+mn-ea"/>
                <a:cs typeface="Arial" pitchFamily="34" charset="0"/>
              </a:rPr>
              <a:t>1</a:t>
            </a:r>
            <a:r>
              <a:rPr kumimoji="0" lang="en-US" sz="1800" b="0" i="0" u="none" strike="noStrike" kern="1200" cap="none" spc="0" normalizeH="0" baseline="0" noProof="0">
                <a:ln>
                  <a:noFill/>
                </a:ln>
                <a:solidFill>
                  <a:srgbClr val="FFFF00"/>
                </a:solidFill>
                <a:effectLst/>
                <a:uLnTx/>
                <a:uFillTx/>
                <a:latin typeface="Tahoma" pitchFamily="34" charset="0"/>
                <a:ea typeface="+mn-ea"/>
                <a:cs typeface="Arial" pitchFamily="34" charset="0"/>
              </a:rPr>
              <a:t>Now when they had passed through Amphipolis and Apollonia, they came to Thessalonica, where there was a synagogue of the Jews.</a:t>
            </a:r>
          </a:p>
        </p:txBody>
      </p:sp>
      <p:sp>
        <p:nvSpPr>
          <p:cNvPr id="150533" name="Freeform 7"/>
          <p:cNvSpPr>
            <a:spLocks/>
          </p:cNvSpPr>
          <p:nvPr/>
        </p:nvSpPr>
        <p:spPr bwMode="auto">
          <a:xfrm>
            <a:off x="704850" y="1533525"/>
            <a:ext cx="2781300" cy="833438"/>
          </a:xfrm>
          <a:custGeom>
            <a:avLst/>
            <a:gdLst>
              <a:gd name="T0" fmla="*/ 0 w 1752"/>
              <a:gd name="T1" fmla="*/ 0 h 525"/>
              <a:gd name="T2" fmla="*/ 2147483647 w 1752"/>
              <a:gd name="T3" fmla="*/ 2147483647 h 525"/>
              <a:gd name="T4" fmla="*/ 2147483647 w 1752"/>
              <a:gd name="T5" fmla="*/ 2147483647 h 525"/>
              <a:gd name="T6" fmla="*/ 2147483647 w 1752"/>
              <a:gd name="T7" fmla="*/ 2147483647 h 525"/>
              <a:gd name="T8" fmla="*/ 2147483647 w 1752"/>
              <a:gd name="T9" fmla="*/ 2147483647 h 525"/>
              <a:gd name="T10" fmla="*/ 2147483647 w 1752"/>
              <a:gd name="T11" fmla="*/ 2147483647 h 525"/>
              <a:gd name="T12" fmla="*/ 2147483647 w 1752"/>
              <a:gd name="T13" fmla="*/ 2147483647 h 525"/>
              <a:gd name="T14" fmla="*/ 0 60000 65536"/>
              <a:gd name="T15" fmla="*/ 0 60000 65536"/>
              <a:gd name="T16" fmla="*/ 0 60000 65536"/>
              <a:gd name="T17" fmla="*/ 0 60000 65536"/>
              <a:gd name="T18" fmla="*/ 0 60000 65536"/>
              <a:gd name="T19" fmla="*/ 0 60000 65536"/>
              <a:gd name="T20" fmla="*/ 0 60000 65536"/>
              <a:gd name="T21" fmla="*/ 0 w 1752"/>
              <a:gd name="T22" fmla="*/ 0 h 525"/>
              <a:gd name="T23" fmla="*/ 1752 w 1752"/>
              <a:gd name="T24" fmla="*/ 525 h 5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2" h="525">
                <a:moveTo>
                  <a:pt x="0" y="0"/>
                </a:moveTo>
                <a:cubicBezTo>
                  <a:pt x="69" y="25"/>
                  <a:pt x="102" y="63"/>
                  <a:pt x="215" y="79"/>
                </a:cubicBezTo>
                <a:cubicBezTo>
                  <a:pt x="328" y="95"/>
                  <a:pt x="566" y="53"/>
                  <a:pt x="678" y="96"/>
                </a:cubicBezTo>
                <a:cubicBezTo>
                  <a:pt x="790" y="139"/>
                  <a:pt x="842" y="269"/>
                  <a:pt x="888" y="336"/>
                </a:cubicBezTo>
                <a:cubicBezTo>
                  <a:pt x="934" y="403"/>
                  <a:pt x="854" y="471"/>
                  <a:pt x="954" y="498"/>
                </a:cubicBezTo>
                <a:cubicBezTo>
                  <a:pt x="1054" y="525"/>
                  <a:pt x="1355" y="500"/>
                  <a:pt x="1488" y="498"/>
                </a:cubicBezTo>
                <a:cubicBezTo>
                  <a:pt x="1621" y="496"/>
                  <a:pt x="1697" y="488"/>
                  <a:pt x="1752" y="486"/>
                </a:cubicBezTo>
              </a:path>
            </a:pathLst>
          </a:custGeom>
          <a:noFill/>
          <a:ln w="57150" cmpd="sng">
            <a:solidFill>
              <a:srgbClr val="66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0534" name="Freeform 8"/>
          <p:cNvSpPr>
            <a:spLocks/>
          </p:cNvSpPr>
          <p:nvPr/>
        </p:nvSpPr>
        <p:spPr bwMode="auto">
          <a:xfrm>
            <a:off x="3676650" y="2152650"/>
            <a:ext cx="523875" cy="188913"/>
          </a:xfrm>
          <a:custGeom>
            <a:avLst/>
            <a:gdLst>
              <a:gd name="T0" fmla="*/ 0 w 306"/>
              <a:gd name="T1" fmla="*/ 2147483647 h 101"/>
              <a:gd name="T2" fmla="*/ 2147483647 w 306"/>
              <a:gd name="T3" fmla="*/ 2147483647 h 101"/>
              <a:gd name="T4" fmla="*/ 2147483647 w 306"/>
              <a:gd name="T5" fmla="*/ 2147483647 h 101"/>
              <a:gd name="T6" fmla="*/ 2147483647 w 306"/>
              <a:gd name="T7" fmla="*/ 0 h 101"/>
              <a:gd name="T8" fmla="*/ 0 60000 65536"/>
              <a:gd name="T9" fmla="*/ 0 60000 65536"/>
              <a:gd name="T10" fmla="*/ 0 60000 65536"/>
              <a:gd name="T11" fmla="*/ 0 60000 65536"/>
              <a:gd name="T12" fmla="*/ 0 w 306"/>
              <a:gd name="T13" fmla="*/ 0 h 101"/>
              <a:gd name="T14" fmla="*/ 306 w 306"/>
              <a:gd name="T15" fmla="*/ 101 h 101"/>
            </a:gdLst>
            <a:ahLst/>
            <a:cxnLst>
              <a:cxn ang="T8">
                <a:pos x="T0" y="T1"/>
              </a:cxn>
              <a:cxn ang="T9">
                <a:pos x="T2" y="T3"/>
              </a:cxn>
              <a:cxn ang="T10">
                <a:pos x="T4" y="T5"/>
              </a:cxn>
              <a:cxn ang="T11">
                <a:pos x="T6" y="T7"/>
              </a:cxn>
            </a:cxnLst>
            <a:rect l="T12" t="T13" r="T14" b="T15"/>
            <a:pathLst>
              <a:path w="306" h="101">
                <a:moveTo>
                  <a:pt x="0" y="90"/>
                </a:moveTo>
                <a:cubicBezTo>
                  <a:pt x="26" y="95"/>
                  <a:pt x="53" y="101"/>
                  <a:pt x="84" y="90"/>
                </a:cubicBezTo>
                <a:cubicBezTo>
                  <a:pt x="115" y="79"/>
                  <a:pt x="149" y="39"/>
                  <a:pt x="186" y="24"/>
                </a:cubicBezTo>
                <a:cubicBezTo>
                  <a:pt x="223" y="9"/>
                  <a:pt x="264" y="4"/>
                  <a:pt x="306" y="0"/>
                </a:cubicBezTo>
              </a:path>
            </a:pathLst>
          </a:custGeom>
          <a:noFill/>
          <a:ln w="57150" cmpd="sng">
            <a:solidFill>
              <a:srgbClr val="66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0535" name="Freeform 9"/>
          <p:cNvSpPr>
            <a:spLocks/>
          </p:cNvSpPr>
          <p:nvPr/>
        </p:nvSpPr>
        <p:spPr bwMode="auto">
          <a:xfrm>
            <a:off x="4543425" y="1876425"/>
            <a:ext cx="190500" cy="76200"/>
          </a:xfrm>
          <a:custGeom>
            <a:avLst/>
            <a:gdLst>
              <a:gd name="T0" fmla="*/ 0 w 120"/>
              <a:gd name="T1" fmla="*/ 2147483647 h 48"/>
              <a:gd name="T2" fmla="*/ 2147483647 w 120"/>
              <a:gd name="T3" fmla="*/ 0 h 48"/>
              <a:gd name="T4" fmla="*/ 0 60000 65536"/>
              <a:gd name="T5" fmla="*/ 0 60000 65536"/>
              <a:gd name="T6" fmla="*/ 0 w 120"/>
              <a:gd name="T7" fmla="*/ 0 h 48"/>
              <a:gd name="T8" fmla="*/ 120 w 120"/>
              <a:gd name="T9" fmla="*/ 48 h 48"/>
            </a:gdLst>
            <a:ahLst/>
            <a:cxnLst>
              <a:cxn ang="T4">
                <a:pos x="T0" y="T1"/>
              </a:cxn>
              <a:cxn ang="T5">
                <a:pos x="T2" y="T3"/>
              </a:cxn>
            </a:cxnLst>
            <a:rect l="T6" t="T7" r="T8" b="T9"/>
            <a:pathLst>
              <a:path w="120" h="48">
                <a:moveTo>
                  <a:pt x="0" y="48"/>
                </a:moveTo>
                <a:cubicBezTo>
                  <a:pt x="0" y="48"/>
                  <a:pt x="60" y="24"/>
                  <a:pt x="120" y="0"/>
                </a:cubicBezTo>
              </a:path>
            </a:pathLst>
          </a:custGeom>
          <a:noFill/>
          <a:ln w="57150" cmpd="sng">
            <a:solidFill>
              <a:srgbClr val="66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0536" name="Freeform 10"/>
          <p:cNvSpPr>
            <a:spLocks/>
          </p:cNvSpPr>
          <p:nvPr/>
        </p:nvSpPr>
        <p:spPr bwMode="auto">
          <a:xfrm>
            <a:off x="4914900" y="1822450"/>
            <a:ext cx="1695450" cy="187325"/>
          </a:xfrm>
          <a:custGeom>
            <a:avLst/>
            <a:gdLst>
              <a:gd name="T0" fmla="*/ 0 w 1068"/>
              <a:gd name="T1" fmla="*/ 2147483647 h 118"/>
              <a:gd name="T2" fmla="*/ 2147483647 w 1068"/>
              <a:gd name="T3" fmla="*/ 2147483647 h 118"/>
              <a:gd name="T4" fmla="*/ 2147483647 w 1068"/>
              <a:gd name="T5" fmla="*/ 2147483647 h 118"/>
              <a:gd name="T6" fmla="*/ 2147483647 w 1068"/>
              <a:gd name="T7" fmla="*/ 2147483647 h 118"/>
              <a:gd name="T8" fmla="*/ 2147483647 w 1068"/>
              <a:gd name="T9" fmla="*/ 2147483647 h 118"/>
              <a:gd name="T10" fmla="*/ 2147483647 w 1068"/>
              <a:gd name="T11" fmla="*/ 2147483647 h 118"/>
              <a:gd name="T12" fmla="*/ 2147483647 w 1068"/>
              <a:gd name="T13" fmla="*/ 2147483647 h 118"/>
              <a:gd name="T14" fmla="*/ 0 60000 65536"/>
              <a:gd name="T15" fmla="*/ 0 60000 65536"/>
              <a:gd name="T16" fmla="*/ 0 60000 65536"/>
              <a:gd name="T17" fmla="*/ 0 60000 65536"/>
              <a:gd name="T18" fmla="*/ 0 60000 65536"/>
              <a:gd name="T19" fmla="*/ 0 60000 65536"/>
              <a:gd name="T20" fmla="*/ 0 60000 65536"/>
              <a:gd name="T21" fmla="*/ 0 w 1068"/>
              <a:gd name="T22" fmla="*/ 0 h 118"/>
              <a:gd name="T23" fmla="*/ 1068 w 106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8" h="118">
                <a:moveTo>
                  <a:pt x="0" y="22"/>
                </a:moveTo>
                <a:cubicBezTo>
                  <a:pt x="80" y="32"/>
                  <a:pt x="160" y="42"/>
                  <a:pt x="222" y="40"/>
                </a:cubicBezTo>
                <a:cubicBezTo>
                  <a:pt x="284" y="38"/>
                  <a:pt x="325" y="15"/>
                  <a:pt x="372" y="10"/>
                </a:cubicBezTo>
                <a:cubicBezTo>
                  <a:pt x="419" y="5"/>
                  <a:pt x="447" y="0"/>
                  <a:pt x="504" y="10"/>
                </a:cubicBezTo>
                <a:cubicBezTo>
                  <a:pt x="561" y="20"/>
                  <a:pt x="640" y="53"/>
                  <a:pt x="714" y="70"/>
                </a:cubicBezTo>
                <a:cubicBezTo>
                  <a:pt x="788" y="87"/>
                  <a:pt x="889" y="106"/>
                  <a:pt x="948" y="112"/>
                </a:cubicBezTo>
                <a:cubicBezTo>
                  <a:pt x="1007" y="118"/>
                  <a:pt x="1037" y="112"/>
                  <a:pt x="1068" y="106"/>
                </a:cubicBezTo>
              </a:path>
            </a:pathLst>
          </a:custGeom>
          <a:noFill/>
          <a:ln w="57150" cmpd="sng">
            <a:solidFill>
              <a:srgbClr val="66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0537" name="Freeform 11"/>
          <p:cNvSpPr>
            <a:spLocks/>
          </p:cNvSpPr>
          <p:nvPr/>
        </p:nvSpPr>
        <p:spPr bwMode="auto">
          <a:xfrm>
            <a:off x="6810375" y="1768475"/>
            <a:ext cx="1971675" cy="222250"/>
          </a:xfrm>
          <a:custGeom>
            <a:avLst/>
            <a:gdLst>
              <a:gd name="T0" fmla="*/ 0 w 1242"/>
              <a:gd name="T1" fmla="*/ 2147483647 h 140"/>
              <a:gd name="T2" fmla="*/ 2147483647 w 1242"/>
              <a:gd name="T3" fmla="*/ 2147483647 h 140"/>
              <a:gd name="T4" fmla="*/ 2147483647 w 1242"/>
              <a:gd name="T5" fmla="*/ 2147483647 h 140"/>
              <a:gd name="T6" fmla="*/ 2147483647 w 1242"/>
              <a:gd name="T7" fmla="*/ 2147483647 h 140"/>
              <a:gd name="T8" fmla="*/ 2147483647 w 1242"/>
              <a:gd name="T9" fmla="*/ 2147483647 h 140"/>
              <a:gd name="T10" fmla="*/ 2147483647 w 1242"/>
              <a:gd name="T11" fmla="*/ 2147483647 h 140"/>
              <a:gd name="T12" fmla="*/ 2147483647 w 1242"/>
              <a:gd name="T13" fmla="*/ 2147483647 h 140"/>
              <a:gd name="T14" fmla="*/ 2147483647 w 1242"/>
              <a:gd name="T15" fmla="*/ 2147483647 h 140"/>
              <a:gd name="T16" fmla="*/ 0 60000 65536"/>
              <a:gd name="T17" fmla="*/ 0 60000 65536"/>
              <a:gd name="T18" fmla="*/ 0 60000 65536"/>
              <a:gd name="T19" fmla="*/ 0 60000 65536"/>
              <a:gd name="T20" fmla="*/ 0 60000 65536"/>
              <a:gd name="T21" fmla="*/ 0 60000 65536"/>
              <a:gd name="T22" fmla="*/ 0 60000 65536"/>
              <a:gd name="T23" fmla="*/ 0 60000 65536"/>
              <a:gd name="T24" fmla="*/ 0 w 1242"/>
              <a:gd name="T25" fmla="*/ 0 h 140"/>
              <a:gd name="T26" fmla="*/ 1242 w 1242"/>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2" h="140">
                <a:moveTo>
                  <a:pt x="0" y="140"/>
                </a:moveTo>
                <a:cubicBezTo>
                  <a:pt x="117" y="138"/>
                  <a:pt x="234" y="136"/>
                  <a:pt x="306" y="122"/>
                </a:cubicBezTo>
                <a:cubicBezTo>
                  <a:pt x="378" y="108"/>
                  <a:pt x="388" y="75"/>
                  <a:pt x="432" y="56"/>
                </a:cubicBezTo>
                <a:cubicBezTo>
                  <a:pt x="476" y="37"/>
                  <a:pt x="523" y="16"/>
                  <a:pt x="570" y="8"/>
                </a:cubicBezTo>
                <a:cubicBezTo>
                  <a:pt x="617" y="0"/>
                  <a:pt x="663" y="8"/>
                  <a:pt x="714" y="8"/>
                </a:cubicBezTo>
                <a:cubicBezTo>
                  <a:pt x="765" y="8"/>
                  <a:pt x="822" y="8"/>
                  <a:pt x="876" y="8"/>
                </a:cubicBezTo>
                <a:cubicBezTo>
                  <a:pt x="930" y="8"/>
                  <a:pt x="977" y="6"/>
                  <a:pt x="1038" y="8"/>
                </a:cubicBezTo>
                <a:cubicBezTo>
                  <a:pt x="1099" y="10"/>
                  <a:pt x="1170" y="15"/>
                  <a:pt x="1242" y="20"/>
                </a:cubicBezTo>
              </a:path>
            </a:pathLst>
          </a:custGeom>
          <a:noFill/>
          <a:ln w="57150" cmpd="sng">
            <a:solidFill>
              <a:srgbClr val="66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B91B78-8B9D-4CE1-9200-2E92034473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4025" y="0"/>
            <a:ext cx="5695950" cy="6858000"/>
          </a:xfrm>
          <a:prstGeom prst="rect">
            <a:avLst/>
          </a:prstGeom>
        </p:spPr>
      </p:pic>
      <p:sp>
        <p:nvSpPr>
          <p:cNvPr id="2" name="Text Placeholder 1">
            <a:extLst>
              <a:ext uri="{FF2B5EF4-FFF2-40B4-BE49-F238E27FC236}">
                <a16:creationId xmlns:a16="http://schemas.microsoft.com/office/drawing/2014/main" id="{403A0265-4855-4BE3-80F1-BF01905BB13E}"/>
              </a:ext>
            </a:extLst>
          </p:cNvPr>
          <p:cNvSpPr>
            <a:spLocks noGrp="1"/>
          </p:cNvSpPr>
          <p:nvPr>
            <p:ph type="body" sz="quarter" idx="10"/>
          </p:nvPr>
        </p:nvSpPr>
        <p:spPr/>
        <p:txBody>
          <a:bodyPr/>
          <a:lstStyle/>
          <a:p>
            <a:r>
              <a:rPr lang="en-US" dirty="0"/>
              <a:t>Lion of Amphipolis, 4th century BC</a:t>
            </a:r>
          </a:p>
        </p:txBody>
      </p:sp>
      <p:sp>
        <p:nvSpPr>
          <p:cNvPr id="3" name="Text Placeholder 2">
            <a:extLst>
              <a:ext uri="{FF2B5EF4-FFF2-40B4-BE49-F238E27FC236}">
                <a16:creationId xmlns:a16="http://schemas.microsoft.com/office/drawing/2014/main" id="{C40A2FF0-EF51-45DC-A5E0-5DE591AA33F4}"/>
              </a:ext>
            </a:extLst>
          </p:cNvPr>
          <p:cNvSpPr>
            <a:spLocks noGrp="1"/>
          </p:cNvSpPr>
          <p:nvPr>
            <p:ph type="body" sz="quarter" idx="12"/>
          </p:nvPr>
        </p:nvSpPr>
        <p:spPr/>
        <p:txBody>
          <a:bodyPr/>
          <a:lstStyle/>
          <a:p>
            <a:r>
              <a:rPr lang="en-US" dirty="0"/>
              <a:t>17:1</a:t>
            </a:r>
          </a:p>
        </p:txBody>
      </p:sp>
      <p:sp>
        <p:nvSpPr>
          <p:cNvPr id="4" name="Title 3">
            <a:extLst>
              <a:ext uri="{FF2B5EF4-FFF2-40B4-BE49-F238E27FC236}">
                <a16:creationId xmlns:a16="http://schemas.microsoft.com/office/drawing/2014/main" id="{77EAE091-2E79-4D7E-BE87-29CEB38B7866}"/>
              </a:ext>
            </a:extLst>
          </p:cNvPr>
          <p:cNvSpPr>
            <a:spLocks noGrp="1"/>
          </p:cNvSpPr>
          <p:nvPr>
            <p:ph type="title"/>
          </p:nvPr>
        </p:nvSpPr>
        <p:spPr/>
        <p:txBody>
          <a:bodyPr/>
          <a:lstStyle/>
          <a:p>
            <a:r>
              <a:rPr lang="en-US" dirty="0"/>
              <a:t>Now after they had traveled through Amphipolis . . . </a:t>
            </a:r>
          </a:p>
        </p:txBody>
      </p:sp>
    </p:spTree>
    <p:extLst>
      <p:ext uri="{BB962C8B-B14F-4D97-AF65-F5344CB8AC3E}">
        <p14:creationId xmlns:p14="http://schemas.microsoft.com/office/powerpoint/2010/main" val="2141656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D28105-835A-4021-90D7-B0C349031038}"/>
              </a:ext>
            </a:extLst>
          </p:cNvPr>
          <p:cNvSpPr>
            <a:spLocks noGrp="1"/>
          </p:cNvSpPr>
          <p:nvPr>
            <p:ph type="body" sz="quarter" idx="10"/>
          </p:nvPr>
        </p:nvSpPr>
        <p:spPr/>
        <p:txBody>
          <a:bodyPr/>
          <a:lstStyle/>
          <a:p>
            <a:r>
              <a:rPr lang="en-US" dirty="0"/>
              <a:t>Ancient street in the forum of Thessalonica</a:t>
            </a:r>
          </a:p>
        </p:txBody>
      </p:sp>
      <p:sp>
        <p:nvSpPr>
          <p:cNvPr id="3" name="Text Placeholder 2">
            <a:extLst>
              <a:ext uri="{FF2B5EF4-FFF2-40B4-BE49-F238E27FC236}">
                <a16:creationId xmlns:a16="http://schemas.microsoft.com/office/drawing/2014/main" id="{19E214F9-97D7-4DAC-9126-76BED4BE694A}"/>
              </a:ext>
            </a:extLst>
          </p:cNvPr>
          <p:cNvSpPr>
            <a:spLocks noGrp="1"/>
          </p:cNvSpPr>
          <p:nvPr>
            <p:ph type="body" sz="quarter" idx="12"/>
          </p:nvPr>
        </p:nvSpPr>
        <p:spPr/>
        <p:txBody>
          <a:bodyPr/>
          <a:lstStyle/>
          <a:p>
            <a:r>
              <a:rPr lang="en-US" dirty="0"/>
              <a:t>17:1</a:t>
            </a:r>
          </a:p>
        </p:txBody>
      </p:sp>
      <p:sp>
        <p:nvSpPr>
          <p:cNvPr id="4" name="Title 3">
            <a:extLst>
              <a:ext uri="{FF2B5EF4-FFF2-40B4-BE49-F238E27FC236}">
                <a16:creationId xmlns:a16="http://schemas.microsoft.com/office/drawing/2014/main" id="{120340D8-56DF-4700-9192-64B1F1D60CA2}"/>
              </a:ext>
            </a:extLst>
          </p:cNvPr>
          <p:cNvSpPr>
            <a:spLocks noGrp="1"/>
          </p:cNvSpPr>
          <p:nvPr>
            <p:ph type="title"/>
          </p:nvPr>
        </p:nvSpPr>
        <p:spPr/>
        <p:txBody>
          <a:bodyPr/>
          <a:lstStyle/>
          <a:p>
            <a:r>
              <a:rPr lang="en-US" dirty="0"/>
              <a:t>They came to Thessalonica</a:t>
            </a:r>
          </a:p>
        </p:txBody>
      </p:sp>
      <p:pic>
        <p:nvPicPr>
          <p:cNvPr id="6" name="Picture 5">
            <a:extLst>
              <a:ext uri="{FF2B5EF4-FFF2-40B4-BE49-F238E27FC236}">
                <a16:creationId xmlns:a16="http://schemas.microsoft.com/office/drawing/2014/main" id="{D7CA024E-1716-47EA-95E3-8DE240CA3D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160439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C:\BibleMaps &amp; Clipart\Biblemap-pict+clipart\NT-Clip-Quickverse\Synagogue-PIC1571.BMP"/>
          <p:cNvPicPr>
            <a:picLocks noChangeAspect="1" noChangeArrowheads="1"/>
          </p:cNvPicPr>
          <p:nvPr/>
        </p:nvPicPr>
        <p:blipFill>
          <a:blip r:embed="rId2" cstate="print"/>
          <a:srcRect/>
          <a:stretch>
            <a:fillRect/>
          </a:stretch>
        </p:blipFill>
        <p:spPr bwMode="auto">
          <a:xfrm>
            <a:off x="-625475" y="1458913"/>
            <a:ext cx="9769475" cy="5327650"/>
          </a:xfrm>
          <a:prstGeom prst="rect">
            <a:avLst/>
          </a:prstGeom>
          <a:solidFill>
            <a:schemeClr val="tx1"/>
          </a:solidFill>
          <a:ln w="9525">
            <a:noFill/>
            <a:miter lim="800000"/>
            <a:headEnd/>
            <a:tailEnd/>
          </a:ln>
        </p:spPr>
      </p:pic>
      <p:sp>
        <p:nvSpPr>
          <p:cNvPr id="152579" name="Text Box 4"/>
          <p:cNvSpPr txBox="1">
            <a:spLocks noChangeArrowheads="1"/>
          </p:cNvSpPr>
          <p:nvPr/>
        </p:nvSpPr>
        <p:spPr bwMode="auto">
          <a:xfrm>
            <a:off x="6396038" y="2503488"/>
            <a:ext cx="2486025" cy="341630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Acts 17: </a:t>
            </a:r>
            <a:r>
              <a:rPr kumimoji="0" 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…they came to Thessalonica, where there was a </a:t>
            </a:r>
            <a:r>
              <a:rPr kumimoji="0" 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synagogue of the Jews.</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b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2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a:t>
            </a:r>
            <a:r>
              <a:rPr kumimoji="0" lang="en-US" sz="1800" b="0" i="0" u="sng" strike="noStrike" kern="1200" cap="none" spc="0" normalizeH="0" baseline="0" noProof="0">
                <a:ln>
                  <a:noFill/>
                </a:ln>
                <a:solidFill>
                  <a:srgbClr val="00FFFF"/>
                </a:solidFill>
                <a:effectLst/>
                <a:uLnTx/>
                <a:uFillTx/>
                <a:latin typeface="Arial" pitchFamily="34" charset="0"/>
                <a:ea typeface="+mn-ea"/>
                <a:cs typeface="Arial" pitchFamily="34" charset="0"/>
              </a:rPr>
              <a:t>Paul went in, as was his custom, and on three Sabbath days he reasoned with them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from the Scriptures, </a:t>
            </a:r>
            <a:b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
        <p:nvSpPr>
          <p:cNvPr id="152580" name="Text Box 3"/>
          <p:cNvSpPr txBox="1">
            <a:spLocks noChangeArrowheads="1"/>
          </p:cNvSpPr>
          <p:nvPr/>
        </p:nvSpPr>
        <p:spPr bwMode="auto">
          <a:xfrm>
            <a:off x="382588" y="220663"/>
            <a:ext cx="8591550" cy="46196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Where did Paul go when he reached Thessalonica?</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7" name="Oval 6"/>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the Book of Acts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46841" y="1379483"/>
            <a:ext cx="9475075" cy="5315187"/>
          </a:xfrm>
        </p:spPr>
      </p:pic>
      <p:pic>
        <p:nvPicPr>
          <p:cNvPr id="3" name="Picture 2">
            <a:extLst>
              <a:ext uri="{FF2B5EF4-FFF2-40B4-BE49-F238E27FC236}">
                <a16:creationId xmlns:a16="http://schemas.microsoft.com/office/drawing/2014/main" id="{AD2C883B-C146-48EF-B7FA-42BD86DB3373}"/>
              </a:ext>
            </a:extLst>
          </p:cNvPr>
          <p:cNvPicPr>
            <a:picLocks noChangeAspect="1"/>
          </p:cNvPicPr>
          <p:nvPr/>
        </p:nvPicPr>
        <p:blipFill>
          <a:blip r:embed="rId3"/>
          <a:stretch>
            <a:fillRect/>
          </a:stretch>
        </p:blipFill>
        <p:spPr>
          <a:xfrm>
            <a:off x="7419975" y="657225"/>
            <a:ext cx="1724025" cy="333375"/>
          </a:xfrm>
          <a:prstGeom prst="rect">
            <a:avLst/>
          </a:prstGeom>
        </p:spPr>
      </p:pic>
      <p:sp>
        <p:nvSpPr>
          <p:cNvPr id="5" name="Rectangle 4">
            <a:extLst>
              <a:ext uri="{FF2B5EF4-FFF2-40B4-BE49-F238E27FC236}">
                <a16:creationId xmlns:a16="http://schemas.microsoft.com/office/drawing/2014/main" id="{59DF648E-9667-413E-8AF3-6B68AFE016E3}"/>
              </a:ext>
            </a:extLst>
          </p:cNvPr>
          <p:cNvSpPr/>
          <p:nvPr/>
        </p:nvSpPr>
        <p:spPr>
          <a:xfrm>
            <a:off x="6818811" y="3004457"/>
            <a:ext cx="1576252" cy="330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9F980-FDDC-4761-B33D-C15C6D27731F}"/>
              </a:ext>
            </a:extLst>
          </p:cNvPr>
          <p:cNvSpPr txBox="1"/>
          <p:nvPr/>
        </p:nvSpPr>
        <p:spPr>
          <a:xfrm>
            <a:off x="8220891" y="326265"/>
            <a:ext cx="966931" cy="369332"/>
          </a:xfrm>
          <a:prstGeom prst="rect">
            <a:avLst/>
          </a:prstGeom>
          <a:noFill/>
        </p:spPr>
        <p:txBody>
          <a:bodyPr wrap="none" rtlCol="0">
            <a:spAutoFit/>
          </a:bodyPr>
          <a:lstStyle/>
          <a:p>
            <a:r>
              <a:rPr lang="en-US" b="1" dirty="0">
                <a:solidFill>
                  <a:schemeClr val="bg2">
                    <a:lumMod val="75000"/>
                  </a:schemeClr>
                </a:solidFill>
                <a:effectLst>
                  <a:outerShdw blurRad="38100" dist="38100" dir="2700000" algn="tl">
                    <a:srgbClr val="000000">
                      <a:alpha val="43137"/>
                    </a:srgbClr>
                  </a:outerShdw>
                </a:effectLst>
              </a:rPr>
              <a:t>AD 90s</a:t>
            </a:r>
          </a:p>
        </p:txBody>
      </p:sp>
    </p:spTree>
    <p:extLst>
      <p:ext uri="{BB962C8B-B14F-4D97-AF65-F5344CB8AC3E}">
        <p14:creationId xmlns:p14="http://schemas.microsoft.com/office/powerpoint/2010/main" val="1270767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4"/>
          <p:cNvSpPr txBox="1">
            <a:spLocks noChangeArrowheads="1"/>
          </p:cNvSpPr>
          <p:nvPr/>
        </p:nvSpPr>
        <p:spPr bwMode="auto">
          <a:xfrm>
            <a:off x="342900" y="2085975"/>
            <a:ext cx="2686050" cy="203200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Acts 17 </a:t>
            </a:r>
            <a:r>
              <a:rPr kumimoji="0" lang="en-US" sz="1800" b="0" i="0" u="none" strike="noStrike" kern="1200" cap="none" spc="0" normalizeH="0" baseline="30000" noProof="0">
                <a:ln>
                  <a:noFill/>
                </a:ln>
                <a:solidFill>
                  <a:srgbClr val="FFFFFF"/>
                </a:solidFill>
                <a:effectLst/>
                <a:uLnTx/>
                <a:uFillTx/>
                <a:latin typeface="Default"/>
                <a:ea typeface="+mn-ea"/>
                <a:cs typeface="Arial" pitchFamily="34" charset="0"/>
              </a:rPr>
              <a:t>3 </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explaining and demonstrating that the Christ had to suffer and rise again from the dead</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and </a:t>
            </a:r>
            <a:r>
              <a:rPr kumimoji="0" lang="en-US" sz="1800" b="0" i="1" u="sng" strike="noStrike" kern="1200" cap="none" spc="0" normalizeH="0" baseline="0" noProof="0">
                <a:ln>
                  <a:noFill/>
                </a:ln>
                <a:solidFill>
                  <a:srgbClr val="FFFF00"/>
                </a:solidFill>
                <a:effectLst/>
                <a:uLnTx/>
                <a:uFillTx/>
                <a:latin typeface="Default"/>
                <a:ea typeface="+mn-ea"/>
                <a:cs typeface="Arial" pitchFamily="34" charset="0"/>
              </a:rPr>
              <a:t>saying,</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 “This Jesus whom I preach to you is the Christ.”</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
        <p:nvSpPr>
          <p:cNvPr id="154627" name="Text Box 3"/>
          <p:cNvSpPr txBox="1">
            <a:spLocks noChangeArrowheads="1"/>
          </p:cNvSpPr>
          <p:nvPr/>
        </p:nvSpPr>
        <p:spPr bwMode="auto">
          <a:xfrm>
            <a:off x="382588" y="220663"/>
            <a:ext cx="8591550" cy="46196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did he reason with the Jews concerning the Scriptures?</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pic>
        <p:nvPicPr>
          <p:cNvPr id="154628" name="Picture 1024" descr="C:\Users\Danny Haynes\Documents\Haynes Docs\Documents\Bible Maps-Clipart\BibleMaps &amp; Clipart\Bibleland-BiblePlace Photos\Nazareth\4204795038_1b14fe390d_z.jpg"/>
          <p:cNvPicPr>
            <a:picLocks noChangeAspect="1" noChangeArrowheads="1"/>
          </p:cNvPicPr>
          <p:nvPr/>
        </p:nvPicPr>
        <p:blipFill>
          <a:blip r:embed="rId2" cstate="print"/>
          <a:srcRect/>
          <a:stretch>
            <a:fillRect/>
          </a:stretch>
        </p:blipFill>
        <p:spPr bwMode="auto">
          <a:xfrm>
            <a:off x="4678363" y="1531938"/>
            <a:ext cx="3994150" cy="5326062"/>
          </a:xfrm>
          <a:prstGeom prst="rect">
            <a:avLst/>
          </a:prstGeom>
          <a:noFill/>
          <a:ln w="9525">
            <a:noFill/>
            <a:miter lim="800000"/>
            <a:headEnd/>
            <a:tailEnd/>
          </a:ln>
        </p:spPr>
      </p:pic>
      <p:sp>
        <p:nvSpPr>
          <p:cNvPr id="6" name="Oval 5"/>
          <p:cNvSpPr/>
          <p:nvPr/>
        </p:nvSpPr>
        <p:spPr>
          <a:xfrm>
            <a:off x="4875213" y="13081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p:cNvSpPr/>
          <p:nvPr/>
        </p:nvSpPr>
        <p:spPr>
          <a:xfrm>
            <a:off x="4691063" y="131445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5652" name="Text Box 3"/>
          <p:cNvSpPr txBox="1">
            <a:spLocks noChangeArrowheads="1"/>
          </p:cNvSpPr>
          <p:nvPr/>
        </p:nvSpPr>
        <p:spPr bwMode="auto">
          <a:xfrm>
            <a:off x="382588" y="220663"/>
            <a:ext cx="8591550" cy="46196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resulted from his teaching?</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0069" y="1609725"/>
            <a:ext cx="6973931" cy="695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a:extLst>
              <a:ext uri="{FF2B5EF4-FFF2-40B4-BE49-F238E27FC236}">
                <a16:creationId xmlns:a16="http://schemas.microsoft.com/office/drawing/2014/main" id="{4403CCAE-4775-414E-AE4A-CE2B71544C2B}"/>
              </a:ext>
            </a:extLst>
          </p:cNvPr>
          <p:cNvSpPr txBox="1">
            <a:spLocks noChangeArrowheads="1"/>
          </p:cNvSpPr>
          <p:nvPr/>
        </p:nvSpPr>
        <p:spPr bwMode="auto">
          <a:xfrm>
            <a:off x="142875" y="1638300"/>
            <a:ext cx="1781175" cy="341630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4 </a:t>
            </a:r>
            <a:r>
              <a:rPr kumimoji="0" lang="en-US" sz="1800" b="0" i="0" u="sng" strike="noStrike" kern="1200" cap="none" spc="0" normalizeH="0" baseline="0" noProof="0" dirty="0">
                <a:ln>
                  <a:noFill/>
                </a:ln>
                <a:solidFill>
                  <a:srgbClr val="FFFF00"/>
                </a:solidFill>
                <a:effectLst/>
                <a:uLnTx/>
                <a:uFillTx/>
                <a:latin typeface="Arial" pitchFamily="34" charset="0"/>
                <a:ea typeface="+mn-ea"/>
                <a:cs typeface="Arial" pitchFamily="34" charset="0"/>
              </a:rPr>
              <a:t>And some of them were persuaded and joined</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Paul and Silas, as did </a:t>
            </a:r>
            <a:r>
              <a:rPr kumimoji="0" lang="en-US" sz="1800" b="0" i="0" u="none" strike="noStrike" kern="1200" cap="none" spc="0" normalizeH="0" baseline="0" noProof="0" dirty="0">
                <a:ln>
                  <a:noFill/>
                </a:ln>
                <a:solidFill>
                  <a:srgbClr val="00FFFF"/>
                </a:solidFill>
                <a:effectLst/>
                <a:uLnTx/>
                <a:uFillTx/>
                <a:latin typeface="Arial" pitchFamily="34" charset="0"/>
                <a:ea typeface="+mn-ea"/>
                <a:cs typeface="Arial" pitchFamily="34" charset="0"/>
              </a:rPr>
              <a:t>a great many of the devout Greeks </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and </a:t>
            </a:r>
            <a:r>
              <a:rPr kumimoji="0" lang="en-US" sz="1800" b="0" i="0" u="none" strike="noStrike" kern="1200" cap="none" spc="0" normalizeH="0" baseline="0" noProof="0" dirty="0">
                <a:ln>
                  <a:noFill/>
                </a:ln>
                <a:solidFill>
                  <a:srgbClr val="00FFFF"/>
                </a:solidFill>
                <a:effectLst/>
                <a:uLnTx/>
                <a:uFillTx/>
                <a:latin typeface="Arial" pitchFamily="34" charset="0"/>
                <a:ea typeface="+mn-ea"/>
                <a:cs typeface="Arial" pitchFamily="34" charset="0"/>
              </a:rPr>
              <a:t>not a few of the leading women</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85725"/>
            <a:ext cx="7772400" cy="1143000"/>
          </a:xfrm>
        </p:spPr>
        <p:txBody>
          <a:bodyPr/>
          <a:lstStyle/>
          <a:p>
            <a:r>
              <a:rPr lang="en-US" b="1">
                <a:solidFill>
                  <a:schemeClr val="tx1"/>
                </a:solidFill>
              </a:rPr>
              <a:t>Thessalonica Agora-Market</a:t>
            </a:r>
          </a:p>
        </p:txBody>
      </p:sp>
      <p:pic>
        <p:nvPicPr>
          <p:cNvPr id="157699" name="Picture 5" descr="C:\BibleMaps &amp; Clipart\Bible Pictures Clipart Website\Greece\Thessalonica_Agora.gif"/>
          <p:cNvPicPr>
            <a:picLocks noChangeAspect="1" noChangeArrowheads="1"/>
          </p:cNvPicPr>
          <p:nvPr/>
        </p:nvPicPr>
        <p:blipFill>
          <a:blip r:embed="rId2" cstate="screen">
            <a:extLst>
              <a:ext uri="{28A0092B-C50C-407E-A947-70E740481C1C}">
                <a14:useLocalDpi xmlns:a14="http://schemas.microsoft.com/office/drawing/2010/main"/>
              </a:ext>
            </a:extLst>
          </a:blip>
          <a:srcRect t="6808"/>
          <a:stretch>
            <a:fillRect/>
          </a:stretch>
        </p:blipFill>
        <p:spPr bwMode="auto">
          <a:xfrm>
            <a:off x="0" y="1489075"/>
            <a:ext cx="8715375" cy="5368925"/>
          </a:xfrm>
          <a:prstGeom prst="rect">
            <a:avLst/>
          </a:prstGeom>
          <a:noFill/>
          <a:ln w="9525">
            <a:noFill/>
            <a:miter lim="800000"/>
            <a:headEnd/>
            <a:tailEnd/>
          </a:ln>
        </p:spPr>
      </p:pic>
      <p:sp>
        <p:nvSpPr>
          <p:cNvPr id="157700" name="Text Box 6"/>
          <p:cNvSpPr txBox="1">
            <a:spLocks noChangeArrowheads="1"/>
          </p:cNvSpPr>
          <p:nvPr/>
        </p:nvSpPr>
        <p:spPr bwMode="auto">
          <a:xfrm>
            <a:off x="5057775" y="1533525"/>
            <a:ext cx="4086225" cy="2030413"/>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Acts 17:5  </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But the Jews who were not persuaded, becoming envious, </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took some of the evil men from the marketplace</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and </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gathering a mob, set all the city in an uproar and attacked the house of Jason</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and </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sought to bring them out to the people</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
        <p:nvSpPr>
          <p:cNvPr id="5" name="Oval 4"/>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92BC5B-68C0-4754-8390-313C51F61FC2}"/>
              </a:ext>
            </a:extLst>
          </p:cNvPr>
          <p:cNvSpPr>
            <a:spLocks noGrp="1"/>
          </p:cNvSpPr>
          <p:nvPr>
            <p:ph type="body" sz="quarter" idx="10"/>
          </p:nvPr>
        </p:nvSpPr>
        <p:spPr/>
        <p:txBody>
          <a:bodyPr/>
          <a:lstStyle/>
          <a:p>
            <a:r>
              <a:rPr lang="en-US" dirty="0"/>
              <a:t>Shops in the forum of Thessalonica</a:t>
            </a:r>
          </a:p>
        </p:txBody>
      </p:sp>
      <p:sp>
        <p:nvSpPr>
          <p:cNvPr id="3" name="Text Placeholder 2">
            <a:extLst>
              <a:ext uri="{FF2B5EF4-FFF2-40B4-BE49-F238E27FC236}">
                <a16:creationId xmlns:a16="http://schemas.microsoft.com/office/drawing/2014/main" id="{3035BE4F-AAB3-4676-A86F-2EA26790B30A}"/>
              </a:ext>
            </a:extLst>
          </p:cNvPr>
          <p:cNvSpPr>
            <a:spLocks noGrp="1"/>
          </p:cNvSpPr>
          <p:nvPr>
            <p:ph type="body" sz="quarter" idx="12"/>
          </p:nvPr>
        </p:nvSpPr>
        <p:spPr/>
        <p:txBody>
          <a:bodyPr/>
          <a:lstStyle/>
          <a:p>
            <a:r>
              <a:rPr lang="en-US" dirty="0"/>
              <a:t>17:5</a:t>
            </a:r>
          </a:p>
        </p:txBody>
      </p:sp>
      <p:sp>
        <p:nvSpPr>
          <p:cNvPr id="4" name="Title 3">
            <a:extLst>
              <a:ext uri="{FF2B5EF4-FFF2-40B4-BE49-F238E27FC236}">
                <a16:creationId xmlns:a16="http://schemas.microsoft.com/office/drawing/2014/main" id="{7691876E-BBA7-47C9-9232-339A5B3CAF19}"/>
              </a:ext>
            </a:extLst>
          </p:cNvPr>
          <p:cNvSpPr>
            <a:spLocks noGrp="1"/>
          </p:cNvSpPr>
          <p:nvPr>
            <p:ph type="title"/>
          </p:nvPr>
        </p:nvSpPr>
        <p:spPr/>
        <p:txBody>
          <a:bodyPr/>
          <a:lstStyle/>
          <a:p>
            <a:r>
              <a:rPr lang="en-US" dirty="0"/>
              <a:t>But the Jews . . . taking along some wicked men from the marketplace and forming a mob . . .</a:t>
            </a:r>
          </a:p>
        </p:txBody>
      </p:sp>
      <p:pic>
        <p:nvPicPr>
          <p:cNvPr id="6" name="Picture 5">
            <a:extLst>
              <a:ext uri="{FF2B5EF4-FFF2-40B4-BE49-F238E27FC236}">
                <a16:creationId xmlns:a16="http://schemas.microsoft.com/office/drawing/2014/main" id="{F0E338C5-C3F0-4CC5-A67C-0A2245FF17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2706656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9625" y="308610"/>
            <a:ext cx="7524750" cy="654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a:xfrm>
            <a:off x="0" y="6519672"/>
            <a:ext cx="8074152" cy="338554"/>
          </a:xfrm>
        </p:spPr>
        <p:txBody>
          <a:bodyPr/>
          <a:lstStyle/>
          <a:p>
            <a:r>
              <a:rPr lang="en-US" dirty="0"/>
              <a:t>Fresco of a fight in and around the amphitheater of Pompeii, AD 59</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17:5</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But the Jews . . . forming a mob, started a riot in the city</a:t>
            </a:r>
          </a:p>
        </p:txBody>
      </p:sp>
    </p:spTree>
    <p:extLst>
      <p:ext uri="{BB962C8B-B14F-4D97-AF65-F5344CB8AC3E}">
        <p14:creationId xmlns:p14="http://schemas.microsoft.com/office/powerpoint/2010/main" val="1885585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CE05E6-77E1-4E81-A5A0-2D1A7601F5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868"/>
            <a:ext cx="9144000" cy="6684264"/>
          </a:xfrm>
          <a:prstGeom prst="rect">
            <a:avLst/>
          </a:prstGeom>
        </p:spPr>
      </p:pic>
      <p:sp>
        <p:nvSpPr>
          <p:cNvPr id="2" name="Text Placeholder 1">
            <a:extLst>
              <a:ext uri="{FF2B5EF4-FFF2-40B4-BE49-F238E27FC236}">
                <a16:creationId xmlns:a16="http://schemas.microsoft.com/office/drawing/2014/main" id="{7163760C-CDDA-40C0-92C4-CA062D1A6985}"/>
              </a:ext>
            </a:extLst>
          </p:cNvPr>
          <p:cNvSpPr>
            <a:spLocks noGrp="1"/>
          </p:cNvSpPr>
          <p:nvPr>
            <p:ph type="body" sz="quarter" idx="10"/>
          </p:nvPr>
        </p:nvSpPr>
        <p:spPr>
          <a:xfrm>
            <a:off x="0" y="6519672"/>
            <a:ext cx="8074152" cy="338554"/>
          </a:xfrm>
        </p:spPr>
        <p:txBody>
          <a:bodyPr/>
          <a:lstStyle/>
          <a:p>
            <a:r>
              <a:rPr lang="en-US" dirty="0"/>
              <a:t>Sketch of fresco of a fight in the amphitheater of Pompeii in AD 59, from Pompeii</a:t>
            </a:r>
          </a:p>
        </p:txBody>
      </p:sp>
      <p:sp>
        <p:nvSpPr>
          <p:cNvPr id="3" name="Text Placeholder 2">
            <a:extLst>
              <a:ext uri="{FF2B5EF4-FFF2-40B4-BE49-F238E27FC236}">
                <a16:creationId xmlns:a16="http://schemas.microsoft.com/office/drawing/2014/main" id="{376B788D-4596-4330-AA4B-D9F59ADB41AE}"/>
              </a:ext>
            </a:extLst>
          </p:cNvPr>
          <p:cNvSpPr>
            <a:spLocks noGrp="1"/>
          </p:cNvSpPr>
          <p:nvPr>
            <p:ph type="body" sz="quarter" idx="12"/>
          </p:nvPr>
        </p:nvSpPr>
        <p:spPr/>
        <p:txBody>
          <a:bodyPr/>
          <a:lstStyle/>
          <a:p>
            <a:r>
              <a:rPr lang="en-US" dirty="0"/>
              <a:t>17:5</a:t>
            </a:r>
          </a:p>
        </p:txBody>
      </p:sp>
      <p:sp>
        <p:nvSpPr>
          <p:cNvPr id="4" name="Title 3">
            <a:extLst>
              <a:ext uri="{FF2B5EF4-FFF2-40B4-BE49-F238E27FC236}">
                <a16:creationId xmlns:a16="http://schemas.microsoft.com/office/drawing/2014/main" id="{03EC005B-823A-4635-8C7D-B9D635ED1D16}"/>
              </a:ext>
            </a:extLst>
          </p:cNvPr>
          <p:cNvSpPr>
            <a:spLocks noGrp="1"/>
          </p:cNvSpPr>
          <p:nvPr>
            <p:ph type="title"/>
          </p:nvPr>
        </p:nvSpPr>
        <p:spPr/>
        <p:txBody>
          <a:bodyPr/>
          <a:lstStyle/>
          <a:p>
            <a:r>
              <a:rPr lang="en-US" dirty="0"/>
              <a:t>But the Jews . . . forming a mob, started a riot in the city</a:t>
            </a:r>
          </a:p>
        </p:txBody>
      </p:sp>
    </p:spTree>
    <p:extLst>
      <p:ext uri="{BB962C8B-B14F-4D97-AF65-F5344CB8AC3E}">
        <p14:creationId xmlns:p14="http://schemas.microsoft.com/office/powerpoint/2010/main" val="2135589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Forum with </a:t>
            </a:r>
            <a:r>
              <a:rPr lang="en-US" dirty="0" err="1"/>
              <a:t>odeon</a:t>
            </a:r>
            <a:r>
              <a:rPr lang="en-US" dirty="0"/>
              <a:t> in Thessalonica</a:t>
            </a:r>
          </a:p>
        </p:txBody>
      </p:sp>
      <p:sp>
        <p:nvSpPr>
          <p:cNvPr id="3" name="Text Placeholder 2"/>
          <p:cNvSpPr>
            <a:spLocks noGrp="1"/>
          </p:cNvSpPr>
          <p:nvPr>
            <p:ph type="body" sz="quarter" idx="12"/>
          </p:nvPr>
        </p:nvSpPr>
        <p:spPr/>
        <p:txBody>
          <a:bodyPr/>
          <a:lstStyle/>
          <a:p>
            <a:r>
              <a:rPr lang="en-US" dirty="0"/>
              <a:t>17:6</a:t>
            </a:r>
          </a:p>
        </p:txBody>
      </p:sp>
      <p:sp>
        <p:nvSpPr>
          <p:cNvPr id="4" name="Title 3"/>
          <p:cNvSpPr>
            <a:spLocks noGrp="1"/>
          </p:cNvSpPr>
          <p:nvPr>
            <p:ph type="title"/>
          </p:nvPr>
        </p:nvSpPr>
        <p:spPr/>
        <p:txBody>
          <a:bodyPr/>
          <a:lstStyle/>
          <a:p>
            <a:r>
              <a:rPr lang="en-US" dirty="0"/>
              <a:t>They dragged Jason and certain brothers before the </a:t>
            </a:r>
            <a:r>
              <a:rPr lang="en-US" dirty="0" err="1"/>
              <a:t>politarchs</a:t>
            </a:r>
            <a:endParaRPr lang="en-US" dirty="0"/>
          </a:p>
        </p:txBody>
      </p:sp>
      <p:sp>
        <p:nvSpPr>
          <p:cNvPr id="9" name="Freeform 8"/>
          <p:cNvSpPr/>
          <p:nvPr/>
        </p:nvSpPr>
        <p:spPr>
          <a:xfrm>
            <a:off x="1052513" y="2185988"/>
            <a:ext cx="3805237" cy="852487"/>
          </a:xfrm>
          <a:custGeom>
            <a:avLst/>
            <a:gdLst>
              <a:gd name="connsiteX0" fmla="*/ 0 w 3805237"/>
              <a:gd name="connsiteY0" fmla="*/ 100012 h 852487"/>
              <a:gd name="connsiteX1" fmla="*/ 800100 w 3805237"/>
              <a:gd name="connsiteY1" fmla="*/ 33337 h 852487"/>
              <a:gd name="connsiteX2" fmla="*/ 1476375 w 3805237"/>
              <a:gd name="connsiteY2" fmla="*/ 52387 h 852487"/>
              <a:gd name="connsiteX3" fmla="*/ 2338387 w 3805237"/>
              <a:gd name="connsiteY3" fmla="*/ 33337 h 852487"/>
              <a:gd name="connsiteX4" fmla="*/ 3200400 w 3805237"/>
              <a:gd name="connsiteY4" fmla="*/ 42862 h 852487"/>
              <a:gd name="connsiteX5" fmla="*/ 3200400 w 3805237"/>
              <a:gd name="connsiteY5" fmla="*/ 0 h 852487"/>
              <a:gd name="connsiteX6" fmla="*/ 3495675 w 3805237"/>
              <a:gd name="connsiteY6" fmla="*/ 19050 h 852487"/>
              <a:gd name="connsiteX7" fmla="*/ 3495675 w 3805237"/>
              <a:gd name="connsiteY7" fmla="*/ 133350 h 852487"/>
              <a:gd name="connsiteX8" fmla="*/ 3552825 w 3805237"/>
              <a:gd name="connsiteY8" fmla="*/ 276225 h 852487"/>
              <a:gd name="connsiteX9" fmla="*/ 3724275 w 3805237"/>
              <a:gd name="connsiteY9" fmla="*/ 304800 h 852487"/>
              <a:gd name="connsiteX10" fmla="*/ 3805237 w 3805237"/>
              <a:gd name="connsiteY10" fmla="*/ 609600 h 852487"/>
              <a:gd name="connsiteX11" fmla="*/ 2738437 w 3805237"/>
              <a:gd name="connsiteY11" fmla="*/ 676275 h 852487"/>
              <a:gd name="connsiteX12" fmla="*/ 2081212 w 3805237"/>
              <a:gd name="connsiteY12" fmla="*/ 723900 h 852487"/>
              <a:gd name="connsiteX13" fmla="*/ 2009775 w 3805237"/>
              <a:gd name="connsiteY13" fmla="*/ 714375 h 852487"/>
              <a:gd name="connsiteX14" fmla="*/ 1933575 w 3805237"/>
              <a:gd name="connsiteY14" fmla="*/ 762000 h 852487"/>
              <a:gd name="connsiteX15" fmla="*/ 1800225 w 3805237"/>
              <a:gd name="connsiteY15" fmla="*/ 738187 h 852487"/>
              <a:gd name="connsiteX16" fmla="*/ 1681162 w 3805237"/>
              <a:gd name="connsiteY16" fmla="*/ 738187 h 852487"/>
              <a:gd name="connsiteX17" fmla="*/ 1647825 w 3805237"/>
              <a:gd name="connsiteY17" fmla="*/ 676275 h 852487"/>
              <a:gd name="connsiteX18" fmla="*/ 1471612 w 3805237"/>
              <a:gd name="connsiteY18" fmla="*/ 681037 h 852487"/>
              <a:gd name="connsiteX19" fmla="*/ 1462087 w 3805237"/>
              <a:gd name="connsiteY19" fmla="*/ 742950 h 852487"/>
              <a:gd name="connsiteX20" fmla="*/ 1285875 w 3805237"/>
              <a:gd name="connsiteY20" fmla="*/ 757237 h 852487"/>
              <a:gd name="connsiteX21" fmla="*/ 1271587 w 3805237"/>
              <a:gd name="connsiteY21" fmla="*/ 814387 h 852487"/>
              <a:gd name="connsiteX22" fmla="*/ 1123950 w 3805237"/>
              <a:gd name="connsiteY22" fmla="*/ 804862 h 852487"/>
              <a:gd name="connsiteX23" fmla="*/ 1085850 w 3805237"/>
              <a:gd name="connsiteY23" fmla="*/ 781050 h 852487"/>
              <a:gd name="connsiteX24" fmla="*/ 871537 w 3805237"/>
              <a:gd name="connsiteY24" fmla="*/ 781050 h 852487"/>
              <a:gd name="connsiteX25" fmla="*/ 719137 w 3805237"/>
              <a:gd name="connsiteY25" fmla="*/ 766762 h 852487"/>
              <a:gd name="connsiteX26" fmla="*/ 590550 w 3805237"/>
              <a:gd name="connsiteY26" fmla="*/ 742950 h 852487"/>
              <a:gd name="connsiteX27" fmla="*/ 485775 w 3805237"/>
              <a:gd name="connsiteY27" fmla="*/ 781050 h 852487"/>
              <a:gd name="connsiteX28" fmla="*/ 433387 w 3805237"/>
              <a:gd name="connsiteY28" fmla="*/ 838200 h 852487"/>
              <a:gd name="connsiteX29" fmla="*/ 290512 w 3805237"/>
              <a:gd name="connsiteY29" fmla="*/ 847725 h 852487"/>
              <a:gd name="connsiteX30" fmla="*/ 47625 w 3805237"/>
              <a:gd name="connsiteY30" fmla="*/ 852487 h 852487"/>
              <a:gd name="connsiteX31" fmla="*/ 0 w 3805237"/>
              <a:gd name="connsiteY31" fmla="*/ 100012 h 8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05237" h="852487">
                <a:moveTo>
                  <a:pt x="0" y="100012"/>
                </a:moveTo>
                <a:lnTo>
                  <a:pt x="800100" y="33337"/>
                </a:lnTo>
                <a:lnTo>
                  <a:pt x="1476375" y="52387"/>
                </a:lnTo>
                <a:lnTo>
                  <a:pt x="2338387" y="33337"/>
                </a:lnTo>
                <a:lnTo>
                  <a:pt x="3200400" y="42862"/>
                </a:lnTo>
                <a:lnTo>
                  <a:pt x="3200400" y="0"/>
                </a:lnTo>
                <a:lnTo>
                  <a:pt x="3495675" y="19050"/>
                </a:lnTo>
                <a:lnTo>
                  <a:pt x="3495675" y="133350"/>
                </a:lnTo>
                <a:lnTo>
                  <a:pt x="3552825" y="276225"/>
                </a:lnTo>
                <a:lnTo>
                  <a:pt x="3724275" y="304800"/>
                </a:lnTo>
                <a:lnTo>
                  <a:pt x="3805237" y="609600"/>
                </a:lnTo>
                <a:lnTo>
                  <a:pt x="2738437" y="676275"/>
                </a:lnTo>
                <a:lnTo>
                  <a:pt x="2081212" y="723900"/>
                </a:lnTo>
                <a:lnTo>
                  <a:pt x="2009775" y="714375"/>
                </a:lnTo>
                <a:lnTo>
                  <a:pt x="1933575" y="762000"/>
                </a:lnTo>
                <a:lnTo>
                  <a:pt x="1800225" y="738187"/>
                </a:lnTo>
                <a:lnTo>
                  <a:pt x="1681162" y="738187"/>
                </a:lnTo>
                <a:lnTo>
                  <a:pt x="1647825" y="676275"/>
                </a:lnTo>
                <a:lnTo>
                  <a:pt x="1471612" y="681037"/>
                </a:lnTo>
                <a:lnTo>
                  <a:pt x="1462087" y="742950"/>
                </a:lnTo>
                <a:lnTo>
                  <a:pt x="1285875" y="757237"/>
                </a:lnTo>
                <a:lnTo>
                  <a:pt x="1271587" y="814387"/>
                </a:lnTo>
                <a:lnTo>
                  <a:pt x="1123950" y="804862"/>
                </a:lnTo>
                <a:lnTo>
                  <a:pt x="1085850" y="781050"/>
                </a:lnTo>
                <a:lnTo>
                  <a:pt x="871537" y="781050"/>
                </a:lnTo>
                <a:lnTo>
                  <a:pt x="719137" y="766762"/>
                </a:lnTo>
                <a:lnTo>
                  <a:pt x="590550" y="742950"/>
                </a:lnTo>
                <a:lnTo>
                  <a:pt x="485775" y="781050"/>
                </a:lnTo>
                <a:lnTo>
                  <a:pt x="433387" y="838200"/>
                </a:lnTo>
                <a:lnTo>
                  <a:pt x="290512" y="847725"/>
                </a:lnTo>
                <a:lnTo>
                  <a:pt x="47625" y="852487"/>
                </a:lnTo>
                <a:lnTo>
                  <a:pt x="0" y="100012"/>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690563" y="2867025"/>
            <a:ext cx="8443912" cy="3657600"/>
          </a:xfrm>
          <a:custGeom>
            <a:avLst/>
            <a:gdLst>
              <a:gd name="connsiteX0" fmla="*/ 0 w 8420100"/>
              <a:gd name="connsiteY0" fmla="*/ 619125 h 3657600"/>
              <a:gd name="connsiteX1" fmla="*/ 381000 w 8420100"/>
              <a:gd name="connsiteY1" fmla="*/ 923925 h 3657600"/>
              <a:gd name="connsiteX2" fmla="*/ 542925 w 8420100"/>
              <a:gd name="connsiteY2" fmla="*/ 904875 h 3657600"/>
              <a:gd name="connsiteX3" fmla="*/ 914400 w 8420100"/>
              <a:gd name="connsiteY3" fmla="*/ 1114425 h 3657600"/>
              <a:gd name="connsiteX4" fmla="*/ 1019175 w 8420100"/>
              <a:gd name="connsiteY4" fmla="*/ 1095375 h 3657600"/>
              <a:gd name="connsiteX5" fmla="*/ 1209675 w 8420100"/>
              <a:gd name="connsiteY5" fmla="*/ 1219200 h 3657600"/>
              <a:gd name="connsiteX6" fmla="*/ 1247775 w 8420100"/>
              <a:gd name="connsiteY6" fmla="*/ 1209675 h 3657600"/>
              <a:gd name="connsiteX7" fmla="*/ 1628775 w 8420100"/>
              <a:gd name="connsiteY7" fmla="*/ 1400175 h 3657600"/>
              <a:gd name="connsiteX8" fmla="*/ 1685925 w 8420100"/>
              <a:gd name="connsiteY8" fmla="*/ 1400175 h 3657600"/>
              <a:gd name="connsiteX9" fmla="*/ 1857375 w 8420100"/>
              <a:gd name="connsiteY9" fmla="*/ 1476375 h 3657600"/>
              <a:gd name="connsiteX10" fmla="*/ 1914525 w 8420100"/>
              <a:gd name="connsiteY10" fmla="*/ 1476375 h 3657600"/>
              <a:gd name="connsiteX11" fmla="*/ 2124075 w 8420100"/>
              <a:gd name="connsiteY11" fmla="*/ 1619250 h 3657600"/>
              <a:gd name="connsiteX12" fmla="*/ 3086100 w 8420100"/>
              <a:gd name="connsiteY12" fmla="*/ 2000250 h 3657600"/>
              <a:gd name="connsiteX13" fmla="*/ 3086100 w 8420100"/>
              <a:gd name="connsiteY13" fmla="*/ 2076450 h 3657600"/>
              <a:gd name="connsiteX14" fmla="*/ 2724150 w 8420100"/>
              <a:gd name="connsiteY14" fmla="*/ 2162175 h 3657600"/>
              <a:gd name="connsiteX15" fmla="*/ 3429000 w 8420100"/>
              <a:gd name="connsiteY15" fmla="*/ 2657475 h 3657600"/>
              <a:gd name="connsiteX16" fmla="*/ 3743325 w 8420100"/>
              <a:gd name="connsiteY16" fmla="*/ 2809875 h 3657600"/>
              <a:gd name="connsiteX17" fmla="*/ 3914775 w 8420100"/>
              <a:gd name="connsiteY17" fmla="*/ 2790825 h 3657600"/>
              <a:gd name="connsiteX18" fmla="*/ 4114800 w 8420100"/>
              <a:gd name="connsiteY18" fmla="*/ 2876550 h 3657600"/>
              <a:gd name="connsiteX19" fmla="*/ 4514850 w 8420100"/>
              <a:gd name="connsiteY19" fmla="*/ 2914650 h 3657600"/>
              <a:gd name="connsiteX20" fmla="*/ 4657725 w 8420100"/>
              <a:gd name="connsiteY20" fmla="*/ 2905125 h 3657600"/>
              <a:gd name="connsiteX21" fmla="*/ 5010150 w 8420100"/>
              <a:gd name="connsiteY21" fmla="*/ 3171825 h 3657600"/>
              <a:gd name="connsiteX22" fmla="*/ 5086350 w 8420100"/>
              <a:gd name="connsiteY22" fmla="*/ 3228975 h 3657600"/>
              <a:gd name="connsiteX23" fmla="*/ 5143500 w 8420100"/>
              <a:gd name="connsiteY23" fmla="*/ 3286125 h 3657600"/>
              <a:gd name="connsiteX24" fmla="*/ 5200650 w 8420100"/>
              <a:gd name="connsiteY24" fmla="*/ 3324225 h 3657600"/>
              <a:gd name="connsiteX25" fmla="*/ 5248275 w 8420100"/>
              <a:gd name="connsiteY25" fmla="*/ 3371850 h 3657600"/>
              <a:gd name="connsiteX26" fmla="*/ 5267325 w 8420100"/>
              <a:gd name="connsiteY26" fmla="*/ 3400425 h 3657600"/>
              <a:gd name="connsiteX27" fmla="*/ 5324475 w 8420100"/>
              <a:gd name="connsiteY27" fmla="*/ 3438525 h 3657600"/>
              <a:gd name="connsiteX28" fmla="*/ 5381625 w 8420100"/>
              <a:gd name="connsiteY28" fmla="*/ 3457575 h 3657600"/>
              <a:gd name="connsiteX29" fmla="*/ 5438775 w 8420100"/>
              <a:gd name="connsiteY29" fmla="*/ 3495675 h 3657600"/>
              <a:gd name="connsiteX30" fmla="*/ 5467350 w 8420100"/>
              <a:gd name="connsiteY30" fmla="*/ 3505200 h 3657600"/>
              <a:gd name="connsiteX31" fmla="*/ 5553075 w 8420100"/>
              <a:gd name="connsiteY31" fmla="*/ 3552825 h 3657600"/>
              <a:gd name="connsiteX32" fmla="*/ 5572125 w 8420100"/>
              <a:gd name="connsiteY32" fmla="*/ 3552825 h 3657600"/>
              <a:gd name="connsiteX33" fmla="*/ 5791200 w 8420100"/>
              <a:gd name="connsiteY33" fmla="*/ 3629025 h 3657600"/>
              <a:gd name="connsiteX34" fmla="*/ 8420100 w 8420100"/>
              <a:gd name="connsiteY34" fmla="*/ 3657600 h 3657600"/>
              <a:gd name="connsiteX35" fmla="*/ 8420100 w 8420100"/>
              <a:gd name="connsiteY35" fmla="*/ 971550 h 3657600"/>
              <a:gd name="connsiteX36" fmla="*/ 8286750 w 8420100"/>
              <a:gd name="connsiteY36" fmla="*/ 981075 h 3657600"/>
              <a:gd name="connsiteX37" fmla="*/ 7743825 w 8420100"/>
              <a:gd name="connsiteY37" fmla="*/ 904875 h 3657600"/>
              <a:gd name="connsiteX38" fmla="*/ 7810500 w 8420100"/>
              <a:gd name="connsiteY38" fmla="*/ 847725 h 3657600"/>
              <a:gd name="connsiteX39" fmla="*/ 8039100 w 8420100"/>
              <a:gd name="connsiteY39" fmla="*/ 771525 h 3657600"/>
              <a:gd name="connsiteX40" fmla="*/ 8115300 w 8420100"/>
              <a:gd name="connsiteY40" fmla="*/ 742950 h 3657600"/>
              <a:gd name="connsiteX41" fmla="*/ 8029575 w 8420100"/>
              <a:gd name="connsiteY41" fmla="*/ 714375 h 3657600"/>
              <a:gd name="connsiteX42" fmla="*/ 7810500 w 8420100"/>
              <a:gd name="connsiteY42" fmla="*/ 676275 h 3657600"/>
              <a:gd name="connsiteX43" fmla="*/ 7524750 w 8420100"/>
              <a:gd name="connsiteY43" fmla="*/ 628650 h 3657600"/>
              <a:gd name="connsiteX44" fmla="*/ 7324725 w 8420100"/>
              <a:gd name="connsiteY44" fmla="*/ 619125 h 3657600"/>
              <a:gd name="connsiteX45" fmla="*/ 7038975 w 8420100"/>
              <a:gd name="connsiteY45" fmla="*/ 619125 h 3657600"/>
              <a:gd name="connsiteX46" fmla="*/ 6886575 w 8420100"/>
              <a:gd name="connsiteY46" fmla="*/ 628650 h 3657600"/>
              <a:gd name="connsiteX47" fmla="*/ 6781800 w 8420100"/>
              <a:gd name="connsiteY47" fmla="*/ 647700 h 3657600"/>
              <a:gd name="connsiteX48" fmla="*/ 6477000 w 8420100"/>
              <a:gd name="connsiteY48" fmla="*/ 571500 h 3657600"/>
              <a:gd name="connsiteX49" fmla="*/ 6343650 w 8420100"/>
              <a:gd name="connsiteY49" fmla="*/ 533400 h 3657600"/>
              <a:gd name="connsiteX50" fmla="*/ 6191250 w 8420100"/>
              <a:gd name="connsiteY50" fmla="*/ 523875 h 3657600"/>
              <a:gd name="connsiteX51" fmla="*/ 6200775 w 8420100"/>
              <a:gd name="connsiteY51" fmla="*/ 438150 h 3657600"/>
              <a:gd name="connsiteX52" fmla="*/ 6248400 w 8420100"/>
              <a:gd name="connsiteY52" fmla="*/ 342900 h 3657600"/>
              <a:gd name="connsiteX53" fmla="*/ 6334125 w 8420100"/>
              <a:gd name="connsiteY53" fmla="*/ 314325 h 3657600"/>
              <a:gd name="connsiteX54" fmla="*/ 6410325 w 8420100"/>
              <a:gd name="connsiteY54" fmla="*/ 209550 h 3657600"/>
              <a:gd name="connsiteX55" fmla="*/ 6572250 w 8420100"/>
              <a:gd name="connsiteY55" fmla="*/ 180975 h 3657600"/>
              <a:gd name="connsiteX56" fmla="*/ 6772275 w 8420100"/>
              <a:gd name="connsiteY56" fmla="*/ 180975 h 3657600"/>
              <a:gd name="connsiteX57" fmla="*/ 6772275 w 8420100"/>
              <a:gd name="connsiteY57" fmla="*/ 104775 h 3657600"/>
              <a:gd name="connsiteX58" fmla="*/ 6696075 w 8420100"/>
              <a:gd name="connsiteY58" fmla="*/ 95250 h 3657600"/>
              <a:gd name="connsiteX59" fmla="*/ 6657975 w 8420100"/>
              <a:gd name="connsiteY59" fmla="*/ 66675 h 3657600"/>
              <a:gd name="connsiteX60" fmla="*/ 6677025 w 8420100"/>
              <a:gd name="connsiteY60" fmla="*/ 0 h 3657600"/>
              <a:gd name="connsiteX61" fmla="*/ 4410075 w 8420100"/>
              <a:gd name="connsiteY61" fmla="*/ 247650 h 3657600"/>
              <a:gd name="connsiteX62" fmla="*/ 4381500 w 8420100"/>
              <a:gd name="connsiteY62" fmla="*/ 228600 h 3657600"/>
              <a:gd name="connsiteX63" fmla="*/ 3581400 w 8420100"/>
              <a:gd name="connsiteY63" fmla="*/ 276225 h 3657600"/>
              <a:gd name="connsiteX64" fmla="*/ 3162300 w 8420100"/>
              <a:gd name="connsiteY64" fmla="*/ 333375 h 3657600"/>
              <a:gd name="connsiteX65" fmla="*/ 2447925 w 8420100"/>
              <a:gd name="connsiteY65" fmla="*/ 409575 h 3657600"/>
              <a:gd name="connsiteX66" fmla="*/ 0 w 8420100"/>
              <a:gd name="connsiteY66" fmla="*/ 619125 h 3657600"/>
              <a:gd name="connsiteX0" fmla="*/ 0 w 8420100"/>
              <a:gd name="connsiteY0" fmla="*/ 619125 h 3657600"/>
              <a:gd name="connsiteX1" fmla="*/ 381000 w 8420100"/>
              <a:gd name="connsiteY1" fmla="*/ 923925 h 3657600"/>
              <a:gd name="connsiteX2" fmla="*/ 542925 w 8420100"/>
              <a:gd name="connsiteY2" fmla="*/ 904875 h 3657600"/>
              <a:gd name="connsiteX3" fmla="*/ 914400 w 8420100"/>
              <a:gd name="connsiteY3" fmla="*/ 1114425 h 3657600"/>
              <a:gd name="connsiteX4" fmla="*/ 1019175 w 8420100"/>
              <a:gd name="connsiteY4" fmla="*/ 1095375 h 3657600"/>
              <a:gd name="connsiteX5" fmla="*/ 1209675 w 8420100"/>
              <a:gd name="connsiteY5" fmla="*/ 1219200 h 3657600"/>
              <a:gd name="connsiteX6" fmla="*/ 1247775 w 8420100"/>
              <a:gd name="connsiteY6" fmla="*/ 1209675 h 3657600"/>
              <a:gd name="connsiteX7" fmla="*/ 1628775 w 8420100"/>
              <a:gd name="connsiteY7" fmla="*/ 1400175 h 3657600"/>
              <a:gd name="connsiteX8" fmla="*/ 1685925 w 8420100"/>
              <a:gd name="connsiteY8" fmla="*/ 1400175 h 3657600"/>
              <a:gd name="connsiteX9" fmla="*/ 1857375 w 8420100"/>
              <a:gd name="connsiteY9" fmla="*/ 1476375 h 3657600"/>
              <a:gd name="connsiteX10" fmla="*/ 1914525 w 8420100"/>
              <a:gd name="connsiteY10" fmla="*/ 1476375 h 3657600"/>
              <a:gd name="connsiteX11" fmla="*/ 2124075 w 8420100"/>
              <a:gd name="connsiteY11" fmla="*/ 1619250 h 3657600"/>
              <a:gd name="connsiteX12" fmla="*/ 3086100 w 8420100"/>
              <a:gd name="connsiteY12" fmla="*/ 2000250 h 3657600"/>
              <a:gd name="connsiteX13" fmla="*/ 3086100 w 8420100"/>
              <a:gd name="connsiteY13" fmla="*/ 2076450 h 3657600"/>
              <a:gd name="connsiteX14" fmla="*/ 2724150 w 8420100"/>
              <a:gd name="connsiteY14" fmla="*/ 2162175 h 3657600"/>
              <a:gd name="connsiteX15" fmla="*/ 3429000 w 8420100"/>
              <a:gd name="connsiteY15" fmla="*/ 2657475 h 3657600"/>
              <a:gd name="connsiteX16" fmla="*/ 3743325 w 8420100"/>
              <a:gd name="connsiteY16" fmla="*/ 2809875 h 3657600"/>
              <a:gd name="connsiteX17" fmla="*/ 3914775 w 8420100"/>
              <a:gd name="connsiteY17" fmla="*/ 2790825 h 3657600"/>
              <a:gd name="connsiteX18" fmla="*/ 4114800 w 8420100"/>
              <a:gd name="connsiteY18" fmla="*/ 2876550 h 3657600"/>
              <a:gd name="connsiteX19" fmla="*/ 4514850 w 8420100"/>
              <a:gd name="connsiteY19" fmla="*/ 2914650 h 3657600"/>
              <a:gd name="connsiteX20" fmla="*/ 4657725 w 8420100"/>
              <a:gd name="connsiteY20" fmla="*/ 2905125 h 3657600"/>
              <a:gd name="connsiteX21" fmla="*/ 5010150 w 8420100"/>
              <a:gd name="connsiteY21" fmla="*/ 3171825 h 3657600"/>
              <a:gd name="connsiteX22" fmla="*/ 5086350 w 8420100"/>
              <a:gd name="connsiteY22" fmla="*/ 3228975 h 3657600"/>
              <a:gd name="connsiteX23" fmla="*/ 5143500 w 8420100"/>
              <a:gd name="connsiteY23" fmla="*/ 3286125 h 3657600"/>
              <a:gd name="connsiteX24" fmla="*/ 5200650 w 8420100"/>
              <a:gd name="connsiteY24" fmla="*/ 3324225 h 3657600"/>
              <a:gd name="connsiteX25" fmla="*/ 5248275 w 8420100"/>
              <a:gd name="connsiteY25" fmla="*/ 3371850 h 3657600"/>
              <a:gd name="connsiteX26" fmla="*/ 5267325 w 8420100"/>
              <a:gd name="connsiteY26" fmla="*/ 3400425 h 3657600"/>
              <a:gd name="connsiteX27" fmla="*/ 5324475 w 8420100"/>
              <a:gd name="connsiteY27" fmla="*/ 3438525 h 3657600"/>
              <a:gd name="connsiteX28" fmla="*/ 5381625 w 8420100"/>
              <a:gd name="connsiteY28" fmla="*/ 3457575 h 3657600"/>
              <a:gd name="connsiteX29" fmla="*/ 5438775 w 8420100"/>
              <a:gd name="connsiteY29" fmla="*/ 3495675 h 3657600"/>
              <a:gd name="connsiteX30" fmla="*/ 5467350 w 8420100"/>
              <a:gd name="connsiteY30" fmla="*/ 3505200 h 3657600"/>
              <a:gd name="connsiteX31" fmla="*/ 5553075 w 8420100"/>
              <a:gd name="connsiteY31" fmla="*/ 3552825 h 3657600"/>
              <a:gd name="connsiteX32" fmla="*/ 5572125 w 8420100"/>
              <a:gd name="connsiteY32" fmla="*/ 3552825 h 3657600"/>
              <a:gd name="connsiteX33" fmla="*/ 5793581 w 8420100"/>
              <a:gd name="connsiteY33" fmla="*/ 3650456 h 3657600"/>
              <a:gd name="connsiteX34" fmla="*/ 8420100 w 8420100"/>
              <a:gd name="connsiteY34" fmla="*/ 3657600 h 3657600"/>
              <a:gd name="connsiteX35" fmla="*/ 8420100 w 8420100"/>
              <a:gd name="connsiteY35" fmla="*/ 971550 h 3657600"/>
              <a:gd name="connsiteX36" fmla="*/ 8286750 w 8420100"/>
              <a:gd name="connsiteY36" fmla="*/ 981075 h 3657600"/>
              <a:gd name="connsiteX37" fmla="*/ 7743825 w 8420100"/>
              <a:gd name="connsiteY37" fmla="*/ 904875 h 3657600"/>
              <a:gd name="connsiteX38" fmla="*/ 7810500 w 8420100"/>
              <a:gd name="connsiteY38" fmla="*/ 847725 h 3657600"/>
              <a:gd name="connsiteX39" fmla="*/ 8039100 w 8420100"/>
              <a:gd name="connsiteY39" fmla="*/ 771525 h 3657600"/>
              <a:gd name="connsiteX40" fmla="*/ 8115300 w 8420100"/>
              <a:gd name="connsiteY40" fmla="*/ 742950 h 3657600"/>
              <a:gd name="connsiteX41" fmla="*/ 8029575 w 8420100"/>
              <a:gd name="connsiteY41" fmla="*/ 714375 h 3657600"/>
              <a:gd name="connsiteX42" fmla="*/ 7810500 w 8420100"/>
              <a:gd name="connsiteY42" fmla="*/ 676275 h 3657600"/>
              <a:gd name="connsiteX43" fmla="*/ 7524750 w 8420100"/>
              <a:gd name="connsiteY43" fmla="*/ 628650 h 3657600"/>
              <a:gd name="connsiteX44" fmla="*/ 7324725 w 8420100"/>
              <a:gd name="connsiteY44" fmla="*/ 619125 h 3657600"/>
              <a:gd name="connsiteX45" fmla="*/ 7038975 w 8420100"/>
              <a:gd name="connsiteY45" fmla="*/ 619125 h 3657600"/>
              <a:gd name="connsiteX46" fmla="*/ 6886575 w 8420100"/>
              <a:gd name="connsiteY46" fmla="*/ 628650 h 3657600"/>
              <a:gd name="connsiteX47" fmla="*/ 6781800 w 8420100"/>
              <a:gd name="connsiteY47" fmla="*/ 647700 h 3657600"/>
              <a:gd name="connsiteX48" fmla="*/ 6477000 w 8420100"/>
              <a:gd name="connsiteY48" fmla="*/ 571500 h 3657600"/>
              <a:gd name="connsiteX49" fmla="*/ 6343650 w 8420100"/>
              <a:gd name="connsiteY49" fmla="*/ 533400 h 3657600"/>
              <a:gd name="connsiteX50" fmla="*/ 6191250 w 8420100"/>
              <a:gd name="connsiteY50" fmla="*/ 523875 h 3657600"/>
              <a:gd name="connsiteX51" fmla="*/ 6200775 w 8420100"/>
              <a:gd name="connsiteY51" fmla="*/ 438150 h 3657600"/>
              <a:gd name="connsiteX52" fmla="*/ 6248400 w 8420100"/>
              <a:gd name="connsiteY52" fmla="*/ 342900 h 3657600"/>
              <a:gd name="connsiteX53" fmla="*/ 6334125 w 8420100"/>
              <a:gd name="connsiteY53" fmla="*/ 314325 h 3657600"/>
              <a:gd name="connsiteX54" fmla="*/ 6410325 w 8420100"/>
              <a:gd name="connsiteY54" fmla="*/ 209550 h 3657600"/>
              <a:gd name="connsiteX55" fmla="*/ 6572250 w 8420100"/>
              <a:gd name="connsiteY55" fmla="*/ 180975 h 3657600"/>
              <a:gd name="connsiteX56" fmla="*/ 6772275 w 8420100"/>
              <a:gd name="connsiteY56" fmla="*/ 180975 h 3657600"/>
              <a:gd name="connsiteX57" fmla="*/ 6772275 w 8420100"/>
              <a:gd name="connsiteY57" fmla="*/ 104775 h 3657600"/>
              <a:gd name="connsiteX58" fmla="*/ 6696075 w 8420100"/>
              <a:gd name="connsiteY58" fmla="*/ 95250 h 3657600"/>
              <a:gd name="connsiteX59" fmla="*/ 6657975 w 8420100"/>
              <a:gd name="connsiteY59" fmla="*/ 66675 h 3657600"/>
              <a:gd name="connsiteX60" fmla="*/ 6677025 w 8420100"/>
              <a:gd name="connsiteY60" fmla="*/ 0 h 3657600"/>
              <a:gd name="connsiteX61" fmla="*/ 4410075 w 8420100"/>
              <a:gd name="connsiteY61" fmla="*/ 247650 h 3657600"/>
              <a:gd name="connsiteX62" fmla="*/ 4381500 w 8420100"/>
              <a:gd name="connsiteY62" fmla="*/ 228600 h 3657600"/>
              <a:gd name="connsiteX63" fmla="*/ 3581400 w 8420100"/>
              <a:gd name="connsiteY63" fmla="*/ 276225 h 3657600"/>
              <a:gd name="connsiteX64" fmla="*/ 3162300 w 8420100"/>
              <a:gd name="connsiteY64" fmla="*/ 333375 h 3657600"/>
              <a:gd name="connsiteX65" fmla="*/ 2447925 w 8420100"/>
              <a:gd name="connsiteY65" fmla="*/ 409575 h 3657600"/>
              <a:gd name="connsiteX66" fmla="*/ 0 w 8420100"/>
              <a:gd name="connsiteY66" fmla="*/ 619125 h 3657600"/>
              <a:gd name="connsiteX0" fmla="*/ 0 w 8420100"/>
              <a:gd name="connsiteY0" fmla="*/ 619125 h 3657600"/>
              <a:gd name="connsiteX1" fmla="*/ 381000 w 8420100"/>
              <a:gd name="connsiteY1" fmla="*/ 923925 h 3657600"/>
              <a:gd name="connsiteX2" fmla="*/ 542925 w 8420100"/>
              <a:gd name="connsiteY2" fmla="*/ 904875 h 3657600"/>
              <a:gd name="connsiteX3" fmla="*/ 914400 w 8420100"/>
              <a:gd name="connsiteY3" fmla="*/ 1114425 h 3657600"/>
              <a:gd name="connsiteX4" fmla="*/ 1019175 w 8420100"/>
              <a:gd name="connsiteY4" fmla="*/ 1095375 h 3657600"/>
              <a:gd name="connsiteX5" fmla="*/ 1209675 w 8420100"/>
              <a:gd name="connsiteY5" fmla="*/ 1219200 h 3657600"/>
              <a:gd name="connsiteX6" fmla="*/ 1247775 w 8420100"/>
              <a:gd name="connsiteY6" fmla="*/ 1209675 h 3657600"/>
              <a:gd name="connsiteX7" fmla="*/ 1628775 w 8420100"/>
              <a:gd name="connsiteY7" fmla="*/ 1400175 h 3657600"/>
              <a:gd name="connsiteX8" fmla="*/ 1685925 w 8420100"/>
              <a:gd name="connsiteY8" fmla="*/ 1400175 h 3657600"/>
              <a:gd name="connsiteX9" fmla="*/ 1857375 w 8420100"/>
              <a:gd name="connsiteY9" fmla="*/ 1476375 h 3657600"/>
              <a:gd name="connsiteX10" fmla="*/ 1914525 w 8420100"/>
              <a:gd name="connsiteY10" fmla="*/ 1476375 h 3657600"/>
              <a:gd name="connsiteX11" fmla="*/ 2124075 w 8420100"/>
              <a:gd name="connsiteY11" fmla="*/ 1619250 h 3657600"/>
              <a:gd name="connsiteX12" fmla="*/ 3086100 w 8420100"/>
              <a:gd name="connsiteY12" fmla="*/ 2000250 h 3657600"/>
              <a:gd name="connsiteX13" fmla="*/ 3086100 w 8420100"/>
              <a:gd name="connsiteY13" fmla="*/ 2076450 h 3657600"/>
              <a:gd name="connsiteX14" fmla="*/ 2724150 w 8420100"/>
              <a:gd name="connsiteY14" fmla="*/ 2162175 h 3657600"/>
              <a:gd name="connsiteX15" fmla="*/ 3429000 w 8420100"/>
              <a:gd name="connsiteY15" fmla="*/ 2657475 h 3657600"/>
              <a:gd name="connsiteX16" fmla="*/ 3743325 w 8420100"/>
              <a:gd name="connsiteY16" fmla="*/ 2809875 h 3657600"/>
              <a:gd name="connsiteX17" fmla="*/ 3914775 w 8420100"/>
              <a:gd name="connsiteY17" fmla="*/ 2790825 h 3657600"/>
              <a:gd name="connsiteX18" fmla="*/ 4114800 w 8420100"/>
              <a:gd name="connsiteY18" fmla="*/ 2876550 h 3657600"/>
              <a:gd name="connsiteX19" fmla="*/ 4514850 w 8420100"/>
              <a:gd name="connsiteY19" fmla="*/ 2914650 h 3657600"/>
              <a:gd name="connsiteX20" fmla="*/ 4683919 w 8420100"/>
              <a:gd name="connsiteY20" fmla="*/ 2969419 h 3657600"/>
              <a:gd name="connsiteX21" fmla="*/ 5010150 w 8420100"/>
              <a:gd name="connsiteY21" fmla="*/ 3171825 h 3657600"/>
              <a:gd name="connsiteX22" fmla="*/ 5086350 w 8420100"/>
              <a:gd name="connsiteY22" fmla="*/ 3228975 h 3657600"/>
              <a:gd name="connsiteX23" fmla="*/ 5143500 w 8420100"/>
              <a:gd name="connsiteY23" fmla="*/ 3286125 h 3657600"/>
              <a:gd name="connsiteX24" fmla="*/ 5200650 w 8420100"/>
              <a:gd name="connsiteY24" fmla="*/ 3324225 h 3657600"/>
              <a:gd name="connsiteX25" fmla="*/ 5248275 w 8420100"/>
              <a:gd name="connsiteY25" fmla="*/ 3371850 h 3657600"/>
              <a:gd name="connsiteX26" fmla="*/ 5267325 w 8420100"/>
              <a:gd name="connsiteY26" fmla="*/ 3400425 h 3657600"/>
              <a:gd name="connsiteX27" fmla="*/ 5324475 w 8420100"/>
              <a:gd name="connsiteY27" fmla="*/ 3438525 h 3657600"/>
              <a:gd name="connsiteX28" fmla="*/ 5381625 w 8420100"/>
              <a:gd name="connsiteY28" fmla="*/ 3457575 h 3657600"/>
              <a:gd name="connsiteX29" fmla="*/ 5438775 w 8420100"/>
              <a:gd name="connsiteY29" fmla="*/ 3495675 h 3657600"/>
              <a:gd name="connsiteX30" fmla="*/ 5467350 w 8420100"/>
              <a:gd name="connsiteY30" fmla="*/ 3505200 h 3657600"/>
              <a:gd name="connsiteX31" fmla="*/ 5553075 w 8420100"/>
              <a:gd name="connsiteY31" fmla="*/ 3552825 h 3657600"/>
              <a:gd name="connsiteX32" fmla="*/ 5572125 w 8420100"/>
              <a:gd name="connsiteY32" fmla="*/ 3552825 h 3657600"/>
              <a:gd name="connsiteX33" fmla="*/ 5793581 w 8420100"/>
              <a:gd name="connsiteY33" fmla="*/ 3650456 h 3657600"/>
              <a:gd name="connsiteX34" fmla="*/ 8420100 w 8420100"/>
              <a:gd name="connsiteY34" fmla="*/ 3657600 h 3657600"/>
              <a:gd name="connsiteX35" fmla="*/ 8420100 w 8420100"/>
              <a:gd name="connsiteY35" fmla="*/ 971550 h 3657600"/>
              <a:gd name="connsiteX36" fmla="*/ 8286750 w 8420100"/>
              <a:gd name="connsiteY36" fmla="*/ 981075 h 3657600"/>
              <a:gd name="connsiteX37" fmla="*/ 7743825 w 8420100"/>
              <a:gd name="connsiteY37" fmla="*/ 904875 h 3657600"/>
              <a:gd name="connsiteX38" fmla="*/ 7810500 w 8420100"/>
              <a:gd name="connsiteY38" fmla="*/ 847725 h 3657600"/>
              <a:gd name="connsiteX39" fmla="*/ 8039100 w 8420100"/>
              <a:gd name="connsiteY39" fmla="*/ 771525 h 3657600"/>
              <a:gd name="connsiteX40" fmla="*/ 8115300 w 8420100"/>
              <a:gd name="connsiteY40" fmla="*/ 742950 h 3657600"/>
              <a:gd name="connsiteX41" fmla="*/ 8029575 w 8420100"/>
              <a:gd name="connsiteY41" fmla="*/ 714375 h 3657600"/>
              <a:gd name="connsiteX42" fmla="*/ 7810500 w 8420100"/>
              <a:gd name="connsiteY42" fmla="*/ 676275 h 3657600"/>
              <a:gd name="connsiteX43" fmla="*/ 7524750 w 8420100"/>
              <a:gd name="connsiteY43" fmla="*/ 628650 h 3657600"/>
              <a:gd name="connsiteX44" fmla="*/ 7324725 w 8420100"/>
              <a:gd name="connsiteY44" fmla="*/ 619125 h 3657600"/>
              <a:gd name="connsiteX45" fmla="*/ 7038975 w 8420100"/>
              <a:gd name="connsiteY45" fmla="*/ 619125 h 3657600"/>
              <a:gd name="connsiteX46" fmla="*/ 6886575 w 8420100"/>
              <a:gd name="connsiteY46" fmla="*/ 628650 h 3657600"/>
              <a:gd name="connsiteX47" fmla="*/ 6781800 w 8420100"/>
              <a:gd name="connsiteY47" fmla="*/ 647700 h 3657600"/>
              <a:gd name="connsiteX48" fmla="*/ 6477000 w 8420100"/>
              <a:gd name="connsiteY48" fmla="*/ 571500 h 3657600"/>
              <a:gd name="connsiteX49" fmla="*/ 6343650 w 8420100"/>
              <a:gd name="connsiteY49" fmla="*/ 533400 h 3657600"/>
              <a:gd name="connsiteX50" fmla="*/ 6191250 w 8420100"/>
              <a:gd name="connsiteY50" fmla="*/ 523875 h 3657600"/>
              <a:gd name="connsiteX51" fmla="*/ 6200775 w 8420100"/>
              <a:gd name="connsiteY51" fmla="*/ 438150 h 3657600"/>
              <a:gd name="connsiteX52" fmla="*/ 6248400 w 8420100"/>
              <a:gd name="connsiteY52" fmla="*/ 342900 h 3657600"/>
              <a:gd name="connsiteX53" fmla="*/ 6334125 w 8420100"/>
              <a:gd name="connsiteY53" fmla="*/ 314325 h 3657600"/>
              <a:gd name="connsiteX54" fmla="*/ 6410325 w 8420100"/>
              <a:gd name="connsiteY54" fmla="*/ 209550 h 3657600"/>
              <a:gd name="connsiteX55" fmla="*/ 6572250 w 8420100"/>
              <a:gd name="connsiteY55" fmla="*/ 180975 h 3657600"/>
              <a:gd name="connsiteX56" fmla="*/ 6772275 w 8420100"/>
              <a:gd name="connsiteY56" fmla="*/ 180975 h 3657600"/>
              <a:gd name="connsiteX57" fmla="*/ 6772275 w 8420100"/>
              <a:gd name="connsiteY57" fmla="*/ 104775 h 3657600"/>
              <a:gd name="connsiteX58" fmla="*/ 6696075 w 8420100"/>
              <a:gd name="connsiteY58" fmla="*/ 95250 h 3657600"/>
              <a:gd name="connsiteX59" fmla="*/ 6657975 w 8420100"/>
              <a:gd name="connsiteY59" fmla="*/ 66675 h 3657600"/>
              <a:gd name="connsiteX60" fmla="*/ 6677025 w 8420100"/>
              <a:gd name="connsiteY60" fmla="*/ 0 h 3657600"/>
              <a:gd name="connsiteX61" fmla="*/ 4410075 w 8420100"/>
              <a:gd name="connsiteY61" fmla="*/ 247650 h 3657600"/>
              <a:gd name="connsiteX62" fmla="*/ 4381500 w 8420100"/>
              <a:gd name="connsiteY62" fmla="*/ 228600 h 3657600"/>
              <a:gd name="connsiteX63" fmla="*/ 3581400 w 8420100"/>
              <a:gd name="connsiteY63" fmla="*/ 276225 h 3657600"/>
              <a:gd name="connsiteX64" fmla="*/ 3162300 w 8420100"/>
              <a:gd name="connsiteY64" fmla="*/ 333375 h 3657600"/>
              <a:gd name="connsiteX65" fmla="*/ 2447925 w 8420100"/>
              <a:gd name="connsiteY65" fmla="*/ 409575 h 3657600"/>
              <a:gd name="connsiteX66" fmla="*/ 0 w 8420100"/>
              <a:gd name="connsiteY66" fmla="*/ 619125 h 3657600"/>
              <a:gd name="connsiteX0" fmla="*/ 0 w 8420100"/>
              <a:gd name="connsiteY0" fmla="*/ 619125 h 3657600"/>
              <a:gd name="connsiteX1" fmla="*/ 381000 w 8420100"/>
              <a:gd name="connsiteY1" fmla="*/ 923925 h 3657600"/>
              <a:gd name="connsiteX2" fmla="*/ 542925 w 8420100"/>
              <a:gd name="connsiteY2" fmla="*/ 904875 h 3657600"/>
              <a:gd name="connsiteX3" fmla="*/ 914400 w 8420100"/>
              <a:gd name="connsiteY3" fmla="*/ 1114425 h 3657600"/>
              <a:gd name="connsiteX4" fmla="*/ 1019175 w 8420100"/>
              <a:gd name="connsiteY4" fmla="*/ 1095375 h 3657600"/>
              <a:gd name="connsiteX5" fmla="*/ 1209675 w 8420100"/>
              <a:gd name="connsiteY5" fmla="*/ 1219200 h 3657600"/>
              <a:gd name="connsiteX6" fmla="*/ 1247775 w 8420100"/>
              <a:gd name="connsiteY6" fmla="*/ 1209675 h 3657600"/>
              <a:gd name="connsiteX7" fmla="*/ 1628775 w 8420100"/>
              <a:gd name="connsiteY7" fmla="*/ 1400175 h 3657600"/>
              <a:gd name="connsiteX8" fmla="*/ 1685925 w 8420100"/>
              <a:gd name="connsiteY8" fmla="*/ 1400175 h 3657600"/>
              <a:gd name="connsiteX9" fmla="*/ 1857375 w 8420100"/>
              <a:gd name="connsiteY9" fmla="*/ 1476375 h 3657600"/>
              <a:gd name="connsiteX10" fmla="*/ 1914525 w 8420100"/>
              <a:gd name="connsiteY10" fmla="*/ 1476375 h 3657600"/>
              <a:gd name="connsiteX11" fmla="*/ 2124075 w 8420100"/>
              <a:gd name="connsiteY11" fmla="*/ 1619250 h 3657600"/>
              <a:gd name="connsiteX12" fmla="*/ 3086100 w 8420100"/>
              <a:gd name="connsiteY12" fmla="*/ 2000250 h 3657600"/>
              <a:gd name="connsiteX13" fmla="*/ 3086100 w 8420100"/>
              <a:gd name="connsiteY13" fmla="*/ 2076450 h 3657600"/>
              <a:gd name="connsiteX14" fmla="*/ 2724150 w 8420100"/>
              <a:gd name="connsiteY14" fmla="*/ 2162175 h 3657600"/>
              <a:gd name="connsiteX15" fmla="*/ 3429000 w 8420100"/>
              <a:gd name="connsiteY15" fmla="*/ 2657475 h 3657600"/>
              <a:gd name="connsiteX16" fmla="*/ 3743325 w 8420100"/>
              <a:gd name="connsiteY16" fmla="*/ 2809875 h 3657600"/>
              <a:gd name="connsiteX17" fmla="*/ 3914775 w 8420100"/>
              <a:gd name="connsiteY17" fmla="*/ 2790825 h 3657600"/>
              <a:gd name="connsiteX18" fmla="*/ 4114800 w 8420100"/>
              <a:gd name="connsiteY18" fmla="*/ 2876550 h 3657600"/>
              <a:gd name="connsiteX19" fmla="*/ 4429125 w 8420100"/>
              <a:gd name="connsiteY19" fmla="*/ 2914650 h 3657600"/>
              <a:gd name="connsiteX20" fmla="*/ 4683919 w 8420100"/>
              <a:gd name="connsiteY20" fmla="*/ 2969419 h 3657600"/>
              <a:gd name="connsiteX21" fmla="*/ 5010150 w 8420100"/>
              <a:gd name="connsiteY21" fmla="*/ 3171825 h 3657600"/>
              <a:gd name="connsiteX22" fmla="*/ 5086350 w 8420100"/>
              <a:gd name="connsiteY22" fmla="*/ 3228975 h 3657600"/>
              <a:gd name="connsiteX23" fmla="*/ 5143500 w 8420100"/>
              <a:gd name="connsiteY23" fmla="*/ 3286125 h 3657600"/>
              <a:gd name="connsiteX24" fmla="*/ 5200650 w 8420100"/>
              <a:gd name="connsiteY24" fmla="*/ 3324225 h 3657600"/>
              <a:gd name="connsiteX25" fmla="*/ 5248275 w 8420100"/>
              <a:gd name="connsiteY25" fmla="*/ 3371850 h 3657600"/>
              <a:gd name="connsiteX26" fmla="*/ 5267325 w 8420100"/>
              <a:gd name="connsiteY26" fmla="*/ 3400425 h 3657600"/>
              <a:gd name="connsiteX27" fmla="*/ 5324475 w 8420100"/>
              <a:gd name="connsiteY27" fmla="*/ 3438525 h 3657600"/>
              <a:gd name="connsiteX28" fmla="*/ 5381625 w 8420100"/>
              <a:gd name="connsiteY28" fmla="*/ 3457575 h 3657600"/>
              <a:gd name="connsiteX29" fmla="*/ 5438775 w 8420100"/>
              <a:gd name="connsiteY29" fmla="*/ 3495675 h 3657600"/>
              <a:gd name="connsiteX30" fmla="*/ 5467350 w 8420100"/>
              <a:gd name="connsiteY30" fmla="*/ 3505200 h 3657600"/>
              <a:gd name="connsiteX31" fmla="*/ 5553075 w 8420100"/>
              <a:gd name="connsiteY31" fmla="*/ 3552825 h 3657600"/>
              <a:gd name="connsiteX32" fmla="*/ 5572125 w 8420100"/>
              <a:gd name="connsiteY32" fmla="*/ 3552825 h 3657600"/>
              <a:gd name="connsiteX33" fmla="*/ 5793581 w 8420100"/>
              <a:gd name="connsiteY33" fmla="*/ 3650456 h 3657600"/>
              <a:gd name="connsiteX34" fmla="*/ 8420100 w 8420100"/>
              <a:gd name="connsiteY34" fmla="*/ 3657600 h 3657600"/>
              <a:gd name="connsiteX35" fmla="*/ 8420100 w 8420100"/>
              <a:gd name="connsiteY35" fmla="*/ 971550 h 3657600"/>
              <a:gd name="connsiteX36" fmla="*/ 8286750 w 8420100"/>
              <a:gd name="connsiteY36" fmla="*/ 981075 h 3657600"/>
              <a:gd name="connsiteX37" fmla="*/ 7743825 w 8420100"/>
              <a:gd name="connsiteY37" fmla="*/ 904875 h 3657600"/>
              <a:gd name="connsiteX38" fmla="*/ 7810500 w 8420100"/>
              <a:gd name="connsiteY38" fmla="*/ 847725 h 3657600"/>
              <a:gd name="connsiteX39" fmla="*/ 8039100 w 8420100"/>
              <a:gd name="connsiteY39" fmla="*/ 771525 h 3657600"/>
              <a:gd name="connsiteX40" fmla="*/ 8115300 w 8420100"/>
              <a:gd name="connsiteY40" fmla="*/ 742950 h 3657600"/>
              <a:gd name="connsiteX41" fmla="*/ 8029575 w 8420100"/>
              <a:gd name="connsiteY41" fmla="*/ 714375 h 3657600"/>
              <a:gd name="connsiteX42" fmla="*/ 7810500 w 8420100"/>
              <a:gd name="connsiteY42" fmla="*/ 676275 h 3657600"/>
              <a:gd name="connsiteX43" fmla="*/ 7524750 w 8420100"/>
              <a:gd name="connsiteY43" fmla="*/ 628650 h 3657600"/>
              <a:gd name="connsiteX44" fmla="*/ 7324725 w 8420100"/>
              <a:gd name="connsiteY44" fmla="*/ 619125 h 3657600"/>
              <a:gd name="connsiteX45" fmla="*/ 7038975 w 8420100"/>
              <a:gd name="connsiteY45" fmla="*/ 619125 h 3657600"/>
              <a:gd name="connsiteX46" fmla="*/ 6886575 w 8420100"/>
              <a:gd name="connsiteY46" fmla="*/ 628650 h 3657600"/>
              <a:gd name="connsiteX47" fmla="*/ 6781800 w 8420100"/>
              <a:gd name="connsiteY47" fmla="*/ 647700 h 3657600"/>
              <a:gd name="connsiteX48" fmla="*/ 6477000 w 8420100"/>
              <a:gd name="connsiteY48" fmla="*/ 571500 h 3657600"/>
              <a:gd name="connsiteX49" fmla="*/ 6343650 w 8420100"/>
              <a:gd name="connsiteY49" fmla="*/ 533400 h 3657600"/>
              <a:gd name="connsiteX50" fmla="*/ 6191250 w 8420100"/>
              <a:gd name="connsiteY50" fmla="*/ 523875 h 3657600"/>
              <a:gd name="connsiteX51" fmla="*/ 6200775 w 8420100"/>
              <a:gd name="connsiteY51" fmla="*/ 438150 h 3657600"/>
              <a:gd name="connsiteX52" fmla="*/ 6248400 w 8420100"/>
              <a:gd name="connsiteY52" fmla="*/ 342900 h 3657600"/>
              <a:gd name="connsiteX53" fmla="*/ 6334125 w 8420100"/>
              <a:gd name="connsiteY53" fmla="*/ 314325 h 3657600"/>
              <a:gd name="connsiteX54" fmla="*/ 6410325 w 8420100"/>
              <a:gd name="connsiteY54" fmla="*/ 209550 h 3657600"/>
              <a:gd name="connsiteX55" fmla="*/ 6572250 w 8420100"/>
              <a:gd name="connsiteY55" fmla="*/ 180975 h 3657600"/>
              <a:gd name="connsiteX56" fmla="*/ 6772275 w 8420100"/>
              <a:gd name="connsiteY56" fmla="*/ 180975 h 3657600"/>
              <a:gd name="connsiteX57" fmla="*/ 6772275 w 8420100"/>
              <a:gd name="connsiteY57" fmla="*/ 104775 h 3657600"/>
              <a:gd name="connsiteX58" fmla="*/ 6696075 w 8420100"/>
              <a:gd name="connsiteY58" fmla="*/ 95250 h 3657600"/>
              <a:gd name="connsiteX59" fmla="*/ 6657975 w 8420100"/>
              <a:gd name="connsiteY59" fmla="*/ 66675 h 3657600"/>
              <a:gd name="connsiteX60" fmla="*/ 6677025 w 8420100"/>
              <a:gd name="connsiteY60" fmla="*/ 0 h 3657600"/>
              <a:gd name="connsiteX61" fmla="*/ 4410075 w 8420100"/>
              <a:gd name="connsiteY61" fmla="*/ 247650 h 3657600"/>
              <a:gd name="connsiteX62" fmla="*/ 4381500 w 8420100"/>
              <a:gd name="connsiteY62" fmla="*/ 228600 h 3657600"/>
              <a:gd name="connsiteX63" fmla="*/ 3581400 w 8420100"/>
              <a:gd name="connsiteY63" fmla="*/ 276225 h 3657600"/>
              <a:gd name="connsiteX64" fmla="*/ 3162300 w 8420100"/>
              <a:gd name="connsiteY64" fmla="*/ 333375 h 3657600"/>
              <a:gd name="connsiteX65" fmla="*/ 2447925 w 8420100"/>
              <a:gd name="connsiteY65" fmla="*/ 409575 h 3657600"/>
              <a:gd name="connsiteX66" fmla="*/ 0 w 8420100"/>
              <a:gd name="connsiteY66" fmla="*/ 619125 h 3657600"/>
              <a:gd name="connsiteX0" fmla="*/ 0 w 8420100"/>
              <a:gd name="connsiteY0" fmla="*/ 619125 h 3657600"/>
              <a:gd name="connsiteX1" fmla="*/ 381000 w 8420100"/>
              <a:gd name="connsiteY1" fmla="*/ 923925 h 3657600"/>
              <a:gd name="connsiteX2" fmla="*/ 542925 w 8420100"/>
              <a:gd name="connsiteY2" fmla="*/ 904875 h 3657600"/>
              <a:gd name="connsiteX3" fmla="*/ 914400 w 8420100"/>
              <a:gd name="connsiteY3" fmla="*/ 1114425 h 3657600"/>
              <a:gd name="connsiteX4" fmla="*/ 1000125 w 8420100"/>
              <a:gd name="connsiteY4" fmla="*/ 1102519 h 3657600"/>
              <a:gd name="connsiteX5" fmla="*/ 1209675 w 8420100"/>
              <a:gd name="connsiteY5" fmla="*/ 1219200 h 3657600"/>
              <a:gd name="connsiteX6" fmla="*/ 1247775 w 8420100"/>
              <a:gd name="connsiteY6" fmla="*/ 1209675 h 3657600"/>
              <a:gd name="connsiteX7" fmla="*/ 1628775 w 8420100"/>
              <a:gd name="connsiteY7" fmla="*/ 1400175 h 3657600"/>
              <a:gd name="connsiteX8" fmla="*/ 1685925 w 8420100"/>
              <a:gd name="connsiteY8" fmla="*/ 1400175 h 3657600"/>
              <a:gd name="connsiteX9" fmla="*/ 1857375 w 8420100"/>
              <a:gd name="connsiteY9" fmla="*/ 1476375 h 3657600"/>
              <a:gd name="connsiteX10" fmla="*/ 1914525 w 8420100"/>
              <a:gd name="connsiteY10" fmla="*/ 1476375 h 3657600"/>
              <a:gd name="connsiteX11" fmla="*/ 2124075 w 8420100"/>
              <a:gd name="connsiteY11" fmla="*/ 1619250 h 3657600"/>
              <a:gd name="connsiteX12" fmla="*/ 3086100 w 8420100"/>
              <a:gd name="connsiteY12" fmla="*/ 2000250 h 3657600"/>
              <a:gd name="connsiteX13" fmla="*/ 3086100 w 8420100"/>
              <a:gd name="connsiteY13" fmla="*/ 2076450 h 3657600"/>
              <a:gd name="connsiteX14" fmla="*/ 2724150 w 8420100"/>
              <a:gd name="connsiteY14" fmla="*/ 2162175 h 3657600"/>
              <a:gd name="connsiteX15" fmla="*/ 3429000 w 8420100"/>
              <a:gd name="connsiteY15" fmla="*/ 2657475 h 3657600"/>
              <a:gd name="connsiteX16" fmla="*/ 3743325 w 8420100"/>
              <a:gd name="connsiteY16" fmla="*/ 2809875 h 3657600"/>
              <a:gd name="connsiteX17" fmla="*/ 3914775 w 8420100"/>
              <a:gd name="connsiteY17" fmla="*/ 2790825 h 3657600"/>
              <a:gd name="connsiteX18" fmla="*/ 4114800 w 8420100"/>
              <a:gd name="connsiteY18" fmla="*/ 2876550 h 3657600"/>
              <a:gd name="connsiteX19" fmla="*/ 4429125 w 8420100"/>
              <a:gd name="connsiteY19" fmla="*/ 2914650 h 3657600"/>
              <a:gd name="connsiteX20" fmla="*/ 4683919 w 8420100"/>
              <a:gd name="connsiteY20" fmla="*/ 2969419 h 3657600"/>
              <a:gd name="connsiteX21" fmla="*/ 5010150 w 8420100"/>
              <a:gd name="connsiteY21" fmla="*/ 3171825 h 3657600"/>
              <a:gd name="connsiteX22" fmla="*/ 5086350 w 8420100"/>
              <a:gd name="connsiteY22" fmla="*/ 3228975 h 3657600"/>
              <a:gd name="connsiteX23" fmla="*/ 5143500 w 8420100"/>
              <a:gd name="connsiteY23" fmla="*/ 3286125 h 3657600"/>
              <a:gd name="connsiteX24" fmla="*/ 5200650 w 8420100"/>
              <a:gd name="connsiteY24" fmla="*/ 3324225 h 3657600"/>
              <a:gd name="connsiteX25" fmla="*/ 5248275 w 8420100"/>
              <a:gd name="connsiteY25" fmla="*/ 3371850 h 3657600"/>
              <a:gd name="connsiteX26" fmla="*/ 5267325 w 8420100"/>
              <a:gd name="connsiteY26" fmla="*/ 3400425 h 3657600"/>
              <a:gd name="connsiteX27" fmla="*/ 5324475 w 8420100"/>
              <a:gd name="connsiteY27" fmla="*/ 3438525 h 3657600"/>
              <a:gd name="connsiteX28" fmla="*/ 5381625 w 8420100"/>
              <a:gd name="connsiteY28" fmla="*/ 3457575 h 3657600"/>
              <a:gd name="connsiteX29" fmla="*/ 5438775 w 8420100"/>
              <a:gd name="connsiteY29" fmla="*/ 3495675 h 3657600"/>
              <a:gd name="connsiteX30" fmla="*/ 5467350 w 8420100"/>
              <a:gd name="connsiteY30" fmla="*/ 3505200 h 3657600"/>
              <a:gd name="connsiteX31" fmla="*/ 5553075 w 8420100"/>
              <a:gd name="connsiteY31" fmla="*/ 3552825 h 3657600"/>
              <a:gd name="connsiteX32" fmla="*/ 5572125 w 8420100"/>
              <a:gd name="connsiteY32" fmla="*/ 3552825 h 3657600"/>
              <a:gd name="connsiteX33" fmla="*/ 5793581 w 8420100"/>
              <a:gd name="connsiteY33" fmla="*/ 3650456 h 3657600"/>
              <a:gd name="connsiteX34" fmla="*/ 8420100 w 8420100"/>
              <a:gd name="connsiteY34" fmla="*/ 3657600 h 3657600"/>
              <a:gd name="connsiteX35" fmla="*/ 8420100 w 8420100"/>
              <a:gd name="connsiteY35" fmla="*/ 971550 h 3657600"/>
              <a:gd name="connsiteX36" fmla="*/ 8286750 w 8420100"/>
              <a:gd name="connsiteY36" fmla="*/ 981075 h 3657600"/>
              <a:gd name="connsiteX37" fmla="*/ 7743825 w 8420100"/>
              <a:gd name="connsiteY37" fmla="*/ 904875 h 3657600"/>
              <a:gd name="connsiteX38" fmla="*/ 7810500 w 8420100"/>
              <a:gd name="connsiteY38" fmla="*/ 847725 h 3657600"/>
              <a:gd name="connsiteX39" fmla="*/ 8039100 w 8420100"/>
              <a:gd name="connsiteY39" fmla="*/ 771525 h 3657600"/>
              <a:gd name="connsiteX40" fmla="*/ 8115300 w 8420100"/>
              <a:gd name="connsiteY40" fmla="*/ 742950 h 3657600"/>
              <a:gd name="connsiteX41" fmla="*/ 8029575 w 8420100"/>
              <a:gd name="connsiteY41" fmla="*/ 714375 h 3657600"/>
              <a:gd name="connsiteX42" fmla="*/ 7810500 w 8420100"/>
              <a:gd name="connsiteY42" fmla="*/ 676275 h 3657600"/>
              <a:gd name="connsiteX43" fmla="*/ 7524750 w 8420100"/>
              <a:gd name="connsiteY43" fmla="*/ 628650 h 3657600"/>
              <a:gd name="connsiteX44" fmla="*/ 7324725 w 8420100"/>
              <a:gd name="connsiteY44" fmla="*/ 619125 h 3657600"/>
              <a:gd name="connsiteX45" fmla="*/ 7038975 w 8420100"/>
              <a:gd name="connsiteY45" fmla="*/ 619125 h 3657600"/>
              <a:gd name="connsiteX46" fmla="*/ 6886575 w 8420100"/>
              <a:gd name="connsiteY46" fmla="*/ 628650 h 3657600"/>
              <a:gd name="connsiteX47" fmla="*/ 6781800 w 8420100"/>
              <a:gd name="connsiteY47" fmla="*/ 647700 h 3657600"/>
              <a:gd name="connsiteX48" fmla="*/ 6477000 w 8420100"/>
              <a:gd name="connsiteY48" fmla="*/ 571500 h 3657600"/>
              <a:gd name="connsiteX49" fmla="*/ 6343650 w 8420100"/>
              <a:gd name="connsiteY49" fmla="*/ 533400 h 3657600"/>
              <a:gd name="connsiteX50" fmla="*/ 6191250 w 8420100"/>
              <a:gd name="connsiteY50" fmla="*/ 523875 h 3657600"/>
              <a:gd name="connsiteX51" fmla="*/ 6200775 w 8420100"/>
              <a:gd name="connsiteY51" fmla="*/ 438150 h 3657600"/>
              <a:gd name="connsiteX52" fmla="*/ 6248400 w 8420100"/>
              <a:gd name="connsiteY52" fmla="*/ 342900 h 3657600"/>
              <a:gd name="connsiteX53" fmla="*/ 6334125 w 8420100"/>
              <a:gd name="connsiteY53" fmla="*/ 314325 h 3657600"/>
              <a:gd name="connsiteX54" fmla="*/ 6410325 w 8420100"/>
              <a:gd name="connsiteY54" fmla="*/ 209550 h 3657600"/>
              <a:gd name="connsiteX55" fmla="*/ 6572250 w 8420100"/>
              <a:gd name="connsiteY55" fmla="*/ 180975 h 3657600"/>
              <a:gd name="connsiteX56" fmla="*/ 6772275 w 8420100"/>
              <a:gd name="connsiteY56" fmla="*/ 180975 h 3657600"/>
              <a:gd name="connsiteX57" fmla="*/ 6772275 w 8420100"/>
              <a:gd name="connsiteY57" fmla="*/ 104775 h 3657600"/>
              <a:gd name="connsiteX58" fmla="*/ 6696075 w 8420100"/>
              <a:gd name="connsiteY58" fmla="*/ 95250 h 3657600"/>
              <a:gd name="connsiteX59" fmla="*/ 6657975 w 8420100"/>
              <a:gd name="connsiteY59" fmla="*/ 66675 h 3657600"/>
              <a:gd name="connsiteX60" fmla="*/ 6677025 w 8420100"/>
              <a:gd name="connsiteY60" fmla="*/ 0 h 3657600"/>
              <a:gd name="connsiteX61" fmla="*/ 4410075 w 8420100"/>
              <a:gd name="connsiteY61" fmla="*/ 247650 h 3657600"/>
              <a:gd name="connsiteX62" fmla="*/ 4381500 w 8420100"/>
              <a:gd name="connsiteY62" fmla="*/ 228600 h 3657600"/>
              <a:gd name="connsiteX63" fmla="*/ 3581400 w 8420100"/>
              <a:gd name="connsiteY63" fmla="*/ 276225 h 3657600"/>
              <a:gd name="connsiteX64" fmla="*/ 3162300 w 8420100"/>
              <a:gd name="connsiteY64" fmla="*/ 333375 h 3657600"/>
              <a:gd name="connsiteX65" fmla="*/ 2447925 w 8420100"/>
              <a:gd name="connsiteY65" fmla="*/ 409575 h 3657600"/>
              <a:gd name="connsiteX66" fmla="*/ 0 w 8420100"/>
              <a:gd name="connsiteY66" fmla="*/ 619125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4587 w 8443912"/>
              <a:gd name="connsiteY51" fmla="*/ 438150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0 w 8443912"/>
              <a:gd name="connsiteY66"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4587 w 8443912"/>
              <a:gd name="connsiteY51" fmla="*/ 438150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1071562 w 8443912"/>
              <a:gd name="connsiteY66" fmla="*/ 531019 h 3657600"/>
              <a:gd name="connsiteX67" fmla="*/ 0 w 8443912"/>
              <a:gd name="connsiteY67"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4587 w 8443912"/>
              <a:gd name="connsiteY51" fmla="*/ 438150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1154906 w 8443912"/>
              <a:gd name="connsiteY66" fmla="*/ 554831 h 3657600"/>
              <a:gd name="connsiteX67" fmla="*/ 1071562 w 8443912"/>
              <a:gd name="connsiteY67" fmla="*/ 531019 h 3657600"/>
              <a:gd name="connsiteX68" fmla="*/ 0 w 8443912"/>
              <a:gd name="connsiteY68"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4587 w 8443912"/>
              <a:gd name="connsiteY51" fmla="*/ 438150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1314450 w 8443912"/>
              <a:gd name="connsiteY66" fmla="*/ 538163 h 3657600"/>
              <a:gd name="connsiteX67" fmla="*/ 1154906 w 8443912"/>
              <a:gd name="connsiteY67" fmla="*/ 554831 h 3657600"/>
              <a:gd name="connsiteX68" fmla="*/ 1071562 w 8443912"/>
              <a:gd name="connsiteY68" fmla="*/ 531019 h 3657600"/>
              <a:gd name="connsiteX69" fmla="*/ 0 w 8443912"/>
              <a:gd name="connsiteY69"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4587 w 8443912"/>
              <a:gd name="connsiteY51" fmla="*/ 438150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1295400 w 8443912"/>
              <a:gd name="connsiteY66" fmla="*/ 511969 h 3657600"/>
              <a:gd name="connsiteX67" fmla="*/ 1314450 w 8443912"/>
              <a:gd name="connsiteY67" fmla="*/ 538163 h 3657600"/>
              <a:gd name="connsiteX68" fmla="*/ 1154906 w 8443912"/>
              <a:gd name="connsiteY68" fmla="*/ 554831 h 3657600"/>
              <a:gd name="connsiteX69" fmla="*/ 1071562 w 8443912"/>
              <a:gd name="connsiteY69" fmla="*/ 531019 h 3657600"/>
              <a:gd name="connsiteX70" fmla="*/ 0 w 8443912"/>
              <a:gd name="connsiteY70"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6968 w 8443912"/>
              <a:gd name="connsiteY51" fmla="*/ 376237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00837 w 8443912"/>
              <a:gd name="connsiteY60" fmla="*/ 0 h 3657600"/>
              <a:gd name="connsiteX61" fmla="*/ 4433887 w 8443912"/>
              <a:gd name="connsiteY61" fmla="*/ 247650 h 3657600"/>
              <a:gd name="connsiteX62" fmla="*/ 4405312 w 8443912"/>
              <a:gd name="connsiteY62" fmla="*/ 228600 h 3657600"/>
              <a:gd name="connsiteX63" fmla="*/ 3605212 w 8443912"/>
              <a:gd name="connsiteY63" fmla="*/ 276225 h 3657600"/>
              <a:gd name="connsiteX64" fmla="*/ 3186112 w 8443912"/>
              <a:gd name="connsiteY64" fmla="*/ 333375 h 3657600"/>
              <a:gd name="connsiteX65" fmla="*/ 2471737 w 8443912"/>
              <a:gd name="connsiteY65" fmla="*/ 409575 h 3657600"/>
              <a:gd name="connsiteX66" fmla="*/ 1295400 w 8443912"/>
              <a:gd name="connsiteY66" fmla="*/ 511969 h 3657600"/>
              <a:gd name="connsiteX67" fmla="*/ 1314450 w 8443912"/>
              <a:gd name="connsiteY67" fmla="*/ 538163 h 3657600"/>
              <a:gd name="connsiteX68" fmla="*/ 1154906 w 8443912"/>
              <a:gd name="connsiteY68" fmla="*/ 554831 h 3657600"/>
              <a:gd name="connsiteX69" fmla="*/ 1071562 w 8443912"/>
              <a:gd name="connsiteY69" fmla="*/ 531019 h 3657600"/>
              <a:gd name="connsiteX70" fmla="*/ 0 w 8443912"/>
              <a:gd name="connsiteY70"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6968 w 8443912"/>
              <a:gd name="connsiteY51" fmla="*/ 376237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81787 w 8443912"/>
              <a:gd name="connsiteY59" fmla="*/ 66675 h 3657600"/>
              <a:gd name="connsiteX60" fmla="*/ 6736556 w 8443912"/>
              <a:gd name="connsiteY60" fmla="*/ 21431 h 3657600"/>
              <a:gd name="connsiteX61" fmla="*/ 6700837 w 8443912"/>
              <a:gd name="connsiteY61" fmla="*/ 0 h 3657600"/>
              <a:gd name="connsiteX62" fmla="*/ 4433887 w 8443912"/>
              <a:gd name="connsiteY62" fmla="*/ 247650 h 3657600"/>
              <a:gd name="connsiteX63" fmla="*/ 4405312 w 8443912"/>
              <a:gd name="connsiteY63" fmla="*/ 228600 h 3657600"/>
              <a:gd name="connsiteX64" fmla="*/ 3605212 w 8443912"/>
              <a:gd name="connsiteY64" fmla="*/ 276225 h 3657600"/>
              <a:gd name="connsiteX65" fmla="*/ 3186112 w 8443912"/>
              <a:gd name="connsiteY65" fmla="*/ 333375 h 3657600"/>
              <a:gd name="connsiteX66" fmla="*/ 2471737 w 8443912"/>
              <a:gd name="connsiteY66" fmla="*/ 409575 h 3657600"/>
              <a:gd name="connsiteX67" fmla="*/ 1295400 w 8443912"/>
              <a:gd name="connsiteY67" fmla="*/ 511969 h 3657600"/>
              <a:gd name="connsiteX68" fmla="*/ 1314450 w 8443912"/>
              <a:gd name="connsiteY68" fmla="*/ 538163 h 3657600"/>
              <a:gd name="connsiteX69" fmla="*/ 1154906 w 8443912"/>
              <a:gd name="connsiteY69" fmla="*/ 554831 h 3657600"/>
              <a:gd name="connsiteX70" fmla="*/ 1071562 w 8443912"/>
              <a:gd name="connsiteY70" fmla="*/ 531019 h 3657600"/>
              <a:gd name="connsiteX71" fmla="*/ 0 w 8443912"/>
              <a:gd name="connsiteY71"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6968 w 8443912"/>
              <a:gd name="connsiteY51" fmla="*/ 376237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9887 w 8443912"/>
              <a:gd name="connsiteY58" fmla="*/ 95250 h 3657600"/>
              <a:gd name="connsiteX59" fmla="*/ 6677024 w 8443912"/>
              <a:gd name="connsiteY59" fmla="*/ 38100 h 3657600"/>
              <a:gd name="connsiteX60" fmla="*/ 6736556 w 8443912"/>
              <a:gd name="connsiteY60" fmla="*/ 21431 h 3657600"/>
              <a:gd name="connsiteX61" fmla="*/ 6700837 w 8443912"/>
              <a:gd name="connsiteY61" fmla="*/ 0 h 3657600"/>
              <a:gd name="connsiteX62" fmla="*/ 4433887 w 8443912"/>
              <a:gd name="connsiteY62" fmla="*/ 247650 h 3657600"/>
              <a:gd name="connsiteX63" fmla="*/ 4405312 w 8443912"/>
              <a:gd name="connsiteY63" fmla="*/ 228600 h 3657600"/>
              <a:gd name="connsiteX64" fmla="*/ 3605212 w 8443912"/>
              <a:gd name="connsiteY64" fmla="*/ 276225 h 3657600"/>
              <a:gd name="connsiteX65" fmla="*/ 3186112 w 8443912"/>
              <a:gd name="connsiteY65" fmla="*/ 333375 h 3657600"/>
              <a:gd name="connsiteX66" fmla="*/ 2471737 w 8443912"/>
              <a:gd name="connsiteY66" fmla="*/ 409575 h 3657600"/>
              <a:gd name="connsiteX67" fmla="*/ 1295400 w 8443912"/>
              <a:gd name="connsiteY67" fmla="*/ 511969 h 3657600"/>
              <a:gd name="connsiteX68" fmla="*/ 1314450 w 8443912"/>
              <a:gd name="connsiteY68" fmla="*/ 538163 h 3657600"/>
              <a:gd name="connsiteX69" fmla="*/ 1154906 w 8443912"/>
              <a:gd name="connsiteY69" fmla="*/ 554831 h 3657600"/>
              <a:gd name="connsiteX70" fmla="*/ 1071562 w 8443912"/>
              <a:gd name="connsiteY70" fmla="*/ 531019 h 3657600"/>
              <a:gd name="connsiteX71" fmla="*/ 0 w 8443912"/>
              <a:gd name="connsiteY71" fmla="*/ 621506 h 3657600"/>
              <a:gd name="connsiteX0" fmla="*/ 0 w 8443912"/>
              <a:gd name="connsiteY0" fmla="*/ 621506 h 3657600"/>
              <a:gd name="connsiteX1" fmla="*/ 404812 w 8443912"/>
              <a:gd name="connsiteY1" fmla="*/ 923925 h 3657600"/>
              <a:gd name="connsiteX2" fmla="*/ 566737 w 8443912"/>
              <a:gd name="connsiteY2" fmla="*/ 904875 h 3657600"/>
              <a:gd name="connsiteX3" fmla="*/ 938212 w 8443912"/>
              <a:gd name="connsiteY3" fmla="*/ 1114425 h 3657600"/>
              <a:gd name="connsiteX4" fmla="*/ 1023937 w 8443912"/>
              <a:gd name="connsiteY4" fmla="*/ 1102519 h 3657600"/>
              <a:gd name="connsiteX5" fmla="*/ 1233487 w 8443912"/>
              <a:gd name="connsiteY5" fmla="*/ 1219200 h 3657600"/>
              <a:gd name="connsiteX6" fmla="*/ 1271587 w 8443912"/>
              <a:gd name="connsiteY6" fmla="*/ 1209675 h 3657600"/>
              <a:gd name="connsiteX7" fmla="*/ 1652587 w 8443912"/>
              <a:gd name="connsiteY7" fmla="*/ 1400175 h 3657600"/>
              <a:gd name="connsiteX8" fmla="*/ 1709737 w 8443912"/>
              <a:gd name="connsiteY8" fmla="*/ 1400175 h 3657600"/>
              <a:gd name="connsiteX9" fmla="*/ 1881187 w 8443912"/>
              <a:gd name="connsiteY9" fmla="*/ 1476375 h 3657600"/>
              <a:gd name="connsiteX10" fmla="*/ 1938337 w 8443912"/>
              <a:gd name="connsiteY10" fmla="*/ 1476375 h 3657600"/>
              <a:gd name="connsiteX11" fmla="*/ 2147887 w 8443912"/>
              <a:gd name="connsiteY11" fmla="*/ 1619250 h 3657600"/>
              <a:gd name="connsiteX12" fmla="*/ 3109912 w 8443912"/>
              <a:gd name="connsiteY12" fmla="*/ 2000250 h 3657600"/>
              <a:gd name="connsiteX13" fmla="*/ 3109912 w 8443912"/>
              <a:gd name="connsiteY13" fmla="*/ 2076450 h 3657600"/>
              <a:gd name="connsiteX14" fmla="*/ 2747962 w 8443912"/>
              <a:gd name="connsiteY14" fmla="*/ 2162175 h 3657600"/>
              <a:gd name="connsiteX15" fmla="*/ 3452812 w 8443912"/>
              <a:gd name="connsiteY15" fmla="*/ 2657475 h 3657600"/>
              <a:gd name="connsiteX16" fmla="*/ 3767137 w 8443912"/>
              <a:gd name="connsiteY16" fmla="*/ 2809875 h 3657600"/>
              <a:gd name="connsiteX17" fmla="*/ 3938587 w 8443912"/>
              <a:gd name="connsiteY17" fmla="*/ 2790825 h 3657600"/>
              <a:gd name="connsiteX18" fmla="*/ 4138612 w 8443912"/>
              <a:gd name="connsiteY18" fmla="*/ 2876550 h 3657600"/>
              <a:gd name="connsiteX19" fmla="*/ 4452937 w 8443912"/>
              <a:gd name="connsiteY19" fmla="*/ 2914650 h 3657600"/>
              <a:gd name="connsiteX20" fmla="*/ 4707731 w 8443912"/>
              <a:gd name="connsiteY20" fmla="*/ 2969419 h 3657600"/>
              <a:gd name="connsiteX21" fmla="*/ 5033962 w 8443912"/>
              <a:gd name="connsiteY21" fmla="*/ 3171825 h 3657600"/>
              <a:gd name="connsiteX22" fmla="*/ 5110162 w 8443912"/>
              <a:gd name="connsiteY22" fmla="*/ 3228975 h 3657600"/>
              <a:gd name="connsiteX23" fmla="*/ 5167312 w 8443912"/>
              <a:gd name="connsiteY23" fmla="*/ 3286125 h 3657600"/>
              <a:gd name="connsiteX24" fmla="*/ 5224462 w 8443912"/>
              <a:gd name="connsiteY24" fmla="*/ 3324225 h 3657600"/>
              <a:gd name="connsiteX25" fmla="*/ 5272087 w 8443912"/>
              <a:gd name="connsiteY25" fmla="*/ 3371850 h 3657600"/>
              <a:gd name="connsiteX26" fmla="*/ 5291137 w 8443912"/>
              <a:gd name="connsiteY26" fmla="*/ 3400425 h 3657600"/>
              <a:gd name="connsiteX27" fmla="*/ 5348287 w 8443912"/>
              <a:gd name="connsiteY27" fmla="*/ 3438525 h 3657600"/>
              <a:gd name="connsiteX28" fmla="*/ 5405437 w 8443912"/>
              <a:gd name="connsiteY28" fmla="*/ 3457575 h 3657600"/>
              <a:gd name="connsiteX29" fmla="*/ 5462587 w 8443912"/>
              <a:gd name="connsiteY29" fmla="*/ 3495675 h 3657600"/>
              <a:gd name="connsiteX30" fmla="*/ 5491162 w 8443912"/>
              <a:gd name="connsiteY30" fmla="*/ 3505200 h 3657600"/>
              <a:gd name="connsiteX31" fmla="*/ 5576887 w 8443912"/>
              <a:gd name="connsiteY31" fmla="*/ 3552825 h 3657600"/>
              <a:gd name="connsiteX32" fmla="*/ 5595937 w 8443912"/>
              <a:gd name="connsiteY32" fmla="*/ 3552825 h 3657600"/>
              <a:gd name="connsiteX33" fmla="*/ 5817393 w 8443912"/>
              <a:gd name="connsiteY33" fmla="*/ 3650456 h 3657600"/>
              <a:gd name="connsiteX34" fmla="*/ 8443912 w 8443912"/>
              <a:gd name="connsiteY34" fmla="*/ 3657600 h 3657600"/>
              <a:gd name="connsiteX35" fmla="*/ 8443912 w 8443912"/>
              <a:gd name="connsiteY35" fmla="*/ 971550 h 3657600"/>
              <a:gd name="connsiteX36" fmla="*/ 8310562 w 8443912"/>
              <a:gd name="connsiteY36" fmla="*/ 981075 h 3657600"/>
              <a:gd name="connsiteX37" fmla="*/ 7767637 w 8443912"/>
              <a:gd name="connsiteY37" fmla="*/ 904875 h 3657600"/>
              <a:gd name="connsiteX38" fmla="*/ 7834312 w 8443912"/>
              <a:gd name="connsiteY38" fmla="*/ 847725 h 3657600"/>
              <a:gd name="connsiteX39" fmla="*/ 8062912 w 8443912"/>
              <a:gd name="connsiteY39" fmla="*/ 771525 h 3657600"/>
              <a:gd name="connsiteX40" fmla="*/ 8139112 w 8443912"/>
              <a:gd name="connsiteY40" fmla="*/ 742950 h 3657600"/>
              <a:gd name="connsiteX41" fmla="*/ 8053387 w 8443912"/>
              <a:gd name="connsiteY41" fmla="*/ 714375 h 3657600"/>
              <a:gd name="connsiteX42" fmla="*/ 7834312 w 8443912"/>
              <a:gd name="connsiteY42" fmla="*/ 676275 h 3657600"/>
              <a:gd name="connsiteX43" fmla="*/ 7548562 w 8443912"/>
              <a:gd name="connsiteY43" fmla="*/ 628650 h 3657600"/>
              <a:gd name="connsiteX44" fmla="*/ 7348537 w 8443912"/>
              <a:gd name="connsiteY44" fmla="*/ 619125 h 3657600"/>
              <a:gd name="connsiteX45" fmla="*/ 7062787 w 8443912"/>
              <a:gd name="connsiteY45" fmla="*/ 619125 h 3657600"/>
              <a:gd name="connsiteX46" fmla="*/ 6910387 w 8443912"/>
              <a:gd name="connsiteY46" fmla="*/ 628650 h 3657600"/>
              <a:gd name="connsiteX47" fmla="*/ 6805612 w 8443912"/>
              <a:gd name="connsiteY47" fmla="*/ 647700 h 3657600"/>
              <a:gd name="connsiteX48" fmla="*/ 6500812 w 8443912"/>
              <a:gd name="connsiteY48" fmla="*/ 571500 h 3657600"/>
              <a:gd name="connsiteX49" fmla="*/ 6367462 w 8443912"/>
              <a:gd name="connsiteY49" fmla="*/ 533400 h 3657600"/>
              <a:gd name="connsiteX50" fmla="*/ 6215062 w 8443912"/>
              <a:gd name="connsiteY50" fmla="*/ 523875 h 3657600"/>
              <a:gd name="connsiteX51" fmla="*/ 6226968 w 8443912"/>
              <a:gd name="connsiteY51" fmla="*/ 376237 h 3657600"/>
              <a:gd name="connsiteX52" fmla="*/ 6272212 w 8443912"/>
              <a:gd name="connsiteY52" fmla="*/ 342900 h 3657600"/>
              <a:gd name="connsiteX53" fmla="*/ 6357937 w 8443912"/>
              <a:gd name="connsiteY53" fmla="*/ 314325 h 3657600"/>
              <a:gd name="connsiteX54" fmla="*/ 6434137 w 8443912"/>
              <a:gd name="connsiteY54" fmla="*/ 209550 h 3657600"/>
              <a:gd name="connsiteX55" fmla="*/ 6596062 w 8443912"/>
              <a:gd name="connsiteY55" fmla="*/ 180975 h 3657600"/>
              <a:gd name="connsiteX56" fmla="*/ 6796087 w 8443912"/>
              <a:gd name="connsiteY56" fmla="*/ 180975 h 3657600"/>
              <a:gd name="connsiteX57" fmla="*/ 6796087 w 8443912"/>
              <a:gd name="connsiteY57" fmla="*/ 104775 h 3657600"/>
              <a:gd name="connsiteX58" fmla="*/ 6712743 w 8443912"/>
              <a:gd name="connsiteY58" fmla="*/ 76200 h 3657600"/>
              <a:gd name="connsiteX59" fmla="*/ 6677024 w 8443912"/>
              <a:gd name="connsiteY59" fmla="*/ 38100 h 3657600"/>
              <a:gd name="connsiteX60" fmla="*/ 6736556 w 8443912"/>
              <a:gd name="connsiteY60" fmla="*/ 21431 h 3657600"/>
              <a:gd name="connsiteX61" fmla="*/ 6700837 w 8443912"/>
              <a:gd name="connsiteY61" fmla="*/ 0 h 3657600"/>
              <a:gd name="connsiteX62" fmla="*/ 4433887 w 8443912"/>
              <a:gd name="connsiteY62" fmla="*/ 247650 h 3657600"/>
              <a:gd name="connsiteX63" fmla="*/ 4405312 w 8443912"/>
              <a:gd name="connsiteY63" fmla="*/ 228600 h 3657600"/>
              <a:gd name="connsiteX64" fmla="*/ 3605212 w 8443912"/>
              <a:gd name="connsiteY64" fmla="*/ 276225 h 3657600"/>
              <a:gd name="connsiteX65" fmla="*/ 3186112 w 8443912"/>
              <a:gd name="connsiteY65" fmla="*/ 333375 h 3657600"/>
              <a:gd name="connsiteX66" fmla="*/ 2471737 w 8443912"/>
              <a:gd name="connsiteY66" fmla="*/ 409575 h 3657600"/>
              <a:gd name="connsiteX67" fmla="*/ 1295400 w 8443912"/>
              <a:gd name="connsiteY67" fmla="*/ 511969 h 3657600"/>
              <a:gd name="connsiteX68" fmla="*/ 1314450 w 8443912"/>
              <a:gd name="connsiteY68" fmla="*/ 538163 h 3657600"/>
              <a:gd name="connsiteX69" fmla="*/ 1154906 w 8443912"/>
              <a:gd name="connsiteY69" fmla="*/ 554831 h 3657600"/>
              <a:gd name="connsiteX70" fmla="*/ 1071562 w 8443912"/>
              <a:gd name="connsiteY70" fmla="*/ 531019 h 3657600"/>
              <a:gd name="connsiteX71" fmla="*/ 0 w 8443912"/>
              <a:gd name="connsiteY71" fmla="*/ 621506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443912" h="3657600">
                <a:moveTo>
                  <a:pt x="0" y="621506"/>
                </a:moveTo>
                <a:lnTo>
                  <a:pt x="404812" y="923925"/>
                </a:lnTo>
                <a:lnTo>
                  <a:pt x="566737" y="904875"/>
                </a:lnTo>
                <a:lnTo>
                  <a:pt x="938212" y="1114425"/>
                </a:lnTo>
                <a:lnTo>
                  <a:pt x="1023937" y="1102519"/>
                </a:lnTo>
                <a:lnTo>
                  <a:pt x="1233487" y="1219200"/>
                </a:lnTo>
                <a:lnTo>
                  <a:pt x="1271587" y="1209675"/>
                </a:lnTo>
                <a:lnTo>
                  <a:pt x="1652587" y="1400175"/>
                </a:lnTo>
                <a:lnTo>
                  <a:pt x="1709737" y="1400175"/>
                </a:lnTo>
                <a:lnTo>
                  <a:pt x="1881187" y="1476375"/>
                </a:lnTo>
                <a:lnTo>
                  <a:pt x="1938337" y="1476375"/>
                </a:lnTo>
                <a:lnTo>
                  <a:pt x="2147887" y="1619250"/>
                </a:lnTo>
                <a:lnTo>
                  <a:pt x="3109912" y="2000250"/>
                </a:lnTo>
                <a:lnTo>
                  <a:pt x="3109912" y="2076450"/>
                </a:lnTo>
                <a:lnTo>
                  <a:pt x="2747962" y="2162175"/>
                </a:lnTo>
                <a:lnTo>
                  <a:pt x="3452812" y="2657475"/>
                </a:lnTo>
                <a:lnTo>
                  <a:pt x="3767137" y="2809875"/>
                </a:lnTo>
                <a:lnTo>
                  <a:pt x="3938587" y="2790825"/>
                </a:lnTo>
                <a:lnTo>
                  <a:pt x="4138612" y="2876550"/>
                </a:lnTo>
                <a:lnTo>
                  <a:pt x="4452937" y="2914650"/>
                </a:lnTo>
                <a:cubicBezTo>
                  <a:pt x="4563983" y="2903545"/>
                  <a:pt x="4628198" y="2969419"/>
                  <a:pt x="4707731" y="2969419"/>
                </a:cubicBezTo>
                <a:lnTo>
                  <a:pt x="5033962" y="3171825"/>
                </a:lnTo>
                <a:cubicBezTo>
                  <a:pt x="5101034" y="3215084"/>
                  <a:pt x="5086056" y="3208312"/>
                  <a:pt x="5110162" y="3228975"/>
                </a:cubicBezTo>
                <a:cubicBezTo>
                  <a:pt x="5130617" y="3246508"/>
                  <a:pt x="5144896" y="3271181"/>
                  <a:pt x="5167312" y="3286125"/>
                </a:cubicBezTo>
                <a:lnTo>
                  <a:pt x="5224462" y="3324225"/>
                </a:lnTo>
                <a:cubicBezTo>
                  <a:pt x="5275262" y="3400425"/>
                  <a:pt x="5208587" y="3308350"/>
                  <a:pt x="5272087" y="3371850"/>
                </a:cubicBezTo>
                <a:cubicBezTo>
                  <a:pt x="5280182" y="3379945"/>
                  <a:pt x="5282522" y="3392887"/>
                  <a:pt x="5291137" y="3400425"/>
                </a:cubicBezTo>
                <a:cubicBezTo>
                  <a:pt x="5308367" y="3415502"/>
                  <a:pt x="5326567" y="3431285"/>
                  <a:pt x="5348287" y="3438525"/>
                </a:cubicBezTo>
                <a:cubicBezTo>
                  <a:pt x="5367337" y="3444875"/>
                  <a:pt x="5388729" y="3446436"/>
                  <a:pt x="5405437" y="3457575"/>
                </a:cubicBezTo>
                <a:cubicBezTo>
                  <a:pt x="5424487" y="3470275"/>
                  <a:pt x="5440867" y="3488435"/>
                  <a:pt x="5462587" y="3495675"/>
                </a:cubicBezTo>
                <a:cubicBezTo>
                  <a:pt x="5472112" y="3498850"/>
                  <a:pt x="5482385" y="3500324"/>
                  <a:pt x="5491162" y="3505200"/>
                </a:cubicBezTo>
                <a:cubicBezTo>
                  <a:pt x="5534127" y="3529069"/>
                  <a:pt x="5536476" y="3544743"/>
                  <a:pt x="5576887" y="3552825"/>
                </a:cubicBezTo>
                <a:cubicBezTo>
                  <a:pt x="5583114" y="3554070"/>
                  <a:pt x="5589587" y="3552825"/>
                  <a:pt x="5595937" y="3552825"/>
                </a:cubicBezTo>
                <a:lnTo>
                  <a:pt x="5817393" y="3650456"/>
                </a:lnTo>
                <a:lnTo>
                  <a:pt x="8443912" y="3657600"/>
                </a:lnTo>
                <a:lnTo>
                  <a:pt x="8443912" y="971550"/>
                </a:lnTo>
                <a:lnTo>
                  <a:pt x="8310562" y="981075"/>
                </a:lnTo>
                <a:lnTo>
                  <a:pt x="7767637" y="904875"/>
                </a:lnTo>
                <a:lnTo>
                  <a:pt x="7834312" y="847725"/>
                </a:lnTo>
                <a:lnTo>
                  <a:pt x="8062912" y="771525"/>
                </a:lnTo>
                <a:lnTo>
                  <a:pt x="8139112" y="742950"/>
                </a:lnTo>
                <a:lnTo>
                  <a:pt x="8053387" y="714375"/>
                </a:lnTo>
                <a:lnTo>
                  <a:pt x="7834312" y="676275"/>
                </a:lnTo>
                <a:lnTo>
                  <a:pt x="7548562" y="628650"/>
                </a:lnTo>
                <a:lnTo>
                  <a:pt x="7348537" y="619125"/>
                </a:lnTo>
                <a:lnTo>
                  <a:pt x="7062787" y="619125"/>
                </a:lnTo>
                <a:lnTo>
                  <a:pt x="6910387" y="628650"/>
                </a:lnTo>
                <a:lnTo>
                  <a:pt x="6805612" y="647700"/>
                </a:lnTo>
                <a:lnTo>
                  <a:pt x="6500812" y="571500"/>
                </a:lnTo>
                <a:lnTo>
                  <a:pt x="6367462" y="533400"/>
                </a:lnTo>
                <a:lnTo>
                  <a:pt x="6215062" y="523875"/>
                </a:lnTo>
                <a:lnTo>
                  <a:pt x="6226968" y="376237"/>
                </a:lnTo>
                <a:lnTo>
                  <a:pt x="6272212" y="342900"/>
                </a:lnTo>
                <a:lnTo>
                  <a:pt x="6357937" y="314325"/>
                </a:lnTo>
                <a:lnTo>
                  <a:pt x="6434137" y="209550"/>
                </a:lnTo>
                <a:lnTo>
                  <a:pt x="6596062" y="180975"/>
                </a:lnTo>
                <a:lnTo>
                  <a:pt x="6796087" y="180975"/>
                </a:lnTo>
                <a:lnTo>
                  <a:pt x="6796087" y="104775"/>
                </a:lnTo>
                <a:lnTo>
                  <a:pt x="6712743" y="76200"/>
                </a:lnTo>
                <a:lnTo>
                  <a:pt x="6677024" y="38100"/>
                </a:lnTo>
                <a:cubicBezTo>
                  <a:pt x="6680993" y="23813"/>
                  <a:pt x="6732587" y="35718"/>
                  <a:pt x="6736556" y="21431"/>
                </a:cubicBezTo>
                <a:lnTo>
                  <a:pt x="6700837" y="0"/>
                </a:lnTo>
                <a:lnTo>
                  <a:pt x="4433887" y="247650"/>
                </a:lnTo>
                <a:lnTo>
                  <a:pt x="4405312" y="228600"/>
                </a:lnTo>
                <a:lnTo>
                  <a:pt x="3605212" y="276225"/>
                </a:lnTo>
                <a:lnTo>
                  <a:pt x="3186112" y="333375"/>
                </a:lnTo>
                <a:lnTo>
                  <a:pt x="2471737" y="409575"/>
                </a:lnTo>
                <a:cubicBezTo>
                  <a:pt x="2232818" y="434975"/>
                  <a:pt x="1534319" y="486569"/>
                  <a:pt x="1295400" y="511969"/>
                </a:cubicBezTo>
                <a:lnTo>
                  <a:pt x="1314450" y="538163"/>
                </a:lnTo>
                <a:cubicBezTo>
                  <a:pt x="1094978" y="562372"/>
                  <a:pt x="1194593" y="556418"/>
                  <a:pt x="1154906" y="554831"/>
                </a:cubicBezTo>
                <a:lnTo>
                  <a:pt x="1071562" y="531019"/>
                </a:lnTo>
                <a:lnTo>
                  <a:pt x="0" y="621506"/>
                </a:lnTo>
                <a:close/>
              </a:path>
            </a:pathLst>
          </a:cu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Box 13">
            <a:extLst>
              <a:ext uri="{FF2B5EF4-FFF2-40B4-BE49-F238E27FC236}">
                <a16:creationId xmlns:a16="http://schemas.microsoft.com/office/drawing/2014/main" id="{92429045-1E79-5D42-889B-8D3321C356CC}"/>
              </a:ext>
            </a:extLst>
          </p:cNvPr>
          <p:cNvSpPr txBox="1">
            <a:spLocks noChangeArrowheads="1"/>
          </p:cNvSpPr>
          <p:nvPr/>
        </p:nvSpPr>
        <p:spPr bwMode="auto">
          <a:xfrm>
            <a:off x="4702711" y="3971925"/>
            <a:ext cx="822085"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rPr>
              <a:t>forum</a:t>
            </a:r>
          </a:p>
        </p:txBody>
      </p:sp>
      <p:sp>
        <p:nvSpPr>
          <p:cNvPr id="12" name="Text Box 13">
            <a:extLst>
              <a:ext uri="{FF2B5EF4-FFF2-40B4-BE49-F238E27FC236}">
                <a16:creationId xmlns:a16="http://schemas.microsoft.com/office/drawing/2014/main" id="{92429045-1E79-5D42-889B-8D3321C356CC}"/>
              </a:ext>
            </a:extLst>
          </p:cNvPr>
          <p:cNvSpPr txBox="1">
            <a:spLocks noChangeArrowheads="1"/>
          </p:cNvSpPr>
          <p:nvPr/>
        </p:nvSpPr>
        <p:spPr bwMode="auto">
          <a:xfrm>
            <a:off x="2467977" y="1945958"/>
            <a:ext cx="851515"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00"/>
                </a:solidFill>
                <a:effectLst>
                  <a:glow rad="76200">
                    <a:prstClr val="black">
                      <a:alpha val="60000"/>
                    </a:prstClr>
                  </a:glow>
                </a:effectLst>
                <a:uLnTx/>
                <a:uFillTx/>
                <a:latin typeface="Calibri" pitchFamily="34" charset="0"/>
                <a:ea typeface="+mn-ea"/>
                <a:cs typeface="Calibri" pitchFamily="34" charset="0"/>
              </a:rPr>
              <a:t>odeon</a:t>
            </a:r>
            <a:endPar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endParaRPr>
          </a:p>
        </p:txBody>
      </p:sp>
      <p:sp>
        <p:nvSpPr>
          <p:cNvPr id="6" name="TextBox 5">
            <a:extLst>
              <a:ext uri="{FF2B5EF4-FFF2-40B4-BE49-F238E27FC236}">
                <a16:creationId xmlns:a16="http://schemas.microsoft.com/office/drawing/2014/main" id="{4E08B0C4-AE6C-47BE-AC6A-C3CA80D53D49}"/>
              </a:ext>
            </a:extLst>
          </p:cNvPr>
          <p:cNvSpPr txBox="1"/>
          <p:nvPr/>
        </p:nvSpPr>
        <p:spPr>
          <a:xfrm>
            <a:off x="139337" y="5285442"/>
            <a:ext cx="5207726" cy="646331"/>
          </a:xfrm>
          <a:prstGeom prst="rect">
            <a:avLst/>
          </a:prstGeom>
          <a:solidFill>
            <a:schemeClr val="bg1"/>
          </a:solidFill>
        </p:spPr>
        <p:txBody>
          <a:bodyPr wrap="square" rtlCol="0">
            <a:spAutoFit/>
          </a:bodyPr>
          <a:lstStyle/>
          <a:p>
            <a:r>
              <a:rPr lang="en-US" dirty="0"/>
              <a:t>The </a:t>
            </a:r>
            <a:r>
              <a:rPr lang="en-US" dirty="0" err="1"/>
              <a:t>politarchs</a:t>
            </a:r>
            <a:r>
              <a:rPr lang="en-US" dirty="0"/>
              <a:t> would have most likely met in either the forum or the </a:t>
            </a:r>
            <a:r>
              <a:rPr lang="en-US" dirty="0" err="1"/>
              <a:t>odeon</a:t>
            </a:r>
            <a:r>
              <a:rPr lang="en-US" dirty="0"/>
              <a:t> of Thessalonica</a:t>
            </a:r>
          </a:p>
        </p:txBody>
      </p:sp>
    </p:spTree>
    <p:extLst>
      <p:ext uri="{BB962C8B-B14F-4D97-AF65-F5344CB8AC3E}">
        <p14:creationId xmlns:p14="http://schemas.microsoft.com/office/powerpoint/2010/main" val="1349652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bwMode="auto">
          <a:xfrm>
            <a:off x="0" y="365760"/>
            <a:ext cx="914400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7D5EFA0C-441D-4AC4-83B0-4CF675DE3C39}"/>
              </a:ext>
            </a:extLst>
          </p:cNvPr>
          <p:cNvSpPr>
            <a:spLocks noGrp="1"/>
          </p:cNvSpPr>
          <p:nvPr>
            <p:ph type="body" sz="quarter" idx="10"/>
          </p:nvPr>
        </p:nvSpPr>
        <p:spPr/>
        <p:txBody>
          <a:bodyPr/>
          <a:lstStyle/>
          <a:p>
            <a:r>
              <a:rPr lang="en-US" dirty="0"/>
              <a:t>Model of the forum in Thessalonica</a:t>
            </a:r>
          </a:p>
        </p:txBody>
      </p:sp>
      <p:sp>
        <p:nvSpPr>
          <p:cNvPr id="3" name="Text Placeholder 2">
            <a:extLst>
              <a:ext uri="{FF2B5EF4-FFF2-40B4-BE49-F238E27FC236}">
                <a16:creationId xmlns:a16="http://schemas.microsoft.com/office/drawing/2014/main" id="{E72434C7-A80A-4EC7-A281-C07DA719E0B4}"/>
              </a:ext>
            </a:extLst>
          </p:cNvPr>
          <p:cNvSpPr>
            <a:spLocks noGrp="1"/>
          </p:cNvSpPr>
          <p:nvPr>
            <p:ph type="body" sz="quarter" idx="12"/>
          </p:nvPr>
        </p:nvSpPr>
        <p:spPr/>
        <p:txBody>
          <a:bodyPr/>
          <a:lstStyle/>
          <a:p>
            <a:r>
              <a:rPr lang="en-US" dirty="0"/>
              <a:t>17:6</a:t>
            </a:r>
          </a:p>
        </p:txBody>
      </p:sp>
      <p:sp>
        <p:nvSpPr>
          <p:cNvPr id="4" name="Title 3">
            <a:extLst>
              <a:ext uri="{FF2B5EF4-FFF2-40B4-BE49-F238E27FC236}">
                <a16:creationId xmlns:a16="http://schemas.microsoft.com/office/drawing/2014/main" id="{99875FD1-B0C8-486D-A50B-7116612FEC5D}"/>
              </a:ext>
            </a:extLst>
          </p:cNvPr>
          <p:cNvSpPr>
            <a:spLocks noGrp="1"/>
          </p:cNvSpPr>
          <p:nvPr>
            <p:ph type="title"/>
          </p:nvPr>
        </p:nvSpPr>
        <p:spPr/>
        <p:txBody>
          <a:bodyPr/>
          <a:lstStyle/>
          <a:p>
            <a:r>
              <a:rPr lang="en-US" dirty="0"/>
              <a:t>They dragged Jason and certain brothers before the </a:t>
            </a:r>
            <a:r>
              <a:rPr lang="en-US" dirty="0" err="1"/>
              <a:t>politarchs</a:t>
            </a:r>
            <a:endParaRPr lang="en-US" dirty="0"/>
          </a:p>
        </p:txBody>
      </p:sp>
    </p:spTree>
    <p:extLst>
      <p:ext uri="{BB962C8B-B14F-4D97-AF65-F5344CB8AC3E}">
        <p14:creationId xmlns:p14="http://schemas.microsoft.com/office/powerpoint/2010/main" val="36528533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3241" y="166688"/>
            <a:ext cx="5590759"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38554"/>
          </a:xfrm>
        </p:spPr>
        <p:txBody>
          <a:bodyPr/>
          <a:lstStyle/>
          <a:p>
            <a:r>
              <a:rPr lang="en-US" dirty="0"/>
              <a:t>“</a:t>
            </a:r>
            <a:r>
              <a:rPr lang="en-US" dirty="0" err="1"/>
              <a:t>Politarchs</a:t>
            </a:r>
            <a:r>
              <a:rPr lang="en-US" dirty="0"/>
              <a:t>” mentioned in an inscription from Thessalonica, 1st century AD</a:t>
            </a:r>
          </a:p>
        </p:txBody>
      </p:sp>
      <p:sp>
        <p:nvSpPr>
          <p:cNvPr id="6" name="Text Placeholder 2"/>
          <p:cNvSpPr>
            <a:spLocks noGrp="1"/>
          </p:cNvSpPr>
          <p:nvPr>
            <p:ph type="body" sz="quarter" idx="12"/>
          </p:nvPr>
        </p:nvSpPr>
        <p:spPr>
          <a:xfrm>
            <a:off x="8074152" y="6519672"/>
            <a:ext cx="1069848" cy="338328"/>
          </a:xfrm>
        </p:spPr>
        <p:txBody>
          <a:bodyPr/>
          <a:lstStyle/>
          <a:p>
            <a:r>
              <a:rPr lang="en-US" dirty="0"/>
              <a:t>17:6</a:t>
            </a:r>
          </a:p>
        </p:txBody>
      </p:sp>
      <p:sp>
        <p:nvSpPr>
          <p:cNvPr id="7" name="Title 3"/>
          <p:cNvSpPr>
            <a:spLocks noGrp="1"/>
          </p:cNvSpPr>
          <p:nvPr>
            <p:ph type="title"/>
          </p:nvPr>
        </p:nvSpPr>
        <p:spPr>
          <a:xfrm>
            <a:off x="0" y="0"/>
            <a:ext cx="9144000" cy="365760"/>
          </a:xfrm>
        </p:spPr>
        <p:txBody>
          <a:bodyPr/>
          <a:lstStyle/>
          <a:p>
            <a:r>
              <a:rPr lang="en-US" dirty="0"/>
              <a:t>They dragged Jason and certain brothers before the </a:t>
            </a:r>
            <a:r>
              <a:rPr lang="en-US" dirty="0" err="1"/>
              <a:t>politarchs</a:t>
            </a:r>
            <a:endParaRPr lang="en-US" dirty="0"/>
          </a:p>
        </p:txBody>
      </p:sp>
      <p:pic>
        <p:nvPicPr>
          <p:cNvPr id="7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575" y="365761"/>
            <a:ext cx="336138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4356100" y="3095625"/>
            <a:ext cx="187325" cy="206375"/>
          </a:xfrm>
          <a:custGeom>
            <a:avLst/>
            <a:gdLst>
              <a:gd name="connsiteX0" fmla="*/ 34925 w 187325"/>
              <a:gd name="connsiteY0" fmla="*/ 193675 h 206375"/>
              <a:gd name="connsiteX1" fmla="*/ 28575 w 187325"/>
              <a:gd name="connsiteY1" fmla="*/ 6350 h 206375"/>
              <a:gd name="connsiteX2" fmla="*/ 0 w 187325"/>
              <a:gd name="connsiteY2" fmla="*/ 6350 h 206375"/>
              <a:gd name="connsiteX3" fmla="*/ 187325 w 187325"/>
              <a:gd name="connsiteY3" fmla="*/ 0 h 206375"/>
              <a:gd name="connsiteX4" fmla="*/ 142875 w 187325"/>
              <a:gd name="connsiteY4" fmla="*/ 0 h 206375"/>
              <a:gd name="connsiteX5" fmla="*/ 149225 w 187325"/>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206375">
                <a:moveTo>
                  <a:pt x="34925" y="193675"/>
                </a:moveTo>
                <a:lnTo>
                  <a:pt x="28575" y="6350"/>
                </a:lnTo>
                <a:lnTo>
                  <a:pt x="0" y="6350"/>
                </a:lnTo>
                <a:lnTo>
                  <a:pt x="187325" y="0"/>
                </a:lnTo>
                <a:lnTo>
                  <a:pt x="142875" y="0"/>
                </a:lnTo>
                <a:lnTo>
                  <a:pt x="149225" y="206375"/>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p:nvPr/>
        </p:nvSpPr>
        <p:spPr>
          <a:xfrm>
            <a:off x="4552952" y="3095625"/>
            <a:ext cx="197642" cy="193675"/>
          </a:xfrm>
          <a:prstGeom prst="ellipse">
            <a:avLst/>
          </a:pr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4772025" y="3067050"/>
            <a:ext cx="168275" cy="225425"/>
          </a:xfrm>
          <a:custGeom>
            <a:avLst/>
            <a:gdLst>
              <a:gd name="connsiteX0" fmla="*/ 0 w 168275"/>
              <a:gd name="connsiteY0" fmla="*/ 209550 h 225425"/>
              <a:gd name="connsiteX1" fmla="*/ 63500 w 168275"/>
              <a:gd name="connsiteY1" fmla="*/ 0 h 225425"/>
              <a:gd name="connsiteX2" fmla="*/ 168275 w 168275"/>
              <a:gd name="connsiteY2" fmla="*/ 225425 h 225425"/>
            </a:gdLst>
            <a:ahLst/>
            <a:cxnLst>
              <a:cxn ang="0">
                <a:pos x="connsiteX0" y="connsiteY0"/>
              </a:cxn>
              <a:cxn ang="0">
                <a:pos x="connsiteX1" y="connsiteY1"/>
              </a:cxn>
              <a:cxn ang="0">
                <a:pos x="connsiteX2" y="connsiteY2"/>
              </a:cxn>
            </a:cxnLst>
            <a:rect l="l" t="t" r="r" b="b"/>
            <a:pathLst>
              <a:path w="168275" h="225425">
                <a:moveTo>
                  <a:pt x="0" y="209550"/>
                </a:moveTo>
                <a:lnTo>
                  <a:pt x="63500" y="0"/>
                </a:lnTo>
                <a:lnTo>
                  <a:pt x="168275" y="225425"/>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4987925" y="3098800"/>
            <a:ext cx="19050" cy="190500"/>
          </a:xfrm>
          <a:custGeom>
            <a:avLst/>
            <a:gdLst>
              <a:gd name="connsiteX0" fmla="*/ 19050 w 19050"/>
              <a:gd name="connsiteY0" fmla="*/ 0 h 190500"/>
              <a:gd name="connsiteX1" fmla="*/ 0 w 19050"/>
              <a:gd name="connsiteY1" fmla="*/ 190500 h 190500"/>
            </a:gdLst>
            <a:ahLst/>
            <a:cxnLst>
              <a:cxn ang="0">
                <a:pos x="connsiteX0" y="connsiteY0"/>
              </a:cxn>
              <a:cxn ang="0">
                <a:pos x="connsiteX1" y="connsiteY1"/>
              </a:cxn>
            </a:cxnLst>
            <a:rect l="l" t="t" r="r" b="b"/>
            <a:pathLst>
              <a:path w="19050" h="190500">
                <a:moveTo>
                  <a:pt x="19050" y="0"/>
                </a:moveTo>
                <a:lnTo>
                  <a:pt x="0" y="190500"/>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5041900" y="3082925"/>
            <a:ext cx="184150" cy="219075"/>
          </a:xfrm>
          <a:custGeom>
            <a:avLst/>
            <a:gdLst>
              <a:gd name="connsiteX0" fmla="*/ 0 w 184150"/>
              <a:gd name="connsiteY0" fmla="*/ 0 h 219075"/>
              <a:gd name="connsiteX1" fmla="*/ 184150 w 184150"/>
              <a:gd name="connsiteY1" fmla="*/ 6350 h 219075"/>
              <a:gd name="connsiteX2" fmla="*/ 98425 w 184150"/>
              <a:gd name="connsiteY2" fmla="*/ 6350 h 219075"/>
              <a:gd name="connsiteX3" fmla="*/ 95250 w 184150"/>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84150" h="219075">
                <a:moveTo>
                  <a:pt x="0" y="0"/>
                </a:moveTo>
                <a:lnTo>
                  <a:pt x="184150" y="6350"/>
                </a:lnTo>
                <a:lnTo>
                  <a:pt x="98425" y="6350"/>
                </a:lnTo>
                <a:cubicBezTo>
                  <a:pt x="97367" y="77258"/>
                  <a:pt x="96308" y="148167"/>
                  <a:pt x="95250" y="219075"/>
                </a:cubicBez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a:off x="5222875" y="3064430"/>
            <a:ext cx="165100" cy="231220"/>
          </a:xfrm>
          <a:custGeom>
            <a:avLst/>
            <a:gdLst>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88900 w 165100"/>
              <a:gd name="connsiteY4" fmla="*/ 120650 h 222250"/>
              <a:gd name="connsiteX5" fmla="*/ 47625 w 165100"/>
              <a:gd name="connsiteY5" fmla="*/ 98425 h 222250"/>
              <a:gd name="connsiteX6" fmla="*/ 98425 w 165100"/>
              <a:gd name="connsiteY6" fmla="*/ 130175 h 222250"/>
              <a:gd name="connsiteX7" fmla="*/ 136525 w 165100"/>
              <a:gd name="connsiteY7" fmla="*/ 117475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8425 w 165100"/>
              <a:gd name="connsiteY6" fmla="*/ 130175 h 222250"/>
              <a:gd name="connsiteX7" fmla="*/ 136525 w 165100"/>
              <a:gd name="connsiteY7" fmla="*/ 117475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3662 w 165100"/>
              <a:gd name="connsiteY6" fmla="*/ 151606 h 222250"/>
              <a:gd name="connsiteX7" fmla="*/ 136525 w 165100"/>
              <a:gd name="connsiteY7" fmla="*/ 117475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3662 w 165100"/>
              <a:gd name="connsiteY6" fmla="*/ 151606 h 222250"/>
              <a:gd name="connsiteX7" fmla="*/ 143669 w 165100"/>
              <a:gd name="connsiteY7" fmla="*/ 127000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8424 w 165100"/>
              <a:gd name="connsiteY6" fmla="*/ 156368 h 222250"/>
              <a:gd name="connsiteX7" fmla="*/ 143669 w 165100"/>
              <a:gd name="connsiteY7" fmla="*/ 127000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1280 w 165100"/>
              <a:gd name="connsiteY6" fmla="*/ 146843 h 222250"/>
              <a:gd name="connsiteX7" fmla="*/ 143669 w 165100"/>
              <a:gd name="connsiteY7" fmla="*/ 127000 h 222250"/>
              <a:gd name="connsiteX8" fmla="*/ 165100 w 165100"/>
              <a:gd name="connsiteY8" fmla="*/ 215900 h 222250"/>
              <a:gd name="connsiteX0" fmla="*/ 0 w 165100"/>
              <a:gd name="connsiteY0" fmla="*/ 222250 h 222250"/>
              <a:gd name="connsiteX1" fmla="*/ 60325 w 165100"/>
              <a:gd name="connsiteY1" fmla="*/ 25400 h 222250"/>
              <a:gd name="connsiteX2" fmla="*/ 111125 w 165100"/>
              <a:gd name="connsiteY2" fmla="*/ 0 h 222250"/>
              <a:gd name="connsiteX3" fmla="*/ 139700 w 165100"/>
              <a:gd name="connsiteY3" fmla="*/ 123825 h 222250"/>
              <a:gd name="connsiteX4" fmla="*/ 91282 w 165100"/>
              <a:gd name="connsiteY4" fmla="*/ 144462 h 222250"/>
              <a:gd name="connsiteX5" fmla="*/ 47625 w 165100"/>
              <a:gd name="connsiteY5" fmla="*/ 98425 h 222250"/>
              <a:gd name="connsiteX6" fmla="*/ 91280 w 165100"/>
              <a:gd name="connsiteY6" fmla="*/ 146843 h 222250"/>
              <a:gd name="connsiteX7" fmla="*/ 136526 w 165100"/>
              <a:gd name="connsiteY7" fmla="*/ 117475 h 222250"/>
              <a:gd name="connsiteX8" fmla="*/ 165100 w 165100"/>
              <a:gd name="connsiteY8" fmla="*/ 215900 h 222250"/>
              <a:gd name="connsiteX0" fmla="*/ 0 w 165100"/>
              <a:gd name="connsiteY0" fmla="*/ 231220 h 231220"/>
              <a:gd name="connsiteX1" fmla="*/ 60325 w 165100"/>
              <a:gd name="connsiteY1" fmla="*/ 34370 h 231220"/>
              <a:gd name="connsiteX2" fmla="*/ 111125 w 165100"/>
              <a:gd name="connsiteY2" fmla="*/ 8970 h 231220"/>
              <a:gd name="connsiteX3" fmla="*/ 139700 w 165100"/>
              <a:gd name="connsiteY3" fmla="*/ 132795 h 231220"/>
              <a:gd name="connsiteX4" fmla="*/ 91282 w 165100"/>
              <a:gd name="connsiteY4" fmla="*/ 153432 h 231220"/>
              <a:gd name="connsiteX5" fmla="*/ 47625 w 165100"/>
              <a:gd name="connsiteY5" fmla="*/ 107395 h 231220"/>
              <a:gd name="connsiteX6" fmla="*/ 91280 w 165100"/>
              <a:gd name="connsiteY6" fmla="*/ 155813 h 231220"/>
              <a:gd name="connsiteX7" fmla="*/ 136526 w 165100"/>
              <a:gd name="connsiteY7" fmla="*/ 126445 h 231220"/>
              <a:gd name="connsiteX8" fmla="*/ 165100 w 165100"/>
              <a:gd name="connsiteY8" fmla="*/ 224870 h 2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0" h="231220">
                <a:moveTo>
                  <a:pt x="0" y="231220"/>
                </a:moveTo>
                <a:cubicBezTo>
                  <a:pt x="20108" y="165603"/>
                  <a:pt x="41804" y="71412"/>
                  <a:pt x="60325" y="34370"/>
                </a:cubicBezTo>
                <a:cubicBezTo>
                  <a:pt x="78846" y="-2672"/>
                  <a:pt x="97896" y="-7434"/>
                  <a:pt x="111125" y="8970"/>
                </a:cubicBezTo>
                <a:lnTo>
                  <a:pt x="139700" y="132795"/>
                </a:lnTo>
                <a:lnTo>
                  <a:pt x="91282" y="153432"/>
                </a:lnTo>
                <a:lnTo>
                  <a:pt x="47625" y="107395"/>
                </a:lnTo>
                <a:lnTo>
                  <a:pt x="91280" y="155813"/>
                </a:lnTo>
                <a:lnTo>
                  <a:pt x="136526" y="126445"/>
                </a:lnTo>
                <a:lnTo>
                  <a:pt x="165100" y="224870"/>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5426075" y="3076575"/>
            <a:ext cx="100827" cy="225425"/>
          </a:xfrm>
          <a:custGeom>
            <a:avLst/>
            <a:gdLst>
              <a:gd name="connsiteX0" fmla="*/ 3175 w 98425"/>
              <a:gd name="connsiteY0" fmla="*/ 225425 h 225425"/>
              <a:gd name="connsiteX1" fmla="*/ 0 w 98425"/>
              <a:gd name="connsiteY1" fmla="*/ 0 h 225425"/>
              <a:gd name="connsiteX2" fmla="*/ 98425 w 98425"/>
              <a:gd name="connsiteY2" fmla="*/ 73025 h 225425"/>
              <a:gd name="connsiteX3" fmla="*/ 6350 w 98425"/>
              <a:gd name="connsiteY3" fmla="*/ 114300 h 225425"/>
              <a:gd name="connsiteX0" fmla="*/ 3175 w 100426"/>
              <a:gd name="connsiteY0" fmla="*/ 225425 h 225425"/>
              <a:gd name="connsiteX1" fmla="*/ 0 w 100426"/>
              <a:gd name="connsiteY1" fmla="*/ 0 h 225425"/>
              <a:gd name="connsiteX2" fmla="*/ 98425 w 100426"/>
              <a:gd name="connsiteY2" fmla="*/ 73025 h 225425"/>
              <a:gd name="connsiteX3" fmla="*/ 6350 w 100426"/>
              <a:gd name="connsiteY3" fmla="*/ 114300 h 225425"/>
              <a:gd name="connsiteX0" fmla="*/ 3175 w 98514"/>
              <a:gd name="connsiteY0" fmla="*/ 225425 h 225425"/>
              <a:gd name="connsiteX1" fmla="*/ 0 w 98514"/>
              <a:gd name="connsiteY1" fmla="*/ 0 h 225425"/>
              <a:gd name="connsiteX2" fmla="*/ 98425 w 98514"/>
              <a:gd name="connsiteY2" fmla="*/ 73025 h 225425"/>
              <a:gd name="connsiteX3" fmla="*/ 6350 w 98514"/>
              <a:gd name="connsiteY3" fmla="*/ 114300 h 225425"/>
              <a:gd name="connsiteX0" fmla="*/ 3175 w 98628"/>
              <a:gd name="connsiteY0" fmla="*/ 225425 h 225425"/>
              <a:gd name="connsiteX1" fmla="*/ 0 w 98628"/>
              <a:gd name="connsiteY1" fmla="*/ 0 h 225425"/>
              <a:gd name="connsiteX2" fmla="*/ 98425 w 98628"/>
              <a:gd name="connsiteY2" fmla="*/ 73025 h 225425"/>
              <a:gd name="connsiteX3" fmla="*/ 6350 w 98628"/>
              <a:gd name="connsiteY3" fmla="*/ 114300 h 225425"/>
              <a:gd name="connsiteX0" fmla="*/ 3175 w 98628"/>
              <a:gd name="connsiteY0" fmla="*/ 225425 h 225425"/>
              <a:gd name="connsiteX1" fmla="*/ 0 w 98628"/>
              <a:gd name="connsiteY1" fmla="*/ 0 h 225425"/>
              <a:gd name="connsiteX2" fmla="*/ 98425 w 98628"/>
              <a:gd name="connsiteY2" fmla="*/ 73025 h 225425"/>
              <a:gd name="connsiteX3" fmla="*/ 6350 w 98628"/>
              <a:gd name="connsiteY3" fmla="*/ 114300 h 225425"/>
              <a:gd name="connsiteX0" fmla="*/ 3175 w 98628"/>
              <a:gd name="connsiteY0" fmla="*/ 225425 h 225425"/>
              <a:gd name="connsiteX1" fmla="*/ 0 w 98628"/>
              <a:gd name="connsiteY1" fmla="*/ 0 h 225425"/>
              <a:gd name="connsiteX2" fmla="*/ 98425 w 98628"/>
              <a:gd name="connsiteY2" fmla="*/ 73025 h 225425"/>
              <a:gd name="connsiteX3" fmla="*/ 6350 w 98628"/>
              <a:gd name="connsiteY3" fmla="*/ 114300 h 225425"/>
              <a:gd name="connsiteX0" fmla="*/ 3175 w 100996"/>
              <a:gd name="connsiteY0" fmla="*/ 225425 h 225425"/>
              <a:gd name="connsiteX1" fmla="*/ 0 w 100996"/>
              <a:gd name="connsiteY1" fmla="*/ 0 h 225425"/>
              <a:gd name="connsiteX2" fmla="*/ 100807 w 100996"/>
              <a:gd name="connsiteY2" fmla="*/ 58737 h 225425"/>
              <a:gd name="connsiteX3" fmla="*/ 6350 w 100996"/>
              <a:gd name="connsiteY3" fmla="*/ 114300 h 225425"/>
              <a:gd name="connsiteX0" fmla="*/ 3175 w 100827"/>
              <a:gd name="connsiteY0" fmla="*/ 225425 h 225425"/>
              <a:gd name="connsiteX1" fmla="*/ 0 w 100827"/>
              <a:gd name="connsiteY1" fmla="*/ 0 h 225425"/>
              <a:gd name="connsiteX2" fmla="*/ 100807 w 100827"/>
              <a:gd name="connsiteY2" fmla="*/ 58737 h 225425"/>
              <a:gd name="connsiteX3" fmla="*/ 6350 w 100827"/>
              <a:gd name="connsiteY3" fmla="*/ 97632 h 225425"/>
              <a:gd name="connsiteX0" fmla="*/ 3175 w 100827"/>
              <a:gd name="connsiteY0" fmla="*/ 225425 h 225425"/>
              <a:gd name="connsiteX1" fmla="*/ 0 w 100827"/>
              <a:gd name="connsiteY1" fmla="*/ 0 h 225425"/>
              <a:gd name="connsiteX2" fmla="*/ 100807 w 100827"/>
              <a:gd name="connsiteY2" fmla="*/ 58737 h 225425"/>
              <a:gd name="connsiteX3" fmla="*/ 6350 w 100827"/>
              <a:gd name="connsiteY3" fmla="*/ 104776 h 225425"/>
            </a:gdLst>
            <a:ahLst/>
            <a:cxnLst>
              <a:cxn ang="0">
                <a:pos x="connsiteX0" y="connsiteY0"/>
              </a:cxn>
              <a:cxn ang="0">
                <a:pos x="connsiteX1" y="connsiteY1"/>
              </a:cxn>
              <a:cxn ang="0">
                <a:pos x="connsiteX2" y="connsiteY2"/>
              </a:cxn>
              <a:cxn ang="0">
                <a:pos x="connsiteX3" y="connsiteY3"/>
              </a:cxn>
            </a:cxnLst>
            <a:rect l="l" t="t" r="r" b="b"/>
            <a:pathLst>
              <a:path w="100827" h="225425">
                <a:moveTo>
                  <a:pt x="3175" y="225425"/>
                </a:moveTo>
                <a:cubicBezTo>
                  <a:pt x="2117" y="150283"/>
                  <a:pt x="1058" y="75142"/>
                  <a:pt x="0" y="0"/>
                </a:cubicBezTo>
                <a:cubicBezTo>
                  <a:pt x="73290" y="2910"/>
                  <a:pt x="99749" y="41274"/>
                  <a:pt x="100807" y="58737"/>
                </a:cubicBezTo>
                <a:cubicBezTo>
                  <a:pt x="101865" y="76200"/>
                  <a:pt x="60854" y="105306"/>
                  <a:pt x="6350" y="104776"/>
                </a:cubicBez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5540375" y="3079750"/>
            <a:ext cx="155575" cy="215900"/>
          </a:xfrm>
          <a:custGeom>
            <a:avLst/>
            <a:gdLst>
              <a:gd name="connsiteX0" fmla="*/ 0 w 155575"/>
              <a:gd name="connsiteY0" fmla="*/ 206375 h 215900"/>
              <a:gd name="connsiteX1" fmla="*/ 133350 w 155575"/>
              <a:gd name="connsiteY1" fmla="*/ 15875 h 215900"/>
              <a:gd name="connsiteX2" fmla="*/ 85725 w 155575"/>
              <a:gd name="connsiteY2" fmla="*/ 85725 h 215900"/>
              <a:gd name="connsiteX3" fmla="*/ 31750 w 155575"/>
              <a:gd name="connsiteY3" fmla="*/ 0 h 215900"/>
              <a:gd name="connsiteX4" fmla="*/ 155575 w 155575"/>
              <a:gd name="connsiteY4" fmla="*/ 21590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215900">
                <a:moveTo>
                  <a:pt x="0" y="206375"/>
                </a:moveTo>
                <a:lnTo>
                  <a:pt x="133350" y="15875"/>
                </a:lnTo>
                <a:lnTo>
                  <a:pt x="85725" y="85725"/>
                </a:lnTo>
                <a:lnTo>
                  <a:pt x="31750" y="0"/>
                </a:lnTo>
                <a:lnTo>
                  <a:pt x="155575" y="215900"/>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5737225" y="3105150"/>
            <a:ext cx="184150" cy="196850"/>
          </a:xfrm>
          <a:custGeom>
            <a:avLst/>
            <a:gdLst>
              <a:gd name="connsiteX0" fmla="*/ 0 w 184150"/>
              <a:gd name="connsiteY0" fmla="*/ 190500 h 196850"/>
              <a:gd name="connsiteX1" fmla="*/ 88900 w 184150"/>
              <a:gd name="connsiteY1" fmla="*/ 0 h 196850"/>
              <a:gd name="connsiteX2" fmla="*/ 149225 w 184150"/>
              <a:gd name="connsiteY2" fmla="*/ 107950 h 196850"/>
              <a:gd name="connsiteX3" fmla="*/ 82550 w 184150"/>
              <a:gd name="connsiteY3" fmla="*/ 180975 h 196850"/>
              <a:gd name="connsiteX4" fmla="*/ 47625 w 184150"/>
              <a:gd name="connsiteY4" fmla="*/ 114300 h 196850"/>
              <a:gd name="connsiteX5" fmla="*/ 85725 w 184150"/>
              <a:gd name="connsiteY5" fmla="*/ 177800 h 196850"/>
              <a:gd name="connsiteX6" fmla="*/ 149225 w 184150"/>
              <a:gd name="connsiteY6" fmla="*/ 104775 h 196850"/>
              <a:gd name="connsiteX7" fmla="*/ 184150 w 184150"/>
              <a:gd name="connsiteY7" fmla="*/ 19685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96850">
                <a:moveTo>
                  <a:pt x="0" y="190500"/>
                </a:moveTo>
                <a:lnTo>
                  <a:pt x="88900" y="0"/>
                </a:lnTo>
                <a:lnTo>
                  <a:pt x="149225" y="107950"/>
                </a:lnTo>
                <a:lnTo>
                  <a:pt x="82550" y="180975"/>
                </a:lnTo>
                <a:lnTo>
                  <a:pt x="47625" y="114300"/>
                </a:lnTo>
                <a:lnTo>
                  <a:pt x="85725" y="177800"/>
                </a:lnTo>
                <a:lnTo>
                  <a:pt x="149225" y="104775"/>
                </a:lnTo>
                <a:lnTo>
                  <a:pt x="184150" y="196850"/>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5984875" y="3098800"/>
            <a:ext cx="0" cy="215900"/>
          </a:xfrm>
          <a:custGeom>
            <a:avLst/>
            <a:gdLst>
              <a:gd name="connsiteX0" fmla="*/ 0 w 0"/>
              <a:gd name="connsiteY0" fmla="*/ 0 h 215900"/>
              <a:gd name="connsiteX1" fmla="*/ 0 w 0"/>
              <a:gd name="connsiteY1" fmla="*/ 215900 h 215900"/>
            </a:gdLst>
            <a:ahLst/>
            <a:cxnLst>
              <a:cxn ang="0">
                <a:pos x="connsiteX0" y="connsiteY0"/>
              </a:cxn>
              <a:cxn ang="0">
                <a:pos x="connsiteX1" y="connsiteY1"/>
              </a:cxn>
            </a:cxnLst>
            <a:rect l="l" t="t" r="r" b="b"/>
            <a:pathLst>
              <a:path h="215900">
                <a:moveTo>
                  <a:pt x="0" y="0"/>
                </a:moveTo>
                <a:lnTo>
                  <a:pt x="0" y="215900"/>
                </a:lnTo>
              </a:path>
            </a:pathLst>
          </a:custGeom>
          <a:noFill/>
          <a:ln cap="rnd">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619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Various coins in circulation in the 1st century AD</a:t>
            </a:r>
          </a:p>
        </p:txBody>
      </p:sp>
      <p:sp>
        <p:nvSpPr>
          <p:cNvPr id="3" name="Text Placeholder 2"/>
          <p:cNvSpPr>
            <a:spLocks noGrp="1"/>
          </p:cNvSpPr>
          <p:nvPr>
            <p:ph type="body" sz="quarter" idx="12"/>
          </p:nvPr>
        </p:nvSpPr>
        <p:spPr/>
        <p:txBody>
          <a:bodyPr/>
          <a:lstStyle/>
          <a:p>
            <a:r>
              <a:rPr lang="en-US" dirty="0"/>
              <a:t>17:9</a:t>
            </a:r>
          </a:p>
        </p:txBody>
      </p:sp>
      <p:sp>
        <p:nvSpPr>
          <p:cNvPr id="4" name="Title 3"/>
          <p:cNvSpPr>
            <a:spLocks noGrp="1"/>
          </p:cNvSpPr>
          <p:nvPr>
            <p:ph type="title"/>
          </p:nvPr>
        </p:nvSpPr>
        <p:spPr/>
        <p:txBody>
          <a:bodyPr/>
          <a:lstStyle/>
          <a:p>
            <a:r>
              <a:rPr lang="en-US" dirty="0"/>
              <a:t>When they had taken bond from Jason and the rest, they let them go</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449" y="3728154"/>
            <a:ext cx="4377489" cy="214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6824" y="3652449"/>
            <a:ext cx="2215940" cy="221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1999" y="941562"/>
            <a:ext cx="2158611" cy="213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41098" y="1086448"/>
            <a:ext cx="3994791" cy="184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96378" y="2936741"/>
            <a:ext cx="32842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Silver denarius depicting Tiberius</a:t>
            </a:r>
          </a:p>
        </p:txBody>
      </p:sp>
      <p:sp>
        <p:nvSpPr>
          <p:cNvPr id="16" name="Rectangle 15"/>
          <p:cNvSpPr/>
          <p:nvPr/>
        </p:nvSpPr>
        <p:spPr>
          <a:xfrm>
            <a:off x="5709803" y="5767305"/>
            <a:ext cx="28813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Bronze sestertius of Claudius</a:t>
            </a:r>
          </a:p>
        </p:txBody>
      </p:sp>
      <p:sp>
        <p:nvSpPr>
          <p:cNvPr id="17" name="Rectangle 16"/>
          <p:cNvSpPr/>
          <p:nvPr/>
        </p:nvSpPr>
        <p:spPr>
          <a:xfrm>
            <a:off x="761999" y="2936741"/>
            <a:ext cx="24098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Gold aureus of Claudius</a:t>
            </a:r>
          </a:p>
        </p:txBody>
      </p:sp>
      <p:sp>
        <p:nvSpPr>
          <p:cNvPr id="18" name="Rectangle 17"/>
          <p:cNvSpPr/>
          <p:nvPr/>
        </p:nvSpPr>
        <p:spPr>
          <a:xfrm>
            <a:off x="1467849" y="5767305"/>
            <a:ext cx="2417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Bronze coin from Tarsus</a:t>
            </a:r>
          </a:p>
        </p:txBody>
      </p:sp>
    </p:spTree>
    <p:extLst>
      <p:ext uri="{BB962C8B-B14F-4D97-AF65-F5344CB8AC3E}">
        <p14:creationId xmlns:p14="http://schemas.microsoft.com/office/powerpoint/2010/main" val="398824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to Travel</a:t>
            </a:r>
          </a:p>
        </p:txBody>
      </p:sp>
      <p:graphicFrame>
        <p:nvGraphicFramePr>
          <p:cNvPr id="5" name="Table 4"/>
          <p:cNvGraphicFramePr>
            <a:graphicFrameLocks noGrp="1"/>
          </p:cNvGraphicFramePr>
          <p:nvPr/>
        </p:nvGraphicFramePr>
        <p:xfrm>
          <a:off x="466133" y="2538666"/>
          <a:ext cx="8229600" cy="3017520"/>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endParaRPr lang="en-US" sz="2400" i="0" dirty="0">
                        <a:solidFill>
                          <a:srgbClr val="222222"/>
                        </a:solidFill>
                        <a:effectLst/>
                        <a:latin typeface="Georgi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i="0" dirty="0">
                          <a:solidFill>
                            <a:srgbClr val="222222"/>
                          </a:solidFill>
                          <a:effectLst/>
                          <a:latin typeface="Georgia"/>
                        </a:rPr>
                        <a:t>Distance (miles)</a:t>
                      </a:r>
                    </a:p>
                    <a:p>
                      <a:pPr algn="ctr"/>
                      <a:endParaRPr lang="en-US" sz="2400" i="0" dirty="0">
                        <a:solidFill>
                          <a:srgbClr val="222222"/>
                        </a:solidFill>
                        <a:effectLst/>
                        <a:latin typeface="Georgi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i="0" dirty="0">
                          <a:solidFill>
                            <a:srgbClr val="222222"/>
                          </a:solidFill>
                          <a:effectLst/>
                          <a:latin typeface="Georgia"/>
                        </a:rPr>
                        <a:t>Travel Time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i="0" dirty="0">
                          <a:solidFill>
                            <a:srgbClr val="222222"/>
                          </a:solidFill>
                          <a:effectLst/>
                          <a:latin typeface="Georgia"/>
                        </a:rPr>
                        <a:t>Cost per Person (denarii)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r>
                        <a:rPr lang="en-US" sz="2400" i="0" dirty="0">
                          <a:solidFill>
                            <a:srgbClr val="222222"/>
                          </a:solidFill>
                          <a:effectLst/>
                          <a:latin typeface="Georgia"/>
                        </a:rPr>
                        <a:t>First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1,581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a:solidFill>
                            <a:srgbClr val="222222"/>
                          </a:solidFill>
                          <a:effectLst/>
                          <a:latin typeface="Georgia"/>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a:solidFill>
                            <a:srgbClr val="222222"/>
                          </a:solidFill>
                          <a:effectLst/>
                          <a:latin typeface="Georgia"/>
                        </a:rPr>
                        <a:t>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r>
                        <a:rPr lang="en-US" sz="2400" i="0">
                          <a:solidFill>
                            <a:srgbClr val="222222"/>
                          </a:solidFill>
                          <a:effectLst/>
                          <a:latin typeface="Georgia"/>
                        </a:rPr>
                        <a:t>Second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a:solidFill>
                            <a:srgbClr val="222222"/>
                          </a:solidFill>
                          <a:effectLst/>
                          <a:latin typeface="Georgia"/>
                        </a:rPr>
                        <a:t>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r>
                        <a:rPr lang="en-US" sz="2400" i="0">
                          <a:solidFill>
                            <a:srgbClr val="222222"/>
                          </a:solidFill>
                          <a:effectLst/>
                          <a:latin typeface="Georgia"/>
                        </a:rPr>
                        <a:t>Third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a:solidFill>
                            <a:srgbClr val="222222"/>
                          </a:solidFill>
                          <a:effectLst/>
                          <a:latin typeface="Georgia"/>
                        </a:rPr>
                        <a:t>3,307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481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r>
                        <a:rPr lang="en-US" sz="2400" i="0">
                          <a:solidFill>
                            <a:srgbClr val="222222"/>
                          </a:solidFill>
                          <a:effectLst/>
                          <a:latin typeface="Georgia"/>
                        </a:rPr>
                        <a:t>Rome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a:solidFill>
                            <a:srgbClr val="222222"/>
                          </a:solidFill>
                          <a:effectLst/>
                          <a:latin typeface="Georgia"/>
                        </a:rPr>
                        <a:t>2,344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0" dirty="0">
                          <a:solidFill>
                            <a:srgbClr val="222222"/>
                          </a:solidFill>
                          <a:effectLst/>
                          <a:latin typeface="Georgia"/>
                        </a:rPr>
                        <a:t>699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77994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1796" name="Text Box 3"/>
          <p:cNvSpPr txBox="1">
            <a:spLocks noChangeArrowheads="1"/>
          </p:cNvSpPr>
          <p:nvPr/>
        </p:nvSpPr>
        <p:spPr bwMode="auto">
          <a:xfrm>
            <a:off x="211138" y="1473200"/>
            <a:ext cx="3560762" cy="1200150"/>
          </a:xfrm>
          <a:prstGeom prst="rect">
            <a:avLst/>
          </a:prstGeom>
          <a:solidFill>
            <a:schemeClr val="tx1"/>
          </a:soli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How many Sabbaths did Paul preach in the synagogue?</a:t>
            </a:r>
          </a:p>
        </p:txBody>
      </p:sp>
      <p:pic>
        <p:nvPicPr>
          <p:cNvPr id="161797" name="Picture 3" descr="C:\Users\Danny Haynes\Documents\Haynes Docs\Documents\Bible Maps-Clipart\BibleMaps &amp; Clipart\Bibleland-BiblePlace Photos\Nazareth\4204794172_b80128ddef_z.jpg"/>
          <p:cNvPicPr>
            <a:picLocks noChangeAspect="1" noChangeArrowheads="1"/>
          </p:cNvPicPr>
          <p:nvPr/>
        </p:nvPicPr>
        <p:blipFill>
          <a:blip r:embed="rId2" cstate="print"/>
          <a:srcRect/>
          <a:stretch>
            <a:fillRect/>
          </a:stretch>
        </p:blipFill>
        <p:spPr bwMode="auto">
          <a:xfrm>
            <a:off x="3943350" y="-76200"/>
            <a:ext cx="5200650" cy="6934200"/>
          </a:xfrm>
          <a:prstGeom prst="rect">
            <a:avLst/>
          </a:prstGeom>
          <a:noFill/>
          <a:ln w="9525">
            <a:noFill/>
            <a:miter lim="800000"/>
            <a:headEnd/>
            <a:tailEnd/>
          </a:ln>
        </p:spPr>
      </p:pic>
      <p:sp>
        <p:nvSpPr>
          <p:cNvPr id="6" name="TextBox 1">
            <a:extLst>
              <a:ext uri="{FF2B5EF4-FFF2-40B4-BE49-F238E27FC236}">
                <a16:creationId xmlns:a16="http://schemas.microsoft.com/office/drawing/2014/main" id="{07471124-CE5F-452E-A0B1-D49F6CF1635A}"/>
              </a:ext>
            </a:extLst>
          </p:cNvPr>
          <p:cNvSpPr txBox="1">
            <a:spLocks noChangeArrowheads="1"/>
          </p:cNvSpPr>
          <p:nvPr/>
        </p:nvSpPr>
        <p:spPr bwMode="auto">
          <a:xfrm>
            <a:off x="400050" y="2591888"/>
            <a:ext cx="3182938" cy="4093428"/>
          </a:xfrm>
          <a:prstGeom prst="rect">
            <a:avLst/>
          </a:prstGeom>
          <a:solidFill>
            <a:srgbClr val="FFFFCC"/>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Acts 17:2-3(ESV) </a:t>
            </a:r>
            <a:b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20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Paul went in, as was his custom, and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on three Sabbath days he reasoned with them from the Scriptures, </a:t>
            </a:r>
            <a:b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20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3</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explaining and proving that it was necessary for the Christ to suffer and to rise from the dead, and saying, “This Jesus, whom I proclaim to you, is the Christ.” </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60D69B-E564-FB44-9DFD-FC969D4AA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4"/>
            <a:ext cx="9144000" cy="6855712"/>
          </a:xfrm>
          <a:prstGeom prst="rect">
            <a:avLst/>
          </a:prstGeom>
        </p:spPr>
      </p:pic>
      <p:sp>
        <p:nvSpPr>
          <p:cNvPr id="2" name="Text Placeholder 1"/>
          <p:cNvSpPr>
            <a:spLocks noGrp="1"/>
          </p:cNvSpPr>
          <p:nvPr>
            <p:ph type="body" sz="quarter" idx="10"/>
          </p:nvPr>
        </p:nvSpPr>
        <p:spPr/>
        <p:txBody>
          <a:bodyPr/>
          <a:lstStyle/>
          <a:p>
            <a:r>
              <a:rPr lang="en-US" dirty="0"/>
              <a:t>Map of Paul’s route to Berea and Athens</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17:10</a:t>
            </a:r>
          </a:p>
        </p:txBody>
      </p:sp>
      <p:sp>
        <p:nvSpPr>
          <p:cNvPr id="4" name="Title 3"/>
          <p:cNvSpPr>
            <a:spLocks noGrp="1"/>
          </p:cNvSpPr>
          <p:nvPr>
            <p:ph type="title"/>
          </p:nvPr>
        </p:nvSpPr>
        <p:spPr/>
        <p:txBody>
          <a:bodyPr/>
          <a:lstStyle/>
          <a:p>
            <a:r>
              <a:rPr lang="en-US" dirty="0"/>
              <a:t>The brothers immediately sent Paul and Silas away by night to Berea</a:t>
            </a:r>
          </a:p>
        </p:txBody>
      </p:sp>
      <p:sp>
        <p:nvSpPr>
          <p:cNvPr id="7" name="Text Box 13"/>
          <p:cNvSpPr txBox="1">
            <a:spLocks noChangeArrowheads="1"/>
          </p:cNvSpPr>
          <p:nvPr/>
        </p:nvSpPr>
        <p:spPr bwMode="auto">
          <a:xfrm>
            <a:off x="5411185" y="959100"/>
            <a:ext cx="1173718"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Apollonia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8" name="Text Box 13"/>
          <p:cNvSpPr txBox="1">
            <a:spLocks noChangeArrowheads="1"/>
          </p:cNvSpPr>
          <p:nvPr/>
        </p:nvSpPr>
        <p:spPr bwMode="auto">
          <a:xfrm>
            <a:off x="4954970" y="5381832"/>
            <a:ext cx="912430"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Athens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9" name="Text Box 13"/>
          <p:cNvSpPr txBox="1">
            <a:spLocks noChangeArrowheads="1"/>
          </p:cNvSpPr>
          <p:nvPr/>
        </p:nvSpPr>
        <p:spPr bwMode="auto">
          <a:xfrm>
            <a:off x="3072897" y="585078"/>
            <a:ext cx="1516313"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Thessalonica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0" name="Text Box 13"/>
          <p:cNvSpPr txBox="1">
            <a:spLocks noChangeArrowheads="1"/>
          </p:cNvSpPr>
          <p:nvPr/>
        </p:nvSpPr>
        <p:spPr bwMode="auto">
          <a:xfrm>
            <a:off x="2409927" y="1114632"/>
            <a:ext cx="790473"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Berea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4075195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Old synagogue in the Jewish quarter of Berea</a:t>
            </a:r>
          </a:p>
        </p:txBody>
      </p:sp>
      <p:sp>
        <p:nvSpPr>
          <p:cNvPr id="3" name="Text Placeholder 2"/>
          <p:cNvSpPr>
            <a:spLocks noGrp="1"/>
          </p:cNvSpPr>
          <p:nvPr>
            <p:ph type="body" sz="quarter" idx="12"/>
          </p:nvPr>
        </p:nvSpPr>
        <p:spPr/>
        <p:txBody>
          <a:bodyPr/>
          <a:lstStyle/>
          <a:p>
            <a:r>
              <a:rPr lang="en-US" dirty="0"/>
              <a:t>17:10</a:t>
            </a:r>
          </a:p>
        </p:txBody>
      </p:sp>
      <p:sp>
        <p:nvSpPr>
          <p:cNvPr id="4" name="Title 3"/>
          <p:cNvSpPr>
            <a:spLocks noGrp="1"/>
          </p:cNvSpPr>
          <p:nvPr>
            <p:ph type="title"/>
          </p:nvPr>
        </p:nvSpPr>
        <p:spPr/>
        <p:txBody>
          <a:bodyPr/>
          <a:lstStyle/>
          <a:p>
            <a:r>
              <a:rPr lang="en-US" dirty="0"/>
              <a:t>When they arrived, they went into the synagogue of the Jews</a:t>
            </a:r>
          </a:p>
        </p:txBody>
      </p:sp>
    </p:spTree>
    <p:extLst>
      <p:ext uri="{BB962C8B-B14F-4D97-AF65-F5344CB8AC3E}">
        <p14:creationId xmlns:p14="http://schemas.microsoft.com/office/powerpoint/2010/main" val="18052394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Interior of the old synagogue in the Jewish quarter of Berea</a:t>
            </a:r>
          </a:p>
        </p:txBody>
      </p:sp>
      <p:sp>
        <p:nvSpPr>
          <p:cNvPr id="3" name="Text Placeholder 2"/>
          <p:cNvSpPr>
            <a:spLocks noGrp="1"/>
          </p:cNvSpPr>
          <p:nvPr>
            <p:ph type="body" sz="quarter" idx="12"/>
          </p:nvPr>
        </p:nvSpPr>
        <p:spPr/>
        <p:txBody>
          <a:bodyPr/>
          <a:lstStyle/>
          <a:p>
            <a:r>
              <a:rPr lang="en-US" dirty="0"/>
              <a:t>17:10</a:t>
            </a:r>
          </a:p>
        </p:txBody>
      </p:sp>
      <p:sp>
        <p:nvSpPr>
          <p:cNvPr id="4" name="Title 3"/>
          <p:cNvSpPr>
            <a:spLocks noGrp="1"/>
          </p:cNvSpPr>
          <p:nvPr>
            <p:ph type="title"/>
          </p:nvPr>
        </p:nvSpPr>
        <p:spPr/>
        <p:txBody>
          <a:bodyPr/>
          <a:lstStyle/>
          <a:p>
            <a:r>
              <a:rPr lang="en-US" dirty="0"/>
              <a:t>When they arrived, they went into the synagogue of the Jews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8876083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sz="2800">
                <a:solidFill>
                  <a:schemeClr val="bg1"/>
                </a:solidFill>
              </a:rPr>
              <a:t>Scribe writing</a:t>
            </a:r>
            <a:endParaRPr lang="en-US"/>
          </a:p>
        </p:txBody>
      </p:sp>
      <p:pic>
        <p:nvPicPr>
          <p:cNvPr id="166915" name="Picture 3" descr="E:\Todd Sites\0 Adds\3 Judah\031401 Neot Ked\sr\Scribe writing5.jpg"/>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166916" name="Text Box 4"/>
          <p:cNvSpPr txBox="1">
            <a:spLocks noChangeArrowheads="1"/>
          </p:cNvSpPr>
          <p:nvPr/>
        </p:nvSpPr>
        <p:spPr bwMode="auto">
          <a:xfrm>
            <a:off x="28575" y="6038850"/>
            <a:ext cx="9086850" cy="628650"/>
          </a:xfrm>
          <a:prstGeom prst="rect">
            <a:avLst/>
          </a:prstGeom>
          <a:solidFill>
            <a:schemeClr val="tx1"/>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Scribe writing</a:t>
            </a:r>
          </a:p>
        </p:txBody>
      </p:sp>
      <p:sp>
        <p:nvSpPr>
          <p:cNvPr id="166917" name="Text Box 5"/>
          <p:cNvSpPr txBox="1">
            <a:spLocks noChangeArrowheads="1"/>
          </p:cNvSpPr>
          <p:nvPr/>
        </p:nvSpPr>
        <p:spPr bwMode="auto">
          <a:xfrm>
            <a:off x="257175" y="57150"/>
            <a:ext cx="4219575" cy="1892300"/>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Acts 17:</a:t>
            </a:r>
            <a:r>
              <a:rPr kumimoji="0" lang="en-US" sz="1800" b="0" i="0" u="none" strike="noStrike" kern="1200" cap="none" spc="0" normalizeH="0" baseline="30000" noProof="0">
                <a:ln>
                  <a:noFill/>
                </a:ln>
                <a:solidFill>
                  <a:srgbClr val="FFFFFF"/>
                </a:solidFill>
                <a:effectLst/>
                <a:uLnTx/>
                <a:uFillTx/>
                <a:latin typeface="Default"/>
                <a:ea typeface="+mn-ea"/>
                <a:cs typeface="Arial" pitchFamily="34" charset="0"/>
              </a:rPr>
              <a:t>11 </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These were more fair-minded than those in Thessalonica, </a:t>
            </a:r>
            <a:r>
              <a:rPr kumimoji="0" lang="en-US" sz="1800" b="0" i="0" u="sng" strike="noStrike" kern="1200" cap="none" spc="0" normalizeH="0" baseline="0" noProof="0">
                <a:ln>
                  <a:noFill/>
                </a:ln>
                <a:solidFill>
                  <a:srgbClr val="FFFF00"/>
                </a:solidFill>
                <a:effectLst/>
                <a:uLnTx/>
                <a:uFillTx/>
                <a:latin typeface="Default"/>
                <a:ea typeface="+mn-ea"/>
                <a:cs typeface="Arial" pitchFamily="34" charset="0"/>
              </a:rPr>
              <a:t>in that they received the word with all readiness</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and </a:t>
            </a:r>
            <a:r>
              <a:rPr kumimoji="0" lang="en-US" sz="1800" b="0" i="0" u="sng" strike="noStrike" kern="1200" cap="none" spc="0" normalizeH="0" baseline="0" noProof="0">
                <a:ln>
                  <a:noFill/>
                </a:ln>
                <a:solidFill>
                  <a:srgbClr val="00FFFF"/>
                </a:solidFill>
                <a:effectLst/>
                <a:uLnTx/>
                <a:uFillTx/>
                <a:latin typeface="Default"/>
                <a:ea typeface="+mn-ea"/>
                <a:cs typeface="Arial" pitchFamily="34" charset="0"/>
              </a:rPr>
              <a:t>searched the Scriptures daily</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t>
            </a:r>
            <a:r>
              <a:rPr kumimoji="0" lang="en-US" sz="1800" b="0" i="1" u="sng" strike="noStrike" kern="1200" cap="none" spc="0" normalizeH="0" baseline="0" noProof="0">
                <a:ln>
                  <a:noFill/>
                </a:ln>
                <a:solidFill>
                  <a:srgbClr val="00FF00"/>
                </a:solidFill>
                <a:effectLst/>
                <a:uLnTx/>
                <a:uFillTx/>
                <a:latin typeface="Default"/>
                <a:ea typeface="+mn-ea"/>
                <a:cs typeface="Arial" pitchFamily="34" charset="0"/>
              </a:rPr>
              <a:t>to find out</a:t>
            </a:r>
            <a:r>
              <a:rPr kumimoji="0" lang="en-US" sz="1800" b="0" i="0" u="sng" strike="noStrike" kern="1200" cap="none" spc="0" normalizeH="0" baseline="0" noProof="0">
                <a:ln>
                  <a:noFill/>
                </a:ln>
                <a:solidFill>
                  <a:srgbClr val="00FF00"/>
                </a:solidFill>
                <a:effectLst/>
                <a:uLnTx/>
                <a:uFillTx/>
                <a:latin typeface="Default"/>
                <a:ea typeface="+mn-ea"/>
                <a:cs typeface="Arial" pitchFamily="34" charset="0"/>
              </a:rPr>
              <a:t> whether these things were so</a:t>
            </a:r>
            <a:r>
              <a:rPr kumimoji="0" lang="en-US" sz="1800" b="0" i="0" u="none" strike="noStrike" kern="1200" cap="none" spc="0" normalizeH="0" baseline="0" noProof="0">
                <a:ln>
                  <a:noFill/>
                </a:ln>
                <a:solidFill>
                  <a:srgbClr val="FFFFFF"/>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6918" name="Text Box 3"/>
          <p:cNvSpPr txBox="1">
            <a:spLocks noChangeArrowheads="1"/>
          </p:cNvSpPr>
          <p:nvPr/>
        </p:nvSpPr>
        <p:spPr bwMode="auto">
          <a:xfrm>
            <a:off x="2743200" y="6027738"/>
            <a:ext cx="6400800" cy="460375"/>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Why were these people more fair-minded?</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Berea: 2nd Century Couple (from Berean Museum)"/>
          <p:cNvPicPr>
            <a:picLocks noChangeAspect="1" noChangeArrowheads="1"/>
          </p:cNvPicPr>
          <p:nvPr/>
        </p:nvPicPr>
        <p:blipFill>
          <a:blip r:embed="rId2" cstate="print"/>
          <a:srcRect/>
          <a:stretch>
            <a:fillRect/>
          </a:stretch>
        </p:blipFill>
        <p:spPr bwMode="auto">
          <a:xfrm>
            <a:off x="2346325" y="1524000"/>
            <a:ext cx="6797675" cy="5097463"/>
          </a:xfrm>
          <a:prstGeom prst="rect">
            <a:avLst/>
          </a:prstGeom>
          <a:noFill/>
          <a:ln w="9525">
            <a:noFill/>
            <a:miter lim="800000"/>
            <a:headEnd/>
            <a:tailEnd/>
          </a:ln>
        </p:spPr>
      </p:pic>
      <p:sp>
        <p:nvSpPr>
          <p:cNvPr id="5" name="Oval 4"/>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8965" name="Text Box 3"/>
          <p:cNvSpPr txBox="1">
            <a:spLocks noChangeArrowheads="1"/>
          </p:cNvSpPr>
          <p:nvPr/>
        </p:nvSpPr>
        <p:spPr bwMode="auto">
          <a:xfrm>
            <a:off x="398463" y="361950"/>
            <a:ext cx="8116887" cy="461963"/>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Who believed besides the Jews?</a:t>
            </a:r>
            <a:endParaRPr kumimoji="0" 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168966" name="TextBox 8"/>
          <p:cNvSpPr txBox="1">
            <a:spLocks noChangeArrowheads="1"/>
          </p:cNvSpPr>
          <p:nvPr/>
        </p:nvSpPr>
        <p:spPr bwMode="auto">
          <a:xfrm>
            <a:off x="247650" y="1866900"/>
            <a:ext cx="2286000" cy="2308225"/>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Acts 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12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Many of them therefore believed, with </a:t>
            </a:r>
            <a:r>
              <a:rPr kumimoji="0" 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not a few Greek women of high standing </a:t>
            </a:r>
            <a:r>
              <a:rPr kumimoji="0" lang="en-US" sz="1800" b="0" i="0" u="sng" strike="noStrike" kern="1200" cap="none" spc="0" normalizeH="0" baseline="0" noProof="0">
                <a:ln>
                  <a:noFill/>
                </a:ln>
                <a:solidFill>
                  <a:srgbClr val="00FFFF"/>
                </a:solidFill>
                <a:effectLst/>
                <a:uLnTx/>
                <a:uFillTx/>
                <a:latin typeface="Arial" pitchFamily="34" charset="0"/>
                <a:ea typeface="+mn-ea"/>
                <a:cs typeface="Arial" pitchFamily="34" charset="0"/>
              </a:rPr>
              <a:t>as well as men. </a:t>
            </a:r>
            <a:b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endPar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3D505-EA48-4F1D-963C-6A45A5A26197}"/>
              </a:ext>
            </a:extLst>
          </p:cNvPr>
          <p:cNvSpPr>
            <a:spLocks noGrp="1"/>
          </p:cNvSpPr>
          <p:nvPr>
            <p:ph type="body" sz="quarter" idx="10"/>
          </p:nvPr>
        </p:nvSpPr>
        <p:spPr/>
        <p:txBody>
          <a:bodyPr/>
          <a:lstStyle/>
          <a:p>
            <a:r>
              <a:rPr lang="en-US" dirty="0"/>
              <a:t>Area of the ancient agora in Berea</a:t>
            </a:r>
          </a:p>
        </p:txBody>
      </p:sp>
      <p:sp>
        <p:nvSpPr>
          <p:cNvPr id="3" name="Text Placeholder 2">
            <a:extLst>
              <a:ext uri="{FF2B5EF4-FFF2-40B4-BE49-F238E27FC236}">
                <a16:creationId xmlns:a16="http://schemas.microsoft.com/office/drawing/2014/main" id="{D59882B9-3852-4E90-BFF1-0C4A5DAF68DC}"/>
              </a:ext>
            </a:extLst>
          </p:cNvPr>
          <p:cNvSpPr>
            <a:spLocks noGrp="1"/>
          </p:cNvSpPr>
          <p:nvPr>
            <p:ph type="body" sz="quarter" idx="12"/>
          </p:nvPr>
        </p:nvSpPr>
        <p:spPr/>
        <p:txBody>
          <a:bodyPr/>
          <a:lstStyle/>
          <a:p>
            <a:r>
              <a:rPr lang="en-US"/>
              <a:t>17:13</a:t>
            </a:r>
          </a:p>
        </p:txBody>
      </p:sp>
      <p:sp>
        <p:nvSpPr>
          <p:cNvPr id="4" name="Title 3">
            <a:extLst>
              <a:ext uri="{FF2B5EF4-FFF2-40B4-BE49-F238E27FC236}">
                <a16:creationId xmlns:a16="http://schemas.microsoft.com/office/drawing/2014/main" id="{1A541726-DCCD-4914-BF28-801994B28813}"/>
              </a:ext>
            </a:extLst>
          </p:cNvPr>
          <p:cNvSpPr>
            <a:spLocks noGrp="1"/>
          </p:cNvSpPr>
          <p:nvPr>
            <p:ph type="title"/>
          </p:nvPr>
        </p:nvSpPr>
        <p:spPr/>
        <p:txBody>
          <a:bodyPr/>
          <a:lstStyle/>
          <a:p>
            <a:r>
              <a:rPr lang="en-US" dirty="0"/>
              <a:t>The Jews of Thessalonica . . . came there also, agitating and stirring up the crowds</a:t>
            </a:r>
          </a:p>
        </p:txBody>
      </p:sp>
      <p:pic>
        <p:nvPicPr>
          <p:cNvPr id="6" name="Picture 5">
            <a:extLst>
              <a:ext uri="{FF2B5EF4-FFF2-40B4-BE49-F238E27FC236}">
                <a16:creationId xmlns:a16="http://schemas.microsoft.com/office/drawing/2014/main" id="{9A073F04-E1B1-4E6B-B120-FB312FCA2A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9831083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Main street in Dion</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3" name="Text Placeholder 2"/>
          <p:cNvSpPr>
            <a:spLocks noGrp="1"/>
          </p:cNvSpPr>
          <p:nvPr>
            <p:ph type="body" sz="quarter" idx="12"/>
          </p:nvPr>
        </p:nvSpPr>
        <p:spPr/>
        <p:txBody>
          <a:bodyPr/>
          <a:lstStyle/>
          <a:p>
            <a:r>
              <a:rPr lang="en-US" dirty="0"/>
              <a:t>17:14</a:t>
            </a:r>
          </a:p>
        </p:txBody>
      </p:sp>
      <p:sp>
        <p:nvSpPr>
          <p:cNvPr id="4" name="Title 3"/>
          <p:cNvSpPr>
            <a:spLocks noGrp="1"/>
          </p:cNvSpPr>
          <p:nvPr>
            <p:ph type="title"/>
          </p:nvPr>
        </p:nvSpPr>
        <p:spPr/>
        <p:txBody>
          <a:bodyPr/>
          <a:lstStyle/>
          <a:p>
            <a:r>
              <a:rPr lang="en-US" dirty="0"/>
              <a:t>Immediately the brothers sent Paul off to go as far as the sea</a:t>
            </a:r>
          </a:p>
        </p:txBody>
      </p:sp>
    </p:spTree>
    <p:extLst>
      <p:ext uri="{BB962C8B-B14F-4D97-AF65-F5344CB8AC3E}">
        <p14:creationId xmlns:p14="http://schemas.microsoft.com/office/powerpoint/2010/main" val="5644056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C:\BibleMaps &amp; Clipart\Waldron Bible Maps\JPEG Folder\Paul Enters Greece.psd.jpg"/>
          <p:cNvPicPr>
            <a:picLocks noChangeAspect="1" noChangeArrowheads="1"/>
          </p:cNvPicPr>
          <p:nvPr/>
        </p:nvPicPr>
        <p:blipFill>
          <a:blip r:embed="rId2" cstate="print"/>
          <a:srcRect/>
          <a:stretch>
            <a:fillRect/>
          </a:stretch>
        </p:blipFill>
        <p:spPr bwMode="auto">
          <a:xfrm>
            <a:off x="0" y="146050"/>
            <a:ext cx="7467600" cy="6627813"/>
          </a:xfrm>
          <a:prstGeom prst="rect">
            <a:avLst/>
          </a:prstGeom>
          <a:noFill/>
          <a:ln w="9525">
            <a:noFill/>
            <a:miter lim="800000"/>
            <a:headEnd/>
            <a:tailEnd/>
          </a:ln>
        </p:spPr>
      </p:pic>
      <p:sp>
        <p:nvSpPr>
          <p:cNvPr id="390148" name="Freeform 4"/>
          <p:cNvSpPr>
            <a:spLocks/>
          </p:cNvSpPr>
          <p:nvPr/>
        </p:nvSpPr>
        <p:spPr bwMode="auto">
          <a:xfrm>
            <a:off x="1495425" y="1758950"/>
            <a:ext cx="2422525" cy="3422650"/>
          </a:xfrm>
          <a:custGeom>
            <a:avLst/>
            <a:gdLst>
              <a:gd name="T0" fmla="*/ 0 w 1160"/>
              <a:gd name="T1" fmla="*/ 0 h 1584"/>
              <a:gd name="T2" fmla="*/ 96 w 1160"/>
              <a:gd name="T3" fmla="*/ 192 h 1584"/>
              <a:gd name="T4" fmla="*/ 288 w 1160"/>
              <a:gd name="T5" fmla="*/ 336 h 1584"/>
              <a:gd name="T6" fmla="*/ 624 w 1160"/>
              <a:gd name="T7" fmla="*/ 576 h 1584"/>
              <a:gd name="T8" fmla="*/ 816 w 1160"/>
              <a:gd name="T9" fmla="*/ 816 h 1584"/>
              <a:gd name="T10" fmla="*/ 912 w 1160"/>
              <a:gd name="T11" fmla="*/ 960 h 1584"/>
              <a:gd name="T12" fmla="*/ 1056 w 1160"/>
              <a:gd name="T13" fmla="*/ 1152 h 1584"/>
              <a:gd name="T14" fmla="*/ 1152 w 1160"/>
              <a:gd name="T15" fmla="*/ 1296 h 1584"/>
              <a:gd name="T16" fmla="*/ 1104 w 1160"/>
              <a:gd name="T17" fmla="*/ 1392 h 1584"/>
              <a:gd name="T18" fmla="*/ 1056 w 1160"/>
              <a:gd name="T19" fmla="*/ 1488 h 1584"/>
              <a:gd name="T20" fmla="*/ 864 w 1160"/>
              <a:gd name="T21" fmla="*/ 1536 h 1584"/>
              <a:gd name="T22" fmla="*/ 816 w 1160"/>
              <a:gd name="T23" fmla="*/ 158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0" h="1584">
                <a:moveTo>
                  <a:pt x="0" y="0"/>
                </a:moveTo>
                <a:cubicBezTo>
                  <a:pt x="24" y="68"/>
                  <a:pt x="48" y="136"/>
                  <a:pt x="96" y="192"/>
                </a:cubicBezTo>
                <a:cubicBezTo>
                  <a:pt x="144" y="248"/>
                  <a:pt x="200" y="272"/>
                  <a:pt x="288" y="336"/>
                </a:cubicBezTo>
                <a:cubicBezTo>
                  <a:pt x="376" y="400"/>
                  <a:pt x="536" y="496"/>
                  <a:pt x="624" y="576"/>
                </a:cubicBezTo>
                <a:cubicBezTo>
                  <a:pt x="712" y="656"/>
                  <a:pt x="768" y="752"/>
                  <a:pt x="816" y="816"/>
                </a:cubicBezTo>
                <a:cubicBezTo>
                  <a:pt x="864" y="880"/>
                  <a:pt x="872" y="904"/>
                  <a:pt x="912" y="960"/>
                </a:cubicBezTo>
                <a:cubicBezTo>
                  <a:pt x="952" y="1016"/>
                  <a:pt x="1016" y="1096"/>
                  <a:pt x="1056" y="1152"/>
                </a:cubicBezTo>
                <a:cubicBezTo>
                  <a:pt x="1096" y="1208"/>
                  <a:pt x="1144" y="1256"/>
                  <a:pt x="1152" y="1296"/>
                </a:cubicBezTo>
                <a:cubicBezTo>
                  <a:pt x="1160" y="1336"/>
                  <a:pt x="1120" y="1360"/>
                  <a:pt x="1104" y="1392"/>
                </a:cubicBezTo>
                <a:cubicBezTo>
                  <a:pt x="1088" y="1424"/>
                  <a:pt x="1096" y="1464"/>
                  <a:pt x="1056" y="1488"/>
                </a:cubicBezTo>
                <a:cubicBezTo>
                  <a:pt x="1016" y="1512"/>
                  <a:pt x="904" y="1520"/>
                  <a:pt x="864" y="1536"/>
                </a:cubicBezTo>
                <a:cubicBezTo>
                  <a:pt x="824" y="1552"/>
                  <a:pt x="820" y="1568"/>
                  <a:pt x="816" y="1584"/>
                </a:cubicBezTo>
              </a:path>
            </a:pathLst>
          </a:custGeom>
          <a:noFill/>
          <a:ln w="7620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390149" name="Freeform 5"/>
          <p:cNvSpPr>
            <a:spLocks/>
          </p:cNvSpPr>
          <p:nvPr/>
        </p:nvSpPr>
        <p:spPr bwMode="auto">
          <a:xfrm>
            <a:off x="2892425" y="4794250"/>
            <a:ext cx="384175" cy="444500"/>
          </a:xfrm>
          <a:custGeom>
            <a:avLst/>
            <a:gdLst>
              <a:gd name="T0" fmla="*/ 184 w 184"/>
              <a:gd name="T1" fmla="*/ 172 h 206"/>
              <a:gd name="T2" fmla="*/ 148 w 184"/>
              <a:gd name="T3" fmla="*/ 204 h 206"/>
              <a:gd name="T4" fmla="*/ 72 w 184"/>
              <a:gd name="T5" fmla="*/ 160 h 206"/>
              <a:gd name="T6" fmla="*/ 12 w 184"/>
              <a:gd name="T7" fmla="*/ 76 h 206"/>
              <a:gd name="T8" fmla="*/ 0 w 184"/>
              <a:gd name="T9" fmla="*/ 0 h 206"/>
            </a:gdLst>
            <a:ahLst/>
            <a:cxnLst>
              <a:cxn ang="0">
                <a:pos x="T0" y="T1"/>
              </a:cxn>
              <a:cxn ang="0">
                <a:pos x="T2" y="T3"/>
              </a:cxn>
              <a:cxn ang="0">
                <a:pos x="T4" y="T5"/>
              </a:cxn>
              <a:cxn ang="0">
                <a:pos x="T6" y="T7"/>
              </a:cxn>
              <a:cxn ang="0">
                <a:pos x="T8" y="T9"/>
              </a:cxn>
            </a:cxnLst>
            <a:rect l="0" t="0" r="r" b="b"/>
            <a:pathLst>
              <a:path w="184" h="206">
                <a:moveTo>
                  <a:pt x="184" y="172"/>
                </a:moveTo>
                <a:cubicBezTo>
                  <a:pt x="175" y="189"/>
                  <a:pt x="167" y="206"/>
                  <a:pt x="148" y="204"/>
                </a:cubicBezTo>
                <a:cubicBezTo>
                  <a:pt x="129" y="202"/>
                  <a:pt x="95" y="181"/>
                  <a:pt x="72" y="160"/>
                </a:cubicBezTo>
                <a:cubicBezTo>
                  <a:pt x="49" y="139"/>
                  <a:pt x="24" y="103"/>
                  <a:pt x="12" y="76"/>
                </a:cubicBezTo>
                <a:cubicBezTo>
                  <a:pt x="0" y="49"/>
                  <a:pt x="0" y="24"/>
                  <a:pt x="0" y="0"/>
                </a:cubicBezTo>
              </a:path>
            </a:pathLst>
          </a:custGeom>
          <a:noFill/>
          <a:ln w="76200" cmpd="sng">
            <a:solidFill>
              <a:srgbClr val="FF00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77157" name="Rectangle 2"/>
          <p:cNvSpPr>
            <a:spLocks noGrp="1" noChangeArrowheads="1"/>
          </p:cNvSpPr>
          <p:nvPr>
            <p:ph type="title"/>
          </p:nvPr>
        </p:nvSpPr>
        <p:spPr>
          <a:xfrm>
            <a:off x="2686050" y="85725"/>
            <a:ext cx="6457950" cy="1143000"/>
          </a:xfrm>
          <a:solidFill>
            <a:schemeClr val="tx1"/>
          </a:solidFill>
        </p:spPr>
        <p:txBody>
          <a:bodyPr/>
          <a:lstStyle/>
          <a:p>
            <a:pPr eaLnBrk="1" hangingPunct="1"/>
            <a:r>
              <a:rPr lang="en-US" dirty="0">
                <a:solidFill>
                  <a:srgbClr val="FFFF00"/>
                </a:solidFill>
              </a:rPr>
              <a:t>Paul’s Journey </a:t>
            </a:r>
            <a:br>
              <a:rPr lang="en-US" dirty="0">
                <a:solidFill>
                  <a:srgbClr val="FFFF00"/>
                </a:solidFill>
              </a:rPr>
            </a:br>
            <a:r>
              <a:rPr lang="en-US" dirty="0">
                <a:solidFill>
                  <a:srgbClr val="FFFF00"/>
                </a:solidFill>
              </a:rPr>
              <a:t>From Berea to Athens</a:t>
            </a:r>
          </a:p>
        </p:txBody>
      </p:sp>
      <p:sp>
        <p:nvSpPr>
          <p:cNvPr id="390150" name="Text Box 6"/>
          <p:cNvSpPr txBox="1">
            <a:spLocks noChangeArrowheads="1"/>
          </p:cNvSpPr>
          <p:nvPr/>
        </p:nvSpPr>
        <p:spPr bwMode="auto">
          <a:xfrm>
            <a:off x="4572000" y="3857625"/>
            <a:ext cx="4143375" cy="22828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Acts 17: </a:t>
            </a:r>
            <a:r>
              <a:rPr kumimoji="0" lang="en-US" sz="2400" b="0" i="0" u="none" strike="noStrike" kern="1200" cap="none" spc="0" normalizeH="0" baseline="30000" noProof="0">
                <a:ln>
                  <a:noFill/>
                </a:ln>
                <a:solidFill>
                  <a:srgbClr val="FFFFFF"/>
                </a:solidFill>
                <a:effectLst/>
                <a:uLnTx/>
                <a:uFillTx/>
                <a:latin typeface="Default"/>
                <a:ea typeface="+mn-ea"/>
                <a:cs typeface="Arial" pitchFamily="34" charset="0"/>
              </a:rPr>
              <a:t>15</a:t>
            </a:r>
            <a:r>
              <a:rPr kumimoji="0" lang="en-US" sz="2400" b="0" i="0" u="none" strike="noStrike" kern="1200" cap="none" spc="0" normalizeH="0" baseline="0" noProof="0">
                <a:ln>
                  <a:noFill/>
                </a:ln>
                <a:solidFill>
                  <a:srgbClr val="FFFFFF"/>
                </a:solidFill>
                <a:effectLst/>
                <a:uLnTx/>
                <a:uFillTx/>
                <a:latin typeface="Default"/>
                <a:ea typeface="+mn-ea"/>
                <a:cs typeface="Arial" pitchFamily="34" charset="0"/>
              </a:rPr>
              <a:t>So those who conducted Paul brought him to Athens; and receiving a command for Silas and Timothy to come to him with all speed, they departed.</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Harbor of Piraeus, from the Hill of Philopappus in Athens</a:t>
            </a:r>
          </a:p>
        </p:txBody>
      </p:sp>
      <p:sp>
        <p:nvSpPr>
          <p:cNvPr id="3" name="Text Placeholder 2"/>
          <p:cNvSpPr>
            <a:spLocks noGrp="1"/>
          </p:cNvSpPr>
          <p:nvPr>
            <p:ph type="body" sz="quarter" idx="12"/>
          </p:nvPr>
        </p:nvSpPr>
        <p:spPr/>
        <p:txBody>
          <a:bodyPr/>
          <a:lstStyle/>
          <a:p>
            <a:r>
              <a:rPr lang="en-US" dirty="0"/>
              <a:t>17:15</a:t>
            </a:r>
          </a:p>
        </p:txBody>
      </p:sp>
      <p:sp>
        <p:nvSpPr>
          <p:cNvPr id="4" name="Title 3"/>
          <p:cNvSpPr>
            <a:spLocks noGrp="1"/>
          </p:cNvSpPr>
          <p:nvPr>
            <p:ph type="title"/>
          </p:nvPr>
        </p:nvSpPr>
        <p:spPr/>
        <p:txBody>
          <a:bodyPr/>
          <a:lstStyle/>
          <a:p>
            <a:r>
              <a:rPr lang="en-US" dirty="0"/>
              <a:t>Those who escorted Paul brought him as far as Athens</a:t>
            </a:r>
          </a:p>
        </p:txBody>
      </p:sp>
    </p:spTree>
    <p:extLst>
      <p:ext uri="{BB962C8B-B14F-4D97-AF65-F5344CB8AC3E}">
        <p14:creationId xmlns:p14="http://schemas.microsoft.com/office/powerpoint/2010/main" val="1094739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Museum\Sergio Paulus inscription, tb n0102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0Adds 2004\31 Feinberg\Greece\sr\Philippi Paul's prison, cf38-1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Greece Powerpoints\Philippi\Philippi alleged place of Paul's prison, tb n0112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Greece Powerpoints\Philippi\Philippi Ignatian Way4, tb n011201.jpg"/>
</p:tagLst>
</file>

<file path=ppt/tags/tag13.xml><?xml version="1.0" encoding="utf-8"?>
<p:tagLst xmlns:a="http://schemas.openxmlformats.org/drawingml/2006/main" xmlns:r="http://schemas.openxmlformats.org/officeDocument/2006/relationships" xmlns:p="http://schemas.openxmlformats.org/presentationml/2006/main">
  <p:tag name="FILENAME" val="E:\Todd Sites\0 Adds\3 Judah\031401 Neot Ked\sr\Scribe writing5.jpg"/>
  <p:tag name="PHOTO" val="TRUE"/>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acropolis from Likavittos.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agora concert hall of Agrippa.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agora and Stoa of Attalos from west.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Greece Powerpoints\Athens\Athens Mars Hill from acropolis, tb n011500.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Mars Hill from north.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C:\0Greecepics\0To Do\Athens\sr\Athens Parthenon, tb05140308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mountains, tb n010200.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theater, tb n0102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Temple of Augustus from west2, tb n0102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synagogue foundations, tb n0102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Pisidian Antioch\Pisidian Antioch synagogue foundations2, tb n0102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Greece Powerpoints\Philippi\Gangitis River by Philippi, place of Lydia, tb n0112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Greece Powerpoints\Philippi\Philippi excavations and valley from above2, tb n0112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Greece Powerpoints\Philippi\Philippi forum, tb n011201.jpg"/>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E632F364-7ED9-4E21-BD3E-B2ACDCCDFFF1}" vid="{BCC1BE84-00DF-4C46-8431-6ECB9AAEACAF}"/>
    </a:ext>
  </a:extLst>
</a:theme>
</file>

<file path=ppt/theme/theme21.xml><?xml version="1.0" encoding="utf-8"?>
<a:theme xmlns:a="http://schemas.openxmlformats.org/drawingml/2006/main" name="1_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1856</TotalTime>
  <Words>9450</Words>
  <Application>Microsoft Office PowerPoint</Application>
  <PresentationFormat>On-screen Show (4:3)</PresentationFormat>
  <Paragraphs>813</Paragraphs>
  <Slides>124</Slides>
  <Notes>83</Notes>
  <HiddenSlides>0</HiddenSlides>
  <MMClips>0</MMClips>
  <ScaleCrop>false</ScaleCrop>
  <HeadingPairs>
    <vt:vector size="8" baseType="variant">
      <vt:variant>
        <vt:lpstr>Fonts Used</vt:lpstr>
      </vt:variant>
      <vt:variant>
        <vt:i4>15</vt:i4>
      </vt:variant>
      <vt:variant>
        <vt:lpstr>Theme</vt:lpstr>
      </vt:variant>
      <vt:variant>
        <vt:i4>21</vt:i4>
      </vt:variant>
      <vt:variant>
        <vt:lpstr>Embedded OLE Servers</vt:lpstr>
      </vt:variant>
      <vt:variant>
        <vt:i4>0</vt:i4>
      </vt:variant>
      <vt:variant>
        <vt:lpstr>Slide Titles</vt:lpstr>
      </vt:variant>
      <vt:variant>
        <vt:i4>124</vt:i4>
      </vt:variant>
    </vt:vector>
  </HeadingPairs>
  <TitlesOfParts>
    <vt:vector size="160" baseType="lpstr">
      <vt:lpstr>Arial</vt:lpstr>
      <vt:lpstr>Calibri</vt:lpstr>
      <vt:lpstr>Calibri Light</vt:lpstr>
      <vt:lpstr>Cambria</vt:lpstr>
      <vt:lpstr>Charter BT</vt:lpstr>
      <vt:lpstr>Comic Sans MS</vt:lpstr>
      <vt:lpstr>CopprplGoth BT</vt:lpstr>
      <vt:lpstr>Default</vt:lpstr>
      <vt:lpstr>Georgia</vt:lpstr>
      <vt:lpstr>serif</vt:lpstr>
      <vt:lpstr>Tahoma</vt:lpstr>
      <vt:lpstr>Times</vt:lpstr>
      <vt:lpstr>Times New Roman</vt:lpstr>
      <vt:lpstr>Trebuchet MS</vt:lpstr>
      <vt:lpstr>Verdana</vt:lpstr>
      <vt:lpstr>2_Office Theme</vt:lpstr>
      <vt:lpstr>3_Office Theme</vt:lpstr>
      <vt:lpstr>4_Office Theme</vt:lpstr>
      <vt:lpstr>Default Design</vt:lpstr>
      <vt:lpstr>3_Default Design</vt:lpstr>
      <vt:lpstr>1_Office Theme</vt:lpstr>
      <vt:lpstr>5_Default Design</vt:lpstr>
      <vt:lpstr>1_Default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5_Office Theme</vt:lpstr>
      <vt:lpstr>15_Default Design</vt:lpstr>
      <vt:lpstr>17_Default Design</vt:lpstr>
      <vt:lpstr>PhotoCompanion</vt:lpstr>
      <vt:lpstr>1_PhotoCompanion</vt:lpstr>
      <vt:lpstr>PowerPoint Presentation</vt:lpstr>
      <vt:lpstr>Objectives:</vt:lpstr>
      <vt:lpstr>Journey thru the Bible with Archaeology</vt:lpstr>
      <vt:lpstr>Sin Separates Us from God Bible is God’s Effort to Redeem Us See it Unfold via Bible Periods</vt:lpstr>
      <vt:lpstr>Putting Bible Time to Archaeological Time</vt:lpstr>
      <vt:lpstr>PowerPoint Presentation</vt:lpstr>
      <vt:lpstr>PowerPoint Presentation</vt:lpstr>
      <vt:lpstr>Timing of the Book of Acts</vt:lpstr>
      <vt:lpstr>How Much to Travel</vt:lpstr>
      <vt:lpstr>So, being sent out by the Holy Spirit, they went down to Seleucia</vt:lpstr>
      <vt:lpstr>And from there they sailed to Cyprus</vt:lpstr>
      <vt:lpstr>And when they arrived at Salamis, they proclaimed the word of God in the synagogues</vt:lpstr>
      <vt:lpstr>And when they arrived at Salamis, they proclaimed the word of God in the synagogues</vt:lpstr>
      <vt:lpstr>Gymnasium in Salamis, Cyprus</vt:lpstr>
      <vt:lpstr>They proclaimed the word of God in the synagogues of the Jews</vt:lpstr>
      <vt:lpstr>They proclaimed the word of God in the synagogues of the Jews</vt:lpstr>
      <vt:lpstr>And when they had gone through the whole island as far as Paphos</vt:lpstr>
      <vt:lpstr>Acts 13 – Paul’s First Journey</vt:lpstr>
      <vt:lpstr>The proconsul, Sergius Paulus, a man of intelligence</vt:lpstr>
      <vt:lpstr>Consuls</vt:lpstr>
      <vt:lpstr>The proconsul, Sergius Paulus, a man of intelligence</vt:lpstr>
      <vt:lpstr>Roman Proconsul Sergius Paulus inscriptions</vt:lpstr>
      <vt:lpstr>The proconsul, Sergius Paulus, a man of intelligence</vt:lpstr>
      <vt:lpstr>Sergio Paulus inscription</vt:lpstr>
      <vt:lpstr>And Paul and his companions set sail from Paphos, and came to Perga in Pamphylia</vt:lpstr>
      <vt:lpstr>And Paul and his companions set sail from Paphos, and came to Perga in Pamphylia</vt:lpstr>
      <vt:lpstr>But going on from Perga, they arrived at Pisidian Antioch</vt:lpstr>
      <vt:lpstr>But going on from Perga, they arrived at Pisidian Antioch</vt:lpstr>
      <vt:lpstr>Pisidian Antioch mountains</vt:lpstr>
      <vt:lpstr>Pisidian Antioch theater</vt:lpstr>
      <vt:lpstr>But going on from Perga, they arrived at Pisidian Antioch</vt:lpstr>
      <vt:lpstr>Pisidian Antioch Temple of Augustus from west</vt:lpstr>
      <vt:lpstr>Pisidian Antioch synagogue foundations</vt:lpstr>
      <vt:lpstr>Pisidian Antioch synagogue foundations</vt:lpstr>
      <vt:lpstr>After the reading from the law and the prophets, the rulers of the synagogue sent to them</vt:lpstr>
      <vt:lpstr>Men of Israel and you who fear God, listen</vt:lpstr>
      <vt:lpstr>Brothers, sons of the family of Abraham, and those among you who fear God</vt:lpstr>
      <vt:lpstr>Those who live in Jerusalem 1890s</vt:lpstr>
      <vt:lpstr>They stirred up persecution against Paul and Barnabas</vt:lpstr>
      <vt:lpstr>But they shook off the dust of their feet against them</vt:lpstr>
      <vt:lpstr>But they shook off the dust of their feet against them and went to Iconium</vt:lpstr>
      <vt:lpstr>But they shook off the dust of their feet against them and went to Iconium</vt:lpstr>
      <vt:lpstr>Barnabas . . . sailed away to Cyprus . . . But Paul . . . went through Syria and Cilicia</vt:lpstr>
      <vt:lpstr>He came also to Derbe and to Lystra</vt:lpstr>
      <vt:lpstr>He came also to Derbe and to Lystra</vt:lpstr>
      <vt:lpstr>PowerPoint Presentation</vt:lpstr>
      <vt:lpstr>PowerPoint Presentation</vt:lpstr>
      <vt:lpstr>Where did Paul Go?</vt:lpstr>
      <vt:lpstr>Setting sail from Troas, we ran a straight course to Samothrace, and the next day to Neapolis</vt:lpstr>
      <vt:lpstr>Setting sail from Troas, we ran a straight course to Samothrace, and the next day to Neapolis</vt:lpstr>
      <vt:lpstr>And from there to Philippi</vt:lpstr>
      <vt:lpstr>And from there to Philippi, which is a leading city of the district of Macedonia</vt:lpstr>
      <vt:lpstr>And from there to Philippi, which is a leading city of the district of Macedonia</vt:lpstr>
      <vt:lpstr>City Plan of Philippi</vt:lpstr>
      <vt:lpstr>Gangitis River by Philippi, place of Lydia</vt:lpstr>
      <vt:lpstr>Philippi excavations and valley from above</vt:lpstr>
      <vt:lpstr>A woman named Lydia, from the city of Thyatira, a seller of purple cloth</vt:lpstr>
      <vt:lpstr>If you have judged me to be faithful to the Lord, come into my house and stay there</vt:lpstr>
      <vt:lpstr>PowerPoint Presentation</vt:lpstr>
      <vt:lpstr>PowerPoint Presentation</vt:lpstr>
      <vt:lpstr>They dragged them into the marketplace before the rulers</vt:lpstr>
      <vt:lpstr>City Plan of Philippi Forum</vt:lpstr>
      <vt:lpstr>They dragged them into the marketplace before the rulers</vt:lpstr>
      <vt:lpstr>They dragged them into the marketplace before the rulers</vt:lpstr>
      <vt:lpstr>Philippi forum</vt:lpstr>
      <vt:lpstr>Philippi Paul's Prison</vt:lpstr>
      <vt:lpstr>City Plan of Philippi Forum</vt:lpstr>
      <vt:lpstr>Paul’s Prison ?</vt:lpstr>
      <vt:lpstr>PowerPoint Presentation</vt:lpstr>
      <vt:lpstr>And immediately all the doors were opened and everyone’s bonds were released</vt:lpstr>
      <vt:lpstr>PowerPoint Presentation</vt:lpstr>
      <vt:lpstr>Paul’s Prison ?</vt:lpstr>
      <vt:lpstr>Philippi alleged place of Paul's prison</vt:lpstr>
      <vt:lpstr>Philippi Ignatia Way</vt:lpstr>
      <vt:lpstr>When they had seen the brothers, they encouraged them and departed</vt:lpstr>
      <vt:lpstr>Amphipolis is on the Via Egnatia</vt:lpstr>
      <vt:lpstr>Now after they had traveled through Amphipolis . . . </vt:lpstr>
      <vt:lpstr>They came to Thessalonica</vt:lpstr>
      <vt:lpstr>PowerPoint Presentation</vt:lpstr>
      <vt:lpstr>PowerPoint Presentation</vt:lpstr>
      <vt:lpstr>PowerPoint Presentation</vt:lpstr>
      <vt:lpstr>Thessalonica Agora-Market</vt:lpstr>
      <vt:lpstr>But the Jews . . . taking along some wicked men from the marketplace and forming a mob . . .</vt:lpstr>
      <vt:lpstr>But the Jews . . . forming a mob, started a riot in the city</vt:lpstr>
      <vt:lpstr>But the Jews . . . forming a mob, started a riot in the city</vt:lpstr>
      <vt:lpstr>They dragged Jason and certain brothers before the politarchs</vt:lpstr>
      <vt:lpstr>They dragged Jason and certain brothers before the politarchs</vt:lpstr>
      <vt:lpstr>They dragged Jason and certain brothers before the politarchs</vt:lpstr>
      <vt:lpstr>When they had taken bond from Jason and the rest, they let them go</vt:lpstr>
      <vt:lpstr>PowerPoint Presentation</vt:lpstr>
      <vt:lpstr>The brothers immediately sent Paul and Silas away by night to Berea</vt:lpstr>
      <vt:lpstr>When they arrived, they went into the synagogue of the Jews</vt:lpstr>
      <vt:lpstr>When they arrived, they went into the synagogue of the Jews</vt:lpstr>
      <vt:lpstr>Scribe writing</vt:lpstr>
      <vt:lpstr>PowerPoint Presentation</vt:lpstr>
      <vt:lpstr>The Jews of Thessalonica . . . came there also, agitating and stirring up the crowds</vt:lpstr>
      <vt:lpstr>Immediately the brothers sent Paul off to go as far as the sea</vt:lpstr>
      <vt:lpstr>Paul’s Journey  From Berea to Athens</vt:lpstr>
      <vt:lpstr>Those who escorted Paul brought him as far as Athens</vt:lpstr>
      <vt:lpstr>Athens acropolis from Likavittos</vt:lpstr>
      <vt:lpstr>Athens agora concert hall of Agrippa</vt:lpstr>
      <vt:lpstr>Now while Paul waited for them at Athens . . . he saw the city was full of idols</vt:lpstr>
      <vt:lpstr>Athens</vt:lpstr>
      <vt:lpstr>He reasoned in the synagogue with the Jews</vt:lpstr>
      <vt:lpstr>Acts 17</vt:lpstr>
      <vt:lpstr>He reasoned . . . in the marketplace every day with those who happened to be there</vt:lpstr>
      <vt:lpstr>Athens agora and Stoa of Attalos from west</vt:lpstr>
      <vt:lpstr>He reasoned . . . in the marketplace every day with those who happened to be there</vt:lpstr>
      <vt:lpstr>He reasoned . . . in the marketplace every day with those who happened to be there</vt:lpstr>
      <vt:lpstr>PowerPoint Presentation</vt:lpstr>
      <vt:lpstr>Certain also of the Epicurean and Stoic philosophers encountered him</vt:lpstr>
      <vt:lpstr>Certain also of the Epicurean and Stoic philosophers encountered him</vt:lpstr>
      <vt:lpstr>PowerPoint Presentation</vt:lpstr>
      <vt:lpstr>They took hold of him and brought him to the Areopagus</vt:lpstr>
      <vt:lpstr>Athens Mars Hill from acropolis</vt:lpstr>
      <vt:lpstr>PowerPoint Presentation</vt:lpstr>
      <vt:lpstr>Athens Mars Hill from north</vt:lpstr>
      <vt:lpstr>Paul’s Sermon in Athens</vt:lpstr>
      <vt:lpstr>Paul’s Sermon in Athens</vt:lpstr>
      <vt:lpstr>I also found an altar with this inscription, “TO AN UNKNOWN GOD”</vt:lpstr>
      <vt:lpstr>An Altar to the Unknown God </vt:lpstr>
      <vt:lpstr>Athens Parthenon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99</cp:revision>
  <dcterms:created xsi:type="dcterms:W3CDTF">2019-08-25T02:50:02Z</dcterms:created>
  <dcterms:modified xsi:type="dcterms:W3CDTF">2019-08-31T02:49:24Z</dcterms:modified>
</cp:coreProperties>
</file>