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4901" r:id="rId3"/>
    <p:sldMasterId id="2147484937" r:id="rId4"/>
    <p:sldMasterId id="2147484949" r:id="rId5"/>
    <p:sldMasterId id="2147485012" r:id="rId6"/>
    <p:sldMasterId id="2147485028" r:id="rId7"/>
    <p:sldMasterId id="2147485041" r:id="rId8"/>
  </p:sldMasterIdLst>
  <p:notesMasterIdLst>
    <p:notesMasterId r:id="rId104"/>
  </p:notesMasterIdLst>
  <p:sldIdLst>
    <p:sldId id="720" r:id="rId9"/>
    <p:sldId id="693" r:id="rId10"/>
    <p:sldId id="293" r:id="rId11"/>
    <p:sldId id="296" r:id="rId12"/>
    <p:sldId id="297" r:id="rId13"/>
    <p:sldId id="694" r:id="rId14"/>
    <p:sldId id="381" r:id="rId15"/>
    <p:sldId id="582" r:id="rId16"/>
    <p:sldId id="583" r:id="rId17"/>
    <p:sldId id="399" r:id="rId18"/>
    <p:sldId id="316" r:id="rId19"/>
    <p:sldId id="585" r:id="rId20"/>
    <p:sldId id="315" r:id="rId21"/>
    <p:sldId id="391" r:id="rId22"/>
    <p:sldId id="696" r:id="rId23"/>
    <p:sldId id="697" r:id="rId24"/>
    <p:sldId id="393" r:id="rId25"/>
    <p:sldId id="695" r:id="rId26"/>
    <p:sldId id="398" r:id="rId27"/>
    <p:sldId id="588" r:id="rId28"/>
    <p:sldId id="698" r:id="rId29"/>
    <p:sldId id="419" r:id="rId30"/>
    <p:sldId id="590" r:id="rId31"/>
    <p:sldId id="589" r:id="rId32"/>
    <p:sldId id="595" r:id="rId33"/>
    <p:sldId id="692" r:id="rId34"/>
    <p:sldId id="592" r:id="rId35"/>
    <p:sldId id="594" r:id="rId36"/>
    <p:sldId id="433" r:id="rId37"/>
    <p:sldId id="415" r:id="rId38"/>
    <p:sldId id="416" r:id="rId39"/>
    <p:sldId id="608" r:id="rId40"/>
    <p:sldId id="699" r:id="rId41"/>
    <p:sldId id="535" r:id="rId42"/>
    <p:sldId id="536" r:id="rId43"/>
    <p:sldId id="537" r:id="rId44"/>
    <p:sldId id="522" r:id="rId45"/>
    <p:sldId id="463" r:id="rId46"/>
    <p:sldId id="700" r:id="rId47"/>
    <p:sldId id="701" r:id="rId48"/>
    <p:sldId id="449" r:id="rId49"/>
    <p:sldId id="469" r:id="rId50"/>
    <p:sldId id="702" r:id="rId51"/>
    <p:sldId id="703" r:id="rId52"/>
    <p:sldId id="453" r:id="rId53"/>
    <p:sldId id="704" r:id="rId54"/>
    <p:sldId id="457" r:id="rId55"/>
    <p:sldId id="485" r:id="rId56"/>
    <p:sldId id="705" r:id="rId57"/>
    <p:sldId id="517" r:id="rId58"/>
    <p:sldId id="534" r:id="rId59"/>
    <p:sldId id="440" r:id="rId60"/>
    <p:sldId id="706" r:id="rId61"/>
    <p:sldId id="498" r:id="rId62"/>
    <p:sldId id="600" r:id="rId63"/>
    <p:sldId id="465" r:id="rId64"/>
    <p:sldId id="528" r:id="rId65"/>
    <p:sldId id="404" r:id="rId66"/>
    <p:sldId id="508" r:id="rId67"/>
    <p:sldId id="407" r:id="rId68"/>
    <p:sldId id="327" r:id="rId69"/>
    <p:sldId id="602" r:id="rId70"/>
    <p:sldId id="603" r:id="rId71"/>
    <p:sldId id="605" r:id="rId72"/>
    <p:sldId id="458" r:id="rId73"/>
    <p:sldId id="709" r:id="rId74"/>
    <p:sldId id="707" r:id="rId75"/>
    <p:sldId id="414" r:id="rId76"/>
    <p:sldId id="425" r:id="rId77"/>
    <p:sldId id="428" r:id="rId78"/>
    <p:sldId id="520" r:id="rId79"/>
    <p:sldId id="436" r:id="rId80"/>
    <p:sldId id="710" r:id="rId81"/>
    <p:sldId id="711" r:id="rId82"/>
    <p:sldId id="482" r:id="rId83"/>
    <p:sldId id="471" r:id="rId84"/>
    <p:sldId id="547" r:id="rId85"/>
    <p:sldId id="712" r:id="rId86"/>
    <p:sldId id="539" r:id="rId87"/>
    <p:sldId id="713" r:id="rId88"/>
    <p:sldId id="480" r:id="rId89"/>
    <p:sldId id="523" r:id="rId90"/>
    <p:sldId id="502" r:id="rId91"/>
    <p:sldId id="714" r:id="rId92"/>
    <p:sldId id="715" r:id="rId93"/>
    <p:sldId id="716" r:id="rId94"/>
    <p:sldId id="717" r:id="rId95"/>
    <p:sldId id="488" r:id="rId96"/>
    <p:sldId id="541" r:id="rId97"/>
    <p:sldId id="718" r:id="rId98"/>
    <p:sldId id="525" r:id="rId99"/>
    <p:sldId id="499" r:id="rId100"/>
    <p:sldId id="503" r:id="rId101"/>
    <p:sldId id="545" r:id="rId102"/>
    <p:sldId id="719"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4441" autoAdjust="0"/>
    <p:restoredTop sz="85994" autoAdjust="0"/>
  </p:normalViewPr>
  <p:slideViewPr>
    <p:cSldViewPr snapToGrid="0">
      <p:cViewPr>
        <p:scale>
          <a:sx n="80" d="100"/>
          <a:sy n="80" d="100"/>
        </p:scale>
        <p:origin x="2358" y="71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theme" Target="theme/theme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F3BCE-01F2-4435-9CCD-E85CF47AD0F5}" type="datetimeFigureOut">
              <a:rPr lang="en-US" smtClean="0"/>
              <a:t>8/30/2019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944C2-D87A-423A-BE13-CCD2EBBD2A71}" type="slidenum">
              <a:rPr lang="en-US" smtClean="0"/>
              <a:t>‹#›</a:t>
            </a:fld>
            <a:endParaRPr lang="en-US"/>
          </a:p>
        </p:txBody>
      </p:sp>
    </p:spTree>
    <p:extLst>
      <p:ext uri="{BB962C8B-B14F-4D97-AF65-F5344CB8AC3E}">
        <p14:creationId xmlns:p14="http://schemas.microsoft.com/office/powerpoint/2010/main" val="363202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holylandphotos.org/go.asp?img=GSPLCA05&amp;SiteID=6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couple of possible options for Paul’s travel to Corinth. If he traveled by land, the route is fairly well defined by the coastline and the mountains. If he sailed, his boat would have departed from the port of Piraeus and landed at the port of </a:t>
            </a:r>
            <a:r>
              <a:rPr lang="en-US" sz="1200" kern="1200" dirty="0" err="1">
                <a:solidFill>
                  <a:schemeClr val="tx1"/>
                </a:solidFill>
                <a:effectLst/>
                <a:latin typeface="+mn-lt"/>
                <a:ea typeface="+mn-ea"/>
                <a:cs typeface="+mn-cs"/>
              </a:rPr>
              <a:t>Cenchreae</a:t>
            </a:r>
            <a:r>
              <a:rPr lang="en-US" sz="1200" kern="1200" dirty="0">
                <a:solidFill>
                  <a:schemeClr val="tx1"/>
                </a:solidFill>
                <a:effectLst/>
                <a:latin typeface="+mn-lt"/>
                <a:ea typeface="+mn-ea"/>
                <a:cs typeface="+mn-cs"/>
              </a:rPr>
              <a:t>.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67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lvl="2" indent="0">
              <a:buNone/>
            </a:pPr>
            <a:r>
              <a:rPr lang="en-US" dirty="0"/>
              <a:t>“Yea, he saith, It is too light a thing that thou shouldest be my servant to raise up the tribes of Jacob, and to restore the preserved of Israel: I will also give thee for a light to the Gentiles, that thou mayest be my salvation unto the end of the earth” (Isa 49:6, ASV). Paul recognized his ministry to the Gentiles as a fulfillment of this passage (Acts 13:47).</a:t>
            </a:r>
            <a:r>
              <a:rPr lang="en-US" sz="1200" dirty="0"/>
              <a:t> The Great Isaiah Scroll is preserved at the Israel Museum in Jerusalem. This image is public domain, from Wikimedia: https://commons.wikimedia.org/wiki/File:The_Great_Isaiah_Scroll_MS_A_(1QIsa)_-_Google_Art_Project-x1-y0.jpg</a:t>
            </a:r>
          </a:p>
          <a:p>
            <a:pPr marL="4763" lvl="2" indent="0">
              <a:buNone/>
            </a:pPr>
            <a:endParaRPr lang="en-US" sz="1200" dirty="0"/>
          </a:p>
          <a:p>
            <a:pPr marL="4763" lvl="2" indent="0">
              <a:buNone/>
            </a:pPr>
            <a:r>
              <a:rPr lang="en-US" sz="1200" dirty="0"/>
              <a:t>isax1y0</a:t>
            </a:r>
          </a:p>
          <a:p>
            <a:pPr marL="4763" lvl="2" indent="0">
              <a:lnSpc>
                <a:spcPct val="110000"/>
              </a:lnSpc>
              <a:buNone/>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385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7B1A61-06BE-445C-827C-41B2A75AEBDD}"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r>
              <a:rPr lang="en-US" altLang="en-US" b="1"/>
              <a:t>Photo Comments</a:t>
            </a:r>
          </a:p>
          <a:p>
            <a:r>
              <a:rPr lang="en-US" altLang="en-US"/>
              <a:t>View of a building thought to have been built over the remains of an ancient synagogue at Berea (Acts 17:10–12).</a:t>
            </a:r>
            <a:br>
              <a:rPr lang="en-US" altLang="en-US"/>
            </a:br>
            <a:endParaRPr lang="en-US" altLang="en-US"/>
          </a:p>
          <a:p>
            <a:r>
              <a:rPr lang="en-US" altLang="en-US"/>
              <a:t>For a map and a brief description of the biblical significance of Berea </a:t>
            </a:r>
            <a:r>
              <a:rPr lang="en-US" altLang="en-US">
                <a:hlinkClick r:id="rId3"/>
              </a:rPr>
              <a:t>Click Here</a:t>
            </a:r>
            <a:r>
              <a:rPr lang="en-US" altLang="en-US"/>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stayed in Corinth for a significant amount of time; his concern for the church he founded here is evident from the epistles he wrote to them. The temple shown here, as well as the view of the Acrocorinth, would have been familiar sights to Paul.</a:t>
            </a:r>
          </a:p>
          <a:p>
            <a:endParaRPr lang="en-US" dirty="0"/>
          </a:p>
          <a:p>
            <a:r>
              <a:rPr lang="en-US" dirty="0"/>
              <a:t>jc0111152447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7873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E544E8-7254-4133-9D9C-76C4C1DE7B02}"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tLang="en-US"/>
          </a:p>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07B33E-2E82-49F8-9284-0C3E54FFCA75}"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9C655B-7C6F-4E59-AC02-BAEFFD87FF39}"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en-US"/>
              <a:t>The Roman tribunal where Paul was dragged before Gallio has been uncovered in the center of the agora.  This was the bema, where Roman officials would appear before the public.  An inscription mentioning riots in Achaia and Gallio’s name, from which we are able to date Gallio’s proconsulship to between 51 and 52 A.D., was found in Delphi.  A church was built atop the bema in Christian times.</a:t>
            </a:r>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F0EF10-890A-4524-BAEF-AB883E8B5C88}"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F5F5F5"/>
                </a:solidFill>
                <a:latin typeface="Arial Narrow" pitchFamily="34" charset="0"/>
                <a:cs typeface="Arial" pitchFamily="34" charset="0"/>
              </a:rPr>
              <a:t>But in 1905, a doctoral student in Paris was sifting through a collection of inscriptions that had been collected from the Greek city of Delphi. In these various inscriptions, he found four different fragments that, when put together, formed a large portion of a letter from the Emperor Claudius. The letter from the emperor was written to none other than Gallio, the proconsul of Achaia. In the years following this discovery, the letter has been dated to 52AD, placing Gallio’s proconsulship in early A.D. 51, and Paul’s arrival in Corinth in the winter of 49/50AD!</a:t>
            </a:r>
            <a:endParaRPr lang="en-US" altLang="en-US">
              <a:solidFill>
                <a:srgbClr val="F5F5F5"/>
              </a:solidFill>
              <a:cs typeface="Arial" pitchFamily="34" charset="0"/>
            </a:endParaRPr>
          </a:p>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909057-F9D6-48DB-A6BA-B149A54C5B3F}"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en-US"/>
              <a:t>The Roman tribunal where Paul was dragged before Gallio has been uncovered in the center of the agora.  This was the bema, where Roman officials would appear before the public.  An inscription mentioning riots in Achaia and Gallio’s name, from which we are able to date Gallio’s proconsulship to between 51 and 52 A.D., was found in Delphi.  A church was built atop the bema in Christian times.</a:t>
            </a:r>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BFB9DB-BA83-4C4E-A790-21432B7BAD51}"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that Paul</a:t>
            </a:r>
            <a:r>
              <a:rPr lang="en-US" baseline="0" dirty="0"/>
              <a:t> left Ephesus, the harbor was an important international one; it was located at the end of the street seen in this photo. As centuries passed, the Ephesus harbor decayed and silted in, and the ancient city is now 3.5 miles (5.6 km) from the coast. </a:t>
            </a:r>
            <a:endParaRPr lang="en-US" dirty="0"/>
          </a:p>
          <a:p>
            <a:endParaRPr lang="en-US" dirty="0"/>
          </a:p>
          <a:p>
            <a:r>
              <a:rPr lang="en-US" dirty="0"/>
              <a:t>tb041405347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87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a:t>
            </a:r>
            <a:r>
              <a:rPr lang="en-US" sz="1100" baseline="0" dirty="0" err="1">
                <a:ea typeface="Tahoma" pitchFamily="34" charset="0"/>
                <a:cs typeface="Times New Roman" pitchFamily="18" charset="0"/>
              </a:rPr>
              <a:t>Cenchreae</a:t>
            </a:r>
            <a:r>
              <a:rPr lang="en-US" sz="1100" baseline="0" dirty="0">
                <a:ea typeface="Tahoma" pitchFamily="34" charset="0"/>
                <a:cs typeface="Times New Roman" pitchFamily="18" charset="0"/>
              </a:rPr>
              <a:t>.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a:t>
            </a:r>
            <a:r>
              <a:rPr lang="en-US" sz="1100" dirty="0" err="1">
                <a:ea typeface="Tahoma" pitchFamily="34" charset="0"/>
                <a:cs typeface="Times New Roman" pitchFamily="18" charset="0"/>
              </a:rPr>
              <a:t>Cenchreae</a:t>
            </a:r>
            <a:r>
              <a:rPr lang="en-US" sz="1100" dirty="0">
                <a:ea typeface="Tahoma" pitchFamily="34" charset="0"/>
                <a:cs typeface="Times New Roman" pitchFamily="18" charset="0"/>
              </a:rPr>
              <a:t> on the Saronic Gulf—and thus held control of the seas on both sides of Greece. </a:t>
            </a:r>
          </a:p>
          <a:p>
            <a:endParaRPr lang="en-US" sz="1100" dirty="0">
              <a:ea typeface="Tahoma" pitchFamily="34" charset="0"/>
              <a:cs typeface="Times New Roman" pitchFamily="18" charset="0"/>
            </a:endParaRPr>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3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6E0716-7B09-4E47-B837-B405B87BE9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42C09-DAB0-4AA1-9CC0-AB8447F232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1154" name="Rectangle 2">
            <a:extLst>
              <a:ext uri="{FF2B5EF4-FFF2-40B4-BE49-F238E27FC236}">
                <a16:creationId xmlns:a16="http://schemas.microsoft.com/office/drawing/2014/main" id="{35ECF4CF-8D3A-4609-8E04-45A40EEFF0C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1155" name="Rectangle 3">
            <a:extLst>
              <a:ext uri="{FF2B5EF4-FFF2-40B4-BE49-F238E27FC236}">
                <a16:creationId xmlns:a16="http://schemas.microsoft.com/office/drawing/2014/main" id="{5CCBC30F-ABB9-4481-918D-455198A99721}"/>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595133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civic agora, which was situated over part of the city’s ancient necropolis, was colonnaded on its north and south ends. Foundations of a temple, perhaps dedicated to Isis, have been discovered on the western side, along with the head of a great statue, thought to be Marc Antony.</a:t>
            </a:r>
          </a:p>
          <a:p>
            <a:endParaRPr lang="en-US" dirty="0"/>
          </a:p>
          <a:p>
            <a:r>
              <a:rPr lang="en-US" dirty="0"/>
              <a:t>jc0102150197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70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view is looking down the main street of the upper town toward the Library</a:t>
            </a:r>
            <a:r>
              <a:rPr lang="en-US" sz="1200" baseline="0" dirty="0"/>
              <a:t> of </a:t>
            </a:r>
            <a:r>
              <a:rPr lang="en-US" sz="1200" baseline="0" dirty="0" err="1"/>
              <a:t>Celsus</a:t>
            </a:r>
            <a:r>
              <a:rPr lang="en-US" sz="1200" baseline="0" dirty="0"/>
              <a:t>, beyond which the agora and the harbor once lay</a:t>
            </a:r>
            <a:r>
              <a:rPr lang="en-US" sz="1200" dirty="0"/>
              <a:t>. During the period of the Roman Empire, Ephesus vied for political, economic, and religious supremacy among all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3.5 miles (5.6 km) from the coast.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tb010317946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street seen</a:t>
            </a:r>
            <a:r>
              <a:rPr lang="en-US" baseline="0" dirty="0"/>
              <a:t> here, </a:t>
            </a:r>
            <a:r>
              <a:rPr lang="en-US" baseline="0" dirty="0" err="1"/>
              <a:t>Curetes</a:t>
            </a:r>
            <a:r>
              <a:rPr lang="en-US" baseline="0" dirty="0"/>
              <a:t> Street, began in an area lined by temples, a Roman forum, and other city buildings. Farther back on either side were residential buildings. The street descends to the Library of Celsus, then turns right and leads to the commercial agora, theater, and the Temple of Artemis. Where it reaches the theater, another major street, the Arcadian Way, branches off to the west and leads to the ancient harbor.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jc0102150250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series of six luxurious</a:t>
            </a:r>
            <a:r>
              <a:rPr lang="en-US" baseline="0" dirty="0"/>
              <a:t> residences are located on terraces on the side of the hill south of the Library of </a:t>
            </a:r>
            <a:r>
              <a:rPr lang="en-US" baseline="0" dirty="0" err="1"/>
              <a:t>Celsus</a:t>
            </a:r>
            <a:r>
              <a:rPr lang="en-US" baseline="0" dirty="0"/>
              <a:t>. The oldest building dates to the 1st century BC and continued in use as a residence until the 7th century AD. Some of what is preserved here is older than Paul, and some had not been constructed yet in his day; many also underwent renovation through the centuries. These houses give us an unprecedented look into the way the wealthy lived during this time. It is unknown whether Paul ever entered these houses, but their owners likely knew of him and his work, particularly after the riot that eventually forced him out of town. Among the features to note in this photo and those following are the tiled floors, the mosaic floor panels, and the beautifully preserved frescoed walls.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jc0102150361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Close inspection reveals that there are multiple layers of frescoes preserved on some of these walls. This is in Terrace House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tb010317080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area shown is part of Dwelling Unit 6 in Terrace House 2. The house belonged to the family of C. Flavius </a:t>
            </a:r>
            <a:r>
              <a:rPr lang="en-US" dirty="0" err="1"/>
              <a:t>Furius</a:t>
            </a:r>
            <a:r>
              <a:rPr lang="en-US" dirty="0"/>
              <a:t> </a:t>
            </a:r>
            <a:r>
              <a:rPr lang="en-US" dirty="0" err="1"/>
              <a:t>Aptus</a:t>
            </a:r>
            <a:r>
              <a:rPr lang="en-US" dirty="0"/>
              <a:t>, a man who held priestly and municipal offices in Ephesus.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tb010501512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Churches at this time met in homes. Larger homes would accommodate a growing church, and from records in Corinth and elsewhere, it seems that churches were often hosted in the home of a wealthier member.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jc0102150377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tall edifice</a:t>
            </a:r>
            <a:r>
              <a:rPr lang="en-US" baseline="0" dirty="0"/>
              <a:t> seen here is the façade of the Library of Celsus. It was constructed about fifty years after the time of Paul and thus is not something he would have seen, but it is shown here because it is a major well-known feature of the ancient city today. The Library of Celsus was built in honor of the Roman Senator Tiberius Julius Celsus </a:t>
            </a:r>
            <a:r>
              <a:rPr lang="en-US" baseline="0" dirty="0" err="1"/>
              <a:t>Polemaeanus</a:t>
            </a:r>
            <a:r>
              <a:rPr lang="en-US" baseline="0" dirty="0"/>
              <a:t> and completed around AD 114–117. Even though this library was not standing in Paul’s day, it gives some idea of the grand architecture he would have encountered elsewhere at the site, although none has yet been reconstructed to this extent. The façade of the library was re-erected by archaeologists between 1970 and 1978.</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tb010317013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Library of </a:t>
            </a:r>
            <a:r>
              <a:rPr lang="en-US" dirty="0" err="1"/>
              <a:t>Celsus</a:t>
            </a:r>
            <a:r>
              <a:rPr lang="en-US" dirty="0"/>
              <a:t> was originally built to store about 12,000 scrolls, making it one of the largest libraries at</a:t>
            </a:r>
            <a:r>
              <a:rPr lang="en-US" baseline="0" dirty="0"/>
              <a:t> that time, perhaps behind only the libraries of Alexandria and Pergamum. This indicates that the citizenry of Ephesus was large, wealthy, and well–educated. The existence of such a library at Ephesus only a short time after Paul is also interesting in light of the large number of scrolls that were apparently burned during Paul’s stay (Acts 19:19).</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tb041405304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Corinth was a</a:t>
            </a:r>
            <a:r>
              <a:rPr lang="en-US" sz="1100" baseline="0" dirty="0"/>
              <a:t> major city of ancient Greece in the first century AD, but it had a rough history before that. Destroyed by the Romans in 146 BC, the city was only rebuilt in 44 BC when Julius Caesar re-founded it as a Roman colony. </a:t>
            </a:r>
            <a:r>
              <a:rPr lang="en-US" sz="1100" dirty="0"/>
              <a:t>Most of its citizens were former slaves from Rome, but businessmen also came. The city grew to economic and cultural prosperity as the capital city of the Roman province of Achaia (2nd century AD). It held its own during the attacks of the </a:t>
            </a:r>
            <a:r>
              <a:rPr lang="en-US" sz="1100" dirty="0" err="1"/>
              <a:t>Herulians</a:t>
            </a:r>
            <a:r>
              <a:rPr lang="en-US" sz="1100" dirty="0"/>
              <a:t> in the 3rd century AD, but Alaric took Corinth in AD 396. Earthquakes finally brought it down in AD 522 and 551, beginning a steady decline. </a:t>
            </a:r>
          </a:p>
          <a:p>
            <a:endParaRPr lang="en-US" sz="1100" dirty="0"/>
          </a:p>
          <a:p>
            <a:r>
              <a:rPr lang="en-US" sz="1100" dirty="0"/>
              <a:t>tb050803017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081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Beyond the Gate of </a:t>
            </a:r>
            <a:r>
              <a:rPr lang="en-US" dirty="0" err="1"/>
              <a:t>Mazaeus</a:t>
            </a:r>
            <a:r>
              <a:rPr lang="en-US" dirty="0"/>
              <a:t> and Mithridates, a number of other important features are visible. This photo was taken from the hillside to the south and provides a general view of another of the city’s theaters, another of the city’s agoras, and more.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tb010317135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model includes some of the major features of Ephesus.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mjb010317097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482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synagogue has been identified yet at Ephesus,</a:t>
            </a:r>
            <a:r>
              <a:rPr lang="en-US" baseline="0" dirty="0"/>
              <a:t> although a basilica-like building north of the gymnasium has been suggested by some as a possible location. If the synagogue at Ephesus followed the traditional layout seen in first century synagogues in Israel, it would have looked somewhat like the one pictured here at </a:t>
            </a:r>
            <a:r>
              <a:rPr lang="en-US" baseline="0" dirty="0" err="1"/>
              <a:t>Gamla</a:t>
            </a:r>
            <a:r>
              <a:rPr lang="en-US" baseline="0" dirty="0"/>
              <a:t>. Support columns were built inside the building (unlike pagan temples, where they were typically on the exterior), and the room was surrounded by benches for seating. This fit with the use of a synagogue, which was a gathering-place for activities like reading and teaching.</a:t>
            </a:r>
            <a:endParaRPr lang="en-US" dirty="0"/>
          </a:p>
          <a:p>
            <a:endParaRPr lang="en-US" dirty="0"/>
          </a:p>
          <a:p>
            <a:r>
              <a:rPr lang="en-US" dirty="0"/>
              <a:t>tb032705371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499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Paul spent much of the book of Acts reasoning with the religious leaders and intellectuals of the cities he visited. In this fresco Paul is shown preaching. Note that Paul’s name (</a:t>
            </a:r>
            <a:r>
              <a:rPr lang="el-GR" dirty="0"/>
              <a:t>ΠΑΥΛΟΣ</a:t>
            </a:r>
            <a:r>
              <a:rPr lang="en-US" dirty="0"/>
              <a:t>) is written next to him. This fresco</a:t>
            </a:r>
            <a:r>
              <a:rPr lang="en-US" baseline="0" dirty="0"/>
              <a:t> was discovered in a cave known as the</a:t>
            </a:r>
            <a:r>
              <a:rPr lang="en-US" dirty="0"/>
              <a:t> Grotto of Saint Paul, located in the foothills on the southern side of ancient Ephesus. It dates to the late 5th or early 6th century 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tb010317141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364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of the length of Paul’s stay (about three years) and the stature and influence of Ephesus in the region, his word spread far beyond the city itself. </a:t>
            </a:r>
            <a:r>
              <a:rPr lang="en-US" dirty="0"/>
              <a:t>This inscription from Ephesus boasts of the city’s status</a:t>
            </a:r>
            <a:r>
              <a:rPr lang="en-US" baseline="0" dirty="0"/>
              <a:t>. It</a:t>
            </a:r>
            <a:r>
              <a:rPr lang="en-US" dirty="0"/>
              <a:t> begins with the portion translated in the caption, “The first and great mother city of Asia . . .” (</a:t>
            </a:r>
            <a:r>
              <a:rPr lang="el-GR" dirty="0"/>
              <a:t>ΤΗΣ ΠΡΩΤΗΣ ΚΑΙ ΜΕΓΙΣ ΤΗΣ ΜΗΤΡΟ ΠΟΛΕΩΣ ΤΗΣ ΑΣΙΑΣ</a:t>
            </a:r>
            <a:r>
              <a:rPr lang="en-US" baseline="0" dirty="0"/>
              <a:t> . . .).</a:t>
            </a:r>
            <a:endParaRPr lang="en-US" dirty="0"/>
          </a:p>
          <a:p>
            <a:endParaRPr lang="en-US" dirty="0"/>
          </a:p>
          <a:p>
            <a:r>
              <a:rPr lang="en-US" dirty="0"/>
              <a:t>tb010317001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9647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005601-BA95-C74F-BE6B-25DF91C8849E}"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84337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marble portrait shows a silversmith making a small cup. Silversmiths did much business with the religious sector, making items like the shrines mentioned in this verse, as well as idols,</a:t>
            </a:r>
            <a:r>
              <a:rPr lang="en-US" baseline="0" dirty="0"/>
              <a:t> jewelry, and household utensils</a:t>
            </a:r>
            <a:r>
              <a:rPr lang="en-US" dirty="0"/>
              <a:t>. This artifact was photographed in the Getty Villa.</a:t>
            </a:r>
          </a:p>
          <a:p>
            <a:endParaRPr lang="en-US" dirty="0"/>
          </a:p>
          <a:p>
            <a:r>
              <a:rPr lang="en-US" dirty="0"/>
              <a:t>tb082214258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213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small silver statuettes come from lararium of the villa of </a:t>
            </a:r>
            <a:r>
              <a:rPr lang="en-US" dirty="0" err="1"/>
              <a:t>Cneus</a:t>
            </a:r>
            <a:r>
              <a:rPr lang="en-US" dirty="0"/>
              <a:t> </a:t>
            </a:r>
            <a:r>
              <a:rPr lang="en-US" dirty="0" err="1"/>
              <a:t>Domitius</a:t>
            </a:r>
            <a:r>
              <a:rPr lang="en-US" dirty="0"/>
              <a:t> </a:t>
            </a:r>
            <a:r>
              <a:rPr lang="en-US" dirty="0" err="1"/>
              <a:t>Auctus</a:t>
            </a:r>
            <a:r>
              <a:rPr lang="en-US" dirty="0"/>
              <a:t> on outskirts of Pompeii. They were photographed at the Naples Museum.</a:t>
            </a:r>
          </a:p>
          <a:p>
            <a:endParaRPr lang="en-US" dirty="0"/>
          </a:p>
          <a:p>
            <a:r>
              <a:rPr lang="en-US" dirty="0"/>
              <a:t>tb0515170459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069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 of the Seven Wonders of the Ancient</a:t>
            </a:r>
            <a:r>
              <a:rPr lang="en-US" baseline="0" dirty="0"/>
              <a:t> World, the Temple of Artemis was an impressive structure. It measured 377 feet (115 m) long and 197 feet (60 m) wide; compare this with the well-known and large structure of the Parthenon on the Acropolis in Athens, which was 228 feet (69 m) long and 101 feet (31 m) wide. While more of the Parthenon has been reconstructed and remains standing today, the Temple of Artemis was almost as wide as the Parthenon was long. </a:t>
            </a:r>
            <a:r>
              <a:rPr lang="en-US" dirty="0"/>
              <a:t>This miniature</a:t>
            </a:r>
            <a:r>
              <a:rPr lang="en-US" baseline="0" dirty="0"/>
              <a:t> model of the Temple of Artemis is from </a:t>
            </a:r>
            <a:r>
              <a:rPr lang="en-US" baseline="0" dirty="0" err="1"/>
              <a:t>Miniatürk</a:t>
            </a:r>
            <a:r>
              <a:rPr lang="en-US" baseline="0" dirty="0"/>
              <a:t>, a park of miniature classical buildings in Istanbul, Turkey. </a:t>
            </a:r>
            <a:r>
              <a:rPr lang="en-US" dirty="0"/>
              <a:t>This image comes from Zee Prime and is licensed under</a:t>
            </a:r>
            <a:r>
              <a:rPr lang="en-US" baseline="0" dirty="0"/>
              <a:t> CC-BY-SA-3.0, via Wikimedia Commons: https://commons.wikimedia.org/wiki/File:Miniaturk_009.jpg.</a:t>
            </a:r>
          </a:p>
          <a:p>
            <a:endParaRPr lang="en-US" baseline="0" dirty="0"/>
          </a:p>
          <a:p>
            <a:r>
              <a:rPr lang="en-US" baseline="0" dirty="0"/>
              <a:t>wiki032620092340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151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bb00420111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576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cs typeface="Times New Roman" pitchFamily="18" charset="0"/>
              </a:rPr>
              <a:t>The </a:t>
            </a:r>
            <a:r>
              <a:rPr lang="en-US" sz="1100" dirty="0" err="1">
                <a:cs typeface="Times New Roman" pitchFamily="18" charset="0"/>
              </a:rPr>
              <a:t>Lechaion</a:t>
            </a:r>
            <a:r>
              <a:rPr lang="en-US" sz="1100" dirty="0">
                <a:cs typeface="Times New Roman" pitchFamily="18" charset="0"/>
              </a:rPr>
              <a:t> Road ran from the city of Corinth</a:t>
            </a:r>
            <a:r>
              <a:rPr lang="en-US" sz="1100" baseline="0" dirty="0">
                <a:cs typeface="Times New Roman" pitchFamily="18" charset="0"/>
              </a:rPr>
              <a:t> </a:t>
            </a:r>
            <a:r>
              <a:rPr lang="en-US" sz="1100" dirty="0">
                <a:cs typeface="Times New Roman" pitchFamily="18" charset="0"/>
              </a:rPr>
              <a:t>north to the port of </a:t>
            </a:r>
            <a:r>
              <a:rPr lang="en-US" sz="1100" dirty="0" err="1">
                <a:cs typeface="Times New Roman" pitchFamily="18" charset="0"/>
              </a:rPr>
              <a:t>Lechaion</a:t>
            </a:r>
            <a:r>
              <a:rPr lang="en-US" sz="1100" dirty="0">
                <a:cs typeface="Times New Roman" pitchFamily="18" charset="0"/>
              </a:rPr>
              <a:t>. This road was 35 feet (11 m) wide and included a drainage system. In the background of the photo is the </a:t>
            </a:r>
            <a:r>
              <a:rPr lang="en-US" sz="1100" dirty="0" err="1">
                <a:cs typeface="Times New Roman" pitchFamily="18" charset="0"/>
              </a:rPr>
              <a:t>Acrocorinth</a:t>
            </a:r>
            <a:r>
              <a:rPr lang="en-US" sz="1100" dirty="0">
                <a:cs typeface="Times New Roman" pitchFamily="18" charset="0"/>
              </a:rPr>
              <a:t>,</a:t>
            </a:r>
            <a:r>
              <a:rPr lang="en-US" sz="1100" baseline="0" dirty="0">
                <a:cs typeface="Times New Roman" pitchFamily="18" charset="0"/>
              </a:rPr>
              <a:t> or the acropolis of Corinth. The Acrocorinth was situated at an elevation of </a:t>
            </a:r>
            <a:r>
              <a:rPr lang="en-US" sz="1100" dirty="0"/>
              <a:t>nearly 2,000 feet (600 m) above sea level and was said to be impenetrable. An imposing mountain of limestone, it was naturally fortified and contributed to Corinth’s strategic significance. Because of its control over the isthmus and, thus, all travel between mainland Greece and the Peloponnesus, Corinth was coveted by anyone seeking power in the Peloponnesus.</a:t>
            </a:r>
          </a:p>
          <a:p>
            <a:endParaRPr lang="en-US" sz="1100" dirty="0"/>
          </a:p>
          <a:p>
            <a:r>
              <a:rPr lang="en-US" sz="1100" dirty="0"/>
              <a:t>tb031706966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262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imagine the tightly packed crowds at the theater, with more drawn</a:t>
            </a:r>
            <a:r>
              <a:rPr lang="en-US" baseline="0" dirty="0"/>
              <a:t> just by the noise and confusion</a:t>
            </a:r>
            <a:r>
              <a:rPr lang="en-US" dirty="0"/>
              <a:t>. This scene was captured by an American Colony photographer outside the Damascus Gate of Jerusalem on March 8, 1920.</a:t>
            </a:r>
          </a:p>
          <a:p>
            <a:endParaRPr lang="en-US" dirty="0"/>
          </a:p>
          <a:p>
            <a:r>
              <a:rPr lang="en-US" dirty="0"/>
              <a:t>mat07459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047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From the stage area Alexander would have been visible to the entire crowd. That Alexander motioned with his hand to quiet the crowd indicates that he could be seen and thus was standing in such a place.</a:t>
            </a:r>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827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gesture used to signal that one is about to speak is to hold out the thumb, index, and middle fingers with the remaining two folded into the hand. Ajax, in the center of the depiction here, can be seen using this gesture. This gesture is prescribed in several rhetorical handbooks dating from around the 1st century AD (see, for example, the comments on this verse in </a:t>
            </a:r>
            <a:r>
              <a:rPr lang="en-US" sz="1200" kern="1200" dirty="0">
                <a:solidFill>
                  <a:schemeClr val="tx1"/>
                </a:solidFill>
                <a:effectLst/>
                <a:latin typeface="+mn-lt"/>
                <a:ea typeface="+mn-ea"/>
                <a:cs typeface="+mn-cs"/>
              </a:rPr>
              <a:t>Parsons, Mikeal C. </a:t>
            </a:r>
            <a:r>
              <a:rPr lang="en-US" sz="1200" i="1" kern="1200" dirty="0">
                <a:solidFill>
                  <a:schemeClr val="tx1"/>
                </a:solidFill>
                <a:effectLst/>
                <a:latin typeface="+mn-lt"/>
                <a:ea typeface="+mn-ea"/>
                <a:cs typeface="+mn-cs"/>
              </a:rPr>
              <a:t>Acts</a:t>
            </a:r>
            <a:r>
              <a:rPr lang="en-US" sz="1200" kern="1200" dirty="0">
                <a:solidFill>
                  <a:schemeClr val="tx1"/>
                </a:solidFill>
                <a:effectLst/>
                <a:latin typeface="+mn-lt"/>
                <a:ea typeface="+mn-ea"/>
                <a:cs typeface="+mn-cs"/>
              </a:rPr>
              <a:t>. Paideia Commentaries on The New Testament. Grand Rapids, MI: Baker Academic, 2008, 306–7).</a:t>
            </a:r>
            <a:r>
              <a:rPr lang="en-US" dirty="0"/>
              <a:t> Compare the slides on Acts 21:40.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tb0512175546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11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imagine this</a:t>
            </a:r>
            <a:r>
              <a:rPr lang="en-US" baseline="0" dirty="0"/>
              <a:t> theater </a:t>
            </a:r>
            <a:r>
              <a:rPr lang="en-US" dirty="0"/>
              <a:t>filled with a roaring mob of Artemis–followers, all shouting the slogan</a:t>
            </a:r>
            <a:r>
              <a:rPr lang="en-US" baseline="0" dirty="0"/>
              <a:t> of the religion of Ephesus</a:t>
            </a:r>
            <a:r>
              <a:rPr lang="en-US" dirty="0"/>
              <a:t>.</a:t>
            </a:r>
          </a:p>
          <a:p>
            <a:endParaRPr lang="en-US" dirty="0"/>
          </a:p>
          <a:p>
            <a:r>
              <a:rPr lang="en-US" dirty="0"/>
              <a:t>jc0102150469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8415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in Ephesus, Paul wrote 1 Corinthians, telling them that he was coming to visit them and receive the collection they were taking for Jewish believers. He explained then that he planned to travel through Macedonia on his way to them (1 Cor 16:1-9).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261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The circular postal route of the Seven Churches</a:t>
            </a:r>
          </a:p>
          <a:p>
            <a:endParaRPr lang="en-GB">
              <a:ea typeface="ＭＳ Ｐゴシック" charset="0"/>
              <a:cs typeface="ＭＳ Ｐゴシック" charset="0"/>
            </a:endParaRPr>
          </a:p>
          <a:p>
            <a:r>
              <a:rPr lang="en-GB">
                <a:ea typeface="ＭＳ Ｐゴシック" charset="0"/>
                <a:cs typeface="ＭＳ Ｐゴシック" charset="0"/>
              </a:rPr>
              <a:t>The seven letters, described in chapters 2 and 3 of Revelation were sent to the Seven Churches in Ephesus, Smyrna, Pergamum, Thyatira, Sardis, Philadelphia and Laodicea. The order in which the letters were written was not randomly chosen, but follows a circular postal route. The messenger would have sailed from Patmos in a north-easterly direction to the harbour of Ephesus and disembarked there. </a:t>
            </a:r>
          </a:p>
          <a:p>
            <a:r>
              <a:rPr lang="en-GB">
                <a:ea typeface="ＭＳ Ｐゴシック" charset="0"/>
                <a:cs typeface="ＭＳ Ｐゴシック" charset="0"/>
              </a:rPr>
              <a:t>The average distance between these cities is 45 miles (72 km.), but the road back from Laodicea back to Ephesus was 110 miles (175 km.). It would have taken about three days between each visit, giving the messenger ample time to contemplate his last visit and prepare himself for the next. When visiting the Seven Churches today, the modern roads one travels on roughly follow the ancient Roman roads.</a:t>
            </a:r>
            <a:endParaRPr lang="en-US">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14788F-2C31-2846-B071-ADB2127DA5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lampstands were recovered from the cities of Pompeii and Herculaneum, buried in the eruption</a:t>
            </a:r>
            <a:r>
              <a:rPr lang="en-US" baseline="0" dirty="0"/>
              <a:t> of Mount Vesuvius in AD 79. They are reminiscent of Jesus’s statement that a lamp is put on a lampstand, in order to give light to those in the room (Luke 11:33). Although they may not have used such an expensive lampstand as the bronze one shown in this picture, it is not unlikely that such stands were used in the room where Paul was preaching. </a:t>
            </a:r>
            <a:r>
              <a:rPr lang="en-US" dirty="0"/>
              <a:t>This</a:t>
            </a:r>
            <a:r>
              <a:rPr lang="en-US" baseline="0" dirty="0"/>
              <a:t> lampstand was photographed at the Walters Art Museum in Baltimore.</a:t>
            </a:r>
            <a:endParaRPr lang="en-US" dirty="0"/>
          </a:p>
          <a:p>
            <a:endParaRPr lang="en-US" dirty="0"/>
          </a:p>
          <a:p>
            <a:r>
              <a:rPr lang="en-US" dirty="0"/>
              <a:t>adr1311245133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153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The Temple of the </a:t>
            </a:r>
            <a:r>
              <a:rPr lang="en-US" dirty="0" err="1">
                <a:ea typeface="ＭＳ Ｐゴシック" charset="0"/>
                <a:cs typeface="ＭＳ Ｐゴシック" charset="0"/>
              </a:rPr>
              <a:t>Sebastoi</a:t>
            </a:r>
            <a:r>
              <a:rPr lang="en-US" dirty="0">
                <a:ea typeface="ＭＳ Ｐゴシック" charset="0"/>
                <a:cs typeface="ＭＳ Ｐゴシック" charset="0"/>
              </a:rPr>
              <a:t> in Ephesus</a:t>
            </a:r>
          </a:p>
          <a:p>
            <a:endParaRPr lang="en-US" dirty="0">
              <a:ea typeface="ＭＳ Ｐゴシック" charset="0"/>
              <a:cs typeface="ＭＳ Ｐゴシック" charset="0"/>
            </a:endParaRPr>
          </a:p>
          <a:p>
            <a:r>
              <a:rPr lang="en-US" dirty="0">
                <a:ea typeface="ＭＳ Ｐゴシック" charset="0"/>
                <a:cs typeface="ＭＳ Ｐゴシック" charset="0"/>
              </a:rPr>
              <a:t>The construction of this Temple of the </a:t>
            </a:r>
            <a:r>
              <a:rPr lang="en-US" dirty="0" err="1">
                <a:ea typeface="ＭＳ Ｐゴシック" charset="0"/>
                <a:cs typeface="ＭＳ Ｐゴシック" charset="0"/>
              </a:rPr>
              <a:t>Sebastoi</a:t>
            </a:r>
            <a:r>
              <a:rPr lang="en-US" dirty="0">
                <a:ea typeface="ＭＳ Ｐゴシック" charset="0"/>
                <a:cs typeface="ＭＳ Ｐゴシック" charset="0"/>
              </a:rPr>
              <a:t>  (</a:t>
            </a:r>
            <a:r>
              <a:rPr lang="ja-JP" altLang="en-US" dirty="0">
                <a:ea typeface="ＭＳ Ｐゴシック" charset="0"/>
                <a:cs typeface="ＭＳ Ｐゴシック" charset="0"/>
              </a:rPr>
              <a:t>”</a:t>
            </a:r>
            <a:r>
              <a:rPr lang="en-US" altLang="ja-JP" dirty="0">
                <a:ea typeface="ＭＳ Ｐゴシック" charset="0"/>
                <a:cs typeface="ＭＳ Ｐゴシック" charset="0"/>
              </a:rPr>
              <a:t>Revered ones</a:t>
            </a:r>
            <a:r>
              <a:rPr lang="ja-JP" altLang="en-US" dirty="0">
                <a:ea typeface="ＭＳ Ｐゴシック" charset="0"/>
                <a:cs typeface="ＭＳ Ｐゴシック" charset="0"/>
              </a:rPr>
              <a:t>”</a:t>
            </a:r>
            <a:r>
              <a:rPr lang="en-US" altLang="ja-JP" dirty="0">
                <a:ea typeface="ＭＳ Ｐゴシック" charset="0"/>
                <a:cs typeface="ＭＳ Ｐゴシック" charset="0"/>
              </a:rPr>
              <a:t>) or Temple of Domitian in 82 A.D. gave Ephesus the </a:t>
            </a:r>
            <a:r>
              <a:rPr lang="en-US" altLang="ja-JP" dirty="0" err="1">
                <a:ea typeface="ＭＳ Ｐゴシック" charset="0"/>
                <a:cs typeface="ＭＳ Ｐゴシック" charset="0"/>
              </a:rPr>
              <a:t>honour</a:t>
            </a:r>
            <a:r>
              <a:rPr lang="en-US" altLang="ja-JP" dirty="0">
                <a:ea typeface="ＭＳ Ｐゴシック" charset="0"/>
                <a:cs typeface="ＭＳ Ｐゴシック" charset="0"/>
              </a:rPr>
              <a:t> of </a:t>
            </a:r>
            <a:r>
              <a:rPr lang="en-US" altLang="ja-JP" i="1" dirty="0">
                <a:ea typeface="ＭＳ Ｐゴシック" charset="0"/>
                <a:cs typeface="ＭＳ Ｐゴシック" charset="0"/>
              </a:rPr>
              <a:t>neokoros</a:t>
            </a:r>
            <a:r>
              <a:rPr lang="en-US" altLang="ja-JP" dirty="0">
                <a:ea typeface="ＭＳ Ｐゴシック" charset="0"/>
                <a:cs typeface="ＭＳ Ｐゴシック" charset="0"/>
              </a:rPr>
              <a:t> (</a:t>
            </a:r>
            <a:r>
              <a:rPr lang="ja-JP" altLang="en-US" dirty="0">
                <a:ea typeface="ＭＳ Ｐゴシック" charset="0"/>
                <a:cs typeface="ＭＳ Ｐゴシック" charset="0"/>
              </a:rPr>
              <a:t>“</a:t>
            </a:r>
            <a:r>
              <a:rPr lang="en-US" altLang="ja-JP" dirty="0">
                <a:ea typeface="ＭＳ Ｐゴシック" charset="0"/>
                <a:cs typeface="ＭＳ Ｐゴシック" charset="0"/>
              </a:rPr>
              <a:t>temple guardian</a:t>
            </a:r>
            <a:r>
              <a:rPr lang="ja-JP" altLang="en-US" dirty="0">
                <a:ea typeface="ＭＳ Ｐゴシック" charset="0"/>
                <a:cs typeface="ＭＳ Ｐゴシック" charset="0"/>
              </a:rPr>
              <a:t>”</a:t>
            </a:r>
            <a:r>
              <a:rPr lang="en-US" altLang="ja-JP" dirty="0">
                <a:ea typeface="ＭＳ Ｐゴシック" charset="0"/>
                <a:cs typeface="ＭＳ Ｐゴシック" charset="0"/>
              </a:rPr>
              <a:t>). The name of Domitian, who was an unpopular Roman Emperor, was erased after his death. However, in order for the city not to lose its status of </a:t>
            </a:r>
            <a:r>
              <a:rPr lang="en-US" altLang="ja-JP" i="1" dirty="0">
                <a:ea typeface="ＭＳ Ｐゴシック" charset="0"/>
                <a:cs typeface="ＭＳ Ｐゴシック" charset="0"/>
              </a:rPr>
              <a:t>neokoros, </a:t>
            </a:r>
            <a:r>
              <a:rPr lang="en-US" altLang="ja-JP" dirty="0">
                <a:ea typeface="ＭＳ Ｐゴシック" charset="0"/>
                <a:cs typeface="ＭＳ Ｐゴシック" charset="0"/>
              </a:rPr>
              <a:t>the temple was rededicated to Vespasian, also of the Flavian dynasty (the father of Domitian). This conflict may have formed the background to John</a:t>
            </a:r>
            <a:r>
              <a:rPr lang="ja-JP" altLang="en-US" dirty="0">
                <a:ea typeface="ＭＳ Ｐゴシック" charset="0"/>
                <a:cs typeface="ＭＳ Ｐゴシック" charset="0"/>
              </a:rPr>
              <a:t>’</a:t>
            </a:r>
            <a:r>
              <a:rPr lang="en-US" altLang="ja-JP" dirty="0">
                <a:ea typeface="ＭＳ Ｐゴシック" charset="0"/>
                <a:cs typeface="ＭＳ Ｐゴシック" charset="0"/>
              </a:rPr>
              <a:t>s exile to Patmos and his writing of the book of Revelation to the Seven Churches. Some have suggested that the figure on the upper left column represents Titus, the Roman general who sacked Jerusalem in 70 A.D. and who succeeded his father Vespasian as emperor</a:t>
            </a:r>
            <a:r>
              <a:rPr lang="en-GB" altLang="ja-JP" dirty="0">
                <a:ea typeface="ＭＳ Ｐゴシック" charset="0"/>
                <a:cs typeface="ＭＳ Ｐゴシック" charset="0"/>
              </a:rPr>
              <a:t>. It would have reminded the messenger of the prediction made by Jesus: </a:t>
            </a:r>
            <a:r>
              <a:rPr lang="ja-JP" altLang="en-US" dirty="0">
                <a:ea typeface="ＭＳ Ｐゴシック" charset="0"/>
                <a:cs typeface="ＭＳ Ｐゴシック" charset="0"/>
              </a:rPr>
              <a:t>“</a:t>
            </a:r>
            <a:r>
              <a:rPr lang="en-US" altLang="ja-JP" dirty="0">
                <a:ea typeface="ＭＳ Ｐゴシック" charset="0"/>
                <a:cs typeface="ＭＳ Ｐゴシック" charset="0"/>
              </a:rPr>
              <a:t>Do you not see all these things? Assuredly, I say to you, not one stone shall be left here upon another, that shall not be thrown down</a:t>
            </a:r>
            <a:r>
              <a:rPr lang="ja-JP" altLang="en-US" dirty="0">
                <a:ea typeface="ＭＳ Ｐゴシック" charset="0"/>
                <a:cs typeface="ＭＳ Ｐゴシック" charset="0"/>
              </a:rPr>
              <a:t>”</a:t>
            </a:r>
            <a:r>
              <a:rPr lang="en-US" altLang="ja-JP" dirty="0">
                <a:ea typeface="ＭＳ Ｐゴシック" charset="0"/>
                <a:cs typeface="ＭＳ Ｐゴシック" charset="0"/>
              </a:rPr>
              <a:t> (Matthew 24.2).</a:t>
            </a:r>
            <a:endParaRPr lang="en-US" dirty="0">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8BAE5A-525B-4D4E-AFF3-A746D9E7F66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Model of the Temple of Artemis in the Ephesus Museum</a:t>
            </a:r>
          </a:p>
          <a:p>
            <a:endParaRPr lang="en-US">
              <a:ea typeface="ＭＳ Ｐゴシック" charset="0"/>
              <a:cs typeface="ＭＳ Ｐゴシック" charset="0"/>
            </a:endParaRPr>
          </a:p>
          <a:p>
            <a:r>
              <a:rPr lang="en-US">
                <a:ea typeface="ＭＳ Ｐゴシック" charset="0"/>
                <a:cs typeface="ＭＳ Ｐゴシック" charset="0"/>
              </a:rPr>
              <a:t>This is a model of the Temple of Artemis in its Hellenistic phase, when it was four times as large as the Parthenon in Athens. In front of the temple is a monumental altar, where the sacred bulls were sacrificed. At the back of the temple stood an enormous statue of the goddess. The statue of Artemis that we saw on the right in Slide 21 is a copy of this representation. Although it was used as a centre for financial transactions and as an asylum for for people who were accused, but innocent of a committed crime, it was primarily a major religious institution. In Acts 19.35, the city clerk reminded the people in no uncertain terms of the importance of the fact that: </a:t>
            </a:r>
            <a:r>
              <a:rPr lang="ja-JP" altLang="en-US">
                <a:ea typeface="ＭＳ Ｐゴシック" charset="0"/>
                <a:cs typeface="ＭＳ Ｐゴシック" charset="0"/>
              </a:rPr>
              <a:t>“</a:t>
            </a:r>
            <a:r>
              <a:rPr lang="en-US" altLang="ja-JP">
                <a:ea typeface="ＭＳ Ｐゴシック" charset="0"/>
                <a:cs typeface="ＭＳ Ｐゴシック" charset="0"/>
              </a:rPr>
              <a:t>the city of the Ephesians is temple guardian of the great goddess Diana (Greek: Artemis) and of the image, which fell down from Zeus (Greek: the sky)?</a:t>
            </a:r>
            <a:r>
              <a:rPr lang="ja-JP" altLang="en-US">
                <a:ea typeface="ＭＳ Ｐゴシック" charset="0"/>
                <a:cs typeface="ＭＳ Ｐゴシック" charset="0"/>
              </a:rPr>
              <a:t>”</a:t>
            </a:r>
            <a:endParaRPr lang="en-GB" altLang="ja-JP">
              <a:ea typeface="ＭＳ Ｐゴシック" charset="0"/>
              <a:cs typeface="ＭＳ Ｐゴシック" charset="0"/>
            </a:endParaRPr>
          </a:p>
          <a:p>
            <a:r>
              <a:rPr lang="en-US">
                <a:ea typeface="ＭＳ Ｐゴシック" charset="0"/>
                <a:cs typeface="ＭＳ Ｐゴシック" charset="0"/>
              </a:rPr>
              <a:t>A grove nearby was believed to be the birthplace of the goddess and was known as a </a:t>
            </a:r>
            <a:r>
              <a:rPr lang="en-US" i="1">
                <a:ea typeface="ＭＳ Ｐゴシック" charset="0"/>
                <a:cs typeface="ＭＳ Ｐゴシック" charset="0"/>
              </a:rPr>
              <a:t>paradeisos</a:t>
            </a:r>
            <a:r>
              <a:rPr lang="en-US">
                <a:ea typeface="ＭＳ Ｐゴシック" charset="0"/>
                <a:cs typeface="ＭＳ Ｐゴシック" charset="0"/>
              </a:rPr>
              <a:t> (a Persian word for a formal garden). With people still flocking to the site in the New Testament period, the promise that the </a:t>
            </a:r>
            <a:r>
              <a:rPr lang="ja-JP" altLang="en-US">
                <a:ea typeface="ＭＳ Ｐゴシック" charset="0"/>
                <a:cs typeface="ＭＳ Ｐゴシック" charset="0"/>
              </a:rPr>
              <a:t>“</a:t>
            </a:r>
            <a:r>
              <a:rPr lang="en-US" altLang="ja-JP">
                <a:ea typeface="ＭＳ Ｐゴシック" charset="0"/>
                <a:cs typeface="ＭＳ Ｐゴシック" charset="0"/>
              </a:rPr>
              <a:t>overcomers</a:t>
            </a:r>
            <a:r>
              <a:rPr lang="ja-JP" altLang="en-US">
                <a:ea typeface="ＭＳ Ｐゴシック" charset="0"/>
                <a:cs typeface="ＭＳ Ｐゴシック" charset="0"/>
              </a:rPr>
              <a:t>”</a:t>
            </a:r>
            <a:r>
              <a:rPr lang="en-US" altLang="ja-JP">
                <a:ea typeface="ＭＳ Ｐゴシック" charset="0"/>
                <a:cs typeface="ＭＳ Ｐゴシック" charset="0"/>
              </a:rPr>
              <a:t> of Ephesus would be allowed to eat of the tree of life, which is </a:t>
            </a:r>
            <a:r>
              <a:rPr lang="ja-JP" altLang="en-US">
                <a:ea typeface="ＭＳ Ｐゴシック" charset="0"/>
                <a:cs typeface="ＭＳ Ｐゴシック" charset="0"/>
              </a:rPr>
              <a:t>“</a:t>
            </a:r>
            <a:r>
              <a:rPr lang="en-US" altLang="ja-JP">
                <a:ea typeface="ＭＳ Ｐゴシック" charset="0"/>
                <a:cs typeface="ＭＳ Ｐゴシック" charset="0"/>
              </a:rPr>
              <a:t>in the midst of the Paradise of God,</a:t>
            </a:r>
            <a:r>
              <a:rPr lang="ja-JP" altLang="en-US">
                <a:ea typeface="ＭＳ Ｐゴシック" charset="0"/>
                <a:cs typeface="ＭＳ Ｐゴシック" charset="0"/>
              </a:rPr>
              <a:t>”</a:t>
            </a:r>
            <a:r>
              <a:rPr lang="en-US" altLang="ja-JP">
                <a:ea typeface="ＭＳ Ｐゴシック" charset="0"/>
                <a:cs typeface="ＭＳ Ｐゴシック" charset="0"/>
              </a:rPr>
              <a:t> (Revelation 2.7), would have been full of significance.</a:t>
            </a:r>
          </a:p>
          <a:p>
            <a:endParaRPr lang="en-US">
              <a:ea typeface="ＭＳ Ｐゴシック" charset="0"/>
              <a:cs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65295C-196D-8048-9192-A3D3D06DDF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The </a:t>
            </a:r>
            <a:r>
              <a:rPr lang="en-US" dirty="0" err="1">
                <a:ea typeface="ＭＳ Ｐゴシック" charset="0"/>
                <a:cs typeface="ＭＳ Ｐゴシック" charset="0"/>
              </a:rPr>
              <a:t>Artemision</a:t>
            </a:r>
            <a:r>
              <a:rPr lang="en-US" dirty="0">
                <a:ea typeface="ＭＳ Ｐゴシック" charset="0"/>
                <a:cs typeface="ＭＳ Ｐゴシック" charset="0"/>
              </a:rPr>
              <a:t> at Ephesus</a:t>
            </a:r>
          </a:p>
          <a:p>
            <a:endParaRPr lang="en-US" dirty="0">
              <a:ea typeface="ＭＳ Ｐゴシック" charset="0"/>
              <a:cs typeface="ＭＳ Ｐゴシック" charset="0"/>
            </a:endParaRPr>
          </a:p>
          <a:p>
            <a:r>
              <a:rPr lang="en-US" dirty="0">
                <a:ea typeface="ＭＳ Ｐゴシック" charset="0"/>
                <a:cs typeface="ＭＳ Ｐゴシック" charset="0"/>
              </a:rPr>
              <a:t>The Temple of Artemis at Ephesus was regarded by ancient writers as one of the Seven Wonders of the World and was destroyed and rebuilt several times. A temple built with the help of donations by King Croesus about 560 B.C. was the largest monumental building of the time to be built of marble. A fire started by a man called </a:t>
            </a:r>
            <a:r>
              <a:rPr lang="en-US" dirty="0" err="1">
                <a:ea typeface="ＭＳ Ｐゴシック" charset="0"/>
                <a:cs typeface="ＭＳ Ｐゴシック" charset="0"/>
              </a:rPr>
              <a:t>Herostratus</a:t>
            </a:r>
            <a:r>
              <a:rPr lang="en-US" dirty="0">
                <a:ea typeface="ＭＳ Ｐゴシック" charset="0"/>
                <a:cs typeface="ＭＳ Ｐゴシック" charset="0"/>
              </a:rPr>
              <a:t>, who wished to become famous, burned this temple to the ground in 356 B.C. The reconstruction made in the Hellenistic period had more or less the same dimensions as the previous one. Pliny gives its dimensions as: 220 ft. (67 m.) wide and 425 ft. (130 m.)  long  and records that it was supported by 127 columns. Each fluted column was 57 ft. (17 m.)  high and was capped with an Ionic capital. This single standing column has been assembled from fragments that were found in the excavations. Today, storks nest on top of the pillar. The Hellenistic temple was built on a thirteen-step platform which raised it above the marshy ground which has overtaken the area today. The sanctuary of Artemis was surrounded by a public garden, called Paradise, a Persian word for a formal garden. This sacred compound, called </a:t>
            </a:r>
            <a:r>
              <a:rPr lang="en-US" dirty="0" err="1">
                <a:ea typeface="ＭＳ Ｐゴシック" charset="0"/>
                <a:cs typeface="ＭＳ Ｐゴシック" charset="0"/>
              </a:rPr>
              <a:t>Artemision</a:t>
            </a:r>
            <a:r>
              <a:rPr lang="en-US" dirty="0">
                <a:ea typeface="ＭＳ Ｐゴシック" charset="0"/>
                <a:cs typeface="ＭＳ Ｐゴシック" charset="0"/>
              </a:rPr>
              <a:t>, served as a sanctuary for people who were accused, but innocent, of a committed crime.</a:t>
            </a:r>
          </a:p>
        </p:txBody>
      </p:sp>
      <p:sp>
        <p:nvSpPr>
          <p:cNvPr id="604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D103B1-669A-9844-B626-0AABEE3207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ＭＳ Ｐゴシック" pitchFamily="34" charset="-128"/>
              </a:rPr>
              <a:t>Because of the distance around the Peloponnesus and rough seas at the southern tip, the ancients used a slipway called the </a:t>
            </a:r>
            <a:r>
              <a:rPr lang="en-US" sz="1100" dirty="0" err="1">
                <a:ea typeface="ＭＳ Ｐゴシック" pitchFamily="34" charset="-128"/>
              </a:rPr>
              <a:t>Diolkos</a:t>
            </a:r>
            <a:r>
              <a:rPr lang="en-US" sz="1100" dirty="0">
                <a:ea typeface="ＭＳ Ｐゴシック" pitchFamily="34" charset="-128"/>
              </a:rPr>
              <a:t> to drag light ships across the isthmus from one gulf to the other. They would remove the cargo from the ship, drag the ship and cart the goods across the isthmus, and reload the ship with the cargo on the other side. The cargo of larger ships was transferred to ships waiting on the other side. Part of this road, built in 600 BC, is still visible on the western side of the isthmus.</a:t>
            </a:r>
            <a:r>
              <a:rPr lang="en-US" sz="1100" baseline="0" dirty="0">
                <a:ea typeface="ＭＳ Ｐゴシック" pitchFamily="34" charset="-128"/>
              </a:rPr>
              <a:t> It was</a:t>
            </a:r>
            <a:r>
              <a:rPr lang="en-US" sz="1100" dirty="0">
                <a:ea typeface="ＭＳ Ｐゴシック" pitchFamily="34" charset="-128"/>
              </a:rPr>
              <a:t> excavated by the Greek Archaeological Society from 1956 to 1962</a:t>
            </a:r>
            <a:r>
              <a:rPr lang="en-US" sz="1100" b="1" dirty="0">
                <a:ea typeface="ＭＳ Ｐゴシック" pitchFamily="34" charset="-128"/>
              </a:rPr>
              <a:t>.</a:t>
            </a:r>
            <a:r>
              <a:rPr lang="en-US" sz="1100" dirty="0">
                <a:ea typeface="ＭＳ Ｐゴシック" pitchFamily="34" charset="-128"/>
              </a:rPr>
              <a:t> The</a:t>
            </a:r>
            <a:r>
              <a:rPr lang="en-US" sz="1100" baseline="0" dirty="0">
                <a:ea typeface="ＭＳ Ｐゴシック" pitchFamily="34" charset="-128"/>
              </a:rPr>
              <a:t> road ran along much the same route as a modern canal which cuts across the isthmus. The portage of ships across the isthmus generated considerable economic activity for the city of Corinth.</a:t>
            </a:r>
            <a:endParaRPr lang="en-US" sz="1100" dirty="0"/>
          </a:p>
          <a:p>
            <a:endParaRPr lang="en-US" sz="1100" dirty="0"/>
          </a:p>
          <a:p>
            <a:r>
              <a:rPr lang="en-US" sz="1100" dirty="0"/>
              <a:t>tb031706906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995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The journey of the messenger from Ephesus to Smyrna</a:t>
            </a:r>
          </a:p>
          <a:p>
            <a:endParaRPr lang="en-GB">
              <a:ea typeface="ＭＳ Ｐゴシック" charset="0"/>
              <a:cs typeface="ＭＳ Ｐゴシック" charset="0"/>
            </a:endParaRPr>
          </a:p>
          <a:p>
            <a:r>
              <a:rPr lang="en-GB">
                <a:ea typeface="ＭＳ Ｐゴシック" charset="0"/>
                <a:cs typeface="ＭＳ Ｐゴシック" charset="0"/>
              </a:rPr>
              <a:t>The distance between Ephesus and Smyrna is about 40 miles, so that the messenger could have reached the next stage on his journey in two or three days. On leaving Ephesus for Smyrna, he would have travelled over the processional way (which later became Marble Way), in front of the Theatre and gone north, passing by the Artemision. </a:t>
            </a:r>
          </a:p>
          <a:p>
            <a:r>
              <a:rPr lang="en-GB">
                <a:ea typeface="ＭＳ Ｐゴシック" charset="0"/>
                <a:cs typeface="ＭＳ Ｐゴシック" charset="0"/>
              </a:rPr>
              <a:t>After walking through a pass in the mountain range to the north of Ephesus, he would have reached a large plain. Going north, an inland road would have led him straight to Smyrna. As the terrain determines the direction a road can take, today’s motorway still follows the same route. </a:t>
            </a:r>
          </a:p>
          <a:p>
            <a:r>
              <a:rPr lang="en-GB">
                <a:ea typeface="ＭＳ Ｐゴシック" charset="0"/>
                <a:cs typeface="ＭＳ Ｐゴシック" charset="0"/>
              </a:rPr>
              <a:t>On reaching the hills south of Smyrna, he would have seen the beautiful bay of Smyrna and easily picked out the high Pagus mountain with its white crown of temples and palaces that graced its top. He undoubtedly looked forward to announcing the unqualified praise of the believers in Smyrna described in the letter from Jesus, which he was carrying.</a:t>
            </a:r>
          </a:p>
          <a:p>
            <a:endParaRPr lang="en-GB">
              <a:ea typeface="ＭＳ Ｐゴシック" charset="0"/>
              <a:cs typeface="ＭＳ Ｐゴシック" charset="0"/>
            </a:endParaRPr>
          </a:p>
          <a:p>
            <a:endParaRPr lang="en-GB">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3FBA6D-B774-2A49-85A7-6126D746AA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a:ea typeface="ＭＳ Ｐゴシック" charset="0"/>
                <a:cs typeface="ＭＳ Ｐゴシック" charset="0"/>
              </a:rPr>
              <a:t>The State Agora of Smyrna</a:t>
            </a:r>
          </a:p>
          <a:p>
            <a:pPr>
              <a:lnSpc>
                <a:spcPct val="90000"/>
              </a:lnSpc>
            </a:pPr>
            <a:endParaRPr lang="en-US">
              <a:ea typeface="ＭＳ Ｐゴシック" charset="0"/>
              <a:cs typeface="ＭＳ Ｐゴシック" charset="0"/>
            </a:endParaRPr>
          </a:p>
          <a:p>
            <a:pPr>
              <a:lnSpc>
                <a:spcPct val="90000"/>
              </a:lnSpc>
            </a:pPr>
            <a:r>
              <a:rPr lang="en-US">
                <a:ea typeface="ＭＳ Ｐゴシック" charset="0"/>
                <a:cs typeface="ＭＳ Ｐゴシック" charset="0"/>
              </a:rPr>
              <a:t>The remains of the State Agora of the city are some of the best preserved of such a public space in the entire country. It owes its preservation to the fact that this area was used as an Ottoman graveyard, surrounded by a </a:t>
            </a:r>
            <a:r>
              <a:rPr lang="en-US" i="1">
                <a:ea typeface="ＭＳ Ｐゴシック" charset="0"/>
                <a:cs typeface="ＭＳ Ｐゴシック" charset="0"/>
              </a:rPr>
              <a:t>namazgah</a:t>
            </a:r>
            <a:r>
              <a:rPr lang="en-US">
                <a:ea typeface="ＭＳ Ｐゴシック" charset="0"/>
                <a:cs typeface="ＭＳ Ｐゴシック" charset="0"/>
              </a:rPr>
              <a:t> (the name the locality is known by today) which indicates </a:t>
            </a:r>
            <a:r>
              <a:rPr lang="ja-JP" altLang="en-US">
                <a:ea typeface="ＭＳ Ｐゴシック" charset="0"/>
                <a:cs typeface="ＭＳ Ｐゴシック" charset="0"/>
              </a:rPr>
              <a:t>“</a:t>
            </a:r>
            <a:r>
              <a:rPr lang="en-US" altLang="ja-JP">
                <a:ea typeface="ＭＳ Ｐゴシック" charset="0"/>
                <a:cs typeface="ＭＳ Ｐゴシック" charset="0"/>
              </a:rPr>
              <a:t>an open area where people performed prayer called </a:t>
            </a:r>
            <a:r>
              <a:rPr lang="en-US" altLang="ja-JP" i="1">
                <a:ea typeface="ＭＳ Ｐゴシック" charset="0"/>
                <a:cs typeface="ＭＳ Ｐゴシック" charset="0"/>
              </a:rPr>
              <a:t>namaz</a:t>
            </a:r>
            <a:r>
              <a:rPr lang="en-US" altLang="ja-JP">
                <a:ea typeface="ＭＳ Ｐゴシック" charset="0"/>
                <a:cs typeface="ＭＳ Ｐゴシック" charset="0"/>
              </a:rPr>
              <a:t>.</a:t>
            </a:r>
            <a:r>
              <a:rPr lang="ja-JP" altLang="en-US">
                <a:ea typeface="ＭＳ Ｐゴシック" charset="0"/>
                <a:cs typeface="ＭＳ Ｐゴシック" charset="0"/>
              </a:rPr>
              <a:t>”</a:t>
            </a:r>
            <a:r>
              <a:rPr lang="en-US" altLang="ja-JP">
                <a:ea typeface="ＭＳ Ｐゴシック" charset="0"/>
                <a:cs typeface="ＭＳ Ｐゴシック" charset="0"/>
              </a:rPr>
              <a:t> Now a busy hive of restoration by the Turkish authorities, the site preserves a structure built in the form of a rectangle, </a:t>
            </a:r>
            <a:r>
              <a:rPr lang="en-GB" altLang="ja-JP">
                <a:ea typeface="ＭＳ Ｐゴシック" charset="0"/>
                <a:cs typeface="ＭＳ Ｐゴシック" charset="0"/>
              </a:rPr>
              <a:t>surrounded by porticoes, which had a magnificent basilica on its northern side. </a:t>
            </a:r>
            <a:r>
              <a:rPr lang="en-US" altLang="ja-JP">
                <a:ea typeface="ＭＳ Ｐゴシック" charset="0"/>
                <a:cs typeface="ＭＳ Ｐゴシック" charset="0"/>
              </a:rPr>
              <a:t>T</a:t>
            </a:r>
            <a:r>
              <a:rPr lang="en-GB" altLang="ja-JP">
                <a:ea typeface="ＭＳ Ｐゴシック" charset="0"/>
                <a:cs typeface="ＭＳ Ｐゴシック" charset="0"/>
              </a:rPr>
              <a:t>he dimensions of this courtyard were 394 ft. (120 m.) by 262 ft. (80 m.), with the stoas on the east and west sides measuring 59 ft. (18 m.) long and the Northern Basilica measuring 95 ft. (29 m.) long.</a:t>
            </a:r>
          </a:p>
          <a:p>
            <a:pPr>
              <a:lnSpc>
                <a:spcPct val="90000"/>
              </a:lnSpc>
            </a:pPr>
            <a:r>
              <a:rPr lang="en-GB">
                <a:ea typeface="ＭＳ Ｐゴシック" charset="0"/>
                <a:cs typeface="ＭＳ Ｐゴシック" charset="0"/>
              </a:rPr>
              <a:t>The original market place was built during the Hellenistic period and improved by the Romans. We can imagine the messenger passing by and seeing some of the believers in this, the bustling heart of the city. Some of them may have had to give up jobs making idols or other occupations that conflicted with their beliefs. Some may have had their property confiscated for refusing to bow to Caesar. They may have been forced to hire themselves out doing jobs more menial than they were accustomed to, in order to keep a clear conscience and thus have stood out in the crowd. </a:t>
            </a:r>
          </a:p>
          <a:p>
            <a:pPr>
              <a:lnSpc>
                <a:spcPct val="90000"/>
              </a:lnSpc>
            </a:pPr>
            <a:endParaRPr lang="en-US">
              <a:ea typeface="ＭＳ Ｐゴシック" charset="0"/>
              <a:cs typeface="ＭＳ Ｐゴシック" charset="0"/>
            </a:endParaRPr>
          </a:p>
        </p:txBody>
      </p:sp>
      <p:sp>
        <p:nvSpPr>
          <p:cNvPr id="747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4CBABB-CF86-DD49-ACD5-0508205F93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93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The journey of the messenger from Smyrna to Pergamum</a:t>
            </a:r>
          </a:p>
          <a:p>
            <a:endParaRPr lang="en-GB">
              <a:ea typeface="ＭＳ Ｐゴシック" charset="0"/>
              <a:cs typeface="ＭＳ Ｐゴシック" charset="0"/>
            </a:endParaRPr>
          </a:p>
          <a:p>
            <a:r>
              <a:rPr lang="en-US">
                <a:ea typeface="ＭＳ Ｐゴシック" charset="0"/>
                <a:cs typeface="ＭＳ Ｐゴシック" charset="0"/>
              </a:rPr>
              <a:t>The messenger would have left Smyrna and gone north, skirting the end of the gulf and climbing up a mountain range. The road descended into the Hermus Valley, where the terrain was relatively flat. Continuing on this road, he would have passed through hilly terrain and followed the coastline of the Aegean, which he had not seen since he left Smyrna, for a while. Climbing again over a few low hills, he entered the Caicus Valley, which was wide at first, but then became a little narrower. </a:t>
            </a:r>
            <a:r>
              <a:rPr lang="en-GB">
                <a:ea typeface="ＭＳ Ｐゴシック" charset="0"/>
                <a:cs typeface="ＭＳ Ｐゴシック" charset="0"/>
              </a:rPr>
              <a:t>While walking alongside the Caicus River, the messenger would have seen some high mountains on his left side. Soon he would see the high and strongly fortified rocky mountain on which Pergamum was built, standing out in splendid isolation from the other mountains nearby.</a:t>
            </a:r>
          </a:p>
          <a:p>
            <a:endParaRPr lang="en-GB">
              <a:ea typeface="ＭＳ Ｐゴシック" charset="0"/>
              <a:cs typeface="ＭＳ Ｐゴシック" charset="0"/>
            </a:endParaRPr>
          </a:p>
        </p:txBody>
      </p:sp>
      <p:sp>
        <p:nvSpPr>
          <p:cNvPr id="93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846280-0C0B-1847-9AFD-B11445F446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Entrance to the </a:t>
            </a:r>
            <a:r>
              <a:rPr lang="en-US" dirty="0" err="1">
                <a:ea typeface="ＭＳ Ｐゴシック" charset="0"/>
                <a:cs typeface="ＭＳ Ｐゴシック" charset="0"/>
              </a:rPr>
              <a:t>Asclepium</a:t>
            </a:r>
            <a:r>
              <a:rPr lang="en-US" dirty="0">
                <a:ea typeface="ＭＳ Ｐゴシック" charset="0"/>
                <a:cs typeface="ＭＳ Ｐゴシック" charset="0"/>
              </a:rPr>
              <a:t> at Pergamum</a:t>
            </a:r>
          </a:p>
          <a:p>
            <a:endParaRPr lang="en-US" dirty="0">
              <a:ea typeface="ＭＳ Ｐゴシック" charset="0"/>
              <a:cs typeface="ＭＳ Ｐゴシック" charset="0"/>
            </a:endParaRPr>
          </a:p>
          <a:p>
            <a:r>
              <a:rPr lang="en-US" dirty="0">
                <a:ea typeface="ＭＳ Ｐゴシック" charset="0"/>
                <a:cs typeface="ＭＳ Ｐゴシック" charset="0"/>
              </a:rPr>
              <a:t>The Via Tecta led into the propylon, or monumental entrance gate of the </a:t>
            </a:r>
            <a:r>
              <a:rPr lang="en-US" dirty="0" err="1">
                <a:ea typeface="ＭＳ Ｐゴシック" charset="0"/>
                <a:cs typeface="ＭＳ Ｐゴシック" charset="0"/>
              </a:rPr>
              <a:t>Asclepium</a:t>
            </a:r>
            <a:r>
              <a:rPr lang="en-US" dirty="0">
                <a:ea typeface="ＭＳ Ｐゴシック" charset="0"/>
                <a:cs typeface="ＭＳ Ｐゴシック" charset="0"/>
              </a:rPr>
              <a:t> of Pergamum, in front of which was a courtyard surrounded on three sides by colonnaded </a:t>
            </a:r>
            <a:r>
              <a:rPr lang="en-US" dirty="0" err="1">
                <a:ea typeface="ＭＳ Ｐゴシック" charset="0"/>
                <a:cs typeface="ＭＳ Ｐゴシック" charset="0"/>
              </a:rPr>
              <a:t>stoas</a:t>
            </a:r>
            <a:r>
              <a:rPr lang="en-US" dirty="0">
                <a:ea typeface="ＭＳ Ｐゴシック" charset="0"/>
                <a:cs typeface="ＭＳ Ｐゴシック" charset="0"/>
              </a:rPr>
              <a:t>. There was an altar to Asclepius in the </a:t>
            </a:r>
            <a:r>
              <a:rPr lang="en-US" dirty="0" err="1">
                <a:ea typeface="ＭＳ Ｐゴシック" charset="0"/>
                <a:cs typeface="ＭＳ Ｐゴシック" charset="0"/>
              </a:rPr>
              <a:t>centre</a:t>
            </a:r>
            <a:r>
              <a:rPr lang="en-US" dirty="0">
                <a:ea typeface="ＭＳ Ｐゴシック" charset="0"/>
                <a:cs typeface="ＭＳ Ｐゴシック" charset="0"/>
              </a:rPr>
              <a:t> of this courtyard and the entire complex was dedicated to the cult of this serpent god. The road to the </a:t>
            </a:r>
            <a:r>
              <a:rPr lang="en-US" dirty="0" err="1">
                <a:ea typeface="ＭＳ Ｐゴシック" charset="0"/>
                <a:cs typeface="ＭＳ Ｐゴシック" charset="0"/>
              </a:rPr>
              <a:t>Asclepium</a:t>
            </a:r>
            <a:r>
              <a:rPr lang="en-US" dirty="0">
                <a:ea typeface="ＭＳ Ｐゴシック" charset="0"/>
                <a:cs typeface="ＭＳ Ｐゴシック" charset="0"/>
              </a:rPr>
              <a:t> would have been crowded daily with people seeking healing</a:t>
            </a:r>
            <a:r>
              <a:rPr lang="en-GB" dirty="0">
                <a:ea typeface="ＭＳ Ｐゴシック" charset="0"/>
                <a:cs typeface="ＭＳ Ｐゴシック" charset="0"/>
              </a:rPr>
              <a:t>. This practice was, of course, in direct opposition to the real healing power and salvation, which is only available in Christ. </a:t>
            </a:r>
            <a:r>
              <a:rPr lang="en-US" dirty="0">
                <a:ea typeface="ＭＳ Ｐゴシック" charset="0"/>
                <a:cs typeface="ＭＳ Ｐゴシック" charset="0"/>
              </a:rPr>
              <a:t>As the other major sanctuary of Asclepius was at Epidaurus in Greece, </a:t>
            </a:r>
            <a:r>
              <a:rPr lang="en-GB" dirty="0">
                <a:ea typeface="ＭＳ Ｐゴシック" charset="0"/>
                <a:cs typeface="ＭＳ Ｐゴシック" charset="0"/>
              </a:rPr>
              <a:t>the shrine in Pergamum was the most important cult site of this pagan worship in Asia and must have been a real threat to the believers in this city. What would a Christian do when he was sick? He needed help, it was supposedly available in the </a:t>
            </a:r>
            <a:r>
              <a:rPr lang="en-GB" dirty="0" err="1">
                <a:ea typeface="ＭＳ Ｐゴシック" charset="0"/>
                <a:cs typeface="ＭＳ Ｐゴシック" charset="0"/>
              </a:rPr>
              <a:t>Asclepium</a:t>
            </a:r>
            <a:r>
              <a:rPr lang="en-GB" dirty="0">
                <a:ea typeface="ＭＳ Ｐゴシック" charset="0"/>
                <a:cs typeface="ＭＳ Ｐゴシック" charset="0"/>
              </a:rPr>
              <a:t> hospital. But offering to the serpent god would have been against his conscience! Although the </a:t>
            </a:r>
            <a:r>
              <a:rPr lang="en-GB" dirty="0" err="1">
                <a:ea typeface="ＭＳ Ｐゴシック" charset="0"/>
                <a:cs typeface="ＭＳ Ｐゴシック" charset="0"/>
              </a:rPr>
              <a:t>Asclepium</a:t>
            </a:r>
            <a:r>
              <a:rPr lang="en-GB" dirty="0">
                <a:ea typeface="ＭＳ Ｐゴシック" charset="0"/>
                <a:cs typeface="ＭＳ Ｐゴシック" charset="0"/>
              </a:rPr>
              <a:t> itself is not mentioned in the Book of Revelation, the symbol of the snake is used to depict Satan, the “adversary” in Revelation 12.9 and 20.2).</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BCA3C6-3848-F542-BFA5-1B519173DAB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The restored Great Altar of Zeus superimposed on the present-day Acropolis of Pergamum</a:t>
            </a:r>
          </a:p>
          <a:p>
            <a:endParaRPr lang="en-US" dirty="0">
              <a:ea typeface="ＭＳ Ｐゴシック" charset="0"/>
              <a:cs typeface="ＭＳ Ｐゴシック" charset="0"/>
            </a:endParaRPr>
          </a:p>
          <a:p>
            <a:r>
              <a:rPr lang="en-US" dirty="0">
                <a:ea typeface="ＭＳ Ｐゴシック" charset="0"/>
                <a:cs typeface="ＭＳ Ｐゴシック" charset="0"/>
              </a:rPr>
              <a:t>Here we see the reconstructed Altar of Zeus, as it would have appeared to believers in ancient Pergamum. The main approach was on the west, overlooking the valley. The messenger would have seen the smoke arising from the horseshoe-shaped altar from afar. It was constructed of white marble and measured 117 ft. (36 m.) wide and 110 ft. (33 m.) deep. In the ancient world, only the Temple of Athena Parthenon in Athens has a longer continuous band of relief. It extended for 371 ft. (113 m.) around the podium. The </a:t>
            </a:r>
            <a:r>
              <a:rPr lang="en-US" i="1" dirty="0">
                <a:ea typeface="ＭＳ Ｐゴシック" charset="0"/>
                <a:cs typeface="ＭＳ Ｐゴシック" charset="0"/>
              </a:rPr>
              <a:t>Gigantomachy</a:t>
            </a:r>
            <a:r>
              <a:rPr lang="en-US" dirty="0">
                <a:ea typeface="ＭＳ Ｐゴシック" charset="0"/>
                <a:cs typeface="ＭＳ Ｐゴシック" charset="0"/>
              </a:rPr>
              <a:t> portrays a mythical battle between the gods and the giants. It was thought that the relief commemorated  the victory of the </a:t>
            </a:r>
            <a:r>
              <a:rPr lang="en-US" dirty="0" err="1">
                <a:ea typeface="ＭＳ Ｐゴシック" charset="0"/>
                <a:cs typeface="ＭＳ Ｐゴシック" charset="0"/>
              </a:rPr>
              <a:t>Attalid</a:t>
            </a:r>
            <a:r>
              <a:rPr lang="en-US" dirty="0">
                <a:ea typeface="ＭＳ Ｐゴシック" charset="0"/>
                <a:cs typeface="ＭＳ Ｐゴシック" charset="0"/>
              </a:rPr>
              <a:t> kings, (to which dynasty Eumenes II belonged), over the </a:t>
            </a:r>
            <a:r>
              <a:rPr lang="en-US" dirty="0" err="1">
                <a:ea typeface="ＭＳ Ｐゴシック" charset="0"/>
                <a:cs typeface="ＭＳ Ｐゴシック" charset="0"/>
              </a:rPr>
              <a:t>Gauls</a:t>
            </a:r>
            <a:r>
              <a:rPr lang="en-US" dirty="0">
                <a:ea typeface="ＭＳ Ｐゴシック" charset="0"/>
                <a:cs typeface="ＭＳ Ｐゴシック" charset="0"/>
              </a:rPr>
              <a:t>, but this cannot be proved. </a:t>
            </a:r>
          </a:p>
          <a:p>
            <a:r>
              <a:rPr lang="en-US" dirty="0">
                <a:ea typeface="ＭＳ Ｐゴシック" charset="0"/>
                <a:cs typeface="ＭＳ Ｐゴシック" charset="0"/>
              </a:rPr>
              <a:t>Some interpreters have identified this altar as</a:t>
            </a:r>
            <a:r>
              <a:rPr lang="ja-JP" altLang="en-US" dirty="0">
                <a:ea typeface="ＭＳ Ｐゴシック" charset="0"/>
                <a:cs typeface="ＭＳ Ｐゴシック" charset="0"/>
              </a:rPr>
              <a:t>”</a:t>
            </a:r>
            <a:r>
              <a:rPr lang="en-US" altLang="ja-JP" dirty="0">
                <a:ea typeface="ＭＳ Ｐゴシック" charset="0"/>
                <a:cs typeface="ＭＳ Ｐゴシック" charset="0"/>
              </a:rPr>
              <a:t> Satan</a:t>
            </a:r>
            <a:r>
              <a:rPr lang="ja-JP" altLang="en-US" dirty="0">
                <a:ea typeface="ＭＳ Ｐゴシック" charset="0"/>
                <a:cs typeface="ＭＳ Ｐゴシック" charset="0"/>
              </a:rPr>
              <a:t>’</a:t>
            </a:r>
            <a:r>
              <a:rPr lang="en-US" altLang="ja-JP" dirty="0">
                <a:ea typeface="ＭＳ Ｐゴシック" charset="0"/>
                <a:cs typeface="ＭＳ Ｐゴシック" charset="0"/>
              </a:rPr>
              <a:t>s throne,</a:t>
            </a:r>
            <a:r>
              <a:rPr lang="ja-JP" altLang="en-US" dirty="0">
                <a:ea typeface="ＭＳ Ｐゴシック" charset="0"/>
                <a:cs typeface="ＭＳ Ｐゴシック" charset="0"/>
              </a:rPr>
              <a:t>”</a:t>
            </a:r>
            <a:r>
              <a:rPr lang="en-US" altLang="ja-JP" dirty="0">
                <a:ea typeface="ＭＳ Ｐゴシック" charset="0"/>
                <a:cs typeface="ＭＳ Ｐゴシック" charset="0"/>
              </a:rPr>
              <a:t> but it would appear, as already mentioned in Slide 40, that it was the cult of emperor worship that was the chief threat to the believers of Pergamum.</a:t>
            </a:r>
            <a:endParaRPr lang="en-US" dirty="0">
              <a:ea typeface="ＭＳ Ｐゴシック" charset="0"/>
              <a:cs typeface="ＭＳ Ｐゴシック" charset="0"/>
            </a:endParaRPr>
          </a:p>
        </p:txBody>
      </p:sp>
      <p:sp>
        <p:nvSpPr>
          <p:cNvPr id="121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806D3A-25CC-6847-A9AB-3337AAC160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ln/>
        </p:spPr>
      </p:sp>
      <p:sp>
        <p:nvSpPr>
          <p:cNvPr id="1239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The reconstructed Great Altar of Zeus in the Pergamon Museum, Berlin</a:t>
            </a:r>
          </a:p>
          <a:p>
            <a:endParaRPr lang="en-US" dirty="0">
              <a:ea typeface="ＭＳ Ｐゴシック" charset="0"/>
              <a:cs typeface="ＭＳ Ｐゴシック" charset="0"/>
            </a:endParaRPr>
          </a:p>
          <a:p>
            <a:r>
              <a:rPr lang="en-US" dirty="0">
                <a:ea typeface="ＭＳ Ｐゴシック" charset="0"/>
                <a:cs typeface="ＭＳ Ｐゴシック" charset="0"/>
              </a:rPr>
              <a:t>The largest altar in antiquity is now the highlight of the Pergamon Museum in Berlin, where it has a room entirely to itself. The frieze took over twenty years to assemble from the fragments recovered in the excavations of Carl </a:t>
            </a:r>
            <a:r>
              <a:rPr lang="en-US" dirty="0" err="1">
                <a:ea typeface="ＭＳ Ｐゴシック" charset="0"/>
                <a:cs typeface="ＭＳ Ｐゴシック" charset="0"/>
              </a:rPr>
              <a:t>Humann</a:t>
            </a:r>
            <a:r>
              <a:rPr lang="en-US" dirty="0">
                <a:ea typeface="ＭＳ Ｐゴシック" charset="0"/>
                <a:cs typeface="ＭＳ Ｐゴシック" charset="0"/>
              </a:rPr>
              <a:t>. A 66 ft. (20 m.) wide flight of steps led up to a colonnade of Ionic columns. An altar for burnt offerings stood in the open place behind the colonnade. The walls around the altar were also covered with a frieze depicting the story of </a:t>
            </a:r>
            <a:r>
              <a:rPr lang="en-US" dirty="0" err="1">
                <a:ea typeface="ＭＳ Ｐゴシック" charset="0"/>
                <a:cs typeface="ＭＳ Ｐゴシック" charset="0"/>
              </a:rPr>
              <a:t>Telephus</a:t>
            </a:r>
            <a:r>
              <a:rPr lang="en-US" dirty="0">
                <a:ea typeface="ＭＳ Ｐゴシック" charset="0"/>
                <a:cs typeface="ＭＳ Ｐゴシック" charset="0"/>
              </a:rPr>
              <a:t>, son of Hercules and traditionally, the founder of Pergamum. The roof of the structure was originally decorated with sculptures of centaurs, horses and gods. Carl </a:t>
            </a:r>
            <a:r>
              <a:rPr lang="en-US" dirty="0" err="1">
                <a:ea typeface="ＭＳ Ｐゴシック" charset="0"/>
                <a:cs typeface="ＭＳ Ｐゴシック" charset="0"/>
              </a:rPr>
              <a:t>Humann</a:t>
            </a:r>
            <a:r>
              <a:rPr lang="en-US" dirty="0">
                <a:ea typeface="ＭＳ Ｐゴシック" charset="0"/>
                <a:cs typeface="ＭＳ Ｐゴシック" charset="0"/>
              </a:rPr>
              <a:t> is buried near the site of the original altar in Pergamum. </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1239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C52D2C-E47D-A94D-8993-183D2A43670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Temple of Trajan in Pergamum</a:t>
            </a:r>
          </a:p>
          <a:p>
            <a:endParaRPr lang="en-US">
              <a:ea typeface="ＭＳ Ｐゴシック" charset="0"/>
              <a:cs typeface="ＭＳ Ｐゴシック" charset="0"/>
            </a:endParaRPr>
          </a:p>
          <a:p>
            <a:r>
              <a:rPr lang="en-US">
                <a:ea typeface="ＭＳ Ｐゴシック" charset="0"/>
                <a:cs typeface="ＭＳ Ｐゴシック" charset="0"/>
              </a:rPr>
              <a:t>This gleaming white temple dominated the Acropolis and was visible for miles around. It is thought to have been constructed for the Emperor Trajan (98-117 A.D.) by his successor Hadrian (117-138 A.D.). A German team have recently re-erected the temple columns and the colonnades that surrounded it on the northern, southern and eastern sides. The arched and vaulted substructure of the temple was made of the dark local andesite stone, but then overlaid with panels of white marble. Although it would not yet have been standing when the messenger brought the letter to Pergamum, it gives us an insight into the power of the Imperial cult, which made life so difficult for believers in the city. Although the first temple dedicated to the cult of the emperors, was built in Pergamum in 29 B.C., no archaeological remains of it have been found, However, by the time of the writing of the Book of Revelation, the cult of emperor worship had been thriving for over a hundred years. As we have mentioned before (Slide 19), Domitian, who is thought to have ruled at the time of the visit of the messenger, liked to be called: </a:t>
            </a:r>
            <a:r>
              <a:rPr lang="ja-JP" altLang="en-US">
                <a:ea typeface="ＭＳ Ｐゴシック" charset="0"/>
                <a:cs typeface="ＭＳ Ｐゴシック" charset="0"/>
              </a:rPr>
              <a:t>“</a:t>
            </a:r>
            <a:r>
              <a:rPr lang="en-US" altLang="ja-JP">
                <a:ea typeface="ＭＳ Ｐゴシック" charset="0"/>
                <a:cs typeface="ＭＳ Ｐゴシック" charset="0"/>
              </a:rPr>
              <a:t>Lord and God.</a:t>
            </a:r>
            <a:r>
              <a:rPr lang="ja-JP" altLang="en-US">
                <a:ea typeface="ＭＳ Ｐゴシック" charset="0"/>
                <a:cs typeface="ＭＳ Ｐゴシック" charset="0"/>
              </a:rPr>
              <a:t>”</a:t>
            </a:r>
            <a:endParaRPr lang="en-US">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9172F9-597F-FC49-B5B5-515859D385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The Library at Pergamum</a:t>
            </a:r>
          </a:p>
          <a:p>
            <a:endParaRPr lang="en-US" dirty="0">
              <a:ea typeface="ＭＳ Ｐゴシック" charset="0"/>
              <a:cs typeface="ＭＳ Ｐゴシック" charset="0"/>
            </a:endParaRPr>
          </a:p>
          <a:p>
            <a:r>
              <a:rPr lang="en-US" dirty="0">
                <a:ea typeface="ＭＳ Ｐゴシック" charset="0"/>
                <a:cs typeface="ＭＳ Ｐゴシック" charset="0"/>
              </a:rPr>
              <a:t>On the north side of the northern cloister of the Sanctuary of Athena, behind the Theatre, four rooms, identified as the famous Library of Pergamum (also built by Eumenes II) were located. These stood on a platform of rock 20 ft. (6 m.) higher than the adjoining sanctuary. The easternmost of these rooms, seen here in the picture, was the largest and is believed to have been the Library Reading Room. The discovery of a statue base  as well as a complete statue of Athena (the latter which is now in Berlin), indicates that the statue of the goddess stood here in a commanding position in the </a:t>
            </a:r>
            <a:r>
              <a:rPr lang="en-US" dirty="0" err="1">
                <a:ea typeface="ＭＳ Ｐゴシック" charset="0"/>
                <a:cs typeface="ＭＳ Ｐゴシック" charset="0"/>
              </a:rPr>
              <a:t>centre</a:t>
            </a:r>
            <a:r>
              <a:rPr lang="en-US" dirty="0">
                <a:ea typeface="ＭＳ Ｐゴシック" charset="0"/>
                <a:cs typeface="ＭＳ Ｐゴシック" charset="0"/>
              </a:rPr>
              <a:t> of the northern side of the Reading Room. Notches in the walls are understood to show how the wooden shelves, containing the Library</a:t>
            </a:r>
            <a:r>
              <a:rPr lang="ja-JP" altLang="en-US" dirty="0">
                <a:ea typeface="ＭＳ Ｐゴシック" charset="0"/>
                <a:cs typeface="ＭＳ Ｐゴシック" charset="0"/>
              </a:rPr>
              <a:t>’</a:t>
            </a:r>
            <a:r>
              <a:rPr lang="en-US" altLang="ja-JP" dirty="0">
                <a:ea typeface="ＭＳ Ｐゴシック" charset="0"/>
                <a:cs typeface="ＭＳ Ｐゴシック" charset="0"/>
              </a:rPr>
              <a:t>s scrolls were hung, in order to keep them at a distance from the dampness of the walls.</a:t>
            </a:r>
          </a:p>
          <a:p>
            <a:endParaRPr lang="en-US" dirty="0">
              <a:ea typeface="ＭＳ Ｐゴシック" charset="0"/>
              <a:cs typeface="ＭＳ Ｐゴシック" charset="0"/>
            </a:endParaRPr>
          </a:p>
        </p:txBody>
      </p:sp>
      <p:sp>
        <p:nvSpPr>
          <p:cNvPr id="1280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774E47-779B-FC4A-8F98-6B79ADD0EE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Parchment from Pergamum</a:t>
            </a:r>
          </a:p>
          <a:p>
            <a:endParaRPr lang="en-US" dirty="0">
              <a:ea typeface="ＭＳ Ｐゴシック" charset="0"/>
              <a:cs typeface="ＭＳ Ｐゴシック" charset="0"/>
            </a:endParaRPr>
          </a:p>
          <a:p>
            <a:r>
              <a:rPr lang="en-US" dirty="0">
                <a:ea typeface="ＭＳ Ｐゴシック" charset="0"/>
                <a:cs typeface="ＭＳ Ｐゴシック" charset="0"/>
              </a:rPr>
              <a:t>The fame of the Library of Pergamum stems from the record of Plutarch that it contained 200,000 volumes, making it the second largest in the ancient world, after the library in Alexandria. The Roman writer Varro, (116–27 B.C.) wrote that, in order to prevent the Library of  Pergamum from becoming too much of a rival, the Egyptians banned the export of papyrus. Because of this, it is claimed that the people of Pergamum  invented parchment created from animal skins. The truth is that animal skins had long been used as writing material in this part of the world. However, the </a:t>
            </a:r>
            <a:r>
              <a:rPr lang="en-US" dirty="0" err="1">
                <a:ea typeface="ＭＳ Ｐゴシック" charset="0"/>
                <a:cs typeface="ＭＳ Ｐゴシック" charset="0"/>
              </a:rPr>
              <a:t>Pergamenes</a:t>
            </a:r>
            <a:r>
              <a:rPr lang="en-US" dirty="0">
                <a:ea typeface="ＭＳ Ｐゴシック" charset="0"/>
                <a:cs typeface="ＭＳ Ｐゴシック" charset="0"/>
              </a:rPr>
              <a:t> so improved the process that the Latin name </a:t>
            </a:r>
            <a:r>
              <a:rPr lang="en-US" i="1" dirty="0" err="1">
                <a:ea typeface="ＭＳ Ｐゴシック" charset="0"/>
                <a:cs typeface="ＭＳ Ｐゴシック" charset="0"/>
              </a:rPr>
              <a:t>charta</a:t>
            </a:r>
            <a:r>
              <a:rPr lang="en-US" i="1" dirty="0">
                <a:ea typeface="ＭＳ Ｐゴシック" charset="0"/>
                <a:cs typeface="ＭＳ Ｐゴシック" charset="0"/>
              </a:rPr>
              <a:t> </a:t>
            </a:r>
            <a:r>
              <a:rPr lang="en-US" i="1" dirty="0" err="1">
                <a:ea typeface="ＭＳ Ｐゴシック" charset="0"/>
                <a:cs typeface="ＭＳ Ｐゴシック" charset="0"/>
              </a:rPr>
              <a:t>pergamene</a:t>
            </a:r>
            <a:r>
              <a:rPr lang="en-US" i="1" dirty="0">
                <a:ea typeface="ＭＳ Ｐゴシック" charset="0"/>
                <a:cs typeface="ＭＳ Ｐゴシック" charset="0"/>
              </a:rPr>
              <a:t> </a:t>
            </a:r>
            <a:r>
              <a:rPr lang="en-US" dirty="0">
                <a:ea typeface="ＭＳ Ｐゴシック" charset="0"/>
                <a:cs typeface="ＭＳ Ｐゴシック" charset="0"/>
              </a:rPr>
              <a:t>(</a:t>
            </a:r>
            <a:r>
              <a:rPr lang="en-US" dirty="0" err="1">
                <a:ea typeface="ＭＳ Ｐゴシック" charset="0"/>
                <a:cs typeface="ＭＳ Ｐゴシック" charset="0"/>
              </a:rPr>
              <a:t>pergamene</a:t>
            </a:r>
            <a:r>
              <a:rPr lang="en-US" dirty="0">
                <a:ea typeface="ＭＳ Ｐゴシック" charset="0"/>
                <a:cs typeface="ＭＳ Ｐゴシック" charset="0"/>
              </a:rPr>
              <a:t> paper), by which the material began to be called, is the origin of our word for </a:t>
            </a:r>
            <a:r>
              <a:rPr lang="ja-JP" altLang="en-US" dirty="0">
                <a:ea typeface="ＭＳ Ｐゴシック" charset="0"/>
                <a:cs typeface="ＭＳ Ｐゴシック" charset="0"/>
              </a:rPr>
              <a:t>“</a:t>
            </a:r>
            <a:r>
              <a:rPr lang="en-US" altLang="ja-JP" dirty="0">
                <a:ea typeface="ＭＳ Ｐゴシック" charset="0"/>
                <a:cs typeface="ＭＳ Ｐゴシック" charset="0"/>
              </a:rPr>
              <a:t>parchment</a:t>
            </a:r>
            <a:r>
              <a:rPr lang="ja-JP" altLang="en-US" dirty="0">
                <a:ea typeface="ＭＳ Ｐゴシック" charset="0"/>
                <a:cs typeface="ＭＳ Ｐゴシック" charset="0"/>
              </a:rPr>
              <a:t>”</a:t>
            </a:r>
            <a:r>
              <a:rPr lang="en-US" altLang="ja-JP" dirty="0">
                <a:ea typeface="ＭＳ Ｐゴシック" charset="0"/>
                <a:cs typeface="ＭＳ Ｐゴシック" charset="0"/>
              </a:rPr>
              <a:t>. The exact fate of the Library is unknown, but Plutarch recorded that Mark Anthony promised its contents to Cleopatra after Julius Caesar damaged the Library of Alexandria in 48 B.C</a:t>
            </a:r>
            <a:endParaRPr lang="en-US" dirty="0">
              <a:ea typeface="ＭＳ Ｐゴシック" charset="0"/>
              <a:cs typeface="ＭＳ Ｐゴシック" charset="0"/>
            </a:endParaRPr>
          </a:p>
        </p:txBody>
      </p:sp>
      <p:sp>
        <p:nvSpPr>
          <p:cNvPr id="130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298681-0A09-664F-A02F-A00A5AC43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The journey of the messenger from Pergamum to Thyatira</a:t>
            </a:r>
          </a:p>
          <a:p>
            <a:endParaRPr lang="en-GB">
              <a:ea typeface="ＭＳ Ｐゴシック" charset="0"/>
              <a:cs typeface="ＭＳ Ｐゴシック" charset="0"/>
            </a:endParaRPr>
          </a:p>
          <a:p>
            <a:r>
              <a:rPr lang="en-GB">
                <a:ea typeface="ＭＳ Ｐゴシック" charset="0"/>
                <a:cs typeface="ＭＳ Ｐゴシック" charset="0"/>
              </a:rPr>
              <a:t>The road to Thyatira runs on the northern side of the Caicus Valley for a distance and then turns north-east to skirt around a high mountain range. The road slopes gradually over the rising terrain that is the watershed between the Caicus and Hermus river systems, then descends into a wide and level plain. It then continues south-east through this plain until Thyatira, which is located in the centre of this broad valley, is reached. The distance of 50 miles (80 km.) between Pergamum and Thyatira could have been covered in three days walking.</a:t>
            </a:r>
          </a:p>
          <a:p>
            <a:endParaRPr lang="en-GB">
              <a:ea typeface="ＭＳ Ｐゴシック" charset="0"/>
              <a:cs typeface="ＭＳ Ｐゴシック" charset="0"/>
            </a:endParaRPr>
          </a:p>
          <a:p>
            <a:endParaRPr lang="en-GB">
              <a:ea typeface="ＭＳ Ｐゴシック" charset="0"/>
              <a:cs typeface="ＭＳ Ｐゴシック" charset="0"/>
            </a:endParaRPr>
          </a:p>
          <a:p>
            <a:r>
              <a:rPr lang="en-GB">
                <a:ea typeface="ＭＳ Ｐゴシック" charset="0"/>
                <a:cs typeface="ＭＳ Ｐゴシック" charset="0"/>
              </a:rPr>
              <a:t>.</a:t>
            </a:r>
            <a:endParaRPr lang="en-US">
              <a:ea typeface="ＭＳ Ｐゴシック" charset="0"/>
              <a:cs typeface="ＭＳ Ｐゴシック" charset="0"/>
            </a:endParaRPr>
          </a:p>
        </p:txBody>
      </p:sp>
      <p:sp>
        <p:nvSpPr>
          <p:cNvPr id="140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6C463E-810E-CA47-A0C8-67D61BDD33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weaving of material for a tent may have looked similar to this scene,</a:t>
            </a:r>
            <a:r>
              <a:rPr lang="en-US" baseline="0" dirty="0"/>
              <a:t> displayed at the </a:t>
            </a:r>
            <a:r>
              <a:rPr lang="en-US" dirty="0"/>
              <a:t>Antalya Museum.</a:t>
            </a:r>
          </a:p>
          <a:p>
            <a:endParaRPr lang="en-US" dirty="0"/>
          </a:p>
          <a:p>
            <a:r>
              <a:rPr lang="en-US" dirty="0"/>
              <a:t>tb040905175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318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a:ln/>
        </p:spPr>
      </p:sp>
      <p:sp>
        <p:nvSpPr>
          <p:cNvPr id="1484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en-US" sz="1100" dirty="0">
                <a:ea typeface="ＭＳ Ｐゴシック" charset="0"/>
                <a:cs typeface="ＭＳ Ｐゴシック" charset="0"/>
              </a:rPr>
              <a:t>Remains of the monumental entrance to an ancient colonnaded street in Thyatira</a:t>
            </a:r>
          </a:p>
          <a:p>
            <a:pPr>
              <a:lnSpc>
                <a:spcPct val="80000"/>
              </a:lnSpc>
            </a:pPr>
            <a:endParaRPr lang="en-US" sz="1100" dirty="0">
              <a:ea typeface="ＭＳ Ｐゴシック" charset="0"/>
              <a:cs typeface="ＭＳ Ｐゴシック" charset="0"/>
            </a:endParaRPr>
          </a:p>
          <a:p>
            <a:pPr>
              <a:lnSpc>
                <a:spcPct val="80000"/>
              </a:lnSpc>
            </a:pPr>
            <a:r>
              <a:rPr lang="en-US" sz="1100" dirty="0">
                <a:ea typeface="ＭＳ Ｐゴシック" charset="0"/>
                <a:cs typeface="ＭＳ Ｐゴシック" charset="0"/>
              </a:rPr>
              <a:t>This monumental entrance stood to the west of the colonnaded street (see previous slide). As Roman cities followed a similar architectural plan, all of these remains may have belonged to the agora, the busy market place where the members of the different guilds sold their wares. Because of Thyatira</a:t>
            </a:r>
            <a:r>
              <a:rPr lang="ja-JP" altLang="en-US" sz="1100" dirty="0">
                <a:ea typeface="ＭＳ Ｐゴシック" charset="0"/>
                <a:cs typeface="ＭＳ Ｐゴシック" charset="0"/>
              </a:rPr>
              <a:t>’</a:t>
            </a:r>
            <a:r>
              <a:rPr lang="en-US" altLang="ja-JP" sz="1100" dirty="0">
                <a:ea typeface="ＭＳ Ｐゴシック" charset="0"/>
                <a:cs typeface="ＭＳ Ｐゴシック" charset="0"/>
              </a:rPr>
              <a:t>s lack of any geographical aids to defense, its only claim to importance lay in the prominence of its trade guilds.</a:t>
            </a:r>
            <a:r>
              <a:rPr lang="en-GB" altLang="ja-JP" sz="1100" dirty="0">
                <a:ea typeface="ＭＳ Ｐゴシック" charset="0"/>
                <a:cs typeface="ＭＳ Ｐゴシック" charset="0"/>
              </a:rPr>
              <a:t> Ancient sources refer to guilds, such as those of workers in linen, wool and leather, tanners and potters. The unions of copper smiths and of dyers were especially powerful. Thyatira was known to have had more guilds than any other city in Asia Minor. </a:t>
            </a:r>
            <a:r>
              <a:rPr lang="en-US" altLang="ja-JP" sz="1100" dirty="0">
                <a:ea typeface="ＭＳ Ｐゴシック" charset="0"/>
                <a:cs typeface="ＭＳ Ｐゴシック" charset="0"/>
              </a:rPr>
              <a:t>There were Jews, Christians and pagans living in the same city and finding employment in the various guilds. At regular intervals, guild-feasts were kept where food was consumed, which was first offered to idols, and sexual immorality was practiced as part of the entertainment. It would have been difficult to stay away from these feasts and remain separate, because of the threat of losing one</a:t>
            </a:r>
            <a:r>
              <a:rPr lang="ja-JP" altLang="en-US" sz="1100" dirty="0">
                <a:ea typeface="ＭＳ Ｐゴシック" charset="0"/>
                <a:cs typeface="ＭＳ Ｐゴシック" charset="0"/>
              </a:rPr>
              <a:t>’</a:t>
            </a:r>
            <a:r>
              <a:rPr lang="en-US" altLang="ja-JP" sz="1100" dirty="0">
                <a:ea typeface="ＭＳ Ｐゴシック" charset="0"/>
                <a:cs typeface="ＭＳ Ｐゴシック" charset="0"/>
              </a:rPr>
              <a:t>s employment. </a:t>
            </a:r>
            <a:endParaRPr lang="en-GB" sz="1100" dirty="0">
              <a:ea typeface="ＭＳ Ｐゴシック" charset="0"/>
              <a:cs typeface="ＭＳ Ｐゴシック" charset="0"/>
            </a:endParaRPr>
          </a:p>
        </p:txBody>
      </p:sp>
      <p:sp>
        <p:nvSpPr>
          <p:cNvPr id="148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077FD6-8A42-0044-8953-BA6977E010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a:ln/>
        </p:spPr>
      </p:sp>
      <p:sp>
        <p:nvSpPr>
          <p:cNvPr id="1525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journey of the messenger from Thyatira to Sardis</a:t>
            </a:r>
          </a:p>
          <a:p>
            <a:endParaRPr lang="en-US">
              <a:ea typeface="ＭＳ Ｐゴシック" charset="0"/>
              <a:cs typeface="ＭＳ Ｐゴシック" charset="0"/>
            </a:endParaRPr>
          </a:p>
          <a:p>
            <a:r>
              <a:rPr lang="en-GB">
                <a:ea typeface="ＭＳ Ｐゴシック" charset="0"/>
                <a:cs typeface="ＭＳ Ｐゴシック" charset="0"/>
              </a:rPr>
              <a:t>The road from Thyatira to Sardis is 37 miles (50 km.) long and runs south-east through a wide valley. It passes by the huge Gygean (Marmara) Lake and over some hills and descends into the Hermus River valley. </a:t>
            </a:r>
          </a:p>
          <a:p>
            <a:r>
              <a:rPr lang="en-GB">
                <a:ea typeface="ＭＳ Ｐゴシック" charset="0"/>
                <a:cs typeface="ＭＳ Ｐゴシック" charset="0"/>
              </a:rPr>
              <a:t>Sardis is located on the other side of the valley, at the base of the Tmolus mountain range.</a:t>
            </a:r>
          </a:p>
          <a:p>
            <a:endParaRPr lang="en-US">
              <a:ea typeface="ＭＳ Ｐゴシック" charset="0"/>
              <a:cs typeface="ＭＳ Ｐゴシック" charset="0"/>
            </a:endParaRPr>
          </a:p>
        </p:txBody>
      </p:sp>
      <p:sp>
        <p:nvSpPr>
          <p:cNvPr id="152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E8A534-8AE2-6142-AB98-E0319026CA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a:ln/>
        </p:spPr>
      </p:sp>
      <p:sp>
        <p:nvSpPr>
          <p:cNvPr id="160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Roman street in Sardis</a:t>
            </a:r>
          </a:p>
          <a:p>
            <a:endParaRPr lang="en-US">
              <a:ea typeface="ＭＳ Ｐゴシック" charset="0"/>
              <a:cs typeface="ＭＳ Ｐゴシック" charset="0"/>
            </a:endParaRPr>
          </a:p>
          <a:p>
            <a:r>
              <a:rPr lang="en-US">
                <a:ea typeface="ＭＳ Ｐゴシック" charset="0"/>
                <a:cs typeface="ＭＳ Ｐゴシック" charset="0"/>
              </a:rPr>
              <a:t>North of the modern highway, whose fence can be seen at top left of the picture, are the well-preserved remains of a Roman colonnaded street. It was paved with marble and was 20 yds. (18.5 m.) wide. The columns of the southern side are buried beneath the highway. Under Persian rule, Sardis became the administrative centre in the west of the Empire. The Royal Road that linked Sardis to Susa brought prosperity arising from trade to the city. A section of this 1,500 mile (2,414 km.) long road awaits excavation under this street. Shops dating from the Byzantine period are visible on the right of the street (see Slides 73, 74). </a:t>
            </a:r>
          </a:p>
        </p:txBody>
      </p:sp>
      <p:sp>
        <p:nvSpPr>
          <p:cNvPr id="160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207B88-0F7B-A144-AB25-BB7DEEE06D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a:ln/>
        </p:spPr>
      </p:sp>
      <p:sp>
        <p:nvSpPr>
          <p:cNvPr id="1628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Jewish dye shop in Sardis</a:t>
            </a:r>
          </a:p>
          <a:p>
            <a:endParaRPr lang="en-US">
              <a:ea typeface="ＭＳ Ｐゴシック" charset="0"/>
              <a:cs typeface="ＭＳ Ｐゴシック" charset="0"/>
            </a:endParaRPr>
          </a:p>
          <a:p>
            <a:r>
              <a:rPr lang="en-US">
                <a:ea typeface="ＭＳ Ｐゴシック" charset="0"/>
                <a:cs typeface="ＭＳ Ｐゴシック" charset="0"/>
              </a:rPr>
              <a:t>Between the colonnaded street and Sardis</a:t>
            </a:r>
            <a:r>
              <a:rPr lang="ja-JP" altLang="en-US">
                <a:ea typeface="ＭＳ Ｐゴシック" charset="0"/>
                <a:cs typeface="ＭＳ Ｐゴシック" charset="0"/>
              </a:rPr>
              <a:t>’</a:t>
            </a:r>
            <a:r>
              <a:rPr lang="en-US" altLang="ja-JP">
                <a:ea typeface="ＭＳ Ｐゴシック" charset="0"/>
                <a:cs typeface="ＭＳ Ｐゴシック" charset="0"/>
              </a:rPr>
              <a:t> synagogue (see Slides 75–79), a row of shops has been excavated, which indicate that Christians and Jews lived and traded peaceably together in this city during the Byzantine period. The foundations and low walls of 27 shops have been restored. An upper floor would have been used as a dwelling. Artifacts and inscriptions found in these shops have made it possible to determine the religious affiliation of the shop owners. Of the 27 shops, 10 had Christian owners, 6 were owned by Jews and the religion of the remainder could not be determined. One of the Jewish shops (which comprised three adjacent rooms) belonged to Jacob, who was a dyer of fabric. Two amphorae inscribed with his name were found in the shop</a:t>
            </a:r>
            <a:r>
              <a:rPr lang="ja-JP" altLang="en-US">
                <a:ea typeface="ＭＳ Ｐゴシック" charset="0"/>
                <a:cs typeface="ＭＳ Ｐゴシック" charset="0"/>
              </a:rPr>
              <a:t>’</a:t>
            </a:r>
            <a:r>
              <a:rPr lang="en-US" altLang="ja-JP">
                <a:ea typeface="ＭＳ Ｐゴシック" charset="0"/>
                <a:cs typeface="ＭＳ Ｐゴシック" charset="0"/>
              </a:rPr>
              <a:t>s middle room, shown in the picture. The dyeing vats can still be seen in an adjacent room (on left in the picture). We know he was Jewish from the finding of two menorot incised on the door jamb of this combined entrance and work area (see Slide 74).</a:t>
            </a:r>
            <a:endParaRPr lang="en-US">
              <a:ea typeface="ＭＳ Ｐゴシック" charset="0"/>
              <a:cs typeface="ＭＳ Ｐゴシック" charset="0"/>
            </a:endParaRPr>
          </a:p>
        </p:txBody>
      </p:sp>
      <p:sp>
        <p:nvSpPr>
          <p:cNvPr id="1628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796009-5DC7-9345-9766-2B7882420A5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Two incised menorot on the door jamb of Jacob</a:t>
            </a:r>
            <a:r>
              <a:rPr lang="ja-JP" altLang="en-US">
                <a:ea typeface="ＭＳ Ｐゴシック" charset="0"/>
                <a:cs typeface="ＭＳ Ｐゴシック" charset="0"/>
              </a:rPr>
              <a:t>’</a:t>
            </a:r>
            <a:r>
              <a:rPr lang="en-US" altLang="ja-JP">
                <a:ea typeface="ＭＳ Ｐゴシック" charset="0"/>
                <a:cs typeface="ＭＳ Ｐゴシック" charset="0"/>
              </a:rPr>
              <a:t>s dye shop in Sardis</a:t>
            </a:r>
          </a:p>
          <a:p>
            <a:endParaRPr lang="en-US">
              <a:ea typeface="ＭＳ Ｐゴシック" charset="0"/>
              <a:cs typeface="ＭＳ Ｐゴシック" charset="0"/>
            </a:endParaRPr>
          </a:p>
          <a:p>
            <a:r>
              <a:rPr lang="en-US">
                <a:ea typeface="ＭＳ Ｐゴシック" charset="0"/>
                <a:cs typeface="ＭＳ Ｐゴシック" charset="0"/>
              </a:rPr>
              <a:t>On the inside face of the western door jamb of the middle room of the dye shop, are two menorot incised in stone. These religious symbols identify Jacob, the shop</a:t>
            </a:r>
            <a:r>
              <a:rPr lang="ja-JP" altLang="en-US">
                <a:ea typeface="ＭＳ Ｐゴシック" charset="0"/>
                <a:cs typeface="ＭＳ Ｐゴシック" charset="0"/>
              </a:rPr>
              <a:t>’</a:t>
            </a:r>
            <a:r>
              <a:rPr lang="en-US" altLang="ja-JP">
                <a:ea typeface="ＭＳ Ｐゴシック" charset="0"/>
                <a:cs typeface="ＭＳ Ｐゴシック" charset="0"/>
              </a:rPr>
              <a:t>s owner, as Jewish. Another paint and dye shop, six shops away, may also have belonged to Jacob, as the same name was found here on an amphora. Crosses, identifying the shop owners as Christian have been found on an </a:t>
            </a:r>
            <a:r>
              <a:rPr lang="en-US" altLang="ja-JP" i="1">
                <a:ea typeface="ＭＳ Ｐゴシック" charset="0"/>
                <a:cs typeface="ＭＳ Ｐゴシック" charset="0"/>
              </a:rPr>
              <a:t>ampulla</a:t>
            </a:r>
            <a:r>
              <a:rPr lang="en-US" altLang="ja-JP">
                <a:ea typeface="ＭＳ Ｐゴシック" charset="0"/>
                <a:cs typeface="ＭＳ Ｐゴシック" charset="0"/>
              </a:rPr>
              <a:t> (a small teracotta container),  a finger ring and a ceramic plate, among other objects, in some of the other shops. It seems that, at least in the Byzantine period, Jews and Christians shared the same colonnaded commercial area and their establishments adjoined each other. The proximity of the synagogue (see Slides 75–79) would have brought custom to the area, although Jacob</a:t>
            </a:r>
            <a:r>
              <a:rPr lang="ja-JP" altLang="en-US">
                <a:ea typeface="ＭＳ Ｐゴシック" charset="0"/>
                <a:cs typeface="ＭＳ Ｐゴシック" charset="0"/>
              </a:rPr>
              <a:t>’</a:t>
            </a:r>
            <a:r>
              <a:rPr lang="en-US" altLang="ja-JP">
                <a:ea typeface="ＭＳ Ｐゴシック" charset="0"/>
                <a:cs typeface="ＭＳ Ｐゴシック" charset="0"/>
              </a:rPr>
              <a:t>s shop would have been closed on the Sabbath. The same evidence of accommodation to the cultural surroundings as is evidenced in the synagogue is clearly seen here. </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1648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4FA8B3-A30B-F845-B76D-67070E0DE9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a:ln/>
        </p:spPr>
      </p:sp>
      <p:sp>
        <p:nvSpPr>
          <p:cNvPr id="1669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Forecourt of the Synagogue at Sardis</a:t>
            </a:r>
          </a:p>
          <a:p>
            <a:endParaRPr lang="en-US">
              <a:ea typeface="ＭＳ Ｐゴシック" charset="0"/>
              <a:cs typeface="ＭＳ Ｐゴシック" charset="0"/>
            </a:endParaRPr>
          </a:p>
          <a:p>
            <a:r>
              <a:rPr lang="en-GB">
                <a:ea typeface="ＭＳ Ｐゴシック" charset="0"/>
                <a:cs typeface="ＭＳ Ｐゴシック" charset="0"/>
              </a:rPr>
              <a:t>The ancient Synagogue of Sardis, which is the largest outside of Israel, has a very untypical location. It stands in the centre of the city and originally formed part of a large bathing complex. A Roman basilica style building was redesigned as a synagogue where 1,000 worshipers could congregate at one time, at the end of the 2nd century A.D. The synagogue has now been partly restored. Here we see the Forecourt or courtyard</a:t>
            </a:r>
          </a:p>
          <a:p>
            <a:r>
              <a:rPr lang="en-GB">
                <a:ea typeface="ＭＳ Ｐゴシック" charset="0"/>
                <a:cs typeface="ＭＳ Ｐゴシック" charset="0"/>
              </a:rPr>
              <a:t>with its monolithic columns that led into the synagogue from the east.  </a:t>
            </a:r>
            <a:r>
              <a:rPr lang="en-US">
                <a:ea typeface="ＭＳ Ｐゴシック" charset="0"/>
                <a:cs typeface="ＭＳ Ｐゴシック" charset="0"/>
              </a:rPr>
              <a:t>A</a:t>
            </a:r>
            <a:r>
              <a:rPr lang="en-GB">
                <a:ea typeface="ＭＳ Ｐゴシック" charset="0"/>
                <a:cs typeface="ＭＳ Ｐゴシック" charset="0"/>
              </a:rPr>
              <a:t> fountain in the centre, which had the shape of a krater, is believed to have served for public use by both Jews and Gentiles, just one aspect of the unusual religious accommodation seen here in Sardis. </a:t>
            </a:r>
            <a:r>
              <a:rPr lang="en-US">
                <a:ea typeface="ＭＳ Ｐゴシック" charset="0"/>
                <a:cs typeface="ＭＳ Ｐゴシック" charset="0"/>
              </a:rPr>
              <a:t>The floors below the colonnades were decorated with intricate geometric designs in mosaic.</a:t>
            </a:r>
            <a:r>
              <a:rPr lang="en-GB">
                <a:ea typeface="ＭＳ Ｐゴシック" charset="0"/>
                <a:cs typeface="ＭＳ Ｐゴシック" charset="0"/>
              </a:rPr>
              <a:t> Greek inscriptions in the mosaic contain the names of donors to the Synagogue. The original building was about  262 ft.  (80 m.) long, with the Forecourt measuring 82 ft. (25 m.) long, after it was subdivided.</a:t>
            </a:r>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1669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774F1C-E2C6-E340-8314-8C43E97B1FE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a:ln/>
        </p:spPr>
      </p:sp>
      <p:sp>
        <p:nvSpPr>
          <p:cNvPr id="1689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Entrance to the Synagogue at Sardis</a:t>
            </a:r>
          </a:p>
          <a:p>
            <a:endParaRPr lang="en-US">
              <a:ea typeface="ＭＳ Ｐゴシック" charset="0"/>
              <a:cs typeface="ＭＳ Ｐゴシック" charset="0"/>
            </a:endParaRPr>
          </a:p>
          <a:p>
            <a:r>
              <a:rPr lang="en-US">
                <a:ea typeface="ＭＳ Ｐゴシック" charset="0"/>
                <a:cs typeface="ＭＳ Ｐゴシック" charset="0"/>
              </a:rPr>
              <a:t>Three doors led from the Forecourt into the Synagogue, which faced east towards Jerusalem. There were two pedimented shrines </a:t>
            </a:r>
            <a:r>
              <a:rPr lang="en-US" i="1">
                <a:ea typeface="ＭＳ Ｐゴシック" charset="0"/>
                <a:cs typeface="ＭＳ Ｐゴシック" charset="0"/>
              </a:rPr>
              <a:t>(aediculae) </a:t>
            </a:r>
            <a:r>
              <a:rPr lang="en-US">
                <a:ea typeface="ＭＳ Ｐゴシック" charset="0"/>
                <a:cs typeface="ＭＳ Ｐゴシック" charset="0"/>
              </a:rPr>
              <a:t>in between these doors. These held Torah scrolls, with the southernmost of these shrines (right in the picture), holding the main scrolls of the Synagogue. This identification was confirmed by the finding of an inscription on a piece of marble inlay, which refers to the Torah shrine as a </a:t>
            </a:r>
            <a:r>
              <a:rPr lang="en-US" i="1">
                <a:ea typeface="ＭＳ Ｐゴシック" charset="0"/>
                <a:cs typeface="ＭＳ Ｐゴシック" charset="0"/>
              </a:rPr>
              <a:t>nomophylakion</a:t>
            </a:r>
            <a:r>
              <a:rPr lang="en-US">
                <a:ea typeface="ＭＳ Ｐゴシック" charset="0"/>
                <a:cs typeface="ＭＳ Ｐゴシック" charset="0"/>
              </a:rPr>
              <a:t> – </a:t>
            </a:r>
            <a:r>
              <a:rPr lang="ja-JP" altLang="en-US">
                <a:ea typeface="ＭＳ Ｐゴシック" charset="0"/>
                <a:cs typeface="ＭＳ Ｐゴシック" charset="0"/>
              </a:rPr>
              <a:t>“</a:t>
            </a:r>
            <a:r>
              <a:rPr lang="en-US" altLang="ja-JP">
                <a:ea typeface="ＭＳ Ｐゴシック" charset="0"/>
                <a:cs typeface="ＭＳ Ｐゴシック" charset="0"/>
              </a:rPr>
              <a:t>that which protects the law.</a:t>
            </a:r>
            <a:r>
              <a:rPr lang="ja-JP" altLang="en-US">
                <a:ea typeface="ＭＳ Ｐゴシック" charset="0"/>
                <a:cs typeface="ＭＳ Ｐゴシック" charset="0"/>
              </a:rPr>
              <a:t>”</a:t>
            </a:r>
            <a:r>
              <a:rPr lang="en-US" altLang="ja-JP">
                <a:ea typeface="ＭＳ Ｐゴシック" charset="0"/>
                <a:cs typeface="ＭＳ Ｐゴシック" charset="0"/>
              </a:rPr>
              <a:t> Hebrew inscriptions  and a marble slab decorated with a menorah, with Torah scrolls under its branches, flanked by a </a:t>
            </a:r>
            <a:r>
              <a:rPr lang="en-US" altLang="ja-JP" i="1">
                <a:ea typeface="ＭＳ Ｐゴシック" charset="0"/>
                <a:cs typeface="ＭＳ Ｐゴシック" charset="0"/>
              </a:rPr>
              <a:t>lulav</a:t>
            </a:r>
            <a:r>
              <a:rPr lang="en-US" altLang="ja-JP">
                <a:ea typeface="ＭＳ Ｐゴシック" charset="0"/>
                <a:cs typeface="ＭＳ Ｐゴシック" charset="0"/>
              </a:rPr>
              <a:t> and a </a:t>
            </a:r>
            <a:r>
              <a:rPr lang="en-US" altLang="ja-JP" i="1">
                <a:ea typeface="ＭＳ Ｐゴシック" charset="0"/>
                <a:cs typeface="ＭＳ Ｐゴシック" charset="0"/>
              </a:rPr>
              <a:t>shofar, </a:t>
            </a:r>
            <a:r>
              <a:rPr lang="en-US" altLang="ja-JP">
                <a:ea typeface="ＭＳ Ｐゴシック" charset="0"/>
                <a:cs typeface="ＭＳ Ｐゴシック" charset="0"/>
              </a:rPr>
              <a:t>were found under this shrine. The other shrine is believed to have held additional scrolls.  </a:t>
            </a:r>
            <a:endParaRPr lang="en-US">
              <a:ea typeface="ＭＳ Ｐゴシック" charset="0"/>
              <a:cs typeface="ＭＳ Ｐゴシック" charset="0"/>
            </a:endParaRPr>
          </a:p>
        </p:txBody>
      </p:sp>
      <p:sp>
        <p:nvSpPr>
          <p:cNvPr id="1689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8D57E-AA2C-FD48-89D9-D17F7DE0D3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a:ln/>
        </p:spPr>
      </p:sp>
      <p:sp>
        <p:nvSpPr>
          <p:cNvPr id="1710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GB">
                <a:ea typeface="ＭＳ Ｐゴシック" charset="0"/>
                <a:cs typeface="ＭＳ Ｐゴシック" charset="0"/>
              </a:rPr>
              <a:t>The Main Hall of the Synagogue at Sardis</a:t>
            </a:r>
          </a:p>
          <a:p>
            <a:pPr>
              <a:lnSpc>
                <a:spcPct val="90000"/>
              </a:lnSpc>
            </a:pPr>
            <a:endParaRPr lang="en-GB">
              <a:ea typeface="ＭＳ Ｐゴシック" charset="0"/>
              <a:cs typeface="ＭＳ Ｐゴシック" charset="0"/>
            </a:endParaRPr>
          </a:p>
          <a:p>
            <a:pPr>
              <a:lnSpc>
                <a:spcPct val="90000"/>
              </a:lnSpc>
            </a:pPr>
            <a:r>
              <a:rPr lang="en-GB">
                <a:ea typeface="ＭＳ Ｐゴシック" charset="0"/>
                <a:cs typeface="ＭＳ Ｐゴシック" charset="0"/>
              </a:rPr>
              <a:t>After the Roman basilica style building was subdivided, the Main Hall of the Synagogue measured approximately 197 ft. (60 m.) long. This is almost twice the length of the largest ancient synagogue yet discovered. The synagogue proper had mosaic floors of elaborate geometric patterns. </a:t>
            </a:r>
            <a:r>
              <a:rPr lang="en-US">
                <a:ea typeface="ＭＳ Ｐゴシック" charset="0"/>
                <a:cs typeface="ＭＳ Ｐゴシック" charset="0"/>
              </a:rPr>
              <a:t>The</a:t>
            </a:r>
            <a:r>
              <a:rPr lang="en-GB">
                <a:ea typeface="ＭＳ Ｐゴシック" charset="0"/>
                <a:cs typeface="ＭＳ Ｐゴシック" charset="0"/>
              </a:rPr>
              <a:t> lower part of the walls was decorated with marble panels and intricate designs in coloured stone in between Corinthian pilasters (see partial restoration at eastern end of the Hall). Greek inscriptions found in the Main Hall commemorate the names of community members as well as benefactors of the synagogue and their wives, who were “God-fearers,” as well as Jews. These Jews were apparently citizens of the city and some held positions in its civic administration. This synagogue differed from others in that it lacked benches along its side walls, with the worshippers either standing on the mosaic floors or sitting on mats or rugs. Neither was provision made for</a:t>
            </a:r>
            <a:r>
              <a:rPr lang="en-US">
                <a:ea typeface="ＭＳ Ｐゴシック" charset="0"/>
                <a:cs typeface="ＭＳ Ｐゴシック" charset="0"/>
              </a:rPr>
              <a:t> </a:t>
            </a:r>
            <a:r>
              <a:rPr lang="en-GB">
                <a:ea typeface="ＭＳ Ｐゴシック" charset="0"/>
                <a:cs typeface="ＭＳ Ｐゴシック" charset="0"/>
              </a:rPr>
              <a:t>the usual women’s gallery, so that we assume either that women worshipped together with the men or that they were excluded altogether. In this connection, we remember that wives were often mentioned as co-donors with their husbands in the Synagogue inscriptions..</a:t>
            </a:r>
            <a:endParaRPr lang="en-US">
              <a:ea typeface="ＭＳ Ｐゴシック" charset="0"/>
              <a:cs typeface="ＭＳ Ｐゴシック" charset="0"/>
            </a:endParaRPr>
          </a:p>
          <a:p>
            <a:pPr>
              <a:lnSpc>
                <a:spcPct val="90000"/>
              </a:lnSpc>
            </a:pPr>
            <a:endParaRPr lang="en-US">
              <a:ea typeface="ＭＳ Ｐゴシック" charset="0"/>
              <a:cs typeface="ＭＳ Ｐゴシック" charset="0"/>
            </a:endParaRPr>
          </a:p>
        </p:txBody>
      </p:sp>
      <p:sp>
        <p:nvSpPr>
          <p:cNvPr id="1710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C97E4A-67D6-5E47-A175-6A4C03DC51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journey of the messenger from Sardis to Philadelphia</a:t>
            </a:r>
          </a:p>
          <a:p>
            <a:endParaRPr lang="en-US">
              <a:ea typeface="ＭＳ Ｐゴシック" charset="0"/>
              <a:cs typeface="ＭＳ Ｐゴシック" charset="0"/>
            </a:endParaRPr>
          </a:p>
          <a:p>
            <a:r>
              <a:rPr lang="en-GB">
                <a:ea typeface="ＭＳ Ｐゴシック" charset="0"/>
                <a:cs typeface="ＭＳ Ｐゴシック" charset="0"/>
              </a:rPr>
              <a:t>The 30 mile (48 km.) journey to Philadelphia is relatively short. Leaving Sardis, the messenger would have walked in a south-easterly direction, through the pleasant Cogamus River Valley. The Cogamus is a tributary of the Hermus River. The road to Philadelphia followed the ancient Persian Royal Road, which ran from Susa to Sardis. Philadelphia is located on a small rise at the foot of the long Tmolus Mountain range.</a:t>
            </a:r>
          </a:p>
          <a:p>
            <a:endParaRPr lang="en-US">
              <a:ea typeface="ＭＳ Ｐゴシック" charset="0"/>
              <a:cs typeface="ＭＳ Ｐゴシック" charset="0"/>
            </a:endParaRPr>
          </a:p>
        </p:txBody>
      </p:sp>
      <p:sp>
        <p:nvSpPr>
          <p:cNvPr id="181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703C79-8560-A149-A9C4-4BEDB51F7C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a:ea typeface="ＭＳ Ｐゴシック" charset="0"/>
                <a:cs typeface="ＭＳ Ｐゴシック" charset="0"/>
              </a:rPr>
              <a:t>The Acropolis of Philadelphia</a:t>
            </a:r>
          </a:p>
          <a:p>
            <a:pPr>
              <a:lnSpc>
                <a:spcPct val="90000"/>
              </a:lnSpc>
            </a:pPr>
            <a:endParaRPr lang="en-US">
              <a:ea typeface="ＭＳ Ｐゴシック" charset="0"/>
              <a:cs typeface="ＭＳ Ｐゴシック" charset="0"/>
            </a:endParaRPr>
          </a:p>
          <a:p>
            <a:pPr>
              <a:lnSpc>
                <a:spcPct val="90000"/>
              </a:lnSpc>
            </a:pPr>
            <a:r>
              <a:rPr lang="en-GB">
                <a:ea typeface="ＭＳ Ｐゴシック" charset="0"/>
                <a:cs typeface="ＭＳ Ｐゴシック" charset="0"/>
              </a:rPr>
              <a:t>The modern city of Alasehir almost completely covers the ancient remains of Philadelphia. The city was located at the south side of the broad Cogamus River Valley, which flowed into the Hermus River near Sardis. The ancient Acropolis was built on an elevated spur of the Tmolus Mountain. </a:t>
            </a:r>
            <a:r>
              <a:rPr lang="en-US">
                <a:ea typeface="ＭＳ Ｐゴシック" charset="0"/>
                <a:cs typeface="ＭＳ Ｐゴシック" charset="0"/>
              </a:rPr>
              <a:t>T</a:t>
            </a:r>
            <a:r>
              <a:rPr lang="en-GB">
                <a:ea typeface="ＭＳ Ｐゴシック" charset="0"/>
                <a:cs typeface="ＭＳ Ｐゴシック" charset="0"/>
              </a:rPr>
              <a:t>he city was founded by Attalus II, King of Pergamum (159</a:t>
            </a:r>
            <a:r>
              <a:rPr lang="en-US">
                <a:ea typeface="ＭＳ Ｐゴシック" charset="0"/>
                <a:cs typeface="ＭＳ Ｐゴシック" charset="0"/>
              </a:rPr>
              <a:t>–</a:t>
            </a:r>
            <a:r>
              <a:rPr lang="en-GB">
                <a:ea typeface="ＭＳ Ｐゴシック" charset="0"/>
                <a:cs typeface="ＭＳ Ｐゴシック" charset="0"/>
              </a:rPr>
              <a:t>138 B.C.) He earned the epithet “Philadelphus,” from his loyalty to his brother Eumenes II, who preceded him as King of Pergamum. The name of the city reflects this ”brotherly love” and it has bequeathed this name to many cities around the world. It was situated on an important road which ran from beyond Pergamum to Perga and Attalia. It had therefore good connections with Sardis and Pergamum to the north-west and with Laodicea to the south-east and the areas beyond these cities. Philadelphia was also located close to another important road that led east toward Antioch in Pisidia. The city was founded because of its geographical location, namely to serve as a gateway into the ancient kingdoms of Lydia and Phrygia. The idea was to spread Greek culture and develop a loyalty to the Hellenized Attalid monarchy. </a:t>
            </a:r>
            <a:r>
              <a:rPr lang="en-US">
                <a:ea typeface="ＭＳ Ｐゴシック" charset="0"/>
                <a:cs typeface="ＭＳ Ｐゴシック" charset="0"/>
              </a:rPr>
              <a:t>A</a:t>
            </a:r>
            <a:r>
              <a:rPr lang="en-GB">
                <a:ea typeface="ＭＳ Ｐゴシック" charset="0"/>
                <a:cs typeface="ＭＳ Ｐゴシック" charset="0"/>
              </a:rPr>
              <a:t> depression can be seen in the Acropolis where the ancient stadium was located.</a:t>
            </a:r>
          </a:p>
          <a:p>
            <a:pPr>
              <a:lnSpc>
                <a:spcPct val="90000"/>
              </a:lnSpc>
            </a:pPr>
            <a:r>
              <a:rPr lang="en-GB">
                <a:ea typeface="ＭＳ Ｐゴシック" charset="0"/>
                <a:cs typeface="ＭＳ Ｐゴシック" charset="0"/>
              </a:rPr>
              <a:t>On the death of Attalus III in 133 A.D., the Kingdom of Pergamum, including Philadelphia, was bequeathed to Rome. It prospered so much during this period that it was referred to as: “Little Athens.” In 17 A.D., a massive earthquake struck Philadelphia and nearby areas, resulting in the complete destruction of the city. The Emperor Tiberius remitted Philadelphia’s tribute for five years in order to assist with the rebuilding of the city. For a short period the city was called Neocaesarea and a temple to Tiberius was constructed there.</a:t>
            </a:r>
          </a:p>
          <a:p>
            <a:pPr>
              <a:lnSpc>
                <a:spcPct val="90000"/>
              </a:lnSpc>
            </a:pPr>
            <a:endParaRPr lang="en-GB">
              <a:ea typeface="ＭＳ Ｐゴシック" charset="0"/>
              <a:cs typeface="ＭＳ Ｐゴシック" charset="0"/>
            </a:endParaRPr>
          </a:p>
        </p:txBody>
      </p:sp>
      <p:sp>
        <p:nvSpPr>
          <p:cNvPr id="185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6F84FA-6782-4C42-9F21-DEA1DD52663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bema in the ancient synagogue was used as a pulpit is in churches today. The speaker or reader would stand</a:t>
            </a:r>
            <a:r>
              <a:rPr lang="en-US" baseline="0" dirty="0"/>
              <a:t> near or sit on the bema as he read the Torah and discussed its meaning. Jesus did this many times, as Paul does here.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tb010217772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3695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a:ln/>
        </p:spPr>
      </p:sp>
      <p:sp>
        <p:nvSpPr>
          <p:cNvPr id="1935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journey of the messenger from Philadelphia to Laodicea</a:t>
            </a:r>
          </a:p>
          <a:p>
            <a:endParaRPr lang="en-US">
              <a:ea typeface="ＭＳ Ｐゴシック" charset="0"/>
              <a:cs typeface="ＭＳ Ｐゴシック" charset="0"/>
            </a:endParaRPr>
          </a:p>
          <a:p>
            <a:r>
              <a:rPr lang="en-GB">
                <a:ea typeface="ＭＳ Ｐゴシック" charset="0"/>
                <a:cs typeface="ＭＳ Ｐゴシック" charset="0"/>
              </a:rPr>
              <a:t>Going southeast through the Cogamus River Valley, the messenger followed the ancient Persian Royal Road, which began to climb some 2,000 ft. (610 m.) over the eastern foothills of another mountain range before descending into the Lycus Valley. This valley gradually widens until it becomes a large plain, which is dominated by two large mountain ranges in the south. The city of Laodicea is located on a hill in the middle of this valley. Two other Christian sites are located nearby. Hierapolis is 6 miles to the north-east and Colossae 10 miles (16 km.) to the south-east. Although only Laodicea is mentioned among the Seven Churches of Revelation, these three cities were closely linked together, as shown in Paul’s letter to the Colossians who vouched for Epaphras that: “he has a great zeal for you, and those who are in Laodicea, and those in Hierapolis” (Colossians 4.13). It is therefore impossible to speak of Laodicea on its own, without bearing Colossae and Hierapolis also in mind.</a:t>
            </a:r>
          </a:p>
          <a:p>
            <a:endParaRPr lang="en-GB">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1935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E7BCE3-717A-BE41-A969-C5C0E6DF72F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en-US" sz="1000">
                <a:ea typeface="ＭＳ Ｐゴシック" charset="0"/>
                <a:cs typeface="ＭＳ Ｐゴシック" charset="0"/>
              </a:rPr>
              <a:t>Syrian Street in Laodicea</a:t>
            </a:r>
          </a:p>
          <a:p>
            <a:pPr>
              <a:lnSpc>
                <a:spcPct val="80000"/>
              </a:lnSpc>
            </a:pPr>
            <a:endParaRPr lang="en-GB" sz="1000">
              <a:ea typeface="ＭＳ Ｐゴシック" charset="0"/>
              <a:cs typeface="ＭＳ Ｐゴシック" charset="0"/>
            </a:endParaRPr>
          </a:p>
          <a:p>
            <a:pPr>
              <a:lnSpc>
                <a:spcPct val="80000"/>
              </a:lnSpc>
            </a:pPr>
            <a:r>
              <a:rPr lang="en-GB" sz="1000">
                <a:ea typeface="ＭＳ Ｐゴシック" charset="0"/>
                <a:cs typeface="ＭＳ Ｐゴシック" charset="0"/>
              </a:rPr>
              <a:t>Laodicea was a very large city, spread over 500 hectares (2 square miles) and built according to the Hippodamian grid plan, with streets crossing at right angles. The messenger would have entered Laodicea from the east, through the Syrian Gate. The very moving image of Christ knocking on the door for admission has perhaps this location for its backdrop. Each of the city’s four gates entered from a busy trade route and the triple Ephesus Gate has been discovered, though not yet excavated (see Slide 103). A paved colonnaded street ran due west through most of the city and has been preserved in its rebuilt Byzantine form. The cover stones for the drainage channel that ran under the street are visible in the middle of the picture. Flanking the street on the north is a marble temple, which, prior to its proper identification, is referred to as Temple A. It may have been used in the Imperial cult. </a:t>
            </a:r>
            <a:r>
              <a:rPr lang="en-GB" sz="1000" b="1">
                <a:ea typeface="ＭＳ Ｐゴシック" charset="0"/>
                <a:cs typeface="ＭＳ Ｐゴシック" charset="0"/>
              </a:rPr>
              <a:t> </a:t>
            </a:r>
            <a:r>
              <a:rPr lang="en-GB" sz="1000">
                <a:ea typeface="ＭＳ Ｐゴシック" charset="0"/>
                <a:cs typeface="ＭＳ Ｐゴシック" charset="0"/>
              </a:rPr>
              <a:t>Looking east through the columns of the street, we see Colossae located at the foot of Mount Cadmus (today Mount Honaz).</a:t>
            </a:r>
          </a:p>
          <a:p>
            <a:pPr>
              <a:lnSpc>
                <a:spcPct val="80000"/>
              </a:lnSpc>
            </a:pPr>
            <a:endParaRPr lang="en-US" sz="1000">
              <a:ea typeface="ＭＳ Ｐゴシック" charset="0"/>
              <a:cs typeface="ＭＳ Ｐゴシック" charset="0"/>
            </a:endParaRPr>
          </a:p>
          <a:p>
            <a:pPr>
              <a:lnSpc>
                <a:spcPct val="80000"/>
              </a:lnSpc>
            </a:pPr>
            <a:endParaRPr lang="en-US" sz="100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996A7C-49E0-2D47-914F-E62B494F3C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a:ln/>
        </p:spPr>
      </p:sp>
      <p:sp>
        <p:nvSpPr>
          <p:cNvPr id="2017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North Theatre of  Laodicea</a:t>
            </a:r>
          </a:p>
          <a:p>
            <a:endParaRPr lang="en-US">
              <a:ea typeface="ＭＳ Ｐゴシック" charset="0"/>
              <a:cs typeface="ＭＳ Ｐゴシック" charset="0"/>
            </a:endParaRPr>
          </a:p>
          <a:p>
            <a:r>
              <a:rPr lang="en-US">
                <a:ea typeface="ＭＳ Ｐゴシック" charset="0"/>
                <a:cs typeface="ＭＳ Ｐゴシック" charset="0"/>
              </a:rPr>
              <a:t>Laodicea had two theatres, of which this is the largest. It is built into the hillside, facing north-east and was apparently constructed during the Hellenistic period, when the theatre on the west side became too small. Its capacity was about 12,000 people, compared to the older theatre</a:t>
            </a:r>
            <a:r>
              <a:rPr lang="ja-JP" altLang="en-US">
                <a:ea typeface="ＭＳ Ｐゴシック" charset="0"/>
                <a:cs typeface="ＭＳ Ｐゴシック" charset="0"/>
              </a:rPr>
              <a:t>’</a:t>
            </a:r>
            <a:r>
              <a:rPr lang="en-US" altLang="ja-JP">
                <a:ea typeface="ＭＳ Ｐゴシック" charset="0"/>
                <a:cs typeface="ＭＳ Ｐゴシック" charset="0"/>
              </a:rPr>
              <a:t>s 8,000. The new theatre appears to have been modified during the Roman period. The theatre is in a poor state of preservation, but 46 rows of seats can be recognised, as well as part of the stage. We know that some of these seats were reserved for important personages, as they were marked with the names of some of the city</a:t>
            </a:r>
            <a:r>
              <a:rPr lang="ja-JP" altLang="en-US">
                <a:ea typeface="ＭＳ Ｐゴシック" charset="0"/>
                <a:cs typeface="ＭＳ Ｐゴシック" charset="0"/>
              </a:rPr>
              <a:t>’</a:t>
            </a:r>
            <a:r>
              <a:rPr lang="en-US" altLang="ja-JP">
                <a:ea typeface="ＭＳ Ｐゴシック" charset="0"/>
                <a:cs typeface="ＭＳ Ｐゴシック" charset="0"/>
              </a:rPr>
              <a:t>s chief families. To have been invited to sit in these seats, alongside people of rank, would have been a much sought-after honour. The final promise of Jesus to any overcomers in this self-satisfied church, was to be granted to sit with him on his throne and would have been very meaningful to them. Of course, it referred to future joint rulership and glory in God</a:t>
            </a:r>
            <a:r>
              <a:rPr lang="ja-JP" altLang="en-US">
                <a:ea typeface="ＭＳ Ｐゴシック" charset="0"/>
                <a:cs typeface="ＭＳ Ｐゴシック" charset="0"/>
              </a:rPr>
              <a:t>’</a:t>
            </a:r>
            <a:r>
              <a:rPr lang="en-US" altLang="ja-JP">
                <a:ea typeface="ＭＳ Ｐゴシック" charset="0"/>
                <a:cs typeface="ＭＳ Ｐゴシック" charset="0"/>
              </a:rPr>
              <a:t>s kingdom and not present-day recognition. Beyond the theatre, we see the Lycus valley, where Colossae is located.</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2017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2BA485-D3E1-4A49-AE02-60EA588A13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a:ln/>
        </p:spPr>
      </p:sp>
      <p:sp>
        <p:nvSpPr>
          <p:cNvPr id="2037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Central Baths at Laodicea</a:t>
            </a:r>
          </a:p>
          <a:p>
            <a:endParaRPr lang="en-US">
              <a:ea typeface="ＭＳ Ｐゴシック" charset="0"/>
              <a:cs typeface="ＭＳ Ｐゴシック" charset="0"/>
            </a:endParaRPr>
          </a:p>
          <a:p>
            <a:r>
              <a:rPr lang="en-US">
                <a:ea typeface="ＭＳ Ｐゴシック" charset="0"/>
                <a:cs typeface="ＭＳ Ｐゴシック" charset="0"/>
              </a:rPr>
              <a:t>Laodicea had several bathing complexes. Here we see the entrance to the Central Bath complex, located to the south of the Central Agora, which flanked Syrian Street. The complex comprised of a </a:t>
            </a:r>
            <a:r>
              <a:rPr lang="en-US" i="1">
                <a:ea typeface="ＭＳ Ｐゴシック" charset="0"/>
                <a:cs typeface="ＭＳ Ｐゴシック" charset="0"/>
              </a:rPr>
              <a:t>caldarium</a:t>
            </a:r>
            <a:r>
              <a:rPr lang="en-US">
                <a:ea typeface="ＭＳ Ｐゴシック" charset="0"/>
                <a:cs typeface="ＭＳ Ｐゴシック" charset="0"/>
              </a:rPr>
              <a:t> (hot bath), seen here through the pillars, a </a:t>
            </a:r>
            <a:r>
              <a:rPr lang="en-US" i="1">
                <a:ea typeface="ＭＳ Ｐゴシック" charset="0"/>
                <a:cs typeface="ＭＳ Ｐゴシック" charset="0"/>
              </a:rPr>
              <a:t>tepidarium</a:t>
            </a:r>
            <a:r>
              <a:rPr lang="en-US">
                <a:ea typeface="ＭＳ Ｐゴシック" charset="0"/>
                <a:cs typeface="ＭＳ Ｐゴシック" charset="0"/>
              </a:rPr>
              <a:t> (warm bath) and a</a:t>
            </a:r>
            <a:r>
              <a:rPr lang="en-US" i="1">
                <a:ea typeface="ＭＳ Ｐゴシック" charset="0"/>
                <a:cs typeface="ＭＳ Ｐゴシック" charset="0"/>
              </a:rPr>
              <a:t> frigidarium </a:t>
            </a:r>
            <a:r>
              <a:rPr lang="en-US">
                <a:ea typeface="ＭＳ Ｐゴシック" charset="0"/>
                <a:cs typeface="ＭＳ Ｐゴシック" charset="0"/>
              </a:rPr>
              <a:t>(cold bath). There were two changing rooms and another cold bath further inside the complex. These baths have been dated to the 2nd century A.D., the Roman Imperial period.   Water was brought in through a five-mile long aqueduct from a spring near present-day Denizli, but its water had a high mineral content and was lukewarm on its arrival in Laodicea. This photograph was taken in April, when the site was covered with poppies. </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203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EB1C9B-74D9-1D4D-9AB2-F4678ADD0D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a:ln/>
        </p:spPr>
      </p:sp>
      <p:sp>
        <p:nvSpPr>
          <p:cNvPr id="2058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Calcified Water Pipes from Laodicea</a:t>
            </a:r>
          </a:p>
          <a:p>
            <a:endParaRPr lang="en-US">
              <a:ea typeface="ＭＳ Ｐゴシック" charset="0"/>
              <a:cs typeface="ＭＳ Ｐゴシック" charset="0"/>
            </a:endParaRPr>
          </a:p>
          <a:p>
            <a:r>
              <a:rPr lang="en-US">
                <a:ea typeface="ＭＳ Ｐゴシック" charset="0"/>
                <a:cs typeface="ＭＳ Ｐゴシック" charset="0"/>
              </a:rPr>
              <a:t>Some pipes that were found close to the Central Baths in Laodicea show that the poor quality of the water caused them to fur up, slowing down the water supply. The drinking of this tepid water often induced vomiting. The equation of the temperature of the water in Laodicea with the spiritual condition of the city</a:t>
            </a:r>
            <a:r>
              <a:rPr lang="ja-JP" altLang="en-US">
                <a:ea typeface="ＭＳ Ｐゴシック" charset="0"/>
                <a:cs typeface="ＭＳ Ｐゴシック" charset="0"/>
              </a:rPr>
              <a:t>’</a:t>
            </a:r>
            <a:r>
              <a:rPr lang="en-US" altLang="ja-JP">
                <a:ea typeface="ＭＳ Ｐゴシック" charset="0"/>
                <a:cs typeface="ＭＳ Ｐゴシック" charset="0"/>
              </a:rPr>
              <a:t>s believers, is perhaps the most familiar of the local metaphors used in the letters to the Seven Churches. When Jesus wrote, in the letter to Laodicea: </a:t>
            </a:r>
            <a:r>
              <a:rPr lang="ja-JP" altLang="en-US">
                <a:ea typeface="ＭＳ Ｐゴシック" charset="0"/>
                <a:cs typeface="ＭＳ Ｐゴシック" charset="0"/>
              </a:rPr>
              <a:t>“</a:t>
            </a:r>
            <a:r>
              <a:rPr lang="en-US" altLang="ja-JP">
                <a:solidFill>
                  <a:srgbClr val="FFFFFF"/>
                </a:solidFill>
                <a:latin typeface="Helvetica Neue" charset="0"/>
                <a:ea typeface="ＭＳ Ｐゴシック" charset="0"/>
                <a:cs typeface="Helvetica Neue" charset="0"/>
              </a:rPr>
              <a:t>So then, because you are lukewarm, and neither cold nor hot, I will vomit you out of My mouth</a:t>
            </a:r>
            <a:r>
              <a:rPr lang="ja-JP" altLang="en-US">
                <a:ea typeface="ＭＳ Ｐゴシック" charset="0"/>
                <a:cs typeface="ＭＳ Ｐゴシック" charset="0"/>
              </a:rPr>
              <a:t>”</a:t>
            </a:r>
            <a:r>
              <a:rPr lang="en-US" altLang="ja-JP">
                <a:ea typeface="ＭＳ Ｐゴシック" charset="0"/>
                <a:cs typeface="ＭＳ Ｐゴシック" charset="0"/>
              </a:rPr>
              <a:t> (Revelation 3.16), the believers would have recognized immediately what he had in mind, namely that their works were done in a half-hearted spirit and therefore as distasteful as their insipid water supply.</a:t>
            </a:r>
          </a:p>
          <a:p>
            <a:r>
              <a:rPr lang="en-US">
                <a:ea typeface="ＭＳ Ｐゴシック" charset="0"/>
                <a:cs typeface="ＭＳ Ｐゴシック" charset="0"/>
              </a:rPr>
              <a:t>Jesus wished that the believers in Laodicea were hot or cold. This is obviously a reference to the water supply in the Lycus Valley. Neighbouring Colossae was located at the foot of a snow-capped mountain and the Lycus River (today Aksu River) that flowed next to it, had refreshingly cold waters (see Slide 98). Hierapolis was well known for its hot springs (see Slide 100) and attracted many visitors who enjoyed bathing in the warm waters. Both of these were welcome contrasts, impossible to find in Laodicea.</a:t>
            </a:r>
          </a:p>
        </p:txBody>
      </p:sp>
      <p:sp>
        <p:nvSpPr>
          <p:cNvPr id="205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ADA59F-697D-0C41-A7AF-6EDE8B7A5B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Greek inscription, which reads “[</a:t>
            </a:r>
            <a:r>
              <a:rPr lang="en-US" baseline="0" dirty="0" err="1"/>
              <a:t>syna</a:t>
            </a:r>
            <a:r>
              <a:rPr lang="en-US" baseline="0" dirty="0"/>
              <a:t>]</a:t>
            </a:r>
            <a:r>
              <a:rPr lang="en-US" baseline="0" dirty="0" err="1"/>
              <a:t>gogue</a:t>
            </a:r>
            <a:r>
              <a:rPr lang="en-US" baseline="0" dirty="0"/>
              <a:t> of the </a:t>
            </a:r>
            <a:r>
              <a:rPr lang="en-US" baseline="0" dirty="0" err="1"/>
              <a:t>Hebr</a:t>
            </a:r>
            <a:r>
              <a:rPr lang="en-US" baseline="0" dirty="0"/>
              <a:t>[</a:t>
            </a:r>
            <a:r>
              <a:rPr lang="en-US" baseline="0" dirty="0" err="1"/>
              <a:t>ews</a:t>
            </a:r>
            <a:r>
              <a:rPr lang="en-US" baseline="0" dirty="0"/>
              <a:t>]” ([</a:t>
            </a:r>
            <a:r>
              <a:rPr lang="el-GR" baseline="0" dirty="0"/>
              <a:t>ΣΥΝΑ</a:t>
            </a:r>
            <a:r>
              <a:rPr lang="en-US" baseline="0" dirty="0"/>
              <a:t>]</a:t>
            </a:r>
            <a:r>
              <a:rPr lang="el-GR" baseline="0" dirty="0"/>
              <a:t>ΓΩΓΗ ΕΒΡ</a:t>
            </a:r>
            <a:r>
              <a:rPr lang="en-US" baseline="0" dirty="0"/>
              <a:t>[</a:t>
            </a:r>
            <a:r>
              <a:rPr lang="el-GR" baseline="0" dirty="0"/>
              <a:t>ΑΙΩΝ</a:t>
            </a:r>
            <a:r>
              <a:rPr lang="en-US" baseline="0" dirty="0"/>
              <a:t>]), was found in a Late Roman synagogue in Corinth (dated by archaeologists to the 5th century AD). No earlier remains of a synagogue in Corinth have yet been discovered. This inscription was photographed in the Corinth Museum.</a:t>
            </a:r>
          </a:p>
          <a:p>
            <a:endParaRPr lang="en-US" baseline="0" dirty="0"/>
          </a:p>
          <a:p>
            <a:r>
              <a:rPr lang="en-US" dirty="0"/>
              <a:t>tb031706079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941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Paul’s act of shaking out his clothing communicated that he did not want to be contaminated by the blasphemy of the Jews who resisted his message.</a:t>
            </a:r>
            <a:r>
              <a:rPr lang="en-US" baseline="0" dirty="0"/>
              <a:t> The t</a:t>
            </a:r>
            <a:r>
              <a:rPr lang="en-US" dirty="0"/>
              <a:t>wo men shown here are</a:t>
            </a:r>
            <a:r>
              <a:rPr lang="en-US" baseline="0" dirty="0"/>
              <a:t> </a:t>
            </a:r>
            <a:r>
              <a:rPr lang="en-US" dirty="0"/>
              <a:t>wearing the typical,</a:t>
            </a:r>
            <a:r>
              <a:rPr lang="en-US" baseline="0" dirty="0"/>
              <a:t> loose </a:t>
            </a:r>
            <a:r>
              <a:rPr lang="en-US" dirty="0"/>
              <a:t>togas of the period, clothing which is easily used for such a symbolic</a:t>
            </a:r>
            <a:r>
              <a:rPr lang="en-US" baseline="0" dirty="0"/>
              <a:t> gesture. This statue was photographed at the Getty Villa in California.</a:t>
            </a:r>
            <a:r>
              <a:rPr lang="en-US" dirty="0"/>
              <a:t> </a:t>
            </a:r>
          </a:p>
          <a:p>
            <a:endParaRPr lang="en-US" dirty="0"/>
          </a:p>
          <a:p>
            <a:r>
              <a:rPr lang="en-US" dirty="0"/>
              <a:t>tb082214653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30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9528580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104048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651716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36E15-25AF-4FC6-AF86-838EF88A9DB0}"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F35D1-1332-412F-8AF5-478A02D7312D}" type="slidenum">
              <a:rPr lang="en-US" smtClean="0"/>
              <a:t>‹#›</a:t>
            </a:fld>
            <a:endParaRPr lang="en-US"/>
          </a:p>
        </p:txBody>
      </p:sp>
    </p:spTree>
    <p:extLst>
      <p:ext uri="{BB962C8B-B14F-4D97-AF65-F5344CB8AC3E}">
        <p14:creationId xmlns:p14="http://schemas.microsoft.com/office/powerpoint/2010/main" val="4007490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762788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6" descr="Rose-2nd Journey 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723F6C-5752-4143-A41D-910797CB1F26}" type="slidenum">
              <a:rPr lang="en-US"/>
              <a:pPr>
                <a:defRPr/>
              </a:pPr>
              <a:t>‹#›</a:t>
            </a:fld>
            <a:endParaRPr lang="en-US"/>
          </a:p>
        </p:txBody>
      </p:sp>
    </p:spTree>
    <p:extLst>
      <p:ext uri="{BB962C8B-B14F-4D97-AF65-F5344CB8AC3E}">
        <p14:creationId xmlns:p14="http://schemas.microsoft.com/office/powerpoint/2010/main" val="3010702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D7E0CF-3060-4FA5-A4C6-A2317FCC2589}" type="slidenum">
              <a:rPr lang="en-US"/>
              <a:pPr>
                <a:defRPr/>
              </a:pPr>
              <a:t>‹#›</a:t>
            </a:fld>
            <a:endParaRPr lang="en-US"/>
          </a:p>
        </p:txBody>
      </p:sp>
    </p:spTree>
    <p:extLst>
      <p:ext uri="{BB962C8B-B14F-4D97-AF65-F5344CB8AC3E}">
        <p14:creationId xmlns:p14="http://schemas.microsoft.com/office/powerpoint/2010/main" val="1088157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559B1-EFBB-40C5-BC97-88D293E0DD2B}" type="slidenum">
              <a:rPr lang="en-US"/>
              <a:pPr>
                <a:defRPr/>
              </a:pPr>
              <a:t>‹#›</a:t>
            </a:fld>
            <a:endParaRPr lang="en-US"/>
          </a:p>
        </p:txBody>
      </p:sp>
    </p:spTree>
    <p:extLst>
      <p:ext uri="{BB962C8B-B14F-4D97-AF65-F5344CB8AC3E}">
        <p14:creationId xmlns:p14="http://schemas.microsoft.com/office/powerpoint/2010/main" val="1349863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F57860-36F3-492B-9207-37520CD17DB1}" type="slidenum">
              <a:rPr lang="en-US"/>
              <a:pPr>
                <a:defRPr/>
              </a:pPr>
              <a:t>‹#›</a:t>
            </a:fld>
            <a:endParaRPr lang="en-US"/>
          </a:p>
        </p:txBody>
      </p:sp>
    </p:spTree>
    <p:extLst>
      <p:ext uri="{BB962C8B-B14F-4D97-AF65-F5344CB8AC3E}">
        <p14:creationId xmlns:p14="http://schemas.microsoft.com/office/powerpoint/2010/main" val="3876527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23BB9B-D205-465D-8BB9-5664902CF36A}" type="slidenum">
              <a:rPr lang="en-US"/>
              <a:pPr>
                <a:defRPr/>
              </a:pPr>
              <a:t>‹#›</a:t>
            </a:fld>
            <a:endParaRPr lang="en-US"/>
          </a:p>
        </p:txBody>
      </p:sp>
    </p:spTree>
    <p:extLst>
      <p:ext uri="{BB962C8B-B14F-4D97-AF65-F5344CB8AC3E}">
        <p14:creationId xmlns:p14="http://schemas.microsoft.com/office/powerpoint/2010/main" val="1871250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CB6399-2286-430F-89D0-DC89599A1739}" type="slidenum">
              <a:rPr lang="en-US"/>
              <a:pPr>
                <a:defRPr/>
              </a:pPr>
              <a:t>‹#›</a:t>
            </a:fld>
            <a:endParaRPr lang="en-US"/>
          </a:p>
        </p:txBody>
      </p:sp>
    </p:spTree>
    <p:extLst>
      <p:ext uri="{BB962C8B-B14F-4D97-AF65-F5344CB8AC3E}">
        <p14:creationId xmlns:p14="http://schemas.microsoft.com/office/powerpoint/2010/main" val="236790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8210513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986965-2EE5-4774-BA6D-9816F71B6ADE}" type="slidenum">
              <a:rPr lang="en-US"/>
              <a:pPr>
                <a:defRPr/>
              </a:pPr>
              <a:t>‹#›</a:t>
            </a:fld>
            <a:endParaRPr lang="en-US"/>
          </a:p>
        </p:txBody>
      </p:sp>
    </p:spTree>
    <p:extLst>
      <p:ext uri="{BB962C8B-B14F-4D97-AF65-F5344CB8AC3E}">
        <p14:creationId xmlns:p14="http://schemas.microsoft.com/office/powerpoint/2010/main" val="2098490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875444-289A-41A0-9B50-90B1A13ABCD6}" type="slidenum">
              <a:rPr lang="en-US"/>
              <a:pPr>
                <a:defRPr/>
              </a:pPr>
              <a:t>‹#›</a:t>
            </a:fld>
            <a:endParaRPr lang="en-US"/>
          </a:p>
        </p:txBody>
      </p:sp>
    </p:spTree>
    <p:extLst>
      <p:ext uri="{BB962C8B-B14F-4D97-AF65-F5344CB8AC3E}">
        <p14:creationId xmlns:p14="http://schemas.microsoft.com/office/powerpoint/2010/main" val="3628006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75C36A-F9EF-4297-9DD4-A25688D5F802}" type="slidenum">
              <a:rPr lang="en-US"/>
              <a:pPr>
                <a:defRPr/>
              </a:pPr>
              <a:t>‹#›</a:t>
            </a:fld>
            <a:endParaRPr lang="en-US"/>
          </a:p>
        </p:txBody>
      </p:sp>
    </p:spTree>
    <p:extLst>
      <p:ext uri="{BB962C8B-B14F-4D97-AF65-F5344CB8AC3E}">
        <p14:creationId xmlns:p14="http://schemas.microsoft.com/office/powerpoint/2010/main" val="724821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D9E1CE-28D9-4973-BB82-8EAE6AF87939}" type="slidenum">
              <a:rPr lang="en-US"/>
              <a:pPr>
                <a:defRPr/>
              </a:pPr>
              <a:t>‹#›</a:t>
            </a:fld>
            <a:endParaRPr lang="en-US"/>
          </a:p>
        </p:txBody>
      </p:sp>
    </p:spTree>
    <p:extLst>
      <p:ext uri="{BB962C8B-B14F-4D97-AF65-F5344CB8AC3E}">
        <p14:creationId xmlns:p14="http://schemas.microsoft.com/office/powerpoint/2010/main" val="4219991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49204-FFF9-4BCF-A7DB-CF7F52980435}" type="slidenum">
              <a:rPr lang="en-US"/>
              <a:pPr>
                <a:defRPr/>
              </a:pPr>
              <a:t>‹#›</a:t>
            </a:fld>
            <a:endParaRPr lang="en-US"/>
          </a:p>
        </p:txBody>
      </p:sp>
    </p:spTree>
    <p:extLst>
      <p:ext uri="{BB962C8B-B14F-4D97-AF65-F5344CB8AC3E}">
        <p14:creationId xmlns:p14="http://schemas.microsoft.com/office/powerpoint/2010/main" val="2232593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226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844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643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1" y="2133601"/>
            <a:ext cx="3009900" cy="60340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1" y="2133601"/>
            <a:ext cx="3009900" cy="60340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649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47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4319413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344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510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851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396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471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1" y="366713"/>
            <a:ext cx="44767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30E36-9532-42CE-A02B-F20BE156DB56}" type="datetimeFigureOut">
              <a:rPr lang="en-US" smtClean="0">
                <a:solidFill>
                  <a:prstClr val="black">
                    <a:tint val="75000"/>
                  </a:prstClr>
                </a:solidFill>
              </a:rPr>
              <a:pPr/>
              <a:t>8/30/2019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EDA1E-7258-4CC9-B2D0-47B8C56AF2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930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2533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7945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3578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249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4668756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18743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6990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04174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746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7856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35288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973207-9B99-4EDB-A5AD-7967AEC009F6}" type="datetimeFigureOut">
              <a:rPr lang="en-US" smtClean="0">
                <a:solidFill>
                  <a:prstClr val="white">
                    <a:tint val="75000"/>
                  </a:prstClr>
                </a:solidFill>
              </a:rPr>
              <a:pPr/>
              <a:t>8/30/2019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D0628B-DAF0-4C8E-89D6-AFD31C3DF68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50754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2555004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7662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3823F-718E-4780-9CFA-77A802759A21}"/>
              </a:ext>
            </a:extLst>
          </p:cNvPr>
          <p:cNvSpPr>
            <a:spLocks noGrp="1"/>
          </p:cNvSpPr>
          <p:nvPr>
            <p:ph type="dt" sz="half" idx="10"/>
          </p:nvPr>
        </p:nvSpPr>
        <p:spPr/>
        <p:txBody>
          <a:bodyPr/>
          <a:lstStyle/>
          <a:p>
            <a:fld id="{F5643A83-CC93-44D9-BC3E-EFDFB76602A7}" type="datetimeFigureOut">
              <a:rPr lang="en-US" smtClean="0"/>
              <a:t>8/30/2019</a:t>
            </a:fld>
            <a:endParaRPr lang="en-US"/>
          </a:p>
        </p:txBody>
      </p:sp>
      <p:sp>
        <p:nvSpPr>
          <p:cNvPr id="3" name="Footer Placeholder 2">
            <a:extLst>
              <a:ext uri="{FF2B5EF4-FFF2-40B4-BE49-F238E27FC236}">
                <a16:creationId xmlns:a16="http://schemas.microsoft.com/office/drawing/2014/main" id="{B366278C-5CE3-4902-AD66-2A2726A55E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BDE97-43F2-4AE8-BD23-0DE72FBCE7CF}"/>
              </a:ext>
            </a:extLst>
          </p:cNvPr>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62823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8/30/2019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5819734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3D21-A742-478A-81F2-E2A356421F6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E9A6C6-8E30-459B-A41C-45F3B003FC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CCE5B1-DA3A-4844-9ABF-F4F0912228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FF182F7-2298-4093-A053-9429409FC7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F6C68-63E3-42BE-8284-5682972A4AC4}"/>
              </a:ext>
            </a:extLst>
          </p:cNvPr>
          <p:cNvSpPr>
            <a:spLocks noGrp="1"/>
          </p:cNvSpPr>
          <p:nvPr>
            <p:ph type="sldNum" sz="quarter" idx="12"/>
          </p:nvPr>
        </p:nvSpPr>
        <p:spPr/>
        <p:txBody>
          <a:bodyPr/>
          <a:lstStyle>
            <a:lvl1pPr>
              <a:defRPr/>
            </a:lvl1pPr>
          </a:lstStyle>
          <a:p>
            <a:fld id="{5163BC7E-43C8-403F-BBFC-FB113ED505A7}" type="slidenum">
              <a:rPr lang="en-US" altLang="en-US"/>
              <a:pPr/>
              <a:t>‹#›</a:t>
            </a:fld>
            <a:endParaRPr lang="en-US" altLang="en-US"/>
          </a:p>
        </p:txBody>
      </p:sp>
    </p:spTree>
    <p:extLst>
      <p:ext uri="{BB962C8B-B14F-4D97-AF65-F5344CB8AC3E}">
        <p14:creationId xmlns:p14="http://schemas.microsoft.com/office/powerpoint/2010/main" val="3253493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3060-29E7-4E54-BA6A-0E80DAD3C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1DAD9A-3841-42C6-9D59-46DF6926B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0119E-0AB4-48F4-AAD0-BD8171F87F1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2AD975D-1968-411F-B134-0C9A23F58B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3468CD-232B-429B-96C9-26522D6A0805}"/>
              </a:ext>
            </a:extLst>
          </p:cNvPr>
          <p:cNvSpPr>
            <a:spLocks noGrp="1"/>
          </p:cNvSpPr>
          <p:nvPr>
            <p:ph type="sldNum" sz="quarter" idx="12"/>
          </p:nvPr>
        </p:nvSpPr>
        <p:spPr/>
        <p:txBody>
          <a:bodyPr/>
          <a:lstStyle>
            <a:lvl1pPr>
              <a:defRPr/>
            </a:lvl1pPr>
          </a:lstStyle>
          <a:p>
            <a:fld id="{DC34AB06-ABC7-40AF-9AC8-36AE976A7805}" type="slidenum">
              <a:rPr lang="en-US" altLang="en-US"/>
              <a:pPr/>
              <a:t>‹#›</a:t>
            </a:fld>
            <a:endParaRPr lang="en-US" altLang="en-US"/>
          </a:p>
        </p:txBody>
      </p:sp>
    </p:spTree>
    <p:extLst>
      <p:ext uri="{BB962C8B-B14F-4D97-AF65-F5344CB8AC3E}">
        <p14:creationId xmlns:p14="http://schemas.microsoft.com/office/powerpoint/2010/main" val="2911853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4041-1CF0-43B1-824A-4E4073A3F38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D02C83-1D77-4C13-8A75-0180F7F03EA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4146A33-2C81-47FB-937D-FB208C4DB30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576009-3137-4DFD-92C7-8977F61B54C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EA6B598-67F5-4565-829B-B003065B95FA}"/>
              </a:ext>
            </a:extLst>
          </p:cNvPr>
          <p:cNvSpPr>
            <a:spLocks noGrp="1"/>
          </p:cNvSpPr>
          <p:nvPr>
            <p:ph type="sldNum" sz="quarter" idx="12"/>
          </p:nvPr>
        </p:nvSpPr>
        <p:spPr/>
        <p:txBody>
          <a:bodyPr/>
          <a:lstStyle>
            <a:lvl1pPr>
              <a:defRPr/>
            </a:lvl1pPr>
          </a:lstStyle>
          <a:p>
            <a:fld id="{AD1DC808-0EFF-43DD-ABA9-DDC298C4C134}" type="slidenum">
              <a:rPr lang="en-US" altLang="en-US"/>
              <a:pPr/>
              <a:t>‹#›</a:t>
            </a:fld>
            <a:endParaRPr lang="en-US" altLang="en-US"/>
          </a:p>
        </p:txBody>
      </p:sp>
    </p:spTree>
    <p:extLst>
      <p:ext uri="{BB962C8B-B14F-4D97-AF65-F5344CB8AC3E}">
        <p14:creationId xmlns:p14="http://schemas.microsoft.com/office/powerpoint/2010/main" val="746059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ED14-CBFB-4BCA-A4B9-224AAB6ED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3E966-556A-4020-A6FC-1ECD9FFD7641}"/>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0BD389-A917-4528-81AD-DDBC4A979940}"/>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B782B5-714B-4443-B6F6-62248E17300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DAB94A5-8F88-4F2D-B79C-07F43BF004E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FCAF08-5BBF-445F-AED8-59908159A564}"/>
              </a:ext>
            </a:extLst>
          </p:cNvPr>
          <p:cNvSpPr>
            <a:spLocks noGrp="1"/>
          </p:cNvSpPr>
          <p:nvPr>
            <p:ph type="sldNum" sz="quarter" idx="12"/>
          </p:nvPr>
        </p:nvSpPr>
        <p:spPr/>
        <p:txBody>
          <a:bodyPr/>
          <a:lstStyle>
            <a:lvl1pPr>
              <a:defRPr/>
            </a:lvl1pPr>
          </a:lstStyle>
          <a:p>
            <a:fld id="{00B6FACD-4337-475B-BA90-C2A214E21777}" type="slidenum">
              <a:rPr lang="en-US" altLang="en-US"/>
              <a:pPr/>
              <a:t>‹#›</a:t>
            </a:fld>
            <a:endParaRPr lang="en-US" altLang="en-US"/>
          </a:p>
        </p:txBody>
      </p:sp>
    </p:spTree>
    <p:extLst>
      <p:ext uri="{BB962C8B-B14F-4D97-AF65-F5344CB8AC3E}">
        <p14:creationId xmlns:p14="http://schemas.microsoft.com/office/powerpoint/2010/main" val="2372718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8515-8712-4C22-A51A-C4B8DEE0B1E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F66335-59F8-48F8-B9D1-2382E60AFD3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5F42F-9531-42EC-B50F-EB5292D5E7F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CA0867-856F-46ED-974E-B5BC6C31909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859246-7992-4EFE-95BC-4EEFA85A691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6438F5-2EC1-4977-8A0A-6E3C6CA69C0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F7EB13-5B6D-43C9-92BF-1F33763A739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EEE4958-B0BB-4438-B934-F8389E16B052}"/>
              </a:ext>
            </a:extLst>
          </p:cNvPr>
          <p:cNvSpPr>
            <a:spLocks noGrp="1"/>
          </p:cNvSpPr>
          <p:nvPr>
            <p:ph type="sldNum" sz="quarter" idx="12"/>
          </p:nvPr>
        </p:nvSpPr>
        <p:spPr/>
        <p:txBody>
          <a:bodyPr/>
          <a:lstStyle>
            <a:lvl1pPr>
              <a:defRPr/>
            </a:lvl1pPr>
          </a:lstStyle>
          <a:p>
            <a:fld id="{538A98ED-1569-4A49-984E-AF1AC42575AF}" type="slidenum">
              <a:rPr lang="en-US" altLang="en-US"/>
              <a:pPr/>
              <a:t>‹#›</a:t>
            </a:fld>
            <a:endParaRPr lang="en-US" altLang="en-US"/>
          </a:p>
        </p:txBody>
      </p:sp>
    </p:spTree>
    <p:extLst>
      <p:ext uri="{BB962C8B-B14F-4D97-AF65-F5344CB8AC3E}">
        <p14:creationId xmlns:p14="http://schemas.microsoft.com/office/powerpoint/2010/main" val="2567319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9D9B-7822-4414-8C25-F58EBCF72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513A3E-1289-4611-B46E-1A913149E1F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04946D6-CA32-41F4-8CA8-3294EE5656C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3BD2E8E-B647-4DBC-939C-0769CE75E311}"/>
              </a:ext>
            </a:extLst>
          </p:cNvPr>
          <p:cNvSpPr>
            <a:spLocks noGrp="1"/>
          </p:cNvSpPr>
          <p:nvPr>
            <p:ph type="sldNum" sz="quarter" idx="12"/>
          </p:nvPr>
        </p:nvSpPr>
        <p:spPr/>
        <p:txBody>
          <a:bodyPr/>
          <a:lstStyle>
            <a:lvl1pPr>
              <a:defRPr/>
            </a:lvl1pPr>
          </a:lstStyle>
          <a:p>
            <a:fld id="{A0B0E55F-A7B0-4BC9-9645-64A4A9E10B5B}" type="slidenum">
              <a:rPr lang="en-US" altLang="en-US"/>
              <a:pPr/>
              <a:t>‹#›</a:t>
            </a:fld>
            <a:endParaRPr lang="en-US" altLang="en-US"/>
          </a:p>
        </p:txBody>
      </p:sp>
    </p:spTree>
    <p:extLst>
      <p:ext uri="{BB962C8B-B14F-4D97-AF65-F5344CB8AC3E}">
        <p14:creationId xmlns:p14="http://schemas.microsoft.com/office/powerpoint/2010/main" val="2249473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62763-AB79-431D-840F-DE5B431222D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E4B7488-4C5E-47D0-BFDE-2022A1BFEE0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6A0D52D-B273-4FFE-9D39-94F37BD3AE1D}"/>
              </a:ext>
            </a:extLst>
          </p:cNvPr>
          <p:cNvSpPr>
            <a:spLocks noGrp="1"/>
          </p:cNvSpPr>
          <p:nvPr>
            <p:ph type="sldNum" sz="quarter" idx="12"/>
          </p:nvPr>
        </p:nvSpPr>
        <p:spPr/>
        <p:txBody>
          <a:bodyPr/>
          <a:lstStyle>
            <a:lvl1pPr>
              <a:defRPr/>
            </a:lvl1pPr>
          </a:lstStyle>
          <a:p>
            <a:fld id="{571B5EE6-AF96-4A7F-90BD-E9CC3C967009}" type="slidenum">
              <a:rPr lang="en-US" altLang="en-US"/>
              <a:pPr/>
              <a:t>‹#›</a:t>
            </a:fld>
            <a:endParaRPr lang="en-US" altLang="en-US"/>
          </a:p>
        </p:txBody>
      </p:sp>
    </p:spTree>
    <p:extLst>
      <p:ext uri="{BB962C8B-B14F-4D97-AF65-F5344CB8AC3E}">
        <p14:creationId xmlns:p14="http://schemas.microsoft.com/office/powerpoint/2010/main" val="3727254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6D2A-CBAA-41FD-B360-1935C454A06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F617CA-6AD7-49CF-83C2-0BBAD3B51A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F4EC14-14D4-4B48-BAB0-25BE453EA50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F7C10-5DC6-40CA-AC1F-A8540DCDD6F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66DAB83-794A-4404-B0CD-D1E948D8B1B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593ED2-AF22-4D32-AF1F-E9BB35018242}"/>
              </a:ext>
            </a:extLst>
          </p:cNvPr>
          <p:cNvSpPr>
            <a:spLocks noGrp="1"/>
          </p:cNvSpPr>
          <p:nvPr>
            <p:ph type="sldNum" sz="quarter" idx="12"/>
          </p:nvPr>
        </p:nvSpPr>
        <p:spPr/>
        <p:txBody>
          <a:bodyPr/>
          <a:lstStyle>
            <a:lvl1pPr>
              <a:defRPr/>
            </a:lvl1pPr>
          </a:lstStyle>
          <a:p>
            <a:fld id="{88EFA867-F052-44BE-9084-00D3B5D821A3}" type="slidenum">
              <a:rPr lang="en-US" altLang="en-US"/>
              <a:pPr/>
              <a:t>‹#›</a:t>
            </a:fld>
            <a:endParaRPr lang="en-US" altLang="en-US"/>
          </a:p>
        </p:txBody>
      </p:sp>
    </p:spTree>
    <p:extLst>
      <p:ext uri="{BB962C8B-B14F-4D97-AF65-F5344CB8AC3E}">
        <p14:creationId xmlns:p14="http://schemas.microsoft.com/office/powerpoint/2010/main" val="1087309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C5C8-9CE3-45F1-99A4-C96F1BAB96A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BBB9A9-FC40-4A1D-811C-15660CDAE7F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4464CF-2508-48FE-B2A3-9B15CCB8590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A492D-A2C1-46BC-AA92-A3C6A40E134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29D9667-342C-4932-895D-2D57C278CE7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C509B52-CDB9-43C8-A591-05CB853C17E8}"/>
              </a:ext>
            </a:extLst>
          </p:cNvPr>
          <p:cNvSpPr>
            <a:spLocks noGrp="1"/>
          </p:cNvSpPr>
          <p:nvPr>
            <p:ph type="sldNum" sz="quarter" idx="12"/>
          </p:nvPr>
        </p:nvSpPr>
        <p:spPr/>
        <p:txBody>
          <a:bodyPr/>
          <a:lstStyle>
            <a:lvl1pPr>
              <a:defRPr/>
            </a:lvl1pPr>
          </a:lstStyle>
          <a:p>
            <a:fld id="{B7032C3E-E4BB-4873-9182-A4D035CF1EE9}" type="slidenum">
              <a:rPr lang="en-US" altLang="en-US"/>
              <a:pPr/>
              <a:t>‹#›</a:t>
            </a:fld>
            <a:endParaRPr lang="en-US" altLang="en-US"/>
          </a:p>
        </p:txBody>
      </p:sp>
    </p:spTree>
    <p:extLst>
      <p:ext uri="{BB962C8B-B14F-4D97-AF65-F5344CB8AC3E}">
        <p14:creationId xmlns:p14="http://schemas.microsoft.com/office/powerpoint/2010/main" val="1623139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48BE-FC49-4DF1-BBA5-13BC232D3C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E89666-C3BE-4FD9-A458-7FF68A129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3240B-7CED-4B05-9E09-AE651C0004A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B5BB70-C016-4F1F-BF3D-6153B4D145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BE9113-B515-459C-B84A-9357D2B4C292}"/>
              </a:ext>
            </a:extLst>
          </p:cNvPr>
          <p:cNvSpPr>
            <a:spLocks noGrp="1"/>
          </p:cNvSpPr>
          <p:nvPr>
            <p:ph type="sldNum" sz="quarter" idx="12"/>
          </p:nvPr>
        </p:nvSpPr>
        <p:spPr/>
        <p:txBody>
          <a:bodyPr/>
          <a:lstStyle>
            <a:lvl1pPr>
              <a:defRPr/>
            </a:lvl1pPr>
          </a:lstStyle>
          <a:p>
            <a:fld id="{7033C420-4859-432E-8824-0227465E5817}" type="slidenum">
              <a:rPr lang="en-US" altLang="en-US"/>
              <a:pPr/>
              <a:t>‹#›</a:t>
            </a:fld>
            <a:endParaRPr lang="en-US" altLang="en-US"/>
          </a:p>
        </p:txBody>
      </p:sp>
    </p:spTree>
    <p:extLst>
      <p:ext uri="{BB962C8B-B14F-4D97-AF65-F5344CB8AC3E}">
        <p14:creationId xmlns:p14="http://schemas.microsoft.com/office/powerpoint/2010/main" val="59279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23885319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33738-8687-4551-96E7-0FB4341D5DF8}"/>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B61C1B-9DAC-4FAB-99FC-BD887285C11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EE65C-8B91-497C-A6A1-B5B1A4A6D1D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4A721E8-8A0A-4DB8-BF5D-5F0EA0160E9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5A27C7-F145-458D-9AFF-9DFC4D28ADDB}"/>
              </a:ext>
            </a:extLst>
          </p:cNvPr>
          <p:cNvSpPr>
            <a:spLocks noGrp="1"/>
          </p:cNvSpPr>
          <p:nvPr>
            <p:ph type="sldNum" sz="quarter" idx="12"/>
          </p:nvPr>
        </p:nvSpPr>
        <p:spPr/>
        <p:txBody>
          <a:bodyPr/>
          <a:lstStyle>
            <a:lvl1pPr>
              <a:defRPr/>
            </a:lvl1pPr>
          </a:lstStyle>
          <a:p>
            <a:fld id="{AAEAC521-639B-4777-864E-495FD309990D}" type="slidenum">
              <a:rPr lang="en-US" altLang="en-US"/>
              <a:pPr/>
              <a:t>‹#›</a:t>
            </a:fld>
            <a:endParaRPr lang="en-US" altLang="en-US"/>
          </a:p>
        </p:txBody>
      </p:sp>
    </p:spTree>
    <p:extLst>
      <p:ext uri="{BB962C8B-B14F-4D97-AF65-F5344CB8AC3E}">
        <p14:creationId xmlns:p14="http://schemas.microsoft.com/office/powerpoint/2010/main" val="1538319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33E5-96E4-42B8-8DC1-3CDA3B8F69B9}"/>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F0133C-7AC4-4D1B-A87D-A736F80F24AD}"/>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A106D-7BEE-4CBD-A2EB-6C196D5E9AC9}"/>
              </a:ext>
            </a:extLst>
          </p:cNvPr>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C6959BC-D1BB-4137-B84A-7979EB742611}"/>
              </a:ext>
            </a:extLst>
          </p:cNvPr>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1FBB8AE-A35D-44E2-A5AE-FD529CF6AAE3}"/>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36F6B12-A6FF-423A-A5B2-A6783C89F43B}"/>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7EFB5D5-DCBB-4D22-AC8A-889D4E9CC43E}"/>
              </a:ext>
            </a:extLst>
          </p:cNvPr>
          <p:cNvSpPr>
            <a:spLocks noGrp="1"/>
          </p:cNvSpPr>
          <p:nvPr>
            <p:ph type="sldNum" sz="quarter" idx="12"/>
          </p:nvPr>
        </p:nvSpPr>
        <p:spPr>
          <a:xfrm>
            <a:off x="6553200" y="6248400"/>
            <a:ext cx="1905000" cy="457200"/>
          </a:xfrm>
        </p:spPr>
        <p:txBody>
          <a:bodyPr/>
          <a:lstStyle>
            <a:lvl1pPr>
              <a:defRPr/>
            </a:lvl1pPr>
          </a:lstStyle>
          <a:p>
            <a:fld id="{F2D673C3-E722-48E0-AD88-DC661ECA697E}" type="slidenum">
              <a:rPr lang="en-US" altLang="en-US"/>
              <a:pPr/>
              <a:t>‹#›</a:t>
            </a:fld>
            <a:endParaRPr lang="en-US" altLang="en-US"/>
          </a:p>
        </p:txBody>
      </p:sp>
    </p:spTree>
    <p:extLst>
      <p:ext uri="{BB962C8B-B14F-4D97-AF65-F5344CB8AC3E}">
        <p14:creationId xmlns:p14="http://schemas.microsoft.com/office/powerpoint/2010/main" val="924942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4"/>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42" indent="0" algn="ctr">
              <a:buNone/>
              <a:defRPr/>
            </a:lvl2pPr>
            <a:lvl3pPr marL="914283" indent="0" algn="ctr">
              <a:buNone/>
              <a:defRPr/>
            </a:lvl3pPr>
            <a:lvl4pPr marL="1371425" indent="0" algn="ctr">
              <a:buNone/>
              <a:defRPr/>
            </a:lvl4pPr>
            <a:lvl5pPr marL="1828566" indent="0" algn="ctr">
              <a:buNone/>
              <a:defRPr/>
            </a:lvl5pPr>
            <a:lvl6pPr marL="2285708" indent="0" algn="ctr">
              <a:buNone/>
              <a:defRPr/>
            </a:lvl6pPr>
            <a:lvl7pPr marL="2742849" indent="0" algn="ctr">
              <a:buNone/>
              <a:defRPr/>
            </a:lvl7pPr>
            <a:lvl8pPr marL="3199991" indent="0" algn="ctr">
              <a:buNone/>
              <a:defRPr/>
            </a:lvl8pPr>
            <a:lvl9pPr marL="3657132"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E848AD-8666-2F41-9C35-01C4624B14FB}" type="slidenum">
              <a:rPr lang="en-US"/>
              <a:pPr>
                <a:defRPr/>
              </a:pPr>
              <a:t>‹#›</a:t>
            </a:fld>
            <a:endParaRPr lang="en-US"/>
          </a:p>
        </p:txBody>
      </p:sp>
    </p:spTree>
    <p:extLst>
      <p:ext uri="{BB962C8B-B14F-4D97-AF65-F5344CB8AC3E}">
        <p14:creationId xmlns:p14="http://schemas.microsoft.com/office/powerpoint/2010/main" val="630245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E1FE2-5900-A64A-87E7-70A77D8D5D02}" type="slidenum">
              <a:rPr lang="en-US"/>
              <a:pPr>
                <a:defRPr/>
              </a:pPr>
              <a:t>‹#›</a:t>
            </a:fld>
            <a:endParaRPr lang="en-US"/>
          </a:p>
        </p:txBody>
      </p:sp>
    </p:spTree>
    <p:extLst>
      <p:ext uri="{BB962C8B-B14F-4D97-AF65-F5344CB8AC3E}">
        <p14:creationId xmlns:p14="http://schemas.microsoft.com/office/powerpoint/2010/main" val="1338415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4"/>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2" indent="0">
              <a:buNone/>
              <a:defRPr sz="1800"/>
            </a:lvl2pPr>
            <a:lvl3pPr marL="914283" indent="0">
              <a:buNone/>
              <a:defRPr sz="1600"/>
            </a:lvl3pPr>
            <a:lvl4pPr marL="1371425" indent="0">
              <a:buNone/>
              <a:defRPr sz="1400"/>
            </a:lvl4pPr>
            <a:lvl5pPr marL="1828566" indent="0">
              <a:buNone/>
              <a:defRPr sz="1400"/>
            </a:lvl5pPr>
            <a:lvl6pPr marL="2285708" indent="0">
              <a:buNone/>
              <a:defRPr sz="1400"/>
            </a:lvl6pPr>
            <a:lvl7pPr marL="2742849" indent="0">
              <a:buNone/>
              <a:defRPr sz="1400"/>
            </a:lvl7pPr>
            <a:lvl8pPr marL="3199991" indent="0">
              <a:buNone/>
              <a:defRPr sz="1400"/>
            </a:lvl8pPr>
            <a:lvl9pPr marL="3657132"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19B52-15F5-2B47-82C7-7707466AF805}" type="slidenum">
              <a:rPr lang="en-US"/>
              <a:pPr>
                <a:defRPr/>
              </a:pPr>
              <a:t>‹#›</a:t>
            </a:fld>
            <a:endParaRPr lang="en-US"/>
          </a:p>
        </p:txBody>
      </p:sp>
    </p:spTree>
    <p:extLst>
      <p:ext uri="{BB962C8B-B14F-4D97-AF65-F5344CB8AC3E}">
        <p14:creationId xmlns:p14="http://schemas.microsoft.com/office/powerpoint/2010/main" val="2059157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02925C-97B4-4649-A794-E6811DDE5D58}" type="slidenum">
              <a:rPr lang="en-US"/>
              <a:pPr>
                <a:defRPr/>
              </a:pPr>
              <a:t>‹#›</a:t>
            </a:fld>
            <a:endParaRPr lang="en-US"/>
          </a:p>
        </p:txBody>
      </p:sp>
    </p:spTree>
    <p:extLst>
      <p:ext uri="{BB962C8B-B14F-4D97-AF65-F5344CB8AC3E}">
        <p14:creationId xmlns:p14="http://schemas.microsoft.com/office/powerpoint/2010/main" val="4162197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42" indent="0">
              <a:buNone/>
              <a:defRPr sz="2000" b="1"/>
            </a:lvl2pPr>
            <a:lvl3pPr marL="914283" indent="0">
              <a:buNone/>
              <a:defRPr sz="1800" b="1"/>
            </a:lvl3pPr>
            <a:lvl4pPr marL="1371425" indent="0">
              <a:buNone/>
              <a:defRPr sz="1600" b="1"/>
            </a:lvl4pPr>
            <a:lvl5pPr marL="1828566" indent="0">
              <a:buNone/>
              <a:defRPr sz="1600" b="1"/>
            </a:lvl5pPr>
            <a:lvl6pPr marL="2285708" indent="0">
              <a:buNone/>
              <a:defRPr sz="1600" b="1"/>
            </a:lvl6pPr>
            <a:lvl7pPr marL="2742849" indent="0">
              <a:buNone/>
              <a:defRPr sz="1600" b="1"/>
            </a:lvl7pPr>
            <a:lvl8pPr marL="3199991" indent="0">
              <a:buNone/>
              <a:defRPr sz="1600" b="1"/>
            </a:lvl8pPr>
            <a:lvl9pPr marL="365713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4" y="1535114"/>
            <a:ext cx="4041775" cy="639763"/>
          </a:xfrm>
        </p:spPr>
        <p:txBody>
          <a:bodyPr anchor="b"/>
          <a:lstStyle>
            <a:lvl1pPr marL="0" indent="0">
              <a:buNone/>
              <a:defRPr sz="2400" b="1"/>
            </a:lvl1pPr>
            <a:lvl2pPr marL="457142" indent="0">
              <a:buNone/>
              <a:defRPr sz="2000" b="1"/>
            </a:lvl2pPr>
            <a:lvl3pPr marL="914283" indent="0">
              <a:buNone/>
              <a:defRPr sz="1800" b="1"/>
            </a:lvl3pPr>
            <a:lvl4pPr marL="1371425" indent="0">
              <a:buNone/>
              <a:defRPr sz="1600" b="1"/>
            </a:lvl4pPr>
            <a:lvl5pPr marL="1828566" indent="0">
              <a:buNone/>
              <a:defRPr sz="1600" b="1"/>
            </a:lvl5pPr>
            <a:lvl6pPr marL="2285708" indent="0">
              <a:buNone/>
              <a:defRPr sz="1600" b="1"/>
            </a:lvl6pPr>
            <a:lvl7pPr marL="2742849" indent="0">
              <a:buNone/>
              <a:defRPr sz="1600" b="1"/>
            </a:lvl7pPr>
            <a:lvl8pPr marL="3199991" indent="0">
              <a:buNone/>
              <a:defRPr sz="1600" b="1"/>
            </a:lvl8pPr>
            <a:lvl9pPr marL="365713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913DDA-FC18-6C40-8D9D-B150EEDAA30A}" type="slidenum">
              <a:rPr lang="en-US"/>
              <a:pPr>
                <a:defRPr/>
              </a:pPr>
              <a:t>‹#›</a:t>
            </a:fld>
            <a:endParaRPr lang="en-US"/>
          </a:p>
        </p:txBody>
      </p:sp>
    </p:spTree>
    <p:extLst>
      <p:ext uri="{BB962C8B-B14F-4D97-AF65-F5344CB8AC3E}">
        <p14:creationId xmlns:p14="http://schemas.microsoft.com/office/powerpoint/2010/main" val="27116896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38F87-CBC1-9D4A-B440-6B090133A4F6}" type="slidenum">
              <a:rPr lang="en-US"/>
              <a:pPr>
                <a:defRPr/>
              </a:pPr>
              <a:t>‹#›</a:t>
            </a:fld>
            <a:endParaRPr lang="en-US"/>
          </a:p>
        </p:txBody>
      </p:sp>
    </p:spTree>
    <p:extLst>
      <p:ext uri="{BB962C8B-B14F-4D97-AF65-F5344CB8AC3E}">
        <p14:creationId xmlns:p14="http://schemas.microsoft.com/office/powerpoint/2010/main" val="1893741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1B7875-0BB0-8E4C-85C5-EA14414A7888}" type="slidenum">
              <a:rPr lang="en-US"/>
              <a:pPr>
                <a:defRPr/>
              </a:pPr>
              <a:t>‹#›</a:t>
            </a:fld>
            <a:endParaRPr lang="en-US"/>
          </a:p>
        </p:txBody>
      </p:sp>
    </p:spTree>
    <p:extLst>
      <p:ext uri="{BB962C8B-B14F-4D97-AF65-F5344CB8AC3E}">
        <p14:creationId xmlns:p14="http://schemas.microsoft.com/office/powerpoint/2010/main" val="191252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50"/>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4" y="1435105"/>
            <a:ext cx="3008313" cy="4691063"/>
          </a:xfrm>
        </p:spPr>
        <p:txBody>
          <a:bodyPr/>
          <a:lstStyle>
            <a:lvl1pPr marL="0" indent="0">
              <a:buNone/>
              <a:defRPr sz="1400"/>
            </a:lvl1pPr>
            <a:lvl2pPr marL="457142" indent="0">
              <a:buNone/>
              <a:defRPr sz="1200"/>
            </a:lvl2pPr>
            <a:lvl3pPr marL="914283" indent="0">
              <a:buNone/>
              <a:defRPr sz="1000"/>
            </a:lvl3pPr>
            <a:lvl4pPr marL="1371425" indent="0">
              <a:buNone/>
              <a:defRPr sz="900"/>
            </a:lvl4pPr>
            <a:lvl5pPr marL="1828566" indent="0">
              <a:buNone/>
              <a:defRPr sz="900"/>
            </a:lvl5pPr>
            <a:lvl6pPr marL="2285708" indent="0">
              <a:buNone/>
              <a:defRPr sz="900"/>
            </a:lvl6pPr>
            <a:lvl7pPr marL="2742849" indent="0">
              <a:buNone/>
              <a:defRPr sz="900"/>
            </a:lvl7pPr>
            <a:lvl8pPr marL="3199991" indent="0">
              <a:buNone/>
              <a:defRPr sz="900"/>
            </a:lvl8pPr>
            <a:lvl9pPr marL="3657132"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A5168C-58A1-F042-97DB-9CBDB401B0F6}" type="slidenum">
              <a:rPr lang="en-US"/>
              <a:pPr>
                <a:defRPr/>
              </a:pPr>
              <a:t>‹#›</a:t>
            </a:fld>
            <a:endParaRPr lang="en-US"/>
          </a:p>
        </p:txBody>
      </p:sp>
    </p:spTree>
    <p:extLst>
      <p:ext uri="{BB962C8B-B14F-4D97-AF65-F5344CB8AC3E}">
        <p14:creationId xmlns:p14="http://schemas.microsoft.com/office/powerpoint/2010/main" val="93268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246226721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2" indent="0">
              <a:buNone/>
              <a:defRPr sz="2800"/>
            </a:lvl2pPr>
            <a:lvl3pPr marL="914283" indent="0">
              <a:buNone/>
              <a:defRPr sz="2400"/>
            </a:lvl3pPr>
            <a:lvl4pPr marL="1371425" indent="0">
              <a:buNone/>
              <a:defRPr sz="2000"/>
            </a:lvl4pPr>
            <a:lvl5pPr marL="1828566" indent="0">
              <a:buNone/>
              <a:defRPr sz="2000"/>
            </a:lvl5pPr>
            <a:lvl6pPr marL="2285708" indent="0">
              <a:buNone/>
              <a:defRPr sz="2000"/>
            </a:lvl6pPr>
            <a:lvl7pPr marL="2742849" indent="0">
              <a:buNone/>
              <a:defRPr sz="2000"/>
            </a:lvl7pPr>
            <a:lvl8pPr marL="3199991" indent="0">
              <a:buNone/>
              <a:defRPr sz="2000"/>
            </a:lvl8pPr>
            <a:lvl9pPr marL="3657132"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142" indent="0">
              <a:buNone/>
              <a:defRPr sz="1200"/>
            </a:lvl2pPr>
            <a:lvl3pPr marL="914283" indent="0">
              <a:buNone/>
              <a:defRPr sz="1000"/>
            </a:lvl3pPr>
            <a:lvl4pPr marL="1371425" indent="0">
              <a:buNone/>
              <a:defRPr sz="900"/>
            </a:lvl4pPr>
            <a:lvl5pPr marL="1828566" indent="0">
              <a:buNone/>
              <a:defRPr sz="900"/>
            </a:lvl5pPr>
            <a:lvl6pPr marL="2285708" indent="0">
              <a:buNone/>
              <a:defRPr sz="900"/>
            </a:lvl6pPr>
            <a:lvl7pPr marL="2742849" indent="0">
              <a:buNone/>
              <a:defRPr sz="900"/>
            </a:lvl7pPr>
            <a:lvl8pPr marL="3199991" indent="0">
              <a:buNone/>
              <a:defRPr sz="900"/>
            </a:lvl8pPr>
            <a:lvl9pPr marL="3657132"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5D69F7-DB73-E84C-8859-B6464355EECF}" type="slidenum">
              <a:rPr lang="en-US"/>
              <a:pPr>
                <a:defRPr/>
              </a:pPr>
              <a:t>‹#›</a:t>
            </a:fld>
            <a:endParaRPr lang="en-US"/>
          </a:p>
        </p:txBody>
      </p:sp>
    </p:spTree>
    <p:extLst>
      <p:ext uri="{BB962C8B-B14F-4D97-AF65-F5344CB8AC3E}">
        <p14:creationId xmlns:p14="http://schemas.microsoft.com/office/powerpoint/2010/main" val="4267813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03A429-6564-6544-9979-276B319EEDCD}" type="slidenum">
              <a:rPr lang="en-US"/>
              <a:pPr>
                <a:defRPr/>
              </a:pPr>
              <a:t>‹#›</a:t>
            </a:fld>
            <a:endParaRPr lang="en-US"/>
          </a:p>
        </p:txBody>
      </p:sp>
    </p:spTree>
    <p:extLst>
      <p:ext uri="{BB962C8B-B14F-4D97-AF65-F5344CB8AC3E}">
        <p14:creationId xmlns:p14="http://schemas.microsoft.com/office/powerpoint/2010/main" val="2074229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1CC2F1-B920-BF41-8F48-42DBD4B84878}" type="slidenum">
              <a:rPr lang="en-US"/>
              <a:pPr>
                <a:defRPr/>
              </a:pPr>
              <a:t>‹#›</a:t>
            </a:fld>
            <a:endParaRPr lang="en-US"/>
          </a:p>
        </p:txBody>
      </p:sp>
    </p:spTree>
    <p:extLst>
      <p:ext uri="{BB962C8B-B14F-4D97-AF65-F5344CB8AC3E}">
        <p14:creationId xmlns:p14="http://schemas.microsoft.com/office/powerpoint/2010/main" val="185596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86084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86489144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8/30/2019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548640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8/30/2019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09335"/>
      </p:ext>
    </p:extLst>
  </p:cSld>
  <p:clrMap bg1="lt1" tx1="dk1" bg2="lt2" tx2="dk2" accent1="accent1" accent2="accent2" accent3="accent3" accent4="accent4" accent5="accent5" accent6="accent6" hlink="hlink" folHlink="folHlink"/>
  <p:sldLayoutIdLst>
    <p:sldLayoutId id="2147483686" r:id="rId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pic>
        <p:nvPicPr>
          <p:cNvPr id="1027" name="Picture 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7"/>
          <p:cNvSpPr>
            <a:spLocks noChangeArrowheads="1"/>
          </p:cNvSpPr>
          <p:nvPr/>
        </p:nvSpPr>
        <p:spPr bwMode="auto">
          <a:xfrm>
            <a:off x="0" y="1409700"/>
            <a:ext cx="9144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a:latin typeface="Times New Roman" pitchFamily="18" charset="0"/>
              <a:cs typeface="Times New Roman" pitchFamily="18" charset="0"/>
            </a:endParaRPr>
          </a:p>
        </p:txBody>
      </p:sp>
      <p:sp>
        <p:nvSpPr>
          <p:cNvPr id="1029" name="Rectangle 2"/>
          <p:cNvSpPr>
            <a:spLocks noGrp="1" noChangeArrowheads="1"/>
          </p:cNvSpPr>
          <p:nvPr>
            <p:ph type="title"/>
          </p:nvPr>
        </p:nvSpPr>
        <p:spPr bwMode="auto">
          <a:xfrm>
            <a:off x="0" y="762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6B4DC8F-8FDA-4FB1-ACA1-2B33C8403234}" type="slidenum">
              <a:rPr lang="en-US"/>
              <a:pPr>
                <a:defRPr/>
              </a:pPr>
              <a:t>‹#›</a:t>
            </a:fld>
            <a:endParaRPr lang="en-US"/>
          </a:p>
        </p:txBody>
      </p:sp>
      <p:grpSp>
        <p:nvGrpSpPr>
          <p:cNvPr id="1034" name="Group 10"/>
          <p:cNvGrpSpPr>
            <a:grpSpLocks/>
          </p:cNvGrpSpPr>
          <p:nvPr/>
        </p:nvGrpSpPr>
        <p:grpSpPr bwMode="auto">
          <a:xfrm>
            <a:off x="0" y="928688"/>
            <a:ext cx="9144000" cy="519112"/>
            <a:chOff x="-1" y="747"/>
            <a:chExt cx="5761" cy="327"/>
          </a:xfrm>
        </p:grpSpPr>
        <p:pic>
          <p:nvPicPr>
            <p:cNvPr id="1035" name="Picture 11" descr="timelin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 y="802"/>
              <a:ext cx="5761" cy="272"/>
            </a:xfrm>
            <a:prstGeom prst="rect">
              <a:avLst/>
            </a:prstGeom>
            <a:noFill/>
            <a:ln>
              <a:noFill/>
            </a:ln>
            <a:effectLst>
              <a:outerShdw dist="25400" dir="10800000" algn="ctr" rotWithShape="0">
                <a:srgbClr val="808080">
                  <a:alpha val="8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p:nvSpPr>
          <p:spPr bwMode="auto">
            <a:xfrm>
              <a:off x="220" y="747"/>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en-US" sz="1600" b="1">
                  <a:solidFill>
                    <a:schemeClr val="bg1"/>
                  </a:solidFill>
                  <a:ea typeface="ヒラギノ角ゴ Pro W3"/>
                  <a:cs typeface="ヒラギノ角ゴ Pro W3"/>
                </a:rPr>
                <a:t>AD</a:t>
              </a:r>
              <a:r>
                <a:rPr lang="en-US" altLang="en-US" sz="1000" b="1">
                  <a:solidFill>
                    <a:schemeClr val="bg1"/>
                  </a:solidFill>
                  <a:ea typeface="ヒラギノ角ゴ Pro W3"/>
                  <a:cs typeface="ヒラギノ角ゴ Pro W3"/>
                </a:rPr>
                <a:t> </a:t>
              </a:r>
              <a:r>
                <a:rPr lang="en-US" altLang="en-US" sz="2000" b="1">
                  <a:solidFill>
                    <a:schemeClr val="bg1"/>
                  </a:solidFill>
                  <a:ea typeface="ヒラギノ角ゴ Pro W3"/>
                  <a:cs typeface="ヒラギノ角ゴ Pro W3"/>
                </a:rPr>
                <a:t>30</a:t>
              </a:r>
              <a:endParaRPr lang="en-US" altLang="en-US" sz="2000" b="1">
                <a:ea typeface="ヒラギノ角ゴ Pro W3"/>
                <a:cs typeface="ヒラギノ角ゴ Pro W3"/>
              </a:endParaRPr>
            </a:p>
          </p:txBody>
        </p:sp>
        <p:sp>
          <p:nvSpPr>
            <p:cNvPr id="1037" name="Text Box 13"/>
            <p:cNvSpPr txBox="1">
              <a:spLocks noChangeArrowheads="1"/>
            </p:cNvSpPr>
            <p:nvPr/>
          </p:nvSpPr>
          <p:spPr bwMode="auto">
            <a:xfrm>
              <a:off x="1323" y="748"/>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en-US" sz="1600" b="1">
                  <a:solidFill>
                    <a:schemeClr val="bg1"/>
                  </a:solidFill>
                  <a:ea typeface="ヒラギノ角ゴ Pro W3"/>
                  <a:cs typeface="ヒラギノ角ゴ Pro W3"/>
                </a:rPr>
                <a:t>AD</a:t>
              </a:r>
              <a:r>
                <a:rPr lang="en-US" altLang="en-US" sz="1000" b="1">
                  <a:solidFill>
                    <a:schemeClr val="bg1"/>
                  </a:solidFill>
                  <a:ea typeface="ヒラギノ角ゴ Pro W3"/>
                  <a:cs typeface="ヒラギノ角ゴ Pro W3"/>
                </a:rPr>
                <a:t> </a:t>
              </a:r>
              <a:r>
                <a:rPr lang="en-US" altLang="en-US" sz="2000" b="1">
                  <a:solidFill>
                    <a:schemeClr val="bg1"/>
                  </a:solidFill>
                  <a:ea typeface="ヒラギノ角ゴ Pro W3"/>
                  <a:cs typeface="ヒラギノ角ゴ Pro W3"/>
                </a:rPr>
                <a:t>40</a:t>
              </a:r>
              <a:endParaRPr lang="en-US" altLang="en-US" sz="2000" b="1">
                <a:ea typeface="ヒラギノ角ゴ Pro W3"/>
                <a:cs typeface="ヒラギノ角ゴ Pro W3"/>
              </a:endParaRPr>
            </a:p>
          </p:txBody>
        </p:sp>
        <p:sp>
          <p:nvSpPr>
            <p:cNvPr id="1038" name="Text Box 14"/>
            <p:cNvSpPr txBox="1">
              <a:spLocks noChangeArrowheads="1"/>
            </p:cNvSpPr>
            <p:nvPr/>
          </p:nvSpPr>
          <p:spPr bwMode="auto">
            <a:xfrm>
              <a:off x="2654" y="749"/>
              <a:ext cx="616"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en-US" sz="1600" b="1">
                  <a:solidFill>
                    <a:schemeClr val="bg1"/>
                  </a:solidFill>
                  <a:ea typeface="ヒラギノ角ゴ Pro W3"/>
                  <a:cs typeface="ヒラギノ角ゴ Pro W3"/>
                </a:rPr>
                <a:t>AD</a:t>
              </a:r>
              <a:r>
                <a:rPr lang="en-US" altLang="en-US" sz="1000" b="1">
                  <a:solidFill>
                    <a:schemeClr val="bg1"/>
                  </a:solidFill>
                  <a:ea typeface="ヒラギノ角ゴ Pro W3"/>
                  <a:cs typeface="ヒラギノ角ゴ Pro W3"/>
                </a:rPr>
                <a:t> </a:t>
              </a:r>
              <a:r>
                <a:rPr lang="en-US" altLang="en-US" sz="2000" b="1">
                  <a:solidFill>
                    <a:schemeClr val="bg1"/>
                  </a:solidFill>
                  <a:ea typeface="ヒラギノ角ゴ Pro W3"/>
                  <a:cs typeface="ヒラギノ角ゴ Pro W3"/>
                </a:rPr>
                <a:t>50</a:t>
              </a:r>
              <a:endParaRPr lang="en-US" altLang="en-US" sz="2000" b="1">
                <a:ea typeface="ヒラギノ角ゴ Pro W3"/>
                <a:cs typeface="ヒラギノ角ゴ Pro W3"/>
              </a:endParaRPr>
            </a:p>
          </p:txBody>
        </p:sp>
        <p:sp>
          <p:nvSpPr>
            <p:cNvPr id="1039" name="Text Box 15"/>
            <p:cNvSpPr txBox="1">
              <a:spLocks noChangeArrowheads="1"/>
            </p:cNvSpPr>
            <p:nvPr/>
          </p:nvSpPr>
          <p:spPr bwMode="auto">
            <a:xfrm>
              <a:off x="3985" y="750"/>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en-US" sz="1600" b="1">
                  <a:solidFill>
                    <a:schemeClr val="bg1"/>
                  </a:solidFill>
                  <a:ea typeface="ヒラギノ角ゴ Pro W3"/>
                  <a:cs typeface="ヒラギノ角ゴ Pro W3"/>
                </a:rPr>
                <a:t>AD</a:t>
              </a:r>
              <a:r>
                <a:rPr lang="en-US" altLang="en-US" sz="1000" b="1">
                  <a:solidFill>
                    <a:schemeClr val="bg1"/>
                  </a:solidFill>
                  <a:ea typeface="ヒラギノ角ゴ Pro W3"/>
                  <a:cs typeface="ヒラギノ角ゴ Pro W3"/>
                </a:rPr>
                <a:t> </a:t>
              </a:r>
              <a:r>
                <a:rPr lang="en-US" altLang="en-US" sz="2000" b="1">
                  <a:solidFill>
                    <a:schemeClr val="bg1"/>
                  </a:solidFill>
                  <a:ea typeface="ヒラギノ角ゴ Pro W3"/>
                  <a:cs typeface="ヒラギノ角ゴ Pro W3"/>
                </a:rPr>
                <a:t>60</a:t>
              </a:r>
              <a:endParaRPr lang="en-US" altLang="en-US" sz="2000" b="1">
                <a:ea typeface="ヒラギノ角ゴ Pro W3"/>
                <a:cs typeface="ヒラギノ角ゴ Pro W3"/>
              </a:endParaRPr>
            </a:p>
          </p:txBody>
        </p:sp>
        <p:sp>
          <p:nvSpPr>
            <p:cNvPr id="1040" name="Text Box 16"/>
            <p:cNvSpPr txBox="1">
              <a:spLocks noChangeArrowheads="1"/>
            </p:cNvSpPr>
            <p:nvPr/>
          </p:nvSpPr>
          <p:spPr bwMode="auto">
            <a:xfrm>
              <a:off x="5088" y="751"/>
              <a:ext cx="624" cy="250"/>
            </a:xfrm>
            <a:prstGeom prst="rect">
              <a:avLst/>
            </a:prstGeom>
            <a:noFill/>
            <a:ln>
              <a:noFill/>
            </a:ln>
            <a:effectLst>
              <a:outerShdw dist="25400" dir="108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ct val="50000"/>
                </a:spcBef>
              </a:pPr>
              <a:r>
                <a:rPr lang="en-US" altLang="en-US" sz="1600" b="1">
                  <a:solidFill>
                    <a:schemeClr val="bg1"/>
                  </a:solidFill>
                  <a:ea typeface="ヒラギノ角ゴ Pro W3"/>
                  <a:cs typeface="ヒラギノ角ゴ Pro W3"/>
                </a:rPr>
                <a:t>AD</a:t>
              </a:r>
              <a:r>
                <a:rPr lang="en-US" altLang="en-US" sz="1000" b="1">
                  <a:solidFill>
                    <a:schemeClr val="bg1"/>
                  </a:solidFill>
                  <a:ea typeface="ヒラギノ角ゴ Pro W3"/>
                  <a:cs typeface="ヒラギノ角ゴ Pro W3"/>
                </a:rPr>
                <a:t> </a:t>
              </a:r>
              <a:r>
                <a:rPr lang="en-US" altLang="en-US" sz="2000" b="1">
                  <a:solidFill>
                    <a:schemeClr val="bg1"/>
                  </a:solidFill>
                  <a:ea typeface="ヒラギノ角ゴ Pro W3"/>
                  <a:cs typeface="ヒラギノ角ゴ Pro W3"/>
                </a:rPr>
                <a:t>70</a:t>
              </a:r>
              <a:endParaRPr lang="en-US" altLang="en-US" sz="2000" b="1">
                <a:ea typeface="ヒラギノ角ゴ Pro W3"/>
                <a:cs typeface="ヒラギノ角ゴ Pro W3"/>
              </a:endParaRPr>
            </a:p>
          </p:txBody>
        </p:sp>
      </p:grpSp>
    </p:spTree>
    <p:extLst>
      <p:ext uri="{BB962C8B-B14F-4D97-AF65-F5344CB8AC3E}">
        <p14:creationId xmlns:p14="http://schemas.microsoft.com/office/powerpoint/2010/main" val="1026747879"/>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34" charset="0"/>
        </a:defRPr>
      </a:lvl2pPr>
      <a:lvl3pPr algn="ctr" rtl="0" eaLnBrk="0" fontAlgn="base" hangingPunct="0">
        <a:spcBef>
          <a:spcPct val="0"/>
        </a:spcBef>
        <a:spcAft>
          <a:spcPct val="0"/>
        </a:spcAft>
        <a:defRPr sz="4000">
          <a:solidFill>
            <a:schemeClr val="tx2"/>
          </a:solidFill>
          <a:latin typeface="Arial" pitchFamily="34" charset="0"/>
        </a:defRPr>
      </a:lvl3pPr>
      <a:lvl4pPr algn="ctr" rtl="0" eaLnBrk="0" fontAlgn="base" hangingPunct="0">
        <a:spcBef>
          <a:spcPct val="0"/>
        </a:spcBef>
        <a:spcAft>
          <a:spcPct val="0"/>
        </a:spcAft>
        <a:defRPr sz="4000">
          <a:solidFill>
            <a:schemeClr val="tx2"/>
          </a:solidFill>
          <a:latin typeface="Arial" pitchFamily="34" charset="0"/>
        </a:defRPr>
      </a:lvl4pPr>
      <a:lvl5pPr algn="ctr" rtl="0" eaLnBrk="0" fontAlgn="base" hangingPunct="0">
        <a:spcBef>
          <a:spcPct val="0"/>
        </a:spcBef>
        <a:spcAft>
          <a:spcPct val="0"/>
        </a:spcAft>
        <a:defRPr sz="4000">
          <a:solidFill>
            <a:schemeClr val="tx2"/>
          </a:solidFill>
          <a:latin typeface="Arial" pitchFamily="34" charset="0"/>
        </a:defRPr>
      </a:lvl5pPr>
      <a:lvl6pPr marL="457200" algn="ctr" rtl="0" fontAlgn="base">
        <a:spcBef>
          <a:spcPct val="0"/>
        </a:spcBef>
        <a:spcAft>
          <a:spcPct val="0"/>
        </a:spcAft>
        <a:defRPr sz="4000">
          <a:solidFill>
            <a:schemeClr val="tx2"/>
          </a:solidFill>
          <a:latin typeface="Arial" pitchFamily="34" charset="0"/>
        </a:defRPr>
      </a:lvl6pPr>
      <a:lvl7pPr marL="914400" algn="ctr" rtl="0" fontAlgn="base">
        <a:spcBef>
          <a:spcPct val="0"/>
        </a:spcBef>
        <a:spcAft>
          <a:spcPct val="0"/>
        </a:spcAft>
        <a:defRPr sz="4000">
          <a:solidFill>
            <a:schemeClr val="tx2"/>
          </a:solidFill>
          <a:latin typeface="Arial" pitchFamily="34" charset="0"/>
        </a:defRPr>
      </a:lvl7pPr>
      <a:lvl8pPr marL="1371600" algn="ctr" rtl="0" fontAlgn="base">
        <a:spcBef>
          <a:spcPct val="0"/>
        </a:spcBef>
        <a:spcAft>
          <a:spcPct val="0"/>
        </a:spcAft>
        <a:defRPr sz="4000">
          <a:solidFill>
            <a:schemeClr val="tx2"/>
          </a:solidFill>
          <a:latin typeface="Arial" pitchFamily="34" charset="0"/>
        </a:defRPr>
      </a:lvl8pPr>
      <a:lvl9pPr marL="1828800" algn="ctr"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1030E36-9532-42CE-A02B-F20BE156DB56}" type="datetimeFigureOut">
              <a:rPr lang="en-US" smtClean="0">
                <a:solidFill>
                  <a:prstClr val="black">
                    <a:tint val="75000"/>
                  </a:prstClr>
                </a:solidFill>
                <a:latin typeface="Calibri"/>
              </a:rPr>
              <a:pPr fontAlgn="auto">
                <a:spcBef>
                  <a:spcPts val="0"/>
                </a:spcBef>
                <a:spcAft>
                  <a:spcPts val="0"/>
                </a:spcAft>
              </a:pPr>
              <a:t>8/30/2019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80EDA1E-7258-4CC9-B2D0-47B8C56AF20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5027751"/>
      </p:ext>
    </p:extLst>
  </p:cSld>
  <p:clrMap bg1="lt1" tx1="dk1" bg2="lt2" tx2="dk2" accent1="accent1" accent2="accent2" accent3="accent3" accent4="accent4" accent5="accent5" accent6="accent6" hlink="hlink" folHlink="folHlink"/>
  <p:sldLayoutIdLst>
    <p:sldLayoutId id="2147484938" r:id="rId1"/>
    <p:sldLayoutId id="2147484939" r:id="rId2"/>
    <p:sldLayoutId id="2147484940"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F973207-9B99-4EDB-A5AD-7967AEC009F6}" type="datetimeFigureOut">
              <a:rPr lang="en-US" smtClean="0">
                <a:solidFill>
                  <a:prstClr val="white">
                    <a:tint val="75000"/>
                  </a:prstClr>
                </a:solidFill>
                <a:latin typeface="Calibri"/>
              </a:rPr>
              <a:pPr fontAlgn="auto">
                <a:spcBef>
                  <a:spcPts val="0"/>
                </a:spcBef>
                <a:spcAft>
                  <a:spcPts val="0"/>
                </a:spcAft>
              </a:pPr>
              <a:t>8/30/2019</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AD0628B-DAF0-4C8E-89D6-AFD31C3DF68A}"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38718960"/>
      </p:ext>
    </p:extLst>
  </p:cSld>
  <p:clrMap bg1="dk1" tx1="lt1" bg2="dk2" tx2="lt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2405103736"/>
      </p:ext>
    </p:extLst>
  </p:cSld>
  <p:clrMap bg1="dk1" tx1="lt1" bg2="dk2" tx2="lt2" accent1="accent1" accent2="accent2" accent3="accent3" accent4="accent4" accent5="accent5" accent6="accent6" hlink="hlink" folHlink="folHlink"/>
  <p:sldLayoutIdLst>
    <p:sldLayoutId id="2147485013" r:id="rId1"/>
    <p:sldLayoutId id="2147485014" r:id="rId2"/>
    <p:sldLayoutId id="214748501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AEA9B0-CD6D-470D-9032-19EA406FFFC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49677BA-E7AE-4A9C-A34B-A7A5A4693871}"/>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01CCA03-FE88-4B59-AD5E-1A944AAA9D8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AC4E0063-AA2A-4CD0-B686-238B0A62F0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01C1ED44-D7BF-4CAA-BE5A-D10FDB384C4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88910FD-C761-410C-9243-2B6AA11EE264}" type="slidenum">
              <a:rPr lang="en-US" altLang="en-US"/>
              <a:pPr/>
              <a:t>‹#›</a:t>
            </a:fld>
            <a:endParaRPr lang="en-US" altLang="en-US"/>
          </a:p>
        </p:txBody>
      </p:sp>
    </p:spTree>
    <p:extLst>
      <p:ext uri="{BB962C8B-B14F-4D97-AF65-F5344CB8AC3E}">
        <p14:creationId xmlns:p14="http://schemas.microsoft.com/office/powerpoint/2010/main" val="854057070"/>
      </p:ext>
    </p:extLst>
  </p:cSld>
  <p:clrMap bg1="lt1" tx1="dk1" bg2="lt2" tx2="dk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 id="214748504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8" tIns="45714" rIns="91428" bIns="45714" numCol="1" anchor="ctr" anchorCtr="0" compatLnSpc="1">
            <a:prstTxWarp prst="textNoShape">
              <a:avLst/>
            </a:prstTxWarp>
          </a:bodyPr>
          <a:lstStyle/>
          <a:p>
            <a:pPr lvl="0"/>
            <a:r>
              <a:rPr lang="en-GB"/>
              <a:t>Click to edit Master title style</a:t>
            </a:r>
            <a:endParaRPr 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8" tIns="45714" rIns="91428"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lvl1pPr algn="r">
              <a:defRPr sz="1400"/>
            </a:lvl1pPr>
          </a:lstStyle>
          <a:p>
            <a:pPr>
              <a:defRPr/>
            </a:pPr>
            <a:fld id="{000E7961-7983-C747-9763-D4BB76C22BC7}" type="slidenum">
              <a:rPr lang="en-US"/>
              <a:pPr>
                <a:defRPr/>
              </a:pPr>
              <a:t>‹#›</a:t>
            </a:fld>
            <a:endParaRPr lang="en-US"/>
          </a:p>
        </p:txBody>
      </p:sp>
    </p:spTree>
    <p:extLst>
      <p:ext uri="{BB962C8B-B14F-4D97-AF65-F5344CB8AC3E}">
        <p14:creationId xmlns:p14="http://schemas.microsoft.com/office/powerpoint/2010/main" val="934054872"/>
      </p:ext>
    </p:extLst>
  </p:cSld>
  <p:clrMap bg1="dk1" tx1="lt1" bg2="dk2" tx2="lt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5pPr>
      <a:lvl6pPr marL="457142"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283"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425"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566"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79" indent="-228571" algn="l" rtl="0" eaLnBrk="1" fontAlgn="base" hangingPunct="1">
        <a:spcBef>
          <a:spcPct val="20000"/>
        </a:spcBef>
        <a:spcAft>
          <a:spcPct val="0"/>
        </a:spcAft>
        <a:buChar char="»"/>
        <a:defRPr sz="2000">
          <a:solidFill>
            <a:schemeClr val="tx1"/>
          </a:solidFill>
          <a:latin typeface="+mn-lt"/>
          <a:ea typeface="+mn-ea"/>
        </a:defRPr>
      </a:lvl6pPr>
      <a:lvl7pPr marL="2971421" indent="-228571" algn="l" rtl="0" eaLnBrk="1" fontAlgn="base" hangingPunct="1">
        <a:spcBef>
          <a:spcPct val="20000"/>
        </a:spcBef>
        <a:spcAft>
          <a:spcPct val="0"/>
        </a:spcAft>
        <a:buChar char="»"/>
        <a:defRPr sz="2000">
          <a:solidFill>
            <a:schemeClr val="tx1"/>
          </a:solidFill>
          <a:latin typeface="+mn-lt"/>
          <a:ea typeface="+mn-ea"/>
        </a:defRPr>
      </a:lvl7pPr>
      <a:lvl8pPr marL="3428562" indent="-228571" algn="l" rtl="0" eaLnBrk="1" fontAlgn="base" hangingPunct="1">
        <a:spcBef>
          <a:spcPct val="20000"/>
        </a:spcBef>
        <a:spcAft>
          <a:spcPct val="0"/>
        </a:spcAft>
        <a:buChar char="»"/>
        <a:defRPr sz="2000">
          <a:solidFill>
            <a:schemeClr val="tx1"/>
          </a:solidFill>
          <a:latin typeface="+mn-lt"/>
          <a:ea typeface="+mn-ea"/>
        </a:defRPr>
      </a:lvl8pPr>
      <a:lvl9pPr marL="3885704" indent="-22857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42" rtl="0" eaLnBrk="1" latinLnBrk="0" hangingPunct="1">
        <a:defRPr sz="1800" kern="1200">
          <a:solidFill>
            <a:schemeClr val="tx1"/>
          </a:solidFill>
          <a:latin typeface="+mn-lt"/>
          <a:ea typeface="+mn-ea"/>
          <a:cs typeface="+mn-cs"/>
        </a:defRPr>
      </a:lvl1pPr>
      <a:lvl2pPr marL="457142" algn="l" defTabSz="457142" rtl="0" eaLnBrk="1" latinLnBrk="0" hangingPunct="1">
        <a:defRPr sz="1800" kern="1200">
          <a:solidFill>
            <a:schemeClr val="tx1"/>
          </a:solidFill>
          <a:latin typeface="+mn-lt"/>
          <a:ea typeface="+mn-ea"/>
          <a:cs typeface="+mn-cs"/>
        </a:defRPr>
      </a:lvl2pPr>
      <a:lvl3pPr marL="914283" algn="l" defTabSz="457142" rtl="0" eaLnBrk="1" latinLnBrk="0" hangingPunct="1">
        <a:defRPr sz="1800" kern="1200">
          <a:solidFill>
            <a:schemeClr val="tx1"/>
          </a:solidFill>
          <a:latin typeface="+mn-lt"/>
          <a:ea typeface="+mn-ea"/>
          <a:cs typeface="+mn-cs"/>
        </a:defRPr>
      </a:lvl3pPr>
      <a:lvl4pPr marL="1371425" algn="l" defTabSz="457142" rtl="0" eaLnBrk="1" latinLnBrk="0" hangingPunct="1">
        <a:defRPr sz="1800" kern="1200">
          <a:solidFill>
            <a:schemeClr val="tx1"/>
          </a:solidFill>
          <a:latin typeface="+mn-lt"/>
          <a:ea typeface="+mn-ea"/>
          <a:cs typeface="+mn-cs"/>
        </a:defRPr>
      </a:lvl4pPr>
      <a:lvl5pPr marL="1828566" algn="l" defTabSz="457142" rtl="0" eaLnBrk="1" latinLnBrk="0" hangingPunct="1">
        <a:defRPr sz="1800" kern="1200">
          <a:solidFill>
            <a:schemeClr val="tx1"/>
          </a:solidFill>
          <a:latin typeface="+mn-lt"/>
          <a:ea typeface="+mn-ea"/>
          <a:cs typeface="+mn-cs"/>
        </a:defRPr>
      </a:lvl5pPr>
      <a:lvl6pPr marL="2285708" algn="l" defTabSz="457142" rtl="0" eaLnBrk="1" latinLnBrk="0" hangingPunct="1">
        <a:defRPr sz="1800" kern="1200">
          <a:solidFill>
            <a:schemeClr val="tx1"/>
          </a:solidFill>
          <a:latin typeface="+mn-lt"/>
          <a:ea typeface="+mn-ea"/>
          <a:cs typeface="+mn-cs"/>
        </a:defRPr>
      </a:lvl6pPr>
      <a:lvl7pPr marL="2742849" algn="l" defTabSz="457142" rtl="0" eaLnBrk="1" latinLnBrk="0" hangingPunct="1">
        <a:defRPr sz="1800" kern="1200">
          <a:solidFill>
            <a:schemeClr val="tx1"/>
          </a:solidFill>
          <a:latin typeface="+mn-lt"/>
          <a:ea typeface="+mn-ea"/>
          <a:cs typeface="+mn-cs"/>
        </a:defRPr>
      </a:lvl7pPr>
      <a:lvl8pPr marL="3199991" algn="l" defTabSz="457142" rtl="0" eaLnBrk="1" latinLnBrk="0" hangingPunct="1">
        <a:defRPr sz="1800" kern="1200">
          <a:solidFill>
            <a:schemeClr val="tx1"/>
          </a:solidFill>
          <a:latin typeface="+mn-lt"/>
          <a:ea typeface="+mn-ea"/>
          <a:cs typeface="+mn-cs"/>
        </a:defRPr>
      </a:lvl8pPr>
      <a:lvl9pPr marL="3657132" algn="l" defTabSz="4571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hyperlink" Target="http://www.holylandphotos.org/browse.asp?SiteID=69"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ferrelljenkins.files.wordpress.com/2013/11/corinth-makellum-inscription_fj-1971slide001c.jpg" TargetMode="Externa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ferrelljenkins.files.wordpress.com/2013/11/corinth-makellum-inscription_fj-1971slide001c.jpg" TargetMode="External"/><Relationship Id="rId2" Type="http://schemas.openxmlformats.org/officeDocument/2006/relationships/image" Target="../media/image16.jpeg"/><Relationship Id="rId1" Type="http://schemas.openxmlformats.org/officeDocument/2006/relationships/slideLayout" Target="../slideLayouts/slideLayout20.xml"/><Relationship Id="rId5" Type="http://schemas.openxmlformats.org/officeDocument/2006/relationships/image" Target="../media/image32.gif"/><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5.xml"/><Relationship Id="rId1" Type="http://schemas.openxmlformats.org/officeDocument/2006/relationships/tags" Target="../tags/tag6.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8.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6.xml"/><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9.xml"/><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63.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2.xml"/><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63.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4.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12 Cities of Paul and John</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0860" y="3116406"/>
            <a:ext cx="2785654" cy="252150"/>
          </a:xfrm>
          <a:prstGeom prst="rect">
            <a:avLst/>
          </a:prstGeom>
        </p:spPr>
      </p:pic>
    </p:spTree>
    <p:extLst>
      <p:ext uri="{BB962C8B-B14F-4D97-AF65-F5344CB8AC3E}">
        <p14:creationId xmlns:p14="http://schemas.microsoft.com/office/powerpoint/2010/main" val="346501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Reconstruction of a Bedouin tent</a:t>
            </a:r>
          </a:p>
        </p:txBody>
      </p:sp>
      <p:sp>
        <p:nvSpPr>
          <p:cNvPr id="8" name="Text Placeholder 2"/>
          <p:cNvSpPr>
            <a:spLocks noGrp="1"/>
          </p:cNvSpPr>
          <p:nvPr>
            <p:ph type="body" sz="quarter" idx="12"/>
          </p:nvPr>
        </p:nvSpPr>
        <p:spPr>
          <a:xfrm>
            <a:off x="8074152" y="6519672"/>
            <a:ext cx="1069848" cy="338328"/>
          </a:xfrm>
        </p:spPr>
        <p:txBody>
          <a:bodyPr/>
          <a:lstStyle/>
          <a:p>
            <a:r>
              <a:rPr lang="en-US" dirty="0"/>
              <a:t>18:3</a:t>
            </a:r>
          </a:p>
        </p:txBody>
      </p:sp>
      <p:sp>
        <p:nvSpPr>
          <p:cNvPr id="9" name="Title 3"/>
          <p:cNvSpPr>
            <a:spLocks noGrp="1"/>
          </p:cNvSpPr>
          <p:nvPr>
            <p:ph type="title"/>
          </p:nvPr>
        </p:nvSpPr>
        <p:spPr>
          <a:xfrm>
            <a:off x="0" y="0"/>
            <a:ext cx="9144000" cy="365760"/>
          </a:xfrm>
        </p:spPr>
        <p:txBody>
          <a:bodyPr/>
          <a:lstStyle/>
          <a:p>
            <a:r>
              <a:rPr lang="en-US" dirty="0"/>
              <a:t>By their trade they were tentmakers</a:t>
            </a:r>
          </a:p>
        </p:txBody>
      </p:sp>
      <p:pic>
        <p:nvPicPr>
          <p:cNvPr id="7" name="Picture 6">
            <a:extLst>
              <a:ext uri="{FF2B5EF4-FFF2-40B4-BE49-F238E27FC236}">
                <a16:creationId xmlns:a16="http://schemas.microsoft.com/office/drawing/2014/main" id="{35E01A76-0021-504E-9EC1-A49333C97E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426338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1A9C48-37F2-444C-9376-6477736FCB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Synagogue in Sardis with </a:t>
            </a:r>
            <a:r>
              <a:rPr lang="en-US" dirty="0" err="1"/>
              <a:t>bemas</a:t>
            </a:r>
            <a:r>
              <a:rPr lang="en-US" dirty="0"/>
              <a:t>, 4th century AD</a:t>
            </a:r>
          </a:p>
        </p:txBody>
      </p:sp>
      <p:sp>
        <p:nvSpPr>
          <p:cNvPr id="3" name="Text Placeholder 2"/>
          <p:cNvSpPr>
            <a:spLocks noGrp="1"/>
          </p:cNvSpPr>
          <p:nvPr>
            <p:ph type="body" sz="quarter" idx="12"/>
          </p:nvPr>
        </p:nvSpPr>
        <p:spPr/>
        <p:txBody>
          <a:bodyPr/>
          <a:lstStyle/>
          <a:p>
            <a:r>
              <a:rPr lang="en-US" dirty="0"/>
              <a:t>18:4</a:t>
            </a:r>
          </a:p>
        </p:txBody>
      </p:sp>
      <p:sp>
        <p:nvSpPr>
          <p:cNvPr id="4" name="Title 3"/>
          <p:cNvSpPr>
            <a:spLocks noGrp="1"/>
          </p:cNvSpPr>
          <p:nvPr>
            <p:ph type="title"/>
          </p:nvPr>
        </p:nvSpPr>
        <p:spPr/>
        <p:txBody>
          <a:bodyPr/>
          <a:lstStyle/>
          <a:p>
            <a:r>
              <a:rPr lang="en-US" dirty="0"/>
              <a:t>He reasoned in the synagogue every Sabbath, trying to persuade Jews and Greeks</a:t>
            </a:r>
          </a:p>
        </p:txBody>
      </p:sp>
    </p:spTree>
    <p:extLst>
      <p:ext uri="{BB962C8B-B14F-4D97-AF65-F5344CB8AC3E}">
        <p14:creationId xmlns:p14="http://schemas.microsoft.com/office/powerpoint/2010/main" val="243538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875213" y="128428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Oval 3"/>
          <p:cNvSpPr/>
          <p:nvPr/>
        </p:nvSpPr>
        <p:spPr>
          <a:xfrm>
            <a:off x="4691063" y="129063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556" name="Text Box 3"/>
          <p:cNvSpPr txBox="1">
            <a:spLocks noChangeArrowheads="1"/>
          </p:cNvSpPr>
          <p:nvPr/>
        </p:nvSpPr>
        <p:spPr bwMode="auto">
          <a:xfrm>
            <a:off x="382588" y="220663"/>
            <a:ext cx="85915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Where did Paul do his teaching? </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pic>
        <p:nvPicPr>
          <p:cNvPr id="23557" name="Picture 5" descr="DSC0064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19300" y="1493838"/>
            <a:ext cx="6958013"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6"/>
          <p:cNvSpPr txBox="1">
            <a:spLocks noChangeArrowheads="1"/>
          </p:cNvSpPr>
          <p:nvPr/>
        </p:nvSpPr>
        <p:spPr bwMode="auto">
          <a:xfrm>
            <a:off x="142875" y="1638300"/>
            <a:ext cx="1781175" cy="2308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FFFFFF"/>
                </a:solidFill>
                <a:effectLst/>
                <a:uLnTx/>
                <a:uFillTx/>
                <a:latin typeface="Arial" pitchFamily="34" charset="0"/>
                <a:ea typeface="+mn-ea"/>
                <a:cs typeface="Arial" pitchFamily="34" charset="0"/>
              </a:rPr>
              <a:t>4 </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And </a:t>
            </a:r>
            <a:r>
              <a:rPr kumimoji="0" lang="en-US" altLang="en-US" sz="1800" b="0" i="0" u="sng" strike="noStrike" kern="1200" cap="none" spc="0" normalizeH="0" baseline="0" noProof="0" dirty="0">
                <a:ln>
                  <a:noFill/>
                </a:ln>
                <a:solidFill>
                  <a:srgbClr val="FFFF00"/>
                </a:solidFill>
                <a:effectLst/>
                <a:uLnTx/>
                <a:uFillTx/>
                <a:latin typeface="Arial" pitchFamily="34" charset="0"/>
                <a:ea typeface="+mn-ea"/>
                <a:cs typeface="Arial" pitchFamily="34" charset="0"/>
              </a:rPr>
              <a:t>he reasoned in the synagogue </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every Sabbath, and tried to persuade Jews and Greeks.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PLBL\Greece Museums\Corinth Museum\Synagogue of the Hebrews inscription, tb03170607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71575"/>
            <a:ext cx="9144000" cy="4514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“Synagogue of the Hebrews” inscription from Corinth, 5th century AD</a:t>
            </a:r>
          </a:p>
        </p:txBody>
      </p:sp>
      <p:sp>
        <p:nvSpPr>
          <p:cNvPr id="8" name="Text Placeholder 2"/>
          <p:cNvSpPr>
            <a:spLocks noGrp="1"/>
          </p:cNvSpPr>
          <p:nvPr>
            <p:ph type="body" sz="quarter" idx="12"/>
          </p:nvPr>
        </p:nvSpPr>
        <p:spPr>
          <a:xfrm>
            <a:off x="8074152" y="6519672"/>
            <a:ext cx="1069848" cy="338328"/>
          </a:xfrm>
        </p:spPr>
        <p:txBody>
          <a:bodyPr/>
          <a:lstStyle/>
          <a:p>
            <a:r>
              <a:rPr lang="en-US" dirty="0"/>
              <a:t>18:4</a:t>
            </a:r>
          </a:p>
        </p:txBody>
      </p:sp>
      <p:sp>
        <p:nvSpPr>
          <p:cNvPr id="9" name="Title 3"/>
          <p:cNvSpPr>
            <a:spLocks noGrp="1"/>
          </p:cNvSpPr>
          <p:nvPr>
            <p:ph type="title"/>
          </p:nvPr>
        </p:nvSpPr>
        <p:spPr>
          <a:xfrm>
            <a:off x="0" y="0"/>
            <a:ext cx="9144000" cy="365760"/>
          </a:xfrm>
        </p:spPr>
        <p:txBody>
          <a:bodyPr/>
          <a:lstStyle/>
          <a:p>
            <a:r>
              <a:rPr lang="en-US" dirty="0"/>
              <a:t>He reasoned in the synagogue every Sabbath, trying to persuade Jews and Greeks</a:t>
            </a:r>
          </a:p>
        </p:txBody>
      </p:sp>
    </p:spTree>
    <p:extLst>
      <p:ext uri="{BB962C8B-B14F-4D97-AF65-F5344CB8AC3E}">
        <p14:creationId xmlns:p14="http://schemas.microsoft.com/office/powerpoint/2010/main" val="3120499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lstStyle/>
          <a:p>
            <a:r>
              <a:rPr lang="en-US" altLang="en-US" b="1">
                <a:solidFill>
                  <a:schemeClr val="tx1"/>
                </a:solidFill>
              </a:rPr>
              <a:t>Acts 18 – Paul in Corinth</a:t>
            </a:r>
          </a:p>
        </p:txBody>
      </p:sp>
      <p:pic>
        <p:nvPicPr>
          <p:cNvPr id="24579" name="Picture 3" descr="MapCo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235075"/>
            <a:ext cx="7551738" cy="5622925"/>
          </a:xfrm>
          <a:noFill/>
        </p:spPr>
      </p:pic>
      <p:sp>
        <p:nvSpPr>
          <p:cNvPr id="24580" name="Text Box 4"/>
          <p:cNvSpPr txBox="1">
            <a:spLocks noChangeArrowheads="1"/>
          </p:cNvSpPr>
          <p:nvPr/>
        </p:nvSpPr>
        <p:spPr bwMode="auto">
          <a:xfrm>
            <a:off x="5257800" y="1409700"/>
            <a:ext cx="3800475" cy="22828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Acts 18: </a:t>
            </a:r>
            <a:r>
              <a:rPr kumimoji="0" lang="en-US" altLang="en-US" sz="1800" b="0" i="0" u="none" strike="noStrike" kern="1200" cap="none" spc="0" normalizeH="0" baseline="30000" noProof="0" dirty="0">
                <a:ln>
                  <a:noFill/>
                </a:ln>
                <a:solidFill>
                  <a:srgbClr val="FFFFFF"/>
                </a:solidFill>
                <a:effectLst/>
                <a:uLnTx/>
                <a:uFillTx/>
                <a:latin typeface="Default"/>
                <a:ea typeface="+mn-ea"/>
                <a:cs typeface="Arial" pitchFamily="34" charset="0"/>
              </a:rPr>
              <a:t>5</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When Silas and Timothy had come from Macedonia, Paul was compelled by the Spirit, and testified to the Jews </a:t>
            </a:r>
            <a:r>
              <a:rPr kumimoji="0" lang="en-US" altLang="en-US" sz="1800" b="0" i="1" u="none" strike="noStrike" kern="1200" cap="none" spc="0" normalizeH="0" baseline="0" noProof="0" dirty="0">
                <a:ln>
                  <a:noFill/>
                </a:ln>
                <a:solidFill>
                  <a:srgbClr val="FFFFFF"/>
                </a:solidFill>
                <a:effectLst/>
                <a:uLnTx/>
                <a:uFillTx/>
                <a:latin typeface="Default"/>
                <a:ea typeface="+mn-ea"/>
                <a:cs typeface="Arial" pitchFamily="34" charset="0"/>
              </a:rPr>
              <a:t>that</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 Jesus </a:t>
            </a:r>
            <a:r>
              <a:rPr kumimoji="0" lang="en-US" altLang="en-US" sz="1800" b="0" i="1" u="none" strike="noStrike" kern="1200" cap="none" spc="0" normalizeH="0" baseline="0" noProof="0" dirty="0">
                <a:ln>
                  <a:noFill/>
                </a:ln>
                <a:solidFill>
                  <a:srgbClr val="FFFFFF"/>
                </a:solidFill>
                <a:effectLst/>
                <a:uLnTx/>
                <a:uFillTx/>
                <a:latin typeface="Default"/>
                <a:ea typeface="+mn-ea"/>
                <a:cs typeface="Arial" pitchFamily="34" charset="0"/>
              </a:rPr>
              <a:t>is</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 the Christ. </a:t>
            </a:r>
            <a:endPar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4581" name="Freeform 5"/>
          <p:cNvSpPr>
            <a:spLocks/>
          </p:cNvSpPr>
          <p:nvPr/>
        </p:nvSpPr>
        <p:spPr bwMode="auto">
          <a:xfrm>
            <a:off x="2946400" y="2408238"/>
            <a:ext cx="1585913" cy="2582862"/>
          </a:xfrm>
          <a:custGeom>
            <a:avLst/>
            <a:gdLst>
              <a:gd name="T0" fmla="*/ 0 w 999"/>
              <a:gd name="T1" fmla="*/ 55562 h 1627"/>
              <a:gd name="T2" fmla="*/ 254000 w 999"/>
              <a:gd name="T3" fmla="*/ 4762 h 1627"/>
              <a:gd name="T4" fmla="*/ 419100 w 999"/>
              <a:gd name="T5" fmla="*/ 80962 h 1627"/>
              <a:gd name="T6" fmla="*/ 508000 w 999"/>
              <a:gd name="T7" fmla="*/ 334962 h 1627"/>
              <a:gd name="T8" fmla="*/ 660400 w 999"/>
              <a:gd name="T9" fmla="*/ 614362 h 1627"/>
              <a:gd name="T10" fmla="*/ 800100 w 999"/>
              <a:gd name="T11" fmla="*/ 906462 h 1627"/>
              <a:gd name="T12" fmla="*/ 1003300 w 999"/>
              <a:gd name="T13" fmla="*/ 1338262 h 1627"/>
              <a:gd name="T14" fmla="*/ 965200 w 999"/>
              <a:gd name="T15" fmla="*/ 1490662 h 1627"/>
              <a:gd name="T16" fmla="*/ 711200 w 999"/>
              <a:gd name="T17" fmla="*/ 1516062 h 1627"/>
              <a:gd name="T18" fmla="*/ 558800 w 999"/>
              <a:gd name="T19" fmla="*/ 1643062 h 1627"/>
              <a:gd name="T20" fmla="*/ 711200 w 999"/>
              <a:gd name="T21" fmla="*/ 1782762 h 1627"/>
              <a:gd name="T22" fmla="*/ 927100 w 999"/>
              <a:gd name="T23" fmla="*/ 1909762 h 1627"/>
              <a:gd name="T24" fmla="*/ 1143000 w 999"/>
              <a:gd name="T25" fmla="*/ 2163762 h 1627"/>
              <a:gd name="T26" fmla="*/ 1333500 w 999"/>
              <a:gd name="T27" fmla="*/ 2265362 h 1627"/>
              <a:gd name="T28" fmla="*/ 1549400 w 999"/>
              <a:gd name="T29" fmla="*/ 2455862 h 1627"/>
              <a:gd name="T30" fmla="*/ 1549400 w 999"/>
              <a:gd name="T31" fmla="*/ 2582862 h 16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9"/>
              <a:gd name="T49" fmla="*/ 0 h 1627"/>
              <a:gd name="T50" fmla="*/ 999 w 999"/>
              <a:gd name="T51" fmla="*/ 1627 h 16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9" h="1627">
                <a:moveTo>
                  <a:pt x="0" y="35"/>
                </a:moveTo>
                <a:cubicBezTo>
                  <a:pt x="58" y="17"/>
                  <a:pt x="116" y="0"/>
                  <a:pt x="160" y="3"/>
                </a:cubicBezTo>
                <a:cubicBezTo>
                  <a:pt x="204" y="6"/>
                  <a:pt x="237" y="16"/>
                  <a:pt x="264" y="51"/>
                </a:cubicBezTo>
                <a:cubicBezTo>
                  <a:pt x="291" y="86"/>
                  <a:pt x="295" y="155"/>
                  <a:pt x="320" y="211"/>
                </a:cubicBezTo>
                <a:cubicBezTo>
                  <a:pt x="345" y="267"/>
                  <a:pt x="385" y="327"/>
                  <a:pt x="416" y="387"/>
                </a:cubicBezTo>
                <a:cubicBezTo>
                  <a:pt x="447" y="447"/>
                  <a:pt x="468" y="495"/>
                  <a:pt x="504" y="571"/>
                </a:cubicBezTo>
                <a:cubicBezTo>
                  <a:pt x="540" y="647"/>
                  <a:pt x="615" y="782"/>
                  <a:pt x="632" y="843"/>
                </a:cubicBezTo>
                <a:cubicBezTo>
                  <a:pt x="649" y="904"/>
                  <a:pt x="639" y="920"/>
                  <a:pt x="608" y="939"/>
                </a:cubicBezTo>
                <a:cubicBezTo>
                  <a:pt x="577" y="958"/>
                  <a:pt x="491" y="939"/>
                  <a:pt x="448" y="955"/>
                </a:cubicBezTo>
                <a:cubicBezTo>
                  <a:pt x="405" y="971"/>
                  <a:pt x="352" y="1007"/>
                  <a:pt x="352" y="1035"/>
                </a:cubicBezTo>
                <a:cubicBezTo>
                  <a:pt x="352" y="1063"/>
                  <a:pt x="409" y="1095"/>
                  <a:pt x="448" y="1123"/>
                </a:cubicBezTo>
                <a:cubicBezTo>
                  <a:pt x="487" y="1151"/>
                  <a:pt x="539" y="1163"/>
                  <a:pt x="584" y="1203"/>
                </a:cubicBezTo>
                <a:cubicBezTo>
                  <a:pt x="629" y="1243"/>
                  <a:pt x="677" y="1326"/>
                  <a:pt x="720" y="1363"/>
                </a:cubicBezTo>
                <a:cubicBezTo>
                  <a:pt x="763" y="1400"/>
                  <a:pt x="797" y="1396"/>
                  <a:pt x="840" y="1427"/>
                </a:cubicBezTo>
                <a:cubicBezTo>
                  <a:pt x="883" y="1458"/>
                  <a:pt x="953" y="1514"/>
                  <a:pt x="976" y="1547"/>
                </a:cubicBezTo>
                <a:cubicBezTo>
                  <a:pt x="999" y="1580"/>
                  <a:pt x="987" y="1603"/>
                  <a:pt x="976" y="1627"/>
                </a:cubicBezTo>
              </a:path>
            </a:pathLst>
          </a:custGeom>
          <a:noFill/>
          <a:ln w="762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4582" name="Freeform 6"/>
          <p:cNvSpPr>
            <a:spLocks/>
          </p:cNvSpPr>
          <p:nvPr/>
        </p:nvSpPr>
        <p:spPr bwMode="auto">
          <a:xfrm>
            <a:off x="3670300" y="5156200"/>
            <a:ext cx="850900" cy="392113"/>
          </a:xfrm>
          <a:custGeom>
            <a:avLst/>
            <a:gdLst>
              <a:gd name="T0" fmla="*/ 850900 w 536"/>
              <a:gd name="T1" fmla="*/ 127000 h 247"/>
              <a:gd name="T2" fmla="*/ 635000 w 536"/>
              <a:gd name="T3" fmla="*/ 368300 h 247"/>
              <a:gd name="T4" fmla="*/ 431800 w 536"/>
              <a:gd name="T5" fmla="*/ 266700 h 247"/>
              <a:gd name="T6" fmla="*/ 406400 w 536"/>
              <a:gd name="T7" fmla="*/ 76200 h 247"/>
              <a:gd name="T8" fmla="*/ 190500 w 536"/>
              <a:gd name="T9" fmla="*/ 25400 h 247"/>
              <a:gd name="T10" fmla="*/ 0 w 536"/>
              <a:gd name="T11" fmla="*/ 0 h 247"/>
              <a:gd name="T12" fmla="*/ 0 60000 65536"/>
              <a:gd name="T13" fmla="*/ 0 60000 65536"/>
              <a:gd name="T14" fmla="*/ 0 60000 65536"/>
              <a:gd name="T15" fmla="*/ 0 60000 65536"/>
              <a:gd name="T16" fmla="*/ 0 60000 65536"/>
              <a:gd name="T17" fmla="*/ 0 60000 65536"/>
              <a:gd name="T18" fmla="*/ 0 w 536"/>
              <a:gd name="T19" fmla="*/ 0 h 247"/>
              <a:gd name="T20" fmla="*/ 536 w 536"/>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536" h="247">
                <a:moveTo>
                  <a:pt x="536" y="80"/>
                </a:moveTo>
                <a:cubicBezTo>
                  <a:pt x="490" y="148"/>
                  <a:pt x="444" y="217"/>
                  <a:pt x="400" y="232"/>
                </a:cubicBezTo>
                <a:cubicBezTo>
                  <a:pt x="356" y="247"/>
                  <a:pt x="296" y="199"/>
                  <a:pt x="272" y="168"/>
                </a:cubicBezTo>
                <a:cubicBezTo>
                  <a:pt x="248" y="137"/>
                  <a:pt x="281" y="73"/>
                  <a:pt x="256" y="48"/>
                </a:cubicBezTo>
                <a:cubicBezTo>
                  <a:pt x="231" y="23"/>
                  <a:pt x="163" y="24"/>
                  <a:pt x="120" y="16"/>
                </a:cubicBezTo>
                <a:cubicBezTo>
                  <a:pt x="77" y="8"/>
                  <a:pt x="38" y="4"/>
                  <a:pt x="0" y="0"/>
                </a:cubicBezTo>
              </a:path>
            </a:pathLst>
          </a:custGeom>
          <a:noFill/>
          <a:ln w="762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60787" y="365759"/>
            <a:ext cx="4822426" cy="618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solidFill>
            <a:schemeClr val="bg1"/>
          </a:solidFill>
        </p:spPr>
        <p:txBody>
          <a:bodyPr vert="horz" lIns="91440" tIns="45720" rIns="91440" bIns="45720" rtlCol="0" anchor="t">
            <a:spAutoFit/>
          </a:bodyPr>
          <a:lstStyle/>
          <a:p>
            <a:r>
              <a:rPr lang="en-US" dirty="0"/>
              <a:t>Statue of two Roman men with typical, loose clothing, AD 50–75</a:t>
            </a:r>
          </a:p>
        </p:txBody>
      </p:sp>
      <p:sp>
        <p:nvSpPr>
          <p:cNvPr id="3" name="Text Placeholder 2"/>
          <p:cNvSpPr>
            <a:spLocks noGrp="1"/>
          </p:cNvSpPr>
          <p:nvPr>
            <p:ph type="body" sz="quarter" idx="12"/>
          </p:nvPr>
        </p:nvSpPr>
        <p:spPr>
          <a:solidFill>
            <a:schemeClr val="bg1"/>
          </a:solidFill>
        </p:spPr>
        <p:txBody>
          <a:bodyPr/>
          <a:lstStyle/>
          <a:p>
            <a:r>
              <a:rPr lang="en-US" dirty="0"/>
              <a:t>18:6</a:t>
            </a:r>
          </a:p>
        </p:txBody>
      </p:sp>
      <p:sp>
        <p:nvSpPr>
          <p:cNvPr id="4" name="Title 3"/>
          <p:cNvSpPr>
            <a:spLocks noGrp="1"/>
          </p:cNvSpPr>
          <p:nvPr>
            <p:ph type="title"/>
          </p:nvPr>
        </p:nvSpPr>
        <p:spPr>
          <a:solidFill>
            <a:schemeClr val="bg1"/>
          </a:solidFill>
        </p:spPr>
        <p:txBody>
          <a:bodyPr/>
          <a:lstStyle/>
          <a:p>
            <a:r>
              <a:rPr lang="en-US" dirty="0">
                <a:effectLst/>
              </a:rPr>
              <a:t>He shook out his clothing and said unto them</a:t>
            </a:r>
            <a:endParaRPr lang="en-US" dirty="0"/>
          </a:p>
        </p:txBody>
      </p:sp>
    </p:spTree>
    <p:extLst>
      <p:ext uri="{BB962C8B-B14F-4D97-AF65-F5344CB8AC3E}">
        <p14:creationId xmlns:p14="http://schemas.microsoft.com/office/powerpoint/2010/main" val="118552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chemeClr val="bg1"/>
          </a:solidFill>
        </p:spPr>
        <p:txBody>
          <a:bodyPr/>
          <a:lstStyle/>
          <a:p>
            <a:r>
              <a:rPr lang="en-US" dirty="0"/>
              <a:t>“A light to the Gentiles,” written in Isaiah 49:6 on the Great Isaiah Scroll</a:t>
            </a:r>
          </a:p>
        </p:txBody>
      </p:sp>
      <p:sp>
        <p:nvSpPr>
          <p:cNvPr id="3" name="Text Placeholder 2"/>
          <p:cNvSpPr>
            <a:spLocks noGrp="1"/>
          </p:cNvSpPr>
          <p:nvPr>
            <p:ph type="body" sz="quarter" idx="12"/>
          </p:nvPr>
        </p:nvSpPr>
        <p:spPr>
          <a:xfrm>
            <a:off x="8074152" y="6519672"/>
            <a:ext cx="1069848" cy="338328"/>
          </a:xfrm>
          <a:solidFill>
            <a:schemeClr val="bg1"/>
          </a:solidFill>
        </p:spPr>
        <p:txBody>
          <a:bodyPr/>
          <a:lstStyle/>
          <a:p>
            <a:r>
              <a:rPr lang="en-US" dirty="0"/>
              <a:t>18:6</a:t>
            </a:r>
          </a:p>
        </p:txBody>
      </p:sp>
      <p:sp>
        <p:nvSpPr>
          <p:cNvPr id="4" name="Title 3"/>
          <p:cNvSpPr>
            <a:spLocks noGrp="1"/>
          </p:cNvSpPr>
          <p:nvPr>
            <p:ph type="title"/>
          </p:nvPr>
        </p:nvSpPr>
        <p:spPr>
          <a:solidFill>
            <a:schemeClr val="bg1"/>
          </a:solidFill>
        </p:spPr>
        <p:txBody>
          <a:bodyPr/>
          <a:lstStyle/>
          <a:p>
            <a:r>
              <a:rPr lang="en-US" dirty="0"/>
              <a:t>From now on, I will go to the Gentiles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5" name="Rectangle 4"/>
          <p:cNvSpPr/>
          <p:nvPr/>
        </p:nvSpPr>
        <p:spPr>
          <a:xfrm>
            <a:off x="990600" y="1524000"/>
            <a:ext cx="7239000" cy="1219200"/>
          </a:xfrm>
          <a:prstGeom prst="rect">
            <a:avLst/>
          </a:prstGeom>
          <a:noFill/>
          <a:ln w="22225">
            <a:solidFill>
              <a:schemeClr val="tx1"/>
            </a:solidFill>
          </a:ln>
          <a:effectLst>
            <a:glow rad="50800">
              <a:schemeClr val="bg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6907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NMTBR06_800">
            <a:hlinkClick r:id="rId3" tooltip="Click to close window"/>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44450" y="238125"/>
            <a:ext cx="9178925" cy="6629400"/>
          </a:xfrm>
        </p:spPr>
      </p:pic>
      <p:sp>
        <p:nvSpPr>
          <p:cNvPr id="28675" name="Rectangle 3"/>
          <p:cNvSpPr>
            <a:spLocks noGrp="1" noChangeArrowheads="1"/>
          </p:cNvSpPr>
          <p:nvPr>
            <p:ph type="title"/>
          </p:nvPr>
        </p:nvSpPr>
        <p:spPr>
          <a:xfrm>
            <a:off x="2009775" y="5422900"/>
            <a:ext cx="7134225" cy="1208088"/>
          </a:xfrm>
          <a:solidFill>
            <a:schemeClr val="tx1"/>
          </a:solidFill>
        </p:spPr>
        <p:txBody>
          <a:bodyPr/>
          <a:lstStyle/>
          <a:p>
            <a:pPr algn="l"/>
            <a:r>
              <a:rPr lang="en-US" altLang="en-US" sz="1800">
                <a:solidFill>
                  <a:schemeClr val="bg1"/>
                </a:solidFill>
              </a:rPr>
              <a:t>Acts 18:7 </a:t>
            </a:r>
            <a:r>
              <a:rPr lang="en-US" altLang="en-US" sz="1800">
                <a:solidFill>
                  <a:schemeClr val="bg1"/>
                </a:solidFill>
                <a:latin typeface="Default"/>
              </a:rPr>
              <a:t>And he departed from there and entered the house of a certain </a:t>
            </a:r>
            <a:r>
              <a:rPr lang="en-US" altLang="en-US" sz="1800" i="1">
                <a:solidFill>
                  <a:schemeClr val="bg1"/>
                </a:solidFill>
                <a:latin typeface="Default"/>
              </a:rPr>
              <a:t>man</a:t>
            </a:r>
            <a:r>
              <a:rPr lang="en-US" altLang="en-US" sz="1800">
                <a:solidFill>
                  <a:schemeClr val="bg1"/>
                </a:solidFill>
                <a:latin typeface="Default"/>
              </a:rPr>
              <a:t> named Justus, </a:t>
            </a:r>
            <a:r>
              <a:rPr lang="en-US" altLang="en-US" sz="1800" i="1">
                <a:solidFill>
                  <a:schemeClr val="bg1"/>
                </a:solidFill>
                <a:latin typeface="Default"/>
              </a:rPr>
              <a:t>one</a:t>
            </a:r>
            <a:r>
              <a:rPr lang="en-US" altLang="en-US" sz="1800">
                <a:solidFill>
                  <a:schemeClr val="bg1"/>
                </a:solidFill>
                <a:latin typeface="Default"/>
              </a:rPr>
              <a:t> who worshiped God, whose house was next door to the synagogue. </a:t>
            </a:r>
            <a:r>
              <a:rPr lang="en-US" altLang="en-US" sz="1800">
                <a:solidFill>
                  <a:schemeClr val="bg1"/>
                </a:solidFill>
              </a:rPr>
              <a:t> </a:t>
            </a:r>
          </a:p>
        </p:txBody>
      </p:sp>
      <p:sp>
        <p:nvSpPr>
          <p:cNvPr id="28676" name="Text Box 3"/>
          <p:cNvSpPr txBox="1">
            <a:spLocks noChangeArrowheads="1"/>
          </p:cNvSpPr>
          <p:nvPr/>
        </p:nvSpPr>
        <p:spPr bwMode="auto">
          <a:xfrm>
            <a:off x="257175" y="79375"/>
            <a:ext cx="3275013"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Where did Paul teach after leaving the synagogue?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The Temple of Apollo and the Acrocorinth</a:t>
            </a:r>
          </a:p>
        </p:txBody>
      </p:sp>
      <p:sp>
        <p:nvSpPr>
          <p:cNvPr id="3" name="Text Placeholder 2"/>
          <p:cNvSpPr>
            <a:spLocks noGrp="1"/>
          </p:cNvSpPr>
          <p:nvPr>
            <p:ph type="body" sz="quarter" idx="12"/>
          </p:nvPr>
        </p:nvSpPr>
        <p:spPr/>
        <p:txBody>
          <a:bodyPr/>
          <a:lstStyle/>
          <a:p>
            <a:r>
              <a:rPr lang="en-US" dirty="0"/>
              <a:t>18:11</a:t>
            </a:r>
          </a:p>
        </p:txBody>
      </p:sp>
      <p:sp>
        <p:nvSpPr>
          <p:cNvPr id="4" name="Title 3"/>
          <p:cNvSpPr>
            <a:spLocks noGrp="1"/>
          </p:cNvSpPr>
          <p:nvPr>
            <p:ph type="title"/>
          </p:nvPr>
        </p:nvSpPr>
        <p:spPr/>
        <p:txBody>
          <a:bodyPr/>
          <a:lstStyle/>
          <a:p>
            <a:r>
              <a:rPr lang="en-US" dirty="0"/>
              <a:t>And he stayed there a year and six months, teaching the word of God among them</a:t>
            </a:r>
          </a:p>
        </p:txBody>
      </p:sp>
    </p:spTree>
    <p:extLst>
      <p:ext uri="{BB962C8B-B14F-4D97-AF65-F5344CB8AC3E}">
        <p14:creationId xmlns:p14="http://schemas.microsoft.com/office/powerpoint/2010/main" val="771204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hidden="1"/>
          <p:cNvSpPr>
            <a:spLocks noGrp="1" noChangeArrowheads="1"/>
          </p:cNvSpPr>
          <p:nvPr>
            <p:ph type="title"/>
          </p:nvPr>
        </p:nvSpPr>
        <p:spPr/>
        <p:txBody>
          <a:bodyPr/>
          <a:lstStyle/>
          <a:p>
            <a:r>
              <a:rPr lang="en-US" altLang="en-US" sz="2800"/>
              <a:t>Corinth Temple of Apollo and Acrocorinth</a:t>
            </a:r>
            <a:endParaRPr lang="en-US" altLang="en-US"/>
          </a:p>
        </p:txBody>
      </p:sp>
      <p:pic>
        <p:nvPicPr>
          <p:cNvPr id="36867" name="Picture 1027" descr="Corinth Temple of Apollo and Acrocorin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1028"/>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Corinth Temple of Apollo and Acrocorinth</a:t>
            </a:r>
          </a:p>
        </p:txBody>
      </p:sp>
      <p:sp>
        <p:nvSpPr>
          <p:cNvPr id="36869" name="Rectangle 1029"/>
          <p:cNvSpPr>
            <a:spLocks noChangeArrowheads="1"/>
          </p:cNvSpPr>
          <p:nvPr/>
        </p:nvSpPr>
        <p:spPr bwMode="auto">
          <a:xfrm>
            <a:off x="3783013" y="206375"/>
            <a:ext cx="493829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Acts 18:9 </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Now the </a:t>
            </a:r>
            <a:r>
              <a:rPr kumimoji="0" lang="en-US" altLang="en-US" sz="1800" b="0" i="0" u="sng" strike="noStrike" kern="1200" cap="none" spc="0" normalizeH="0" baseline="0" noProof="0" dirty="0">
                <a:ln>
                  <a:noFill/>
                </a:ln>
                <a:solidFill>
                  <a:srgbClr val="000000"/>
                </a:solidFill>
                <a:effectLst/>
                <a:uLnTx/>
                <a:uFillTx/>
                <a:latin typeface="Default"/>
                <a:ea typeface="+mn-ea"/>
                <a:cs typeface="Arial" pitchFamily="34" charset="0"/>
              </a:rPr>
              <a:t>Lord spoke to Paul in the night by a vision</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a:t>
            </a:r>
            <a:r>
              <a:rPr kumimoji="0" lang="en-US" altLang="en-US" sz="1800" b="0" i="0" u="sng" strike="noStrike" kern="1200" cap="none" spc="0" normalizeH="0" baseline="0" noProof="0" dirty="0">
                <a:ln>
                  <a:noFill/>
                </a:ln>
                <a:solidFill>
                  <a:srgbClr val="000000"/>
                </a:solidFill>
                <a:effectLst/>
                <a:uLnTx/>
                <a:uFillTx/>
                <a:latin typeface="Default"/>
                <a:ea typeface="+mn-ea"/>
                <a:cs typeface="Arial" pitchFamily="34" charset="0"/>
              </a:rPr>
              <a:t>“Do not be afraid, but speak, and do not keep silent</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10 </a:t>
            </a:r>
            <a:r>
              <a:rPr kumimoji="0" lang="en-US" altLang="en-US" sz="1800" b="0" i="0" u="sng" strike="noStrike" kern="1200" cap="none" spc="0" normalizeH="0" baseline="0" noProof="0" dirty="0">
                <a:ln>
                  <a:noFill/>
                </a:ln>
                <a:solidFill>
                  <a:srgbClr val="000000"/>
                </a:solidFill>
                <a:effectLst/>
                <a:uLnTx/>
                <a:uFillTx/>
                <a:latin typeface="Default"/>
                <a:ea typeface="+mn-ea"/>
                <a:cs typeface="Arial" pitchFamily="34" charset="0"/>
              </a:rPr>
              <a:t>for I am with you</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and </a:t>
            </a:r>
            <a:r>
              <a:rPr kumimoji="0" lang="en-US" altLang="en-US" sz="1800" b="0" i="0" u="sng" strike="noStrike" kern="1200" cap="none" spc="0" normalizeH="0" baseline="0" noProof="0" dirty="0">
                <a:ln>
                  <a:noFill/>
                </a:ln>
                <a:solidFill>
                  <a:srgbClr val="000000"/>
                </a:solidFill>
                <a:effectLst/>
                <a:uLnTx/>
                <a:uFillTx/>
                <a:latin typeface="Default"/>
                <a:ea typeface="+mn-ea"/>
                <a:cs typeface="Arial" pitchFamily="34" charset="0"/>
              </a:rPr>
              <a:t>no one will attack you to hurt you</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a:t>
            </a:r>
            <a:r>
              <a:rPr kumimoji="0" lang="en-US" altLang="en-US" sz="1800" b="0" i="0" u="sng" strike="noStrike" kern="1200" cap="none" spc="0" normalizeH="0" baseline="0" noProof="0" dirty="0">
                <a:ln>
                  <a:noFill/>
                </a:ln>
                <a:solidFill>
                  <a:srgbClr val="000000"/>
                </a:solidFill>
                <a:effectLst/>
                <a:uLnTx/>
                <a:uFillTx/>
                <a:latin typeface="Default"/>
                <a:ea typeface="+mn-ea"/>
                <a:cs typeface="Arial" pitchFamily="34" charset="0"/>
              </a:rPr>
              <a:t>for I have many people in this city</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6870" name="Text Box 3"/>
          <p:cNvSpPr txBox="1">
            <a:spLocks noChangeArrowheads="1"/>
          </p:cNvSpPr>
          <p:nvPr/>
        </p:nvSpPr>
        <p:spPr bwMode="auto">
          <a:xfrm>
            <a:off x="188913" y="236538"/>
            <a:ext cx="3548062"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How did the Lord encourage Paul to stay in Corinth? </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en-US" dirty="0"/>
              <a:t>Paul’s trip from Athens to Corinth</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18:1</a:t>
            </a:r>
          </a:p>
        </p:txBody>
      </p:sp>
      <p:sp>
        <p:nvSpPr>
          <p:cNvPr id="4" name="Title 3"/>
          <p:cNvSpPr>
            <a:spLocks noGrp="1"/>
          </p:cNvSpPr>
          <p:nvPr>
            <p:ph type="title"/>
          </p:nvPr>
        </p:nvSpPr>
        <p:spPr/>
        <p:txBody>
          <a:bodyPr/>
          <a:lstStyle/>
          <a:p>
            <a:r>
              <a:rPr lang="en-US" dirty="0"/>
              <a:t>After these things he departed from Athens and came to Corinth</a:t>
            </a:r>
          </a:p>
        </p:txBody>
      </p:sp>
      <p:sp>
        <p:nvSpPr>
          <p:cNvPr id="7" name="Text Box 13"/>
          <p:cNvSpPr txBox="1">
            <a:spLocks noChangeArrowheads="1"/>
          </p:cNvSpPr>
          <p:nvPr/>
        </p:nvSpPr>
        <p:spPr bwMode="auto">
          <a:xfrm>
            <a:off x="8152861" y="2819400"/>
            <a:ext cx="912430"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Athens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8" name="Text Box 13"/>
          <p:cNvSpPr txBox="1">
            <a:spLocks noChangeArrowheads="1"/>
          </p:cNvSpPr>
          <p:nvPr/>
        </p:nvSpPr>
        <p:spPr bwMode="auto">
          <a:xfrm>
            <a:off x="76200" y="3352800"/>
            <a:ext cx="958211"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Corinth</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20205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r>
              <a:rPr lang="en-US" altLang="en-US" sz="2800"/>
              <a:t>Corinth plain and excavations from Acrocorinth</a:t>
            </a:r>
            <a:endParaRPr lang="en-US" altLang="en-US"/>
          </a:p>
        </p:txBody>
      </p:sp>
      <p:pic>
        <p:nvPicPr>
          <p:cNvPr id="38915" name="Picture 3" descr="Corinth plain and excavations from Acrocorin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Corinth plain and excavations from Acrocorinth</a:t>
            </a:r>
          </a:p>
        </p:txBody>
      </p:sp>
      <p:sp>
        <p:nvSpPr>
          <p:cNvPr id="38917" name="Text Box 5"/>
          <p:cNvSpPr txBox="1">
            <a:spLocks noChangeArrowheads="1"/>
          </p:cNvSpPr>
          <p:nvPr/>
        </p:nvSpPr>
        <p:spPr bwMode="auto">
          <a:xfrm>
            <a:off x="3429000" y="2895600"/>
            <a:ext cx="286385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Corinth excavations</a:t>
            </a:r>
          </a:p>
        </p:txBody>
      </p:sp>
      <p:sp>
        <p:nvSpPr>
          <p:cNvPr id="38918" name="Line 6"/>
          <p:cNvSpPr>
            <a:spLocks noChangeShapeType="1"/>
          </p:cNvSpPr>
          <p:nvPr/>
        </p:nvSpPr>
        <p:spPr bwMode="auto">
          <a:xfrm>
            <a:off x="4724400" y="3276600"/>
            <a:ext cx="0" cy="6096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38919" name="Rectangle 7"/>
          <p:cNvSpPr>
            <a:spLocks noChangeArrowheads="1"/>
          </p:cNvSpPr>
          <p:nvPr/>
        </p:nvSpPr>
        <p:spPr bwMode="auto">
          <a:xfrm>
            <a:off x="4887913" y="228600"/>
            <a:ext cx="4046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itchFamily="34" charset="0"/>
                <a:ea typeface="+mn-ea"/>
                <a:cs typeface="Arial" pitchFamily="34" charset="0"/>
              </a:rPr>
              <a:t>Acts 18:11 </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And </a:t>
            </a:r>
            <a:r>
              <a:rPr kumimoji="0" lang="en-US" altLang="en-US" sz="1800" b="0" i="0" u="sng" strike="noStrike" kern="1200" cap="none" spc="0" normalizeH="0" baseline="0" noProof="0">
                <a:ln>
                  <a:noFill/>
                </a:ln>
                <a:solidFill>
                  <a:srgbClr val="000000"/>
                </a:solidFill>
                <a:effectLst/>
                <a:uLnTx/>
                <a:uFillTx/>
                <a:latin typeface="Arial" pitchFamily="34" charset="0"/>
                <a:ea typeface="+mn-ea"/>
                <a:cs typeface="Arial" pitchFamily="34" charset="0"/>
              </a:rPr>
              <a:t>he stayed a year and six months</a:t>
            </a: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 teaching the word of God among them. </a:t>
            </a:r>
          </a:p>
        </p:txBody>
      </p:sp>
      <p:sp>
        <p:nvSpPr>
          <p:cNvPr id="38920" name="Text Box 3"/>
          <p:cNvSpPr txBox="1">
            <a:spLocks noChangeArrowheads="1"/>
          </p:cNvSpPr>
          <p:nvPr/>
        </p:nvSpPr>
        <p:spPr bwMode="auto">
          <a:xfrm>
            <a:off x="250825" y="220663"/>
            <a:ext cx="33909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How long did he stay?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737F5-EFDB-4F47-A6B2-A3892B0490FE}"/>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CBB684-E5CF-45EA-822E-BF4FA5425363}"/>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7AAE6420-42B0-4EA7-880F-5F90F179D766}"/>
              </a:ext>
            </a:extLst>
          </p:cNvPr>
          <p:cNvSpPr txBox="1"/>
          <p:nvPr/>
        </p:nvSpPr>
        <p:spPr>
          <a:xfrm>
            <a:off x="299299" y="394692"/>
            <a:ext cx="4429112" cy="6740307"/>
          </a:xfrm>
          <a:prstGeom prst="rect">
            <a:avLst/>
          </a:prstGeom>
          <a:noFill/>
        </p:spPr>
        <p:txBody>
          <a:bodyPr wrap="square" rtlCol="0">
            <a:spAutoFit/>
          </a:bodyPr>
          <a:lstStyle/>
          <a:p>
            <a:r>
              <a:rPr lang="en-US" dirty="0">
                <a:solidFill>
                  <a:schemeClr val="bg1"/>
                </a:solidFill>
              </a:rPr>
              <a:t>As tentmakers, Paul and his companions, Priscilla and Aquilla, would have likely been very familiar with the Corinthian Market; they may have even plied their trade there (Acts 18:1-3).  </a:t>
            </a:r>
          </a:p>
          <a:p>
            <a:endParaRPr lang="en-US" dirty="0">
              <a:solidFill>
                <a:schemeClr val="bg1"/>
              </a:solidFill>
            </a:endParaRPr>
          </a:p>
          <a:p>
            <a:r>
              <a:rPr lang="en-US" dirty="0">
                <a:solidFill>
                  <a:schemeClr val="bg1"/>
                </a:solidFill>
              </a:rPr>
              <a:t>Excavations have revealed that the North Market was built in the first half of the first century AD on the north slope of the Temple Hill.  </a:t>
            </a:r>
          </a:p>
          <a:p>
            <a:endParaRPr lang="en-US" dirty="0">
              <a:solidFill>
                <a:schemeClr val="bg1"/>
              </a:solidFill>
            </a:endParaRPr>
          </a:p>
          <a:p>
            <a:r>
              <a:rPr lang="en-US" dirty="0">
                <a:solidFill>
                  <a:schemeClr val="bg1"/>
                </a:solidFill>
              </a:rPr>
              <a:t>It was likely in this area that the local meat market was located.  An inscription was discovered in 1898 which reads, “</a:t>
            </a:r>
            <a:r>
              <a:rPr lang="en-US" i="1" dirty="0">
                <a:solidFill>
                  <a:schemeClr val="bg1"/>
                </a:solidFill>
              </a:rPr>
              <a:t>MACELLV” – </a:t>
            </a:r>
            <a:r>
              <a:rPr lang="en-US" dirty="0">
                <a:solidFill>
                  <a:schemeClr val="bg1"/>
                </a:solidFill>
              </a:rPr>
              <a:t>“Meat Market,”</a:t>
            </a:r>
            <a:r>
              <a:rPr lang="en-US" baseline="30000" dirty="0">
                <a:solidFill>
                  <a:schemeClr val="bg1"/>
                </a:solidFill>
              </a:rPr>
              <a:t> </a:t>
            </a:r>
            <a:r>
              <a:rPr lang="en-US" dirty="0">
                <a:solidFill>
                  <a:schemeClr val="bg1"/>
                </a:solidFill>
              </a:rPr>
              <a:t>which scholar F.J. </a:t>
            </a:r>
            <a:r>
              <a:rPr lang="en-US" dirty="0" err="1">
                <a:solidFill>
                  <a:schemeClr val="bg1"/>
                </a:solidFill>
              </a:rPr>
              <a:t>DeWaele</a:t>
            </a:r>
            <a:r>
              <a:rPr lang="en-US" dirty="0">
                <a:solidFill>
                  <a:schemeClr val="bg1"/>
                </a:solidFill>
              </a:rPr>
              <a:t> believed came from the North Market.</a:t>
            </a:r>
          </a:p>
          <a:p>
            <a:r>
              <a:rPr lang="en-US" dirty="0">
                <a:solidFill>
                  <a:schemeClr val="bg1"/>
                </a:solidFill>
              </a:rPr>
              <a:t> The Apostle Paul would later reference this market, instructing the church at Corinth to “eat whatever is sold in the meat market without raising any question on the ground of conscience.” (1 Cor. 10:25).</a:t>
            </a:r>
          </a:p>
          <a:p>
            <a:endParaRPr lang="en-US" dirty="0">
              <a:solidFill>
                <a:schemeClr val="bg1"/>
              </a:solidFill>
            </a:endParaRPr>
          </a:p>
        </p:txBody>
      </p:sp>
      <p:pic>
        <p:nvPicPr>
          <p:cNvPr id="4" name="Picture 3" descr="Makellum inscription at Corinth Museum in 1971. Photo by Ferrell Jenkins.">
            <a:hlinkClick r:id="rId2"/>
            <a:extLst>
              <a:ext uri="{FF2B5EF4-FFF2-40B4-BE49-F238E27FC236}">
                <a16:creationId xmlns:a16="http://schemas.microsoft.com/office/drawing/2014/main" id="{76072B61-231E-4298-9538-A9EF6B9746CA}"/>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078011" y="318492"/>
            <a:ext cx="4065989" cy="6463308"/>
          </a:xfrm>
          <a:prstGeom prst="rect">
            <a:avLst/>
          </a:prstGeom>
          <a:noFill/>
          <a:ln>
            <a:noFill/>
          </a:ln>
        </p:spPr>
      </p:pic>
    </p:spTree>
    <p:extLst>
      <p:ext uri="{BB962C8B-B14F-4D97-AF65-F5344CB8AC3E}">
        <p14:creationId xmlns:p14="http://schemas.microsoft.com/office/powerpoint/2010/main" val="3202378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llustration-corint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2763" y="79375"/>
            <a:ext cx="8394700"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4"/>
          <p:cNvSpPr txBox="1">
            <a:spLocks noChangeArrowheads="1"/>
          </p:cNvSpPr>
          <p:nvPr/>
        </p:nvSpPr>
        <p:spPr bwMode="auto">
          <a:xfrm>
            <a:off x="2743200" y="5848350"/>
            <a:ext cx="249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Bema = judgment seat</a:t>
            </a:r>
          </a:p>
        </p:txBody>
      </p:sp>
      <p:sp>
        <p:nvSpPr>
          <p:cNvPr id="6" name="Oval 5"/>
          <p:cNvSpPr/>
          <p:nvPr/>
        </p:nvSpPr>
        <p:spPr>
          <a:xfrm>
            <a:off x="4248150" y="1403349"/>
            <a:ext cx="1346534" cy="1075155"/>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descr="Makellum inscription at Corinth Museum in 1971. Photo by Ferrell Jenkins.">
            <a:hlinkClick r:id="rId3"/>
            <a:extLst>
              <a:ext uri="{FF2B5EF4-FFF2-40B4-BE49-F238E27FC236}">
                <a16:creationId xmlns:a16="http://schemas.microsoft.com/office/drawing/2014/main" id="{9EFCD00E-F6DA-426C-B96C-DE3CD3FEDE6C}"/>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70370" y="125411"/>
            <a:ext cx="3791767" cy="6417271"/>
          </a:xfrm>
          <a:prstGeom prst="rect">
            <a:avLst/>
          </a:prstGeom>
          <a:noFill/>
          <a:ln>
            <a:noFill/>
          </a:ln>
        </p:spPr>
      </p:pic>
      <p:cxnSp>
        <p:nvCxnSpPr>
          <p:cNvPr id="8" name="Straight Connector 7"/>
          <p:cNvCxnSpPr>
            <a:cxnSpLocks/>
            <a:stCxn id="6" idx="3"/>
          </p:cNvCxnSpPr>
          <p:nvPr/>
        </p:nvCxnSpPr>
        <p:spPr>
          <a:xfrm flipH="1">
            <a:off x="3003551" y="2321051"/>
            <a:ext cx="1441794" cy="815849"/>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41DAE0-424F-4BEF-8FC4-14AD9B572BFC}"/>
              </a:ext>
            </a:extLst>
          </p:cNvPr>
          <p:cNvSpPr txBox="1"/>
          <p:nvPr/>
        </p:nvSpPr>
        <p:spPr>
          <a:xfrm>
            <a:off x="5799348" y="240220"/>
            <a:ext cx="3176336" cy="1754326"/>
          </a:xfrm>
          <a:prstGeom prst="rect">
            <a:avLst/>
          </a:prstGeom>
          <a:solidFill>
            <a:schemeClr val="tx1"/>
          </a:solidFill>
        </p:spPr>
        <p:txBody>
          <a:bodyPr wrap="square" rtlCol="0">
            <a:spAutoFit/>
          </a:bodyPr>
          <a:lstStyle/>
          <a:p>
            <a:r>
              <a:rPr lang="en-US" dirty="0">
                <a:solidFill>
                  <a:schemeClr val="bg1"/>
                </a:solidFill>
              </a:rPr>
              <a:t>In the photo below you will see the Latin word MACELLV[M] in the fourth line from the top. Paul used the same Greek word in 1 Corinthians 10:25.</a:t>
            </a:r>
          </a:p>
        </p:txBody>
      </p:sp>
      <p:sp>
        <p:nvSpPr>
          <p:cNvPr id="4" name="Arrow: Right 3">
            <a:extLst>
              <a:ext uri="{FF2B5EF4-FFF2-40B4-BE49-F238E27FC236}">
                <a16:creationId xmlns:a16="http://schemas.microsoft.com/office/drawing/2014/main" id="{B6763352-385B-4B94-8C40-0B60344E48DF}"/>
              </a:ext>
            </a:extLst>
          </p:cNvPr>
          <p:cNvSpPr/>
          <p:nvPr/>
        </p:nvSpPr>
        <p:spPr>
          <a:xfrm>
            <a:off x="216568" y="4259179"/>
            <a:ext cx="529390" cy="397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stle on top of a mountain&#10;&#10;Description automatically generated">
            <a:extLst>
              <a:ext uri="{FF2B5EF4-FFF2-40B4-BE49-F238E27FC236}">
                <a16:creationId xmlns:a16="http://schemas.microsoft.com/office/drawing/2014/main" id="{BABC2140-CDCE-401C-98BB-ABB4A5A52D5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83917" y="4222038"/>
            <a:ext cx="3791767" cy="2509348"/>
          </a:xfrm>
          <a:prstGeom prst="rect">
            <a:avLst/>
          </a:prstGeom>
        </p:spPr>
      </p:pic>
    </p:spTree>
    <p:extLst>
      <p:ext uri="{BB962C8B-B14F-4D97-AF65-F5344CB8AC3E}">
        <p14:creationId xmlns:p14="http://schemas.microsoft.com/office/powerpoint/2010/main" val="3002170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lstStyle/>
          <a:p>
            <a:r>
              <a:rPr lang="en-US" altLang="en-US" sz="2800"/>
              <a:t>Corinth bema</a:t>
            </a:r>
            <a:endParaRPr lang="en-US" altLang="en-US"/>
          </a:p>
        </p:txBody>
      </p:sp>
      <p:pic>
        <p:nvPicPr>
          <p:cNvPr id="40963" name="Picture 3" descr="Corinth bema"/>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Corinth bema/Judgement Seat</a:t>
            </a:r>
          </a:p>
        </p:txBody>
      </p:sp>
      <p:sp>
        <p:nvSpPr>
          <p:cNvPr id="40965" name="Text Box 5"/>
          <p:cNvSpPr txBox="1">
            <a:spLocks noChangeArrowheads="1"/>
          </p:cNvSpPr>
          <p:nvPr/>
        </p:nvSpPr>
        <p:spPr bwMode="auto">
          <a:xfrm>
            <a:off x="4019550" y="228600"/>
            <a:ext cx="423592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Acts 18:12 - 13 (NKJV) </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12</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When </a:t>
            </a:r>
            <a:r>
              <a:rPr kumimoji="0" lang="en-US" altLang="en-US" sz="1800" b="0" i="0" u="none" strike="noStrike" kern="1200" cap="none" spc="0" normalizeH="0" baseline="0" noProof="0" dirty="0" err="1">
                <a:ln>
                  <a:noFill/>
                </a:ln>
                <a:solidFill>
                  <a:srgbClr val="000000"/>
                </a:solidFill>
                <a:effectLst/>
                <a:uLnTx/>
                <a:uFillTx/>
                <a:latin typeface="Default"/>
                <a:ea typeface="+mn-ea"/>
                <a:cs typeface="Arial" pitchFamily="34" charset="0"/>
              </a:rPr>
              <a:t>Gallio</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 was proconsul of Achaia, the Jews with one accord rose up against Paul and brought him to the judgment seat, </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altLang="en-US" sz="1800" b="0" i="0" u="none" strike="noStrike" kern="1200" cap="none" spc="0" normalizeH="0" baseline="30000" noProof="0" dirty="0">
                <a:ln>
                  <a:noFill/>
                </a:ln>
                <a:solidFill>
                  <a:srgbClr val="000000"/>
                </a:solidFill>
                <a:effectLst/>
                <a:uLnTx/>
                <a:uFillTx/>
                <a:latin typeface="Default"/>
                <a:ea typeface="+mn-ea"/>
                <a:cs typeface="Arial" pitchFamily="34" charset="0"/>
              </a:rPr>
              <a:t>13</a:t>
            </a:r>
            <a:r>
              <a:rPr kumimoji="0" lang="en-US" altLang="en-US" sz="1800" b="0" i="0" u="none" strike="noStrike" kern="1200" cap="none" spc="0" normalizeH="0" baseline="0" noProof="0" dirty="0">
                <a:ln>
                  <a:noFill/>
                </a:ln>
                <a:solidFill>
                  <a:srgbClr val="000000"/>
                </a:solidFill>
                <a:effectLst/>
                <a:uLnTx/>
                <a:uFillTx/>
                <a:latin typeface="Default"/>
                <a:ea typeface="+mn-ea"/>
                <a:cs typeface="Arial" pitchFamily="34" charset="0"/>
              </a:rPr>
              <a:t>saying, </a:t>
            </a:r>
            <a:r>
              <a:rPr kumimoji="0" lang="en-US" altLang="en-US" sz="1800" b="0" i="0" u="sng" strike="noStrike" kern="1200" cap="none" spc="0" normalizeH="0" baseline="0" noProof="0" dirty="0">
                <a:ln>
                  <a:noFill/>
                </a:ln>
                <a:solidFill>
                  <a:srgbClr val="000000"/>
                </a:solidFill>
                <a:effectLst/>
                <a:uLnTx/>
                <a:uFillTx/>
                <a:latin typeface="Default"/>
                <a:ea typeface="+mn-ea"/>
                <a:cs typeface="Arial" pitchFamily="34" charset="0"/>
              </a:rPr>
              <a:t>“This </a:t>
            </a:r>
            <a:r>
              <a:rPr kumimoji="0" lang="en-US" altLang="en-US" sz="1800" b="0" i="1" u="sng" strike="noStrike" kern="1200" cap="none" spc="0" normalizeH="0" baseline="0" noProof="0" dirty="0">
                <a:ln>
                  <a:noFill/>
                </a:ln>
                <a:solidFill>
                  <a:srgbClr val="000000"/>
                </a:solidFill>
                <a:effectLst/>
                <a:uLnTx/>
                <a:uFillTx/>
                <a:latin typeface="Default"/>
                <a:ea typeface="+mn-ea"/>
                <a:cs typeface="Arial" pitchFamily="34" charset="0"/>
              </a:rPr>
              <a:t>fellow</a:t>
            </a:r>
            <a:r>
              <a:rPr kumimoji="0" lang="en-US" altLang="en-US" sz="1800" b="0" i="0" u="sng" strike="noStrike" kern="1200" cap="none" spc="0" normalizeH="0" baseline="0" noProof="0" dirty="0">
                <a:ln>
                  <a:noFill/>
                </a:ln>
                <a:solidFill>
                  <a:srgbClr val="000000"/>
                </a:solidFill>
                <a:effectLst/>
                <a:uLnTx/>
                <a:uFillTx/>
                <a:latin typeface="Default"/>
                <a:ea typeface="+mn-ea"/>
                <a:cs typeface="Arial" pitchFamily="34" charset="0"/>
              </a:rPr>
              <a:t> persuades men to worship God contrary to the law.”</a:t>
            </a:r>
            <a:r>
              <a:rPr kumimoji="0" lang="en-US" altLang="en-US" sz="18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 </a:t>
            </a:r>
            <a:br>
              <a:rPr kumimoji="0" lang="en-US" altLang="en-US" sz="18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br>
            <a:endParaRPr kumimoji="0" lang="en-US" altLang="en-US" sz="1800" b="0" i="0" u="sng"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0966" name="TextBox 5"/>
          <p:cNvSpPr txBox="1">
            <a:spLocks noChangeArrowheads="1"/>
          </p:cNvSpPr>
          <p:nvPr/>
        </p:nvSpPr>
        <p:spPr bwMode="auto">
          <a:xfrm>
            <a:off x="346075" y="220663"/>
            <a:ext cx="3390900"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What charges did the Jews bring against Paul before Gallio?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llustration-corint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2763" y="79375"/>
            <a:ext cx="8394700"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p:cNvSpPr txBox="1">
            <a:spLocks noChangeArrowheads="1"/>
          </p:cNvSpPr>
          <p:nvPr/>
        </p:nvSpPr>
        <p:spPr bwMode="auto">
          <a:xfrm>
            <a:off x="2743200" y="5848350"/>
            <a:ext cx="249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Bema = judgment seat</a:t>
            </a:r>
          </a:p>
        </p:txBody>
      </p:sp>
      <p:sp>
        <p:nvSpPr>
          <p:cNvPr id="6" name="Oval 5"/>
          <p:cNvSpPr/>
          <p:nvPr/>
        </p:nvSpPr>
        <p:spPr>
          <a:xfrm>
            <a:off x="6305550" y="4178300"/>
            <a:ext cx="868363" cy="693738"/>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Straight Connector 7"/>
          <p:cNvCxnSpPr>
            <a:stCxn id="6" idx="3"/>
          </p:cNvCxnSpPr>
          <p:nvPr/>
        </p:nvCxnSpPr>
        <p:spPr>
          <a:xfrm rot="5400000">
            <a:off x="5176044" y="4655344"/>
            <a:ext cx="1141412" cy="137160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6083" name="Rectangle 1026"/>
          <p:cNvSpPr>
            <a:spLocks noGrp="1" noChangeArrowheads="1"/>
          </p:cNvSpPr>
          <p:nvPr>
            <p:ph type="title"/>
          </p:nvPr>
        </p:nvSpPr>
        <p:spPr>
          <a:xfrm>
            <a:off x="685800" y="0"/>
            <a:ext cx="7772400" cy="1143000"/>
          </a:xfrm>
        </p:spPr>
        <p:txBody>
          <a:bodyPr/>
          <a:lstStyle/>
          <a:p>
            <a:r>
              <a:rPr lang="en-US" altLang="en-US">
                <a:solidFill>
                  <a:schemeClr val="bg1"/>
                </a:solidFill>
              </a:rPr>
              <a:t>Who was Gallio?</a:t>
            </a:r>
          </a:p>
        </p:txBody>
      </p:sp>
      <p:pic>
        <p:nvPicPr>
          <p:cNvPr id="46084" name="Picture 1028" descr="galli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188" y="4286250"/>
            <a:ext cx="413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1029"/>
          <p:cNvSpPr txBox="1">
            <a:spLocks noChangeArrowheads="1"/>
          </p:cNvSpPr>
          <p:nvPr/>
        </p:nvSpPr>
        <p:spPr bwMode="auto">
          <a:xfrm>
            <a:off x="257175" y="4829175"/>
            <a:ext cx="394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6086" name="Text Box 1030"/>
          <p:cNvSpPr txBox="1">
            <a:spLocks noChangeArrowheads="1"/>
          </p:cNvSpPr>
          <p:nvPr/>
        </p:nvSpPr>
        <p:spPr bwMode="auto">
          <a:xfrm>
            <a:off x="158750" y="4464050"/>
            <a:ext cx="4260850" cy="222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a:ln>
                  <a:noFill/>
                </a:ln>
                <a:solidFill>
                  <a:srgbClr val="F5F5F5"/>
                </a:solidFill>
                <a:effectLst/>
                <a:uLnTx/>
                <a:uFillTx/>
                <a:latin typeface="Arial" pitchFamily="34" charset="0"/>
                <a:ea typeface="+mn-ea"/>
                <a:cs typeface="Arial" pitchFamily="34" charset="0"/>
              </a:rPr>
              <a:t>An inscription in Delphi from the Emperor Claudius to Gallio, the proconsul of Achaia. &amp; dated to 52 AD, placing Gallio’s proconsulship in early A.D. 51, and Paul’s arrival in Corinth in the winter of 49/50AD or maybe a year later</a:t>
            </a:r>
            <a:endPar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46087" name="Picture 1032" descr="Gallio">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21550" y="392113"/>
            <a:ext cx="137953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1034"/>
          <p:cNvSpPr txBox="1">
            <a:spLocks noChangeArrowheads="1"/>
          </p:cNvSpPr>
          <p:nvPr/>
        </p:nvSpPr>
        <p:spPr bwMode="auto">
          <a:xfrm>
            <a:off x="342900" y="1296988"/>
            <a:ext cx="6886575" cy="2835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Elder brother of Seneca, the philosopher and tutor of Nero.</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Gallio in office in Corinth between A.D. 51 and 53.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He was apparently proconsul from May 1, 51, to May 1, 52,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Counseled Nero until he and Seneca joined a conspiracy against the emperor.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First Seneca died; then Nero forced Gallio to commit suicide about A.D. 65.</a:t>
            </a:r>
            <a:r>
              <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pitchFamily="34" charset="0"/>
              </a:rPr>
              <a:t> </a:t>
            </a:r>
            <a:endParaRPr kumimoji="0" lang="en-US" alt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D4A95DE7-7AFA-4811-876B-BAB1F548D2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731" y="1401235"/>
            <a:ext cx="2028081" cy="152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5150435" y="3201837"/>
            <a:ext cx="3886086" cy="3579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sz="3200" dirty="0"/>
              <a:t>Luke’s Naming of Rulers Gives us a Time Line</a:t>
            </a:r>
          </a:p>
        </p:txBody>
      </p:sp>
      <p:sp>
        <p:nvSpPr>
          <p:cNvPr id="5" name="TextBox 4"/>
          <p:cNvSpPr txBox="1"/>
          <p:nvPr/>
        </p:nvSpPr>
        <p:spPr>
          <a:xfrm>
            <a:off x="4339210" y="1442311"/>
            <a:ext cx="931409"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2</a:t>
            </a: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50-52 AD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endParaRPr>
          </a:p>
        </p:txBody>
      </p:sp>
      <p:sp>
        <p:nvSpPr>
          <p:cNvPr id="6" name="TextBox 5"/>
          <p:cNvSpPr txBox="1"/>
          <p:nvPr/>
        </p:nvSpPr>
        <p:spPr>
          <a:xfrm>
            <a:off x="5362755" y="1425059"/>
            <a:ext cx="57740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3</a:t>
            </a: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rd</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
        <p:nvSpPr>
          <p:cNvPr id="7" name="TextBox 6"/>
          <p:cNvSpPr txBox="1"/>
          <p:nvPr/>
        </p:nvSpPr>
        <p:spPr>
          <a:xfrm>
            <a:off x="3335388" y="1425059"/>
            <a:ext cx="98110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1</a:t>
            </a: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st</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47-48 AD </a:t>
            </a:r>
          </a:p>
        </p:txBody>
      </p:sp>
      <p:sp>
        <p:nvSpPr>
          <p:cNvPr id="12" name="Rectangle 11"/>
          <p:cNvSpPr/>
          <p:nvPr/>
        </p:nvSpPr>
        <p:spPr>
          <a:xfrm>
            <a:off x="4416725" y="1268083"/>
            <a:ext cx="422694" cy="156976"/>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4" name="Straight Connector 13"/>
          <p:cNvCxnSpPr/>
          <p:nvPr/>
        </p:nvCxnSpPr>
        <p:spPr>
          <a:xfrm>
            <a:off x="4839419" y="1425059"/>
            <a:ext cx="812037" cy="82643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312383" y="2356066"/>
            <a:ext cx="173637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Sergius</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Paulus</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ext Box 4"/>
          <p:cNvSpPr txBox="1">
            <a:spLocks noChangeArrowheads="1"/>
          </p:cNvSpPr>
          <p:nvPr/>
        </p:nvSpPr>
        <p:spPr bwMode="auto">
          <a:xfrm>
            <a:off x="148478" y="2893428"/>
            <a:ext cx="4406269" cy="3293209"/>
          </a:xfrm>
          <a:prstGeom prst="rect">
            <a:avLst/>
          </a:prstGeom>
          <a:solidFill>
            <a:schemeClr val="bg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34	Conversion</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46	To Antioch</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1"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47-48</a:t>
            </a: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	1</a:t>
            </a:r>
            <a:r>
              <a:rPr kumimoji="0" lang="en-US" sz="1600" b="0" i="0" u="none" strike="noStrike" kern="1200" cap="none" spc="0" normalizeH="0" baseline="30000" noProof="0" dirty="0">
                <a:ln>
                  <a:noFill/>
                </a:ln>
                <a:solidFill>
                  <a:srgbClr val="000000"/>
                </a:solidFill>
                <a:effectLst/>
                <a:uLnTx/>
                <a:uFillTx/>
                <a:latin typeface="CopprplGoth BT" pitchFamily="34" charset="0"/>
                <a:ea typeface="+mn-ea"/>
                <a:cs typeface="Arial" pitchFamily="34" charset="0"/>
              </a:rPr>
              <a:t>st</a:t>
            </a: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 Missionary Journey</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49-50	Jerusalem Council</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1"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50-52</a:t>
            </a: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	2</a:t>
            </a:r>
            <a:r>
              <a:rPr kumimoji="0" lang="en-US" sz="1600" b="0" i="0" u="none" strike="noStrike" kern="1200" cap="none" spc="0" normalizeH="0" baseline="30000" noProof="0" dirty="0">
                <a:ln>
                  <a:noFill/>
                </a:ln>
                <a:solidFill>
                  <a:srgbClr val="000000"/>
                </a:solidFill>
                <a:effectLst/>
                <a:uLnTx/>
                <a:uFillTx/>
                <a:latin typeface="CopprplGoth BT" pitchFamily="34" charset="0"/>
                <a:ea typeface="+mn-ea"/>
                <a:cs typeface="Arial" pitchFamily="34" charset="0"/>
              </a:rPr>
              <a:t>nd</a:t>
            </a: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 Missionary Journey</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53-58	3</a:t>
            </a:r>
            <a:r>
              <a:rPr kumimoji="0" lang="en-US" sz="1600" b="0" i="0" u="none" strike="noStrike" kern="1200" cap="none" spc="0" normalizeH="0" baseline="30000" noProof="0" dirty="0">
                <a:ln>
                  <a:noFill/>
                </a:ln>
                <a:solidFill>
                  <a:srgbClr val="000000"/>
                </a:solidFill>
                <a:effectLst/>
                <a:uLnTx/>
                <a:uFillTx/>
                <a:latin typeface="CopprplGoth BT" pitchFamily="34" charset="0"/>
                <a:ea typeface="+mn-ea"/>
                <a:cs typeface="Arial" pitchFamily="34" charset="0"/>
              </a:rPr>
              <a:t>rd</a:t>
            </a: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 Missionary Journey</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58	Arrested in Jerusalem</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1"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58-60</a:t>
            </a: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	Imprisoned in Caesarea</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60-61	Journey to Rome</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61-63	In Rome</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r>
              <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rPr>
              <a:t>AD 67/68	Paul Martyred</a:t>
            </a: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endPar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778000" algn="l"/>
              </a:tabLst>
              <a:defRPr/>
            </a:pPr>
            <a:endParaRPr kumimoji="0" lang="en-US" sz="1600" b="0" i="0" u="none" strike="noStrike" kern="1200" cap="none" spc="0" normalizeH="0" baseline="0" noProof="0" dirty="0">
              <a:ln>
                <a:noFill/>
              </a:ln>
              <a:solidFill>
                <a:srgbClr val="000000"/>
              </a:solidFill>
              <a:effectLst/>
              <a:uLnTx/>
              <a:uFillTx/>
              <a:latin typeface="CopprplGoth BT" pitchFamily="34" charset="0"/>
              <a:ea typeface="+mn-ea"/>
              <a:cs typeface="Arial" pitchFamily="34" charset="0"/>
            </a:endParaRPr>
          </a:p>
        </p:txBody>
      </p:sp>
      <p:sp>
        <p:nvSpPr>
          <p:cNvPr id="17" name="Rectangle 16"/>
          <p:cNvSpPr/>
          <p:nvPr/>
        </p:nvSpPr>
        <p:spPr>
          <a:xfrm>
            <a:off x="3355675" y="1275106"/>
            <a:ext cx="635782" cy="156976"/>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8" name="Straight Connector 17"/>
          <p:cNvCxnSpPr/>
          <p:nvPr/>
        </p:nvCxnSpPr>
        <p:spPr>
          <a:xfrm flipH="1">
            <a:off x="2111914" y="1425058"/>
            <a:ext cx="1326003" cy="75822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273048" y="3587842"/>
            <a:ext cx="1892589"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Antonius Felix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Roman procurator of Judea Province 52-58/54-60</a:t>
            </a:r>
          </a:p>
        </p:txBody>
      </p:sp>
      <p:sp>
        <p:nvSpPr>
          <p:cNvPr id="19" name="Rectangle 18"/>
          <p:cNvSpPr/>
          <p:nvPr/>
        </p:nvSpPr>
        <p:spPr>
          <a:xfrm>
            <a:off x="7344302" y="3524907"/>
            <a:ext cx="1702809" cy="203132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Porcius</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Festus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was procurator of Judea from about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AD 59 to 62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About 60 AD</a:t>
            </a:r>
          </a:p>
        </p:txBody>
      </p:sp>
      <p:sp>
        <p:nvSpPr>
          <p:cNvPr id="13" name="TextBox 12"/>
          <p:cNvSpPr txBox="1"/>
          <p:nvPr/>
        </p:nvSpPr>
        <p:spPr>
          <a:xfrm>
            <a:off x="5365184" y="5556232"/>
            <a:ext cx="285002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Paul held for 2 years by Felix and left in prison when Festus takes position – so ~ 58-60 AD</a:t>
            </a:r>
          </a:p>
        </p:txBody>
      </p:sp>
      <p:sp>
        <p:nvSpPr>
          <p:cNvPr id="21" name="Rectangle 20"/>
          <p:cNvSpPr/>
          <p:nvPr/>
        </p:nvSpPr>
        <p:spPr>
          <a:xfrm>
            <a:off x="6354793" y="1287035"/>
            <a:ext cx="422694" cy="156976"/>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 name="Straight Connector 21"/>
          <p:cNvCxnSpPr>
            <a:cxnSpLocks/>
          </p:cNvCxnSpPr>
          <p:nvPr/>
        </p:nvCxnSpPr>
        <p:spPr>
          <a:xfrm>
            <a:off x="6757189" y="1425058"/>
            <a:ext cx="2167403" cy="177677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8A78B506-C4C2-4CBE-AAA2-FAE541EEAC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9800" y="2066403"/>
            <a:ext cx="2031090" cy="152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249954" y="2183285"/>
            <a:ext cx="3070136" cy="646331"/>
          </a:xfrm>
          <a:prstGeom prst="rect">
            <a:avLst/>
          </a:prstGeom>
          <a:solidFill>
            <a:schemeClr val="bg1">
              <a:alpha val="44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Gallio</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Acts 18:12-17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served in this role 51–52 AD</a:t>
            </a:r>
          </a:p>
        </p:txBody>
      </p:sp>
    </p:spTree>
    <p:extLst>
      <p:ext uri="{BB962C8B-B14F-4D97-AF65-F5344CB8AC3E}">
        <p14:creationId xmlns:p14="http://schemas.microsoft.com/office/powerpoint/2010/main" val="3181336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r>
              <a:rPr lang="en-US" altLang="en-US" sz="2800"/>
              <a:t>Corinth bema</a:t>
            </a:r>
            <a:endParaRPr lang="en-US" altLang="en-US"/>
          </a:p>
        </p:txBody>
      </p:sp>
      <p:pic>
        <p:nvPicPr>
          <p:cNvPr id="43011" name="Picture 3" descr="Corinth bema"/>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Corinth bema</a:t>
            </a:r>
          </a:p>
        </p:txBody>
      </p:sp>
      <p:sp>
        <p:nvSpPr>
          <p:cNvPr id="43013" name="Text Box 5"/>
          <p:cNvSpPr txBox="1">
            <a:spLocks noChangeArrowheads="1"/>
          </p:cNvSpPr>
          <p:nvPr/>
        </p:nvSpPr>
        <p:spPr bwMode="auto">
          <a:xfrm>
            <a:off x="292100" y="744538"/>
            <a:ext cx="748030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itchFamily="34" charset="0"/>
                <a:ea typeface="+mn-ea"/>
                <a:cs typeface="Arial" pitchFamily="34" charset="0"/>
              </a:rPr>
              <a:t>Acts 18: </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Default"/>
                <a:ea typeface="+mn-ea"/>
                <a:cs typeface="Arial" pitchFamily="34" charset="0"/>
              </a:rPr>
              <a:t>14</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And when Paul was about to open </a:t>
            </a:r>
            <a:r>
              <a:rPr kumimoji="0" lang="en-US" altLang="en-US" sz="1800" b="0" i="1" u="none" strike="noStrike" kern="1200" cap="none" spc="0" normalizeH="0" baseline="0" noProof="0">
                <a:ln>
                  <a:noFill/>
                </a:ln>
                <a:solidFill>
                  <a:srgbClr val="000000"/>
                </a:solidFill>
                <a:effectLst/>
                <a:uLnTx/>
                <a:uFillTx/>
                <a:latin typeface="Default"/>
                <a:ea typeface="+mn-ea"/>
                <a:cs typeface="Arial" pitchFamily="34" charset="0"/>
              </a:rPr>
              <a:t>his</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 mouth, Gallio said to the Jews, </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“If it were a matter of wrongdoing or wicked crimes, O Jews, there would be reason why I should bear with you.</a:t>
            </a:r>
            <a:r>
              <a:rPr kumimoji="0" lang="en-US" altLang="en-US" sz="1800" b="0" i="0" u="none" strike="noStrike" kern="1200" cap="none" spc="0" normalizeH="0" baseline="0" noProof="0">
                <a:ln>
                  <a:noFill/>
                </a:ln>
                <a:solidFill>
                  <a:srgbClr val="000000"/>
                </a:solidFill>
                <a:effectLst/>
                <a:uLnTx/>
                <a:uFillTx/>
                <a:latin typeface="Default"/>
                <a:ea typeface="+mn-ea"/>
                <a:cs typeface="Arial" pitchFamily="34" charset="0"/>
              </a:rPr>
              <a:t> </a:t>
            </a:r>
            <a:r>
              <a:rPr kumimoji="0" lang="en-US" altLang="en-US" sz="1800" b="0" i="0" u="none" strike="noStrike" kern="1200" cap="none" spc="0" normalizeH="0" baseline="30000" noProof="0">
                <a:ln>
                  <a:noFill/>
                </a:ln>
                <a:solidFill>
                  <a:srgbClr val="000000"/>
                </a:solidFill>
                <a:effectLst/>
                <a:uLnTx/>
                <a:uFillTx/>
                <a:latin typeface="Default"/>
                <a:ea typeface="+mn-ea"/>
                <a:cs typeface="Arial" pitchFamily="34" charset="0"/>
              </a:rPr>
              <a:t>15 </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But if it is a question of words and names and your own law, look </a:t>
            </a:r>
            <a:r>
              <a:rPr kumimoji="0" lang="en-US" altLang="en-US" sz="1800" b="0" i="1" u="sng" strike="noStrike" kern="1200" cap="none" spc="0" normalizeH="0" baseline="0" noProof="0">
                <a:ln>
                  <a:noFill/>
                </a:ln>
                <a:solidFill>
                  <a:srgbClr val="000000"/>
                </a:solidFill>
                <a:effectLst/>
                <a:uLnTx/>
                <a:uFillTx/>
                <a:latin typeface="Default"/>
                <a:ea typeface="+mn-ea"/>
                <a:cs typeface="Arial" pitchFamily="34" charset="0"/>
              </a:rPr>
              <a:t>to it</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 yourselves; for I do not want to be a judge of such </a:t>
            </a:r>
            <a:r>
              <a:rPr kumimoji="0" lang="en-US" altLang="en-US" sz="1800" b="0" i="1" u="sng" strike="noStrike" kern="1200" cap="none" spc="0" normalizeH="0" baseline="0" noProof="0">
                <a:ln>
                  <a:noFill/>
                </a:ln>
                <a:solidFill>
                  <a:srgbClr val="000000"/>
                </a:solidFill>
                <a:effectLst/>
                <a:uLnTx/>
                <a:uFillTx/>
                <a:latin typeface="Default"/>
                <a:ea typeface="+mn-ea"/>
                <a:cs typeface="Arial" pitchFamily="34" charset="0"/>
              </a:rPr>
              <a:t>matters.</a:t>
            </a:r>
            <a:r>
              <a:rPr kumimoji="0" lang="en-US" altLang="en-US" sz="1800" b="0" i="0" u="sng" strike="noStrike" kern="1200" cap="none" spc="0" normalizeH="0" baseline="0" noProof="0">
                <a:ln>
                  <a:noFill/>
                </a:ln>
                <a:solidFill>
                  <a:srgbClr val="000000"/>
                </a:solidFill>
                <a:effectLst/>
                <a:uLnTx/>
                <a:uFillTx/>
                <a:latin typeface="Default"/>
                <a:ea typeface="+mn-ea"/>
                <a:cs typeface="Arial" pitchFamily="34" charset="0"/>
              </a:rPr>
              <a:t>” </a:t>
            </a:r>
            <a:endParaRPr kumimoji="0" lang="en-US" altLang="en-US" sz="1800" b="0" i="0" u="sng"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3014" name="TextBox 6"/>
          <p:cNvSpPr txBox="1">
            <a:spLocks noChangeArrowheads="1"/>
          </p:cNvSpPr>
          <p:nvPr/>
        </p:nvSpPr>
        <p:spPr bwMode="auto">
          <a:xfrm>
            <a:off x="346075" y="220663"/>
            <a:ext cx="33909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How did Gallio react?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r>
              <a:rPr lang="en-US" altLang="en-US" sz="2800">
                <a:solidFill>
                  <a:schemeClr val="bg1"/>
                </a:solidFill>
              </a:rPr>
              <a:t>Corinth bema and Acrocorinth</a:t>
            </a:r>
            <a:endParaRPr lang="en-US" altLang="en-US"/>
          </a:p>
        </p:txBody>
      </p:sp>
      <p:pic>
        <p:nvPicPr>
          <p:cNvPr id="45059" name="Picture 3" descr="Corinth bema and Acrocorinth, tb n0116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5060" name="Text Box 4"/>
          <p:cNvSpPr txBox="1">
            <a:spLocks noChangeArrowheads="1"/>
          </p:cNvSpPr>
          <p:nvPr/>
        </p:nvSpPr>
        <p:spPr bwMode="auto">
          <a:xfrm>
            <a:off x="0" y="6096000"/>
            <a:ext cx="9144000" cy="571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Corinth bema and Acrocorinth</a:t>
            </a:r>
          </a:p>
        </p:txBody>
      </p:sp>
      <p:sp>
        <p:nvSpPr>
          <p:cNvPr id="45061" name="Text Box 5"/>
          <p:cNvSpPr txBox="1">
            <a:spLocks noChangeArrowheads="1"/>
          </p:cNvSpPr>
          <p:nvPr/>
        </p:nvSpPr>
        <p:spPr bwMode="auto">
          <a:xfrm>
            <a:off x="4351338" y="193675"/>
            <a:ext cx="4587875" cy="1476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itchFamily="34" charset="0"/>
                <a:ea typeface="+mn-ea"/>
                <a:cs typeface="Arial" pitchFamily="34" charset="0"/>
              </a:rPr>
              <a:t>Acts 18: </a:t>
            </a:r>
            <a:r>
              <a:rPr kumimoji="0" lang="en-US" altLang="en-US" sz="1800" b="0" i="0" u="none" strike="noStrike" kern="1200" cap="none" spc="0" normalizeH="0" baseline="0" noProof="0">
                <a:ln>
                  <a:noFill/>
                </a:ln>
                <a:solidFill>
                  <a:srgbClr val="FFFFFF"/>
                </a:solidFill>
                <a:effectLst/>
                <a:uLnTx/>
                <a:uFillTx/>
                <a:latin typeface="Default"/>
                <a:ea typeface="+mn-ea"/>
                <a:cs typeface="Arial" pitchFamily="34" charset="0"/>
              </a:rPr>
              <a:t> </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16 </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he drove them from the tribunal. </a:t>
            </a: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17 </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they all seized </a:t>
            </a:r>
            <a:r>
              <a:rPr kumimoji="0" lang="en-US" altLang="en-US" sz="1800" b="0" i="0" u="sng" strike="noStrike" kern="1200" cap="none" spc="0" normalizeH="0" baseline="0" noProof="0">
                <a:ln>
                  <a:noFill/>
                </a:ln>
                <a:solidFill>
                  <a:srgbClr val="FFFF00"/>
                </a:solidFill>
                <a:effectLst/>
                <a:uLnTx/>
                <a:uFillTx/>
                <a:latin typeface="Arial" pitchFamily="34" charset="0"/>
                <a:ea typeface="+mn-ea"/>
                <a:cs typeface="Arial" pitchFamily="34" charset="0"/>
              </a:rPr>
              <a:t>Sosthenes, the ruler of the synagogue</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and beat him in front of the tribunal. But Gallio paid no attention to any of this. </a:t>
            </a:r>
          </a:p>
        </p:txBody>
      </p:sp>
      <p:sp>
        <p:nvSpPr>
          <p:cNvPr id="45062" name="TextBox 5"/>
          <p:cNvSpPr txBox="1">
            <a:spLocks noChangeArrowheads="1"/>
          </p:cNvSpPr>
          <p:nvPr/>
        </p:nvSpPr>
        <p:spPr bwMode="auto">
          <a:xfrm>
            <a:off x="346075" y="220663"/>
            <a:ext cx="2649538" cy="830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Who was beaten as a result?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491" y="0"/>
            <a:ext cx="8775510" cy="8755796"/>
          </a:xfrm>
          <a:prstGeom prst="rect">
            <a:avLst/>
          </a:prstGeom>
        </p:spPr>
      </p:pic>
    </p:spTree>
    <p:extLst>
      <p:ext uri="{BB962C8B-B14F-4D97-AF65-F5344CB8AC3E}">
        <p14:creationId xmlns:p14="http://schemas.microsoft.com/office/powerpoint/2010/main" val="290583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The gulf and isthmus of Corinth (from the north)</a:t>
            </a:r>
          </a:p>
        </p:txBody>
      </p:sp>
      <p:sp>
        <p:nvSpPr>
          <p:cNvPr id="22" name="Text Placeholder 2"/>
          <p:cNvSpPr>
            <a:spLocks noGrp="1"/>
          </p:cNvSpPr>
          <p:nvPr>
            <p:ph type="body" sz="quarter" idx="12"/>
          </p:nvPr>
        </p:nvSpPr>
        <p:spPr/>
        <p:txBody>
          <a:bodyPr/>
          <a:lstStyle/>
          <a:p>
            <a:r>
              <a:rPr lang="en-US"/>
              <a:t>18:1</a:t>
            </a:r>
            <a:endParaRPr lang="en-US" dirty="0"/>
          </a:p>
        </p:txBody>
      </p:sp>
      <p:sp>
        <p:nvSpPr>
          <p:cNvPr id="23" name="Title 3"/>
          <p:cNvSpPr>
            <a:spLocks noGrp="1"/>
          </p:cNvSpPr>
          <p:nvPr>
            <p:ph type="title"/>
          </p:nvPr>
        </p:nvSpPr>
        <p:spPr/>
        <p:txBody>
          <a:bodyPr/>
          <a:lstStyle/>
          <a:p>
            <a:r>
              <a:rPr lang="en-US"/>
              <a:t>After these things he departed from Athens and came to Corinth</a:t>
            </a:r>
            <a:endParaRPr lang="en-US" dirty="0"/>
          </a:p>
        </p:txBody>
      </p:sp>
      <p:sp>
        <p:nvSpPr>
          <p:cNvPr id="9" name="Text Box 5"/>
          <p:cNvSpPr txBox="1">
            <a:spLocks noChangeArrowheads="1"/>
          </p:cNvSpPr>
          <p:nvPr/>
        </p:nvSpPr>
        <p:spPr bwMode="auto">
          <a:xfrm>
            <a:off x="5224448" y="2419290"/>
            <a:ext cx="958147"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Corinth</a:t>
            </a:r>
          </a:p>
        </p:txBody>
      </p:sp>
      <p:sp>
        <p:nvSpPr>
          <p:cNvPr id="10" name="Oval 9"/>
          <p:cNvSpPr/>
          <p:nvPr/>
        </p:nvSpPr>
        <p:spPr>
          <a:xfrm>
            <a:off x="4853991" y="2807536"/>
            <a:ext cx="549376" cy="430129"/>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12" name="Text Box 16"/>
          <p:cNvSpPr txBox="1">
            <a:spLocks noChangeArrowheads="1"/>
          </p:cNvSpPr>
          <p:nvPr/>
        </p:nvSpPr>
        <p:spPr bwMode="auto">
          <a:xfrm>
            <a:off x="5549660" y="3528032"/>
            <a:ext cx="172117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Gulf of Corinth</a:t>
            </a:r>
          </a:p>
        </p:txBody>
      </p:sp>
      <p:sp>
        <p:nvSpPr>
          <p:cNvPr id="13" name="Text Box 16"/>
          <p:cNvSpPr txBox="1">
            <a:spLocks noChangeArrowheads="1"/>
          </p:cNvSpPr>
          <p:nvPr/>
        </p:nvSpPr>
        <p:spPr bwMode="auto">
          <a:xfrm>
            <a:off x="5163100" y="4552890"/>
            <a:ext cx="1973425"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Mainland Greece</a:t>
            </a:r>
          </a:p>
        </p:txBody>
      </p:sp>
      <p:sp>
        <p:nvSpPr>
          <p:cNvPr id="11" name="Text Box 16"/>
          <p:cNvSpPr txBox="1">
            <a:spLocks noChangeArrowheads="1"/>
          </p:cNvSpPr>
          <p:nvPr/>
        </p:nvSpPr>
        <p:spPr bwMode="auto">
          <a:xfrm>
            <a:off x="3276600" y="3581400"/>
            <a:ext cx="156357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Corinth canal</a:t>
            </a:r>
          </a:p>
        </p:txBody>
      </p:sp>
      <p:sp>
        <p:nvSpPr>
          <p:cNvPr id="16" name="Text Box 5"/>
          <p:cNvSpPr txBox="1">
            <a:spLocks noChangeArrowheads="1"/>
          </p:cNvSpPr>
          <p:nvPr/>
        </p:nvSpPr>
        <p:spPr bwMode="auto">
          <a:xfrm>
            <a:off x="396240" y="2087880"/>
            <a:ext cx="1293752"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glow rad="76200">
                    <a:srgbClr val="000000">
                      <a:alpha val="60000"/>
                    </a:srgbClr>
                  </a:glow>
                </a:effectLst>
                <a:uLnTx/>
                <a:uFillTx/>
                <a:latin typeface="Calibri"/>
                <a:ea typeface="+mn-ea"/>
                <a:cs typeface="Calibri" pitchFamily="34" charset="0"/>
              </a:rPr>
              <a:t>Cenchreae</a:t>
            </a:r>
            <a:endPar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endParaRPr>
          </a:p>
        </p:txBody>
      </p:sp>
      <p:sp>
        <p:nvSpPr>
          <p:cNvPr id="17" name="Line 6"/>
          <p:cNvSpPr>
            <a:spLocks noChangeShapeType="1"/>
          </p:cNvSpPr>
          <p:nvPr/>
        </p:nvSpPr>
        <p:spPr bwMode="auto">
          <a:xfrm>
            <a:off x="1082040" y="2545080"/>
            <a:ext cx="1524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8" name="Straight Connector 7"/>
          <p:cNvCxnSpPr/>
          <p:nvPr/>
        </p:nvCxnSpPr>
        <p:spPr>
          <a:xfrm>
            <a:off x="685800" y="3357838"/>
            <a:ext cx="2819400" cy="71162"/>
          </a:xfrm>
          <a:prstGeom prst="line">
            <a:avLst/>
          </a:prstGeom>
          <a:noFill/>
          <a:ln w="22225" cap="flat" cmpd="sng" algn="ctr">
            <a:solidFill>
              <a:srgbClr val="FFFFFF"/>
            </a:solidFill>
            <a:prstDash val="sysDash"/>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cxnSp>
      <p:sp>
        <p:nvSpPr>
          <p:cNvPr id="21" name="Text Box 5"/>
          <p:cNvSpPr txBox="1">
            <a:spLocks noChangeArrowheads="1"/>
          </p:cNvSpPr>
          <p:nvPr/>
        </p:nvSpPr>
        <p:spPr bwMode="auto">
          <a:xfrm>
            <a:off x="2476531" y="2419290"/>
            <a:ext cx="1638269"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Peloponnesus</a:t>
            </a:r>
          </a:p>
        </p:txBody>
      </p:sp>
      <p:cxnSp>
        <p:nvCxnSpPr>
          <p:cNvPr id="6" name="Straight Arrow Connector 5"/>
          <p:cNvCxnSpPr/>
          <p:nvPr/>
        </p:nvCxnSpPr>
        <p:spPr>
          <a:xfrm flipH="1" flipV="1">
            <a:off x="3505200" y="3444240"/>
            <a:ext cx="229275" cy="200055"/>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3098428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875213" y="128428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Oval 3"/>
          <p:cNvSpPr/>
          <p:nvPr/>
        </p:nvSpPr>
        <p:spPr>
          <a:xfrm>
            <a:off x="4691063" y="129063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228" name="Picture 5" descr="DSC0064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19300" y="1493838"/>
            <a:ext cx="6958013"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6"/>
          <p:cNvSpPr txBox="1">
            <a:spLocks noChangeArrowheads="1"/>
          </p:cNvSpPr>
          <p:nvPr/>
        </p:nvSpPr>
        <p:spPr bwMode="auto">
          <a:xfrm>
            <a:off x="142875" y="1638300"/>
            <a:ext cx="1781175" cy="3416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19 </a:t>
            </a: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they came to Ephesus, and he left them there, </a:t>
            </a:r>
            <a:r>
              <a:rPr kumimoji="0" lang="en-US" altLang="en-US" sz="1800" b="0" i="0" u="sng" strike="noStrike" kern="1200" cap="none" spc="0" normalizeH="0" baseline="0" noProof="0">
                <a:ln>
                  <a:noFill/>
                </a:ln>
                <a:solidFill>
                  <a:srgbClr val="FFFF00"/>
                </a:solidFill>
                <a:effectLst/>
                <a:uLnTx/>
                <a:uFillTx/>
                <a:latin typeface="Arial" pitchFamily="34" charset="0"/>
                <a:ea typeface="+mn-ea"/>
                <a:cs typeface="Arial" pitchFamily="34" charset="0"/>
              </a:rPr>
              <a:t>but he himself went into the synagogue and reasoned with the Jews. </a:t>
            </a:r>
            <a:b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br>
            <a:endPar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52230" name="Text Box 3"/>
          <p:cNvSpPr txBox="1">
            <a:spLocks noChangeArrowheads="1"/>
          </p:cNvSpPr>
          <p:nvPr/>
        </p:nvSpPr>
        <p:spPr bwMode="auto">
          <a:xfrm>
            <a:off x="552450" y="300038"/>
            <a:ext cx="85915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Where did Paul go in Ephesus?  </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123" descr="Greec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3813"/>
            <a:ext cx="9144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5124"/>
          <p:cNvSpPr>
            <a:spLocks noChangeArrowheads="1"/>
          </p:cNvSpPr>
          <p:nvPr/>
        </p:nvSpPr>
        <p:spPr bwMode="auto">
          <a:xfrm>
            <a:off x="6946900" y="2617788"/>
            <a:ext cx="119063" cy="131762"/>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3252" name="Text Box 5125"/>
          <p:cNvSpPr txBox="1">
            <a:spLocks noChangeArrowheads="1"/>
          </p:cNvSpPr>
          <p:nvPr/>
        </p:nvSpPr>
        <p:spPr bwMode="auto">
          <a:xfrm>
            <a:off x="5994400" y="25098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Eras Bold ITC" pitchFamily="34" charset="0"/>
                <a:ea typeface="+mn-ea"/>
                <a:cs typeface="Arial" pitchFamily="34" charset="0"/>
              </a:rPr>
              <a:t>Troas</a:t>
            </a:r>
          </a:p>
        </p:txBody>
      </p:sp>
      <p:sp>
        <p:nvSpPr>
          <p:cNvPr id="53253" name="Rectangle 5126"/>
          <p:cNvSpPr>
            <a:spLocks noChangeArrowheads="1"/>
          </p:cNvSpPr>
          <p:nvPr/>
        </p:nvSpPr>
        <p:spPr bwMode="auto">
          <a:xfrm>
            <a:off x="6726238" y="401638"/>
            <a:ext cx="1936750" cy="4572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opprplGoth BT" pitchFamily="34" charset="0"/>
                <a:ea typeface="+mn-ea"/>
                <a:cs typeface="Arial" pitchFamily="34" charset="0"/>
              </a:rPr>
              <a:t>Via Egnatia</a:t>
            </a:r>
          </a:p>
        </p:txBody>
      </p:sp>
      <p:sp>
        <p:nvSpPr>
          <p:cNvPr id="53254" name="Rectangle 5127"/>
          <p:cNvSpPr>
            <a:spLocks noChangeArrowheads="1"/>
          </p:cNvSpPr>
          <p:nvPr/>
        </p:nvSpPr>
        <p:spPr bwMode="auto">
          <a:xfrm>
            <a:off x="4572000" y="782638"/>
            <a:ext cx="119063" cy="131762"/>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3255" name="Freeform 5131"/>
          <p:cNvSpPr>
            <a:spLocks/>
          </p:cNvSpPr>
          <p:nvPr/>
        </p:nvSpPr>
        <p:spPr bwMode="auto">
          <a:xfrm>
            <a:off x="3594100" y="531813"/>
            <a:ext cx="5499100" cy="668337"/>
          </a:xfrm>
          <a:custGeom>
            <a:avLst/>
            <a:gdLst>
              <a:gd name="T0" fmla="*/ 5499100 w 3464"/>
              <a:gd name="T1" fmla="*/ 458787 h 421"/>
              <a:gd name="T2" fmla="*/ 5321300 w 3464"/>
              <a:gd name="T3" fmla="*/ 458787 h 421"/>
              <a:gd name="T4" fmla="*/ 5143500 w 3464"/>
              <a:gd name="T5" fmla="*/ 496887 h 421"/>
              <a:gd name="T6" fmla="*/ 4914900 w 3464"/>
              <a:gd name="T7" fmla="*/ 573087 h 421"/>
              <a:gd name="T8" fmla="*/ 4711700 w 3464"/>
              <a:gd name="T9" fmla="*/ 636587 h 421"/>
              <a:gd name="T10" fmla="*/ 4432300 w 3464"/>
              <a:gd name="T11" fmla="*/ 649287 h 421"/>
              <a:gd name="T12" fmla="*/ 4114800 w 3464"/>
              <a:gd name="T13" fmla="*/ 661987 h 421"/>
              <a:gd name="T14" fmla="*/ 3695700 w 3464"/>
              <a:gd name="T15" fmla="*/ 611187 h 421"/>
              <a:gd name="T16" fmla="*/ 3479800 w 3464"/>
              <a:gd name="T17" fmla="*/ 585787 h 421"/>
              <a:gd name="T18" fmla="*/ 3327400 w 3464"/>
              <a:gd name="T19" fmla="*/ 433387 h 421"/>
              <a:gd name="T20" fmla="*/ 3213100 w 3464"/>
              <a:gd name="T21" fmla="*/ 407987 h 421"/>
              <a:gd name="T22" fmla="*/ 3073400 w 3464"/>
              <a:gd name="T23" fmla="*/ 369887 h 421"/>
              <a:gd name="T24" fmla="*/ 2908300 w 3464"/>
              <a:gd name="T25" fmla="*/ 242887 h 421"/>
              <a:gd name="T26" fmla="*/ 2781300 w 3464"/>
              <a:gd name="T27" fmla="*/ 128587 h 421"/>
              <a:gd name="T28" fmla="*/ 2552700 w 3464"/>
              <a:gd name="T29" fmla="*/ 39687 h 421"/>
              <a:gd name="T30" fmla="*/ 2311400 w 3464"/>
              <a:gd name="T31" fmla="*/ 39687 h 421"/>
              <a:gd name="T32" fmla="*/ 1993900 w 3464"/>
              <a:gd name="T33" fmla="*/ 65087 h 421"/>
              <a:gd name="T34" fmla="*/ 1663700 w 3464"/>
              <a:gd name="T35" fmla="*/ 14287 h 421"/>
              <a:gd name="T36" fmla="*/ 1498600 w 3464"/>
              <a:gd name="T37" fmla="*/ 14287 h 421"/>
              <a:gd name="T38" fmla="*/ 1333500 w 3464"/>
              <a:gd name="T39" fmla="*/ 103187 h 421"/>
              <a:gd name="T40" fmla="*/ 1143000 w 3464"/>
              <a:gd name="T41" fmla="*/ 204787 h 421"/>
              <a:gd name="T42" fmla="*/ 952500 w 3464"/>
              <a:gd name="T43" fmla="*/ 204787 h 421"/>
              <a:gd name="T44" fmla="*/ 749300 w 3464"/>
              <a:gd name="T45" fmla="*/ 230187 h 421"/>
              <a:gd name="T46" fmla="*/ 622300 w 3464"/>
              <a:gd name="T47" fmla="*/ 268287 h 421"/>
              <a:gd name="T48" fmla="*/ 444500 w 3464"/>
              <a:gd name="T49" fmla="*/ 204787 h 421"/>
              <a:gd name="T50" fmla="*/ 177800 w 3464"/>
              <a:gd name="T51" fmla="*/ 166687 h 421"/>
              <a:gd name="T52" fmla="*/ 0 w 3464"/>
              <a:gd name="T53" fmla="*/ 268287 h 42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64"/>
              <a:gd name="T82" fmla="*/ 0 h 421"/>
              <a:gd name="T83" fmla="*/ 3464 w 3464"/>
              <a:gd name="T84" fmla="*/ 421 h 42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64" h="421">
                <a:moveTo>
                  <a:pt x="3464" y="289"/>
                </a:moveTo>
                <a:cubicBezTo>
                  <a:pt x="3426" y="287"/>
                  <a:pt x="3389" y="285"/>
                  <a:pt x="3352" y="289"/>
                </a:cubicBezTo>
                <a:cubicBezTo>
                  <a:pt x="3315" y="293"/>
                  <a:pt x="3283" y="301"/>
                  <a:pt x="3240" y="313"/>
                </a:cubicBezTo>
                <a:cubicBezTo>
                  <a:pt x="3197" y="325"/>
                  <a:pt x="3141" y="346"/>
                  <a:pt x="3096" y="361"/>
                </a:cubicBezTo>
                <a:cubicBezTo>
                  <a:pt x="3051" y="376"/>
                  <a:pt x="3019" y="393"/>
                  <a:pt x="2968" y="401"/>
                </a:cubicBezTo>
                <a:cubicBezTo>
                  <a:pt x="2917" y="409"/>
                  <a:pt x="2855" y="406"/>
                  <a:pt x="2792" y="409"/>
                </a:cubicBezTo>
                <a:cubicBezTo>
                  <a:pt x="2729" y="412"/>
                  <a:pt x="2669" y="421"/>
                  <a:pt x="2592" y="417"/>
                </a:cubicBezTo>
                <a:cubicBezTo>
                  <a:pt x="2515" y="413"/>
                  <a:pt x="2395" y="393"/>
                  <a:pt x="2328" y="385"/>
                </a:cubicBezTo>
                <a:cubicBezTo>
                  <a:pt x="2261" y="377"/>
                  <a:pt x="2231" y="388"/>
                  <a:pt x="2192" y="369"/>
                </a:cubicBezTo>
                <a:cubicBezTo>
                  <a:pt x="2153" y="350"/>
                  <a:pt x="2124" y="292"/>
                  <a:pt x="2096" y="273"/>
                </a:cubicBezTo>
                <a:cubicBezTo>
                  <a:pt x="2068" y="254"/>
                  <a:pt x="2051" y="264"/>
                  <a:pt x="2024" y="257"/>
                </a:cubicBezTo>
                <a:cubicBezTo>
                  <a:pt x="1997" y="250"/>
                  <a:pt x="1968" y="250"/>
                  <a:pt x="1936" y="233"/>
                </a:cubicBezTo>
                <a:cubicBezTo>
                  <a:pt x="1904" y="216"/>
                  <a:pt x="1863" y="178"/>
                  <a:pt x="1832" y="153"/>
                </a:cubicBezTo>
                <a:cubicBezTo>
                  <a:pt x="1801" y="128"/>
                  <a:pt x="1789" y="102"/>
                  <a:pt x="1752" y="81"/>
                </a:cubicBezTo>
                <a:cubicBezTo>
                  <a:pt x="1715" y="60"/>
                  <a:pt x="1657" y="34"/>
                  <a:pt x="1608" y="25"/>
                </a:cubicBezTo>
                <a:cubicBezTo>
                  <a:pt x="1559" y="16"/>
                  <a:pt x="1515" y="22"/>
                  <a:pt x="1456" y="25"/>
                </a:cubicBezTo>
                <a:cubicBezTo>
                  <a:pt x="1397" y="28"/>
                  <a:pt x="1324" y="44"/>
                  <a:pt x="1256" y="41"/>
                </a:cubicBezTo>
                <a:cubicBezTo>
                  <a:pt x="1188" y="38"/>
                  <a:pt x="1100" y="14"/>
                  <a:pt x="1048" y="9"/>
                </a:cubicBezTo>
                <a:cubicBezTo>
                  <a:pt x="996" y="4"/>
                  <a:pt x="979" y="0"/>
                  <a:pt x="944" y="9"/>
                </a:cubicBezTo>
                <a:cubicBezTo>
                  <a:pt x="909" y="18"/>
                  <a:pt x="877" y="45"/>
                  <a:pt x="840" y="65"/>
                </a:cubicBezTo>
                <a:cubicBezTo>
                  <a:pt x="803" y="85"/>
                  <a:pt x="760" y="118"/>
                  <a:pt x="720" y="129"/>
                </a:cubicBezTo>
                <a:cubicBezTo>
                  <a:pt x="680" y="140"/>
                  <a:pt x="641" y="126"/>
                  <a:pt x="600" y="129"/>
                </a:cubicBezTo>
                <a:cubicBezTo>
                  <a:pt x="559" y="132"/>
                  <a:pt x="507" y="138"/>
                  <a:pt x="472" y="145"/>
                </a:cubicBezTo>
                <a:cubicBezTo>
                  <a:pt x="437" y="152"/>
                  <a:pt x="424" y="172"/>
                  <a:pt x="392" y="169"/>
                </a:cubicBezTo>
                <a:cubicBezTo>
                  <a:pt x="360" y="166"/>
                  <a:pt x="327" y="140"/>
                  <a:pt x="280" y="129"/>
                </a:cubicBezTo>
                <a:cubicBezTo>
                  <a:pt x="233" y="118"/>
                  <a:pt x="159" y="98"/>
                  <a:pt x="112" y="105"/>
                </a:cubicBezTo>
                <a:cubicBezTo>
                  <a:pt x="65" y="112"/>
                  <a:pt x="32" y="140"/>
                  <a:pt x="0" y="169"/>
                </a:cubicBezTo>
              </a:path>
            </a:pathLst>
          </a:custGeom>
          <a:noFill/>
          <a:ln w="57150" cmpd="sng">
            <a:solidFill>
              <a:srgbClr val="3366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3256" name="Freeform 5132"/>
          <p:cNvSpPr>
            <a:spLocks/>
          </p:cNvSpPr>
          <p:nvPr/>
        </p:nvSpPr>
        <p:spPr bwMode="auto">
          <a:xfrm>
            <a:off x="1511300" y="215900"/>
            <a:ext cx="1968500" cy="571500"/>
          </a:xfrm>
          <a:custGeom>
            <a:avLst/>
            <a:gdLst>
              <a:gd name="T0" fmla="*/ 1968500 w 1240"/>
              <a:gd name="T1" fmla="*/ 571500 h 360"/>
              <a:gd name="T2" fmla="*/ 1828800 w 1240"/>
              <a:gd name="T3" fmla="*/ 546100 h 360"/>
              <a:gd name="T4" fmla="*/ 1701800 w 1240"/>
              <a:gd name="T5" fmla="*/ 546100 h 360"/>
              <a:gd name="T6" fmla="*/ 1562100 w 1240"/>
              <a:gd name="T7" fmla="*/ 469900 h 360"/>
              <a:gd name="T8" fmla="*/ 1346200 w 1240"/>
              <a:gd name="T9" fmla="*/ 457200 h 360"/>
              <a:gd name="T10" fmla="*/ 1206500 w 1240"/>
              <a:gd name="T11" fmla="*/ 393700 h 360"/>
              <a:gd name="T12" fmla="*/ 1079500 w 1240"/>
              <a:gd name="T13" fmla="*/ 304800 h 360"/>
              <a:gd name="T14" fmla="*/ 965200 w 1240"/>
              <a:gd name="T15" fmla="*/ 304800 h 360"/>
              <a:gd name="T16" fmla="*/ 749300 w 1240"/>
              <a:gd name="T17" fmla="*/ 317500 h 360"/>
              <a:gd name="T18" fmla="*/ 673100 w 1240"/>
              <a:gd name="T19" fmla="*/ 317500 h 360"/>
              <a:gd name="T20" fmla="*/ 457200 w 1240"/>
              <a:gd name="T21" fmla="*/ 266700 h 360"/>
              <a:gd name="T22" fmla="*/ 279400 w 1240"/>
              <a:gd name="T23" fmla="*/ 177800 h 360"/>
              <a:gd name="T24" fmla="*/ 127000 w 1240"/>
              <a:gd name="T25" fmla="*/ 152400 h 360"/>
              <a:gd name="T26" fmla="*/ 63500 w 1240"/>
              <a:gd name="T27" fmla="*/ 114300 h 360"/>
              <a:gd name="T28" fmla="*/ 0 w 1240"/>
              <a:gd name="T29" fmla="*/ 0 h 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0"/>
              <a:gd name="T46" fmla="*/ 0 h 360"/>
              <a:gd name="T47" fmla="*/ 1240 w 1240"/>
              <a:gd name="T48" fmla="*/ 360 h 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0" h="360">
                <a:moveTo>
                  <a:pt x="1240" y="360"/>
                </a:moveTo>
                <a:cubicBezTo>
                  <a:pt x="1210" y="353"/>
                  <a:pt x="1180" y="347"/>
                  <a:pt x="1152" y="344"/>
                </a:cubicBezTo>
                <a:cubicBezTo>
                  <a:pt x="1124" y="341"/>
                  <a:pt x="1100" y="352"/>
                  <a:pt x="1072" y="344"/>
                </a:cubicBezTo>
                <a:cubicBezTo>
                  <a:pt x="1044" y="336"/>
                  <a:pt x="1021" y="305"/>
                  <a:pt x="984" y="296"/>
                </a:cubicBezTo>
                <a:cubicBezTo>
                  <a:pt x="947" y="287"/>
                  <a:pt x="885" y="296"/>
                  <a:pt x="848" y="288"/>
                </a:cubicBezTo>
                <a:cubicBezTo>
                  <a:pt x="811" y="280"/>
                  <a:pt x="788" y="264"/>
                  <a:pt x="760" y="248"/>
                </a:cubicBezTo>
                <a:cubicBezTo>
                  <a:pt x="732" y="232"/>
                  <a:pt x="705" y="201"/>
                  <a:pt x="680" y="192"/>
                </a:cubicBezTo>
                <a:cubicBezTo>
                  <a:pt x="655" y="183"/>
                  <a:pt x="643" y="191"/>
                  <a:pt x="608" y="192"/>
                </a:cubicBezTo>
                <a:cubicBezTo>
                  <a:pt x="573" y="193"/>
                  <a:pt x="503" y="199"/>
                  <a:pt x="472" y="200"/>
                </a:cubicBezTo>
                <a:cubicBezTo>
                  <a:pt x="441" y="201"/>
                  <a:pt x="455" y="205"/>
                  <a:pt x="424" y="200"/>
                </a:cubicBezTo>
                <a:cubicBezTo>
                  <a:pt x="393" y="195"/>
                  <a:pt x="329" y="183"/>
                  <a:pt x="288" y="168"/>
                </a:cubicBezTo>
                <a:cubicBezTo>
                  <a:pt x="247" y="153"/>
                  <a:pt x="211" y="124"/>
                  <a:pt x="176" y="112"/>
                </a:cubicBezTo>
                <a:cubicBezTo>
                  <a:pt x="141" y="100"/>
                  <a:pt x="103" y="103"/>
                  <a:pt x="80" y="96"/>
                </a:cubicBezTo>
                <a:cubicBezTo>
                  <a:pt x="57" y="89"/>
                  <a:pt x="53" y="88"/>
                  <a:pt x="40" y="72"/>
                </a:cubicBezTo>
                <a:cubicBezTo>
                  <a:pt x="27" y="56"/>
                  <a:pt x="12" y="13"/>
                  <a:pt x="0" y="0"/>
                </a:cubicBezTo>
              </a:path>
            </a:pathLst>
          </a:custGeom>
          <a:noFill/>
          <a:ln w="57150" cmpd="sng">
            <a:solidFill>
              <a:srgbClr val="336699"/>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3257" name="Rectangle 5135"/>
          <p:cNvSpPr>
            <a:spLocks noChangeArrowheads="1"/>
          </p:cNvSpPr>
          <p:nvPr/>
        </p:nvSpPr>
        <p:spPr bwMode="auto">
          <a:xfrm>
            <a:off x="2711450" y="4495800"/>
            <a:ext cx="1289050" cy="9906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3258" name="Freeform 5137"/>
          <p:cNvSpPr>
            <a:spLocks/>
          </p:cNvSpPr>
          <p:nvPr/>
        </p:nvSpPr>
        <p:spPr bwMode="auto">
          <a:xfrm>
            <a:off x="3562350" y="5314950"/>
            <a:ext cx="4229100" cy="1130300"/>
          </a:xfrm>
          <a:custGeom>
            <a:avLst/>
            <a:gdLst>
              <a:gd name="T0" fmla="*/ 0 w 2664"/>
              <a:gd name="T1" fmla="*/ 0 h 712"/>
              <a:gd name="T2" fmla="*/ 647700 w 2664"/>
              <a:gd name="T3" fmla="*/ 285750 h 712"/>
              <a:gd name="T4" fmla="*/ 685800 w 2664"/>
              <a:gd name="T5" fmla="*/ 609600 h 712"/>
              <a:gd name="T6" fmla="*/ 895350 w 2664"/>
              <a:gd name="T7" fmla="*/ 704850 h 712"/>
              <a:gd name="T8" fmla="*/ 1123950 w 2664"/>
              <a:gd name="T9" fmla="*/ 895350 h 712"/>
              <a:gd name="T10" fmla="*/ 1219200 w 2664"/>
              <a:gd name="T11" fmla="*/ 1123950 h 712"/>
              <a:gd name="T12" fmla="*/ 1676400 w 2664"/>
              <a:gd name="T13" fmla="*/ 933450 h 712"/>
              <a:gd name="T14" fmla="*/ 2057400 w 2664"/>
              <a:gd name="T15" fmla="*/ 933450 h 712"/>
              <a:gd name="T16" fmla="*/ 2228850 w 2664"/>
              <a:gd name="T17" fmla="*/ 838200 h 712"/>
              <a:gd name="T18" fmla="*/ 2647950 w 2664"/>
              <a:gd name="T19" fmla="*/ 457200 h 712"/>
              <a:gd name="T20" fmla="*/ 3238500 w 2664"/>
              <a:gd name="T21" fmla="*/ 342900 h 712"/>
              <a:gd name="T22" fmla="*/ 3733800 w 2664"/>
              <a:gd name="T23" fmla="*/ 247650 h 712"/>
              <a:gd name="T24" fmla="*/ 4229100 w 2664"/>
              <a:gd name="T25" fmla="*/ 304800 h 7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64"/>
              <a:gd name="T40" fmla="*/ 0 h 712"/>
              <a:gd name="T41" fmla="*/ 2664 w 2664"/>
              <a:gd name="T42" fmla="*/ 712 h 7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64" h="712">
                <a:moveTo>
                  <a:pt x="0" y="0"/>
                </a:moveTo>
                <a:cubicBezTo>
                  <a:pt x="168" y="58"/>
                  <a:pt x="336" y="116"/>
                  <a:pt x="408" y="180"/>
                </a:cubicBezTo>
                <a:cubicBezTo>
                  <a:pt x="480" y="244"/>
                  <a:pt x="406" y="340"/>
                  <a:pt x="432" y="384"/>
                </a:cubicBezTo>
                <a:cubicBezTo>
                  <a:pt x="458" y="428"/>
                  <a:pt x="518" y="414"/>
                  <a:pt x="564" y="444"/>
                </a:cubicBezTo>
                <a:cubicBezTo>
                  <a:pt x="610" y="474"/>
                  <a:pt x="674" y="520"/>
                  <a:pt x="708" y="564"/>
                </a:cubicBezTo>
                <a:cubicBezTo>
                  <a:pt x="742" y="608"/>
                  <a:pt x="710" y="704"/>
                  <a:pt x="768" y="708"/>
                </a:cubicBezTo>
                <a:cubicBezTo>
                  <a:pt x="826" y="712"/>
                  <a:pt x="968" y="608"/>
                  <a:pt x="1056" y="588"/>
                </a:cubicBezTo>
                <a:cubicBezTo>
                  <a:pt x="1144" y="568"/>
                  <a:pt x="1238" y="598"/>
                  <a:pt x="1296" y="588"/>
                </a:cubicBezTo>
                <a:cubicBezTo>
                  <a:pt x="1354" y="578"/>
                  <a:pt x="1342" y="578"/>
                  <a:pt x="1404" y="528"/>
                </a:cubicBezTo>
                <a:cubicBezTo>
                  <a:pt x="1466" y="478"/>
                  <a:pt x="1562" y="340"/>
                  <a:pt x="1668" y="288"/>
                </a:cubicBezTo>
                <a:cubicBezTo>
                  <a:pt x="1774" y="236"/>
                  <a:pt x="1926" y="238"/>
                  <a:pt x="2040" y="216"/>
                </a:cubicBezTo>
                <a:cubicBezTo>
                  <a:pt x="2154" y="194"/>
                  <a:pt x="2248" y="160"/>
                  <a:pt x="2352" y="156"/>
                </a:cubicBezTo>
                <a:cubicBezTo>
                  <a:pt x="2456" y="152"/>
                  <a:pt x="2560" y="172"/>
                  <a:pt x="2664" y="192"/>
                </a:cubicBezTo>
              </a:path>
            </a:pathLst>
          </a:custGeom>
          <a:noFill/>
          <a:ln w="762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3259" name="Text Box 3"/>
          <p:cNvSpPr txBox="1">
            <a:spLocks noChangeArrowheads="1"/>
          </p:cNvSpPr>
          <p:nvPr/>
        </p:nvSpPr>
        <p:spPr bwMode="auto">
          <a:xfrm>
            <a:off x="188913" y="236538"/>
            <a:ext cx="2900362" cy="830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Why did he not stay there longer?</a:t>
            </a:r>
            <a:endParaRPr kumimoji="0" lang="en-US" altLang="en-US" sz="2400" b="0" i="0" u="none" strike="noStrike" kern="1200" cap="none" spc="0" normalizeH="0" baseline="0" noProof="0">
              <a:ln>
                <a:noFill/>
              </a:ln>
              <a:solidFill>
                <a:srgbClr val="FFFFFF"/>
              </a:solidFill>
              <a:effectLst/>
              <a:uLnTx/>
              <a:uFillTx/>
              <a:latin typeface="Tahoma" pitchFamily="34" charset="0"/>
              <a:ea typeface="+mn-ea"/>
              <a:cs typeface="Arial" pitchFamily="34" charset="0"/>
            </a:endParaRPr>
          </a:p>
        </p:txBody>
      </p:sp>
      <p:sp>
        <p:nvSpPr>
          <p:cNvPr id="15" name="Freeform 14"/>
          <p:cNvSpPr/>
          <p:nvPr/>
        </p:nvSpPr>
        <p:spPr>
          <a:xfrm>
            <a:off x="4792663" y="809625"/>
            <a:ext cx="2065337" cy="1838325"/>
          </a:xfrm>
          <a:custGeom>
            <a:avLst/>
            <a:gdLst>
              <a:gd name="connsiteX0" fmla="*/ 2065283 w 2065283"/>
              <a:gd name="connsiteY0" fmla="*/ 1839310 h 1839310"/>
              <a:gd name="connsiteX1" fmla="*/ 1718442 w 2065283"/>
              <a:gd name="connsiteY1" fmla="*/ 1587062 h 1839310"/>
              <a:gd name="connsiteX2" fmla="*/ 1450428 w 2065283"/>
              <a:gd name="connsiteY2" fmla="*/ 1177158 h 1839310"/>
              <a:gd name="connsiteX3" fmla="*/ 1466193 w 2065283"/>
              <a:gd name="connsiteY3" fmla="*/ 735724 h 1839310"/>
              <a:gd name="connsiteX4" fmla="*/ 1245476 w 2065283"/>
              <a:gd name="connsiteY4" fmla="*/ 357351 h 1839310"/>
              <a:gd name="connsiteX5" fmla="*/ 945931 w 2065283"/>
              <a:gd name="connsiteY5" fmla="*/ 152400 h 1839310"/>
              <a:gd name="connsiteX6" fmla="*/ 583324 w 2065283"/>
              <a:gd name="connsiteY6" fmla="*/ 10510 h 1839310"/>
              <a:gd name="connsiteX7" fmla="*/ 94593 w 2065283"/>
              <a:gd name="connsiteY7" fmla="*/ 89337 h 1839310"/>
              <a:gd name="connsiteX8" fmla="*/ 15766 w 2065283"/>
              <a:gd name="connsiteY8" fmla="*/ 57806 h 183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5283" h="1839310">
                <a:moveTo>
                  <a:pt x="2065283" y="1839310"/>
                </a:moveTo>
                <a:cubicBezTo>
                  <a:pt x="1943100" y="1768365"/>
                  <a:pt x="1820918" y="1697421"/>
                  <a:pt x="1718442" y="1587062"/>
                </a:cubicBezTo>
                <a:cubicBezTo>
                  <a:pt x="1615966" y="1476703"/>
                  <a:pt x="1492469" y="1319048"/>
                  <a:pt x="1450428" y="1177158"/>
                </a:cubicBezTo>
                <a:cubicBezTo>
                  <a:pt x="1408387" y="1035268"/>
                  <a:pt x="1500352" y="872358"/>
                  <a:pt x="1466193" y="735724"/>
                </a:cubicBezTo>
                <a:cubicBezTo>
                  <a:pt x="1432034" y="599090"/>
                  <a:pt x="1332186" y="454572"/>
                  <a:pt x="1245476" y="357351"/>
                </a:cubicBezTo>
                <a:cubicBezTo>
                  <a:pt x="1158766" y="260130"/>
                  <a:pt x="1056290" y="210207"/>
                  <a:pt x="945931" y="152400"/>
                </a:cubicBezTo>
                <a:cubicBezTo>
                  <a:pt x="835572" y="94593"/>
                  <a:pt x="725214" y="21020"/>
                  <a:pt x="583324" y="10510"/>
                </a:cubicBezTo>
                <a:cubicBezTo>
                  <a:pt x="441434" y="0"/>
                  <a:pt x="189186" y="81454"/>
                  <a:pt x="94593" y="89337"/>
                </a:cubicBezTo>
                <a:cubicBezTo>
                  <a:pt x="0" y="97220"/>
                  <a:pt x="7883" y="77513"/>
                  <a:pt x="15766" y="57806"/>
                </a:cubicBezTo>
              </a:path>
            </a:pathLst>
          </a:cu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p:cNvSpPr/>
          <p:nvPr/>
        </p:nvSpPr>
        <p:spPr>
          <a:xfrm>
            <a:off x="3074988" y="790575"/>
            <a:ext cx="1308100" cy="187325"/>
          </a:xfrm>
          <a:custGeom>
            <a:avLst/>
            <a:gdLst>
              <a:gd name="connsiteX0" fmla="*/ 1308538 w 1308538"/>
              <a:gd name="connsiteY0" fmla="*/ 76199 h 186558"/>
              <a:gd name="connsiteX1" fmla="*/ 867103 w 1308538"/>
              <a:gd name="connsiteY1" fmla="*/ 28903 h 186558"/>
              <a:gd name="connsiteX2" fmla="*/ 630621 w 1308538"/>
              <a:gd name="connsiteY2" fmla="*/ 13137 h 186558"/>
              <a:gd name="connsiteX3" fmla="*/ 441434 w 1308538"/>
              <a:gd name="connsiteY3" fmla="*/ 28903 h 186558"/>
              <a:gd name="connsiteX4" fmla="*/ 0 w 1308538"/>
              <a:gd name="connsiteY4" fmla="*/ 186558 h 18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538" h="186558">
                <a:moveTo>
                  <a:pt x="1308538" y="76199"/>
                </a:moveTo>
                <a:lnTo>
                  <a:pt x="867103" y="28903"/>
                </a:lnTo>
                <a:cubicBezTo>
                  <a:pt x="754117" y="18393"/>
                  <a:pt x="701566" y="13137"/>
                  <a:pt x="630621" y="13137"/>
                </a:cubicBezTo>
                <a:cubicBezTo>
                  <a:pt x="559676" y="13137"/>
                  <a:pt x="546537" y="0"/>
                  <a:pt x="441434" y="28903"/>
                </a:cubicBezTo>
                <a:cubicBezTo>
                  <a:pt x="336331" y="57806"/>
                  <a:pt x="168165" y="122182"/>
                  <a:pt x="0" y="186558"/>
                </a:cubicBezTo>
              </a:path>
            </a:pathLst>
          </a:cu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p:cNvSpPr/>
          <p:nvPr/>
        </p:nvSpPr>
        <p:spPr>
          <a:xfrm>
            <a:off x="3168650" y="1355725"/>
            <a:ext cx="1739900" cy="3805238"/>
          </a:xfrm>
          <a:custGeom>
            <a:avLst/>
            <a:gdLst>
              <a:gd name="connsiteX0" fmla="*/ 0 w 1739462"/>
              <a:gd name="connsiteY0" fmla="*/ 0 h 3804745"/>
              <a:gd name="connsiteX1" fmla="*/ 220717 w 1739462"/>
              <a:gd name="connsiteY1" fmla="*/ 867104 h 3804745"/>
              <a:gd name="connsiteX2" fmla="*/ 567559 w 1739462"/>
              <a:gd name="connsiteY2" fmla="*/ 1702676 h 3804745"/>
              <a:gd name="connsiteX3" fmla="*/ 551793 w 1739462"/>
              <a:gd name="connsiteY3" fmla="*/ 2081049 h 3804745"/>
              <a:gd name="connsiteX4" fmla="*/ 914400 w 1739462"/>
              <a:gd name="connsiteY4" fmla="*/ 2317532 h 3804745"/>
              <a:gd name="connsiteX5" fmla="*/ 1355834 w 1739462"/>
              <a:gd name="connsiteY5" fmla="*/ 2538249 h 3804745"/>
              <a:gd name="connsiteX6" fmla="*/ 1355834 w 1739462"/>
              <a:gd name="connsiteY6" fmla="*/ 2979683 h 3804745"/>
              <a:gd name="connsiteX7" fmla="*/ 1576552 w 1739462"/>
              <a:gd name="connsiteY7" fmla="*/ 3342290 h 3804745"/>
              <a:gd name="connsiteX8" fmla="*/ 1734207 w 1739462"/>
              <a:gd name="connsiteY8" fmla="*/ 3515711 h 3804745"/>
              <a:gd name="connsiteX9" fmla="*/ 1545021 w 1739462"/>
              <a:gd name="connsiteY9" fmla="*/ 3799490 h 3804745"/>
              <a:gd name="connsiteX10" fmla="*/ 1072055 w 1739462"/>
              <a:gd name="connsiteY10" fmla="*/ 3547242 h 380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9462" h="3804745">
                <a:moveTo>
                  <a:pt x="0" y="0"/>
                </a:moveTo>
                <a:cubicBezTo>
                  <a:pt x="63062" y="291662"/>
                  <a:pt x="126124" y="583325"/>
                  <a:pt x="220717" y="867104"/>
                </a:cubicBezTo>
                <a:cubicBezTo>
                  <a:pt x="315310" y="1150883"/>
                  <a:pt x="512380" y="1500352"/>
                  <a:pt x="567559" y="1702676"/>
                </a:cubicBezTo>
                <a:cubicBezTo>
                  <a:pt x="622738" y="1905000"/>
                  <a:pt x="493986" y="1978573"/>
                  <a:pt x="551793" y="2081049"/>
                </a:cubicBezTo>
                <a:cubicBezTo>
                  <a:pt x="609600" y="2183525"/>
                  <a:pt x="780393" y="2241332"/>
                  <a:pt x="914400" y="2317532"/>
                </a:cubicBezTo>
                <a:cubicBezTo>
                  <a:pt x="1048407" y="2393732"/>
                  <a:pt x="1282262" y="2427891"/>
                  <a:pt x="1355834" y="2538249"/>
                </a:cubicBezTo>
                <a:cubicBezTo>
                  <a:pt x="1429406" y="2648607"/>
                  <a:pt x="1319048" y="2845676"/>
                  <a:pt x="1355834" y="2979683"/>
                </a:cubicBezTo>
                <a:cubicBezTo>
                  <a:pt x="1392620" y="3113690"/>
                  <a:pt x="1513490" y="3252952"/>
                  <a:pt x="1576552" y="3342290"/>
                </a:cubicBezTo>
                <a:cubicBezTo>
                  <a:pt x="1639614" y="3431628"/>
                  <a:pt x="1739462" y="3439511"/>
                  <a:pt x="1734207" y="3515711"/>
                </a:cubicBezTo>
                <a:cubicBezTo>
                  <a:pt x="1728952" y="3591911"/>
                  <a:pt x="1655380" y="3794235"/>
                  <a:pt x="1545021" y="3799490"/>
                </a:cubicBezTo>
                <a:cubicBezTo>
                  <a:pt x="1434662" y="3804745"/>
                  <a:pt x="1253358" y="3675993"/>
                  <a:pt x="1072055" y="3547242"/>
                </a:cubicBezTo>
              </a:path>
            </a:pathLst>
          </a:cu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63" name="Rectangle 5134"/>
          <p:cNvSpPr>
            <a:spLocks noChangeArrowheads="1"/>
          </p:cNvSpPr>
          <p:nvPr/>
        </p:nvSpPr>
        <p:spPr bwMode="auto">
          <a:xfrm>
            <a:off x="111125" y="1239838"/>
            <a:ext cx="4192588" cy="17543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FFFFFF"/>
                </a:solidFill>
                <a:effectLst/>
                <a:uLnTx/>
                <a:uFillTx/>
                <a:latin typeface="Arial" pitchFamily="34" charset="0"/>
                <a:ea typeface="+mn-ea"/>
                <a:cs typeface="Arial" pitchFamily="34" charset="0"/>
              </a:rPr>
              <a:t>20</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When they asked him to stay for a longer period, he declined. </a:t>
            </a:r>
            <a:b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br>
            <a:r>
              <a:rPr kumimoji="0" lang="en-US" altLang="en-US" sz="1800" b="0" i="0" u="none" strike="noStrike" kern="1200" cap="none" spc="0" normalizeH="0" baseline="30000" noProof="0" dirty="0">
                <a:ln>
                  <a:noFill/>
                </a:ln>
                <a:solidFill>
                  <a:srgbClr val="FFFFFF"/>
                </a:solidFill>
                <a:effectLst/>
                <a:uLnTx/>
                <a:uFillTx/>
                <a:latin typeface="Arial" pitchFamily="34" charset="0"/>
                <a:ea typeface="+mn-ea"/>
                <a:cs typeface="Arial" pitchFamily="34" charset="0"/>
              </a:rPr>
              <a:t>21 </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But on taking leave of them he said, </a:t>
            </a:r>
            <a:r>
              <a:rPr kumimoji="0" lang="en-US" altLang="en-US" sz="1800" b="0" i="0" u="sng" strike="noStrike" kern="1200" cap="none" spc="0" normalizeH="0" baseline="0" noProof="0" dirty="0">
                <a:ln>
                  <a:noFill/>
                </a:ln>
                <a:solidFill>
                  <a:srgbClr val="FFFF00"/>
                </a:solidFill>
                <a:effectLst/>
                <a:uLnTx/>
                <a:uFillTx/>
                <a:latin typeface="Arial" pitchFamily="34" charset="0"/>
                <a:ea typeface="+mn-ea"/>
                <a:cs typeface="Arial" pitchFamily="34" charset="0"/>
              </a:rPr>
              <a:t>“I will return to you if God wills,” </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and he set sail from Ephesus.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600000">
            <a:off x="0" y="117567"/>
            <a:ext cx="8817429" cy="6704960"/>
          </a:xfrm>
          <a:prstGeom prst="rect">
            <a:avLst/>
          </a:prstGeom>
        </p:spPr>
      </p:pic>
    </p:spTree>
    <p:extLst>
      <p:ext uri="{BB962C8B-B14F-4D97-AF65-F5344CB8AC3E}">
        <p14:creationId xmlns:p14="http://schemas.microsoft.com/office/powerpoint/2010/main" val="1387902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A95372-24E5-A04E-994D-071B41749E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Harbor Street in Ephesus facing toward the ancient harbor</a:t>
            </a:r>
          </a:p>
        </p:txBody>
      </p:sp>
      <p:sp>
        <p:nvSpPr>
          <p:cNvPr id="3" name="Text Placeholder 2"/>
          <p:cNvSpPr>
            <a:spLocks noGrp="1"/>
          </p:cNvSpPr>
          <p:nvPr>
            <p:ph type="body" sz="quarter" idx="12"/>
          </p:nvPr>
        </p:nvSpPr>
        <p:spPr/>
        <p:txBody>
          <a:bodyPr/>
          <a:lstStyle/>
          <a:p>
            <a:r>
              <a:rPr lang="en-US"/>
              <a:t>20:1</a:t>
            </a:r>
            <a:endParaRPr lang="en-US" dirty="0"/>
          </a:p>
        </p:txBody>
      </p:sp>
      <p:sp>
        <p:nvSpPr>
          <p:cNvPr id="4" name="Title 3"/>
          <p:cNvSpPr>
            <a:spLocks noGrp="1"/>
          </p:cNvSpPr>
          <p:nvPr>
            <p:ph type="title"/>
          </p:nvPr>
        </p:nvSpPr>
        <p:spPr/>
        <p:txBody>
          <a:bodyPr/>
          <a:lstStyle/>
          <a:p>
            <a:r>
              <a:rPr lang="en-US" dirty="0"/>
              <a:t>After the uproar ceased, Paul . . . departed to go to Macedonia</a:t>
            </a:r>
          </a:p>
        </p:txBody>
      </p:sp>
    </p:spTree>
    <p:extLst>
      <p:ext uri="{BB962C8B-B14F-4D97-AF65-F5344CB8AC3E}">
        <p14:creationId xmlns:p14="http://schemas.microsoft.com/office/powerpoint/2010/main" val="1615319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Ephesus">
            <a:extLst>
              <a:ext uri="{FF2B5EF4-FFF2-40B4-BE49-F238E27FC236}">
                <a16:creationId xmlns:a16="http://schemas.microsoft.com/office/drawing/2014/main" id="{6DED0F0F-DFCC-4D69-93DE-3DF3A8FF709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47088" cy="5881687"/>
          </a:xfrm>
          <a:prstGeom prst="rect">
            <a:avLst/>
          </a:prstGeom>
          <a:noFill/>
          <a:extLst>
            <a:ext uri="{909E8E84-426E-40DD-AFC4-6F175D3DCCD1}">
              <a14:hiddenFill xmlns:a14="http://schemas.microsoft.com/office/drawing/2010/main">
                <a:solidFill>
                  <a:srgbClr val="FFFFFF"/>
                </a:solidFill>
              </a14:hiddenFill>
            </a:ext>
          </a:extLst>
        </p:spPr>
      </p:pic>
      <p:sp>
        <p:nvSpPr>
          <p:cNvPr id="559107" name="Rectangle 3">
            <a:extLst>
              <a:ext uri="{FF2B5EF4-FFF2-40B4-BE49-F238E27FC236}">
                <a16:creationId xmlns:a16="http://schemas.microsoft.com/office/drawing/2014/main" id="{D4D43EF2-C0AF-4C71-BDAD-1E78DEC54B3C}"/>
              </a:ext>
            </a:extLst>
          </p:cNvPr>
          <p:cNvSpPr>
            <a:spLocks noGrp="1" noChangeArrowheads="1"/>
          </p:cNvSpPr>
          <p:nvPr>
            <p:ph type="title" idx="4294967295"/>
          </p:nvPr>
        </p:nvSpPr>
        <p:spPr/>
        <p:txBody>
          <a:bodyPr/>
          <a:lstStyle/>
          <a:p>
            <a:r>
              <a:rPr lang="en-US" altLang="en-US"/>
              <a:t>Ephesus</a:t>
            </a:r>
          </a:p>
        </p:txBody>
      </p:sp>
      <p:sp>
        <p:nvSpPr>
          <p:cNvPr id="559108" name="Line 4">
            <a:extLst>
              <a:ext uri="{FF2B5EF4-FFF2-40B4-BE49-F238E27FC236}">
                <a16:creationId xmlns:a16="http://schemas.microsoft.com/office/drawing/2014/main" id="{E4F32A62-B83F-46FC-BFCD-8EA21BC8E17B}"/>
              </a:ext>
            </a:extLst>
          </p:cNvPr>
          <p:cNvSpPr>
            <a:spLocks noChangeShapeType="1"/>
          </p:cNvSpPr>
          <p:nvPr/>
        </p:nvSpPr>
        <p:spPr bwMode="auto">
          <a:xfrm flipH="1">
            <a:off x="4648200" y="3124200"/>
            <a:ext cx="1371600" cy="0"/>
          </a:xfrm>
          <a:prstGeom prst="line">
            <a:avLst/>
          </a:prstGeom>
          <a:noFill/>
          <a:ln w="76200">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9109" name="Freeform 5" descr="Small checker board">
            <a:extLst>
              <a:ext uri="{FF2B5EF4-FFF2-40B4-BE49-F238E27FC236}">
                <a16:creationId xmlns:a16="http://schemas.microsoft.com/office/drawing/2014/main" id="{C0DD5FC7-CDCA-4749-B645-96F21F3FC1FE}"/>
              </a:ext>
            </a:extLst>
          </p:cNvPr>
          <p:cNvSpPr>
            <a:spLocks/>
          </p:cNvSpPr>
          <p:nvPr/>
        </p:nvSpPr>
        <p:spPr bwMode="auto">
          <a:xfrm>
            <a:off x="381000" y="1600200"/>
            <a:ext cx="4495800" cy="1600200"/>
          </a:xfrm>
          <a:custGeom>
            <a:avLst/>
            <a:gdLst>
              <a:gd name="T0" fmla="*/ 0 w 2832"/>
              <a:gd name="T1" fmla="*/ 288 h 1008"/>
              <a:gd name="T2" fmla="*/ 288 w 2832"/>
              <a:gd name="T3" fmla="*/ 0 h 1008"/>
              <a:gd name="T4" fmla="*/ 240 w 2832"/>
              <a:gd name="T5" fmla="*/ 192 h 1008"/>
              <a:gd name="T6" fmla="*/ 768 w 2832"/>
              <a:gd name="T7" fmla="*/ 240 h 1008"/>
              <a:gd name="T8" fmla="*/ 1344 w 2832"/>
              <a:gd name="T9" fmla="*/ 288 h 1008"/>
              <a:gd name="T10" fmla="*/ 1728 w 2832"/>
              <a:gd name="T11" fmla="*/ 432 h 1008"/>
              <a:gd name="T12" fmla="*/ 2016 w 2832"/>
              <a:gd name="T13" fmla="*/ 528 h 1008"/>
              <a:gd name="T14" fmla="*/ 2352 w 2832"/>
              <a:gd name="T15" fmla="*/ 480 h 1008"/>
              <a:gd name="T16" fmla="*/ 2640 w 2832"/>
              <a:gd name="T17" fmla="*/ 432 h 1008"/>
              <a:gd name="T18" fmla="*/ 2784 w 2832"/>
              <a:gd name="T19" fmla="*/ 480 h 1008"/>
              <a:gd name="T20" fmla="*/ 2832 w 2832"/>
              <a:gd name="T21" fmla="*/ 624 h 1008"/>
              <a:gd name="T22" fmla="*/ 2832 w 2832"/>
              <a:gd name="T23" fmla="*/ 864 h 1008"/>
              <a:gd name="T24" fmla="*/ 2688 w 2832"/>
              <a:gd name="T25" fmla="*/ 1008 h 1008"/>
              <a:gd name="T26" fmla="*/ 2496 w 2832"/>
              <a:gd name="T27" fmla="*/ 1008 h 1008"/>
              <a:gd name="T28" fmla="*/ 2208 w 2832"/>
              <a:gd name="T29" fmla="*/ 864 h 1008"/>
              <a:gd name="T30" fmla="*/ 1824 w 2832"/>
              <a:gd name="T31" fmla="*/ 672 h 1008"/>
              <a:gd name="T32" fmla="*/ 1536 w 2832"/>
              <a:gd name="T33" fmla="*/ 672 h 1008"/>
              <a:gd name="T34" fmla="*/ 912 w 2832"/>
              <a:gd name="T35" fmla="*/ 528 h 1008"/>
              <a:gd name="T36" fmla="*/ 624 w 2832"/>
              <a:gd name="T37" fmla="*/ 432 h 1008"/>
              <a:gd name="T38" fmla="*/ 288 w 2832"/>
              <a:gd name="T39" fmla="*/ 336 h 1008"/>
              <a:gd name="T40" fmla="*/ 96 w 2832"/>
              <a:gd name="T41" fmla="*/ 384 h 1008"/>
              <a:gd name="T42" fmla="*/ 0 w 2832"/>
              <a:gd name="T43" fmla="*/ 480 h 1008"/>
              <a:gd name="T44" fmla="*/ 0 w 2832"/>
              <a:gd name="T45" fmla="*/ 28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32" h="1008">
                <a:moveTo>
                  <a:pt x="0" y="288"/>
                </a:moveTo>
                <a:lnTo>
                  <a:pt x="288" y="0"/>
                </a:lnTo>
                <a:lnTo>
                  <a:pt x="240" y="192"/>
                </a:lnTo>
                <a:lnTo>
                  <a:pt x="768" y="240"/>
                </a:lnTo>
                <a:lnTo>
                  <a:pt x="1344" y="288"/>
                </a:lnTo>
                <a:lnTo>
                  <a:pt x="1728" y="432"/>
                </a:lnTo>
                <a:lnTo>
                  <a:pt x="2016" y="528"/>
                </a:lnTo>
                <a:lnTo>
                  <a:pt x="2352" y="480"/>
                </a:lnTo>
                <a:lnTo>
                  <a:pt x="2640" y="432"/>
                </a:lnTo>
                <a:lnTo>
                  <a:pt x="2784" y="480"/>
                </a:lnTo>
                <a:lnTo>
                  <a:pt x="2832" y="624"/>
                </a:lnTo>
                <a:lnTo>
                  <a:pt x="2832" y="864"/>
                </a:lnTo>
                <a:lnTo>
                  <a:pt x="2688" y="1008"/>
                </a:lnTo>
                <a:lnTo>
                  <a:pt x="2496" y="1008"/>
                </a:lnTo>
                <a:lnTo>
                  <a:pt x="2208" y="864"/>
                </a:lnTo>
                <a:lnTo>
                  <a:pt x="1824" y="672"/>
                </a:lnTo>
                <a:lnTo>
                  <a:pt x="1536" y="672"/>
                </a:lnTo>
                <a:lnTo>
                  <a:pt x="912" y="528"/>
                </a:lnTo>
                <a:lnTo>
                  <a:pt x="624" y="432"/>
                </a:lnTo>
                <a:lnTo>
                  <a:pt x="288" y="336"/>
                </a:lnTo>
                <a:lnTo>
                  <a:pt x="96" y="384"/>
                </a:lnTo>
                <a:lnTo>
                  <a:pt x="0" y="480"/>
                </a:lnTo>
                <a:lnTo>
                  <a:pt x="0" y="288"/>
                </a:lnTo>
                <a:close/>
              </a:path>
            </a:pathLst>
          </a:custGeom>
          <a:pattFill prst="smCheck">
            <a:fgClr>
              <a:schemeClr val="accent1"/>
            </a:fgClr>
            <a:bgClr>
              <a:schemeClr val="bg1"/>
            </a:bgClr>
          </a:patt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93695506"/>
      </p:ext>
    </p:extLst>
  </p:cSld>
  <p:clrMapOvr>
    <a:masterClrMapping/>
  </p:clrMapOvr>
  <p:transition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559108"/>
                                        </p:tgtEl>
                                        <p:attrNameLst>
                                          <p:attrName>style.visibility</p:attrName>
                                        </p:attrNameLst>
                                      </p:cBhvr>
                                      <p:to>
                                        <p:strVal val="visible"/>
                                      </p:to>
                                    </p:set>
                                    <p:animEffect transition="in" filter="wipe(right)">
                                      <p:cBhvr>
                                        <p:cTn id="7" dur="500"/>
                                        <p:tgtEl>
                                          <p:spTgt spid="559108"/>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559109"/>
                                        </p:tgtEl>
                                        <p:attrNameLst>
                                          <p:attrName>style.visibility</p:attrName>
                                        </p:attrNameLst>
                                      </p:cBhvr>
                                      <p:to>
                                        <p:strVal val="visible"/>
                                      </p:to>
                                    </p:set>
                                    <p:animEffect transition="in" filter="dissolve">
                                      <p:cBhvr>
                                        <p:cTn id="11" dur="500"/>
                                        <p:tgtEl>
                                          <p:spTgt spid="559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hidden="1">
            <a:extLst>
              <a:ext uri="{FF2B5EF4-FFF2-40B4-BE49-F238E27FC236}">
                <a16:creationId xmlns:a16="http://schemas.microsoft.com/office/drawing/2014/main" id="{051031C9-BF76-493B-9691-638CEA88A355}"/>
              </a:ext>
            </a:extLst>
          </p:cNvPr>
          <p:cNvSpPr>
            <a:spLocks noGrp="1" noChangeArrowheads="1"/>
          </p:cNvSpPr>
          <p:nvPr>
            <p:ph type="title"/>
          </p:nvPr>
        </p:nvSpPr>
        <p:spPr/>
        <p:txBody>
          <a:bodyPr/>
          <a:lstStyle/>
          <a:p>
            <a:r>
              <a:rPr lang="en-US" altLang="en-US"/>
              <a:t>Ephesus theater with Arcadian Way</a:t>
            </a:r>
          </a:p>
        </p:txBody>
      </p:sp>
      <p:pic>
        <p:nvPicPr>
          <p:cNvPr id="560131" name="Picture 3" descr="Ephesus theater with Appian Way, tb n010500">
            <a:extLst>
              <a:ext uri="{FF2B5EF4-FFF2-40B4-BE49-F238E27FC236}">
                <a16:creationId xmlns:a16="http://schemas.microsoft.com/office/drawing/2014/main" id="{59DD1346-BF41-4530-9789-32EC5F198190}"/>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0132" name="Text Box 4">
            <a:extLst>
              <a:ext uri="{FF2B5EF4-FFF2-40B4-BE49-F238E27FC236}">
                <a16:creationId xmlns:a16="http://schemas.microsoft.com/office/drawing/2014/main" id="{FFB1B0FE-3400-4843-A224-39593F0CA320}"/>
              </a:ext>
            </a:extLst>
          </p:cNvPr>
          <p:cNvSpPr txBox="1">
            <a:spLocks noChangeArrowheads="1"/>
          </p:cNvSpPr>
          <p:nvPr/>
        </p:nvSpPr>
        <p:spPr bwMode="auto">
          <a:xfrm>
            <a:off x="838200" y="5943600"/>
            <a:ext cx="7772400" cy="914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Ephesus theater with Arcadian Way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&amp; View of Silted Harbor</a:t>
            </a:r>
          </a:p>
        </p:txBody>
      </p:sp>
      <p:sp>
        <p:nvSpPr>
          <p:cNvPr id="560133" name="Text Box 5">
            <a:extLst>
              <a:ext uri="{FF2B5EF4-FFF2-40B4-BE49-F238E27FC236}">
                <a16:creationId xmlns:a16="http://schemas.microsoft.com/office/drawing/2014/main" id="{83952776-ED3E-4D19-8B4C-C9E5B5229EB1}"/>
              </a:ext>
            </a:extLst>
          </p:cNvPr>
          <p:cNvSpPr txBox="1">
            <a:spLocks noChangeArrowheads="1"/>
          </p:cNvSpPr>
          <p:nvPr/>
        </p:nvSpPr>
        <p:spPr bwMode="auto">
          <a:xfrm>
            <a:off x="5715000" y="1524000"/>
            <a:ext cx="1827213"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Acadian Ave</a:t>
            </a:r>
          </a:p>
        </p:txBody>
      </p:sp>
      <p:sp>
        <p:nvSpPr>
          <p:cNvPr id="560134" name="Line 6">
            <a:extLst>
              <a:ext uri="{FF2B5EF4-FFF2-40B4-BE49-F238E27FC236}">
                <a16:creationId xmlns:a16="http://schemas.microsoft.com/office/drawing/2014/main" id="{111CCB0F-64C8-409F-8219-F1970A82F067}"/>
              </a:ext>
            </a:extLst>
          </p:cNvPr>
          <p:cNvSpPr>
            <a:spLocks noChangeShapeType="1"/>
          </p:cNvSpPr>
          <p:nvPr/>
        </p:nvSpPr>
        <p:spPr bwMode="auto">
          <a:xfrm flipH="1" flipV="1">
            <a:off x="3200400" y="1371600"/>
            <a:ext cx="4038600" cy="1905000"/>
          </a:xfrm>
          <a:prstGeom prst="line">
            <a:avLst/>
          </a:prstGeom>
          <a:noFill/>
          <a:ln w="76200">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0135" name="Freeform 7">
            <a:extLst>
              <a:ext uri="{FF2B5EF4-FFF2-40B4-BE49-F238E27FC236}">
                <a16:creationId xmlns:a16="http://schemas.microsoft.com/office/drawing/2014/main" id="{2B6D5E14-B5F8-4858-863B-5C0776921D8E}"/>
              </a:ext>
            </a:extLst>
          </p:cNvPr>
          <p:cNvSpPr>
            <a:spLocks/>
          </p:cNvSpPr>
          <p:nvPr/>
        </p:nvSpPr>
        <p:spPr bwMode="auto">
          <a:xfrm>
            <a:off x="1066800" y="971550"/>
            <a:ext cx="4495800" cy="247650"/>
          </a:xfrm>
          <a:custGeom>
            <a:avLst/>
            <a:gdLst>
              <a:gd name="T0" fmla="*/ 1488 w 2832"/>
              <a:gd name="T1" fmla="*/ 0 h 156"/>
              <a:gd name="T2" fmla="*/ 1452 w 2832"/>
              <a:gd name="T3" fmla="*/ 0 h 156"/>
              <a:gd name="T4" fmla="*/ 1152 w 2832"/>
              <a:gd name="T5" fmla="*/ 12 h 156"/>
              <a:gd name="T6" fmla="*/ 816 w 2832"/>
              <a:gd name="T7" fmla="*/ 12 h 156"/>
              <a:gd name="T8" fmla="*/ 432 w 2832"/>
              <a:gd name="T9" fmla="*/ 60 h 156"/>
              <a:gd name="T10" fmla="*/ 144 w 2832"/>
              <a:gd name="T11" fmla="*/ 108 h 156"/>
              <a:gd name="T12" fmla="*/ 0 w 2832"/>
              <a:gd name="T13" fmla="*/ 156 h 156"/>
              <a:gd name="T14" fmla="*/ 672 w 2832"/>
              <a:gd name="T15" fmla="*/ 108 h 156"/>
              <a:gd name="T16" fmla="*/ 1104 w 2832"/>
              <a:gd name="T17" fmla="*/ 156 h 156"/>
              <a:gd name="T18" fmla="*/ 1536 w 2832"/>
              <a:gd name="T19" fmla="*/ 156 h 156"/>
              <a:gd name="T20" fmla="*/ 1920 w 2832"/>
              <a:gd name="T21" fmla="*/ 156 h 156"/>
              <a:gd name="T22" fmla="*/ 2496 w 2832"/>
              <a:gd name="T23" fmla="*/ 156 h 156"/>
              <a:gd name="T24" fmla="*/ 2688 w 2832"/>
              <a:gd name="T25" fmla="*/ 108 h 156"/>
              <a:gd name="T26" fmla="*/ 2832 w 2832"/>
              <a:gd name="T27" fmla="*/ 108 h 156"/>
              <a:gd name="T28" fmla="*/ 2448 w 2832"/>
              <a:gd name="T29" fmla="*/ 60 h 156"/>
              <a:gd name="T30" fmla="*/ 1968 w 2832"/>
              <a:gd name="T31" fmla="*/ 12 h 156"/>
              <a:gd name="T32" fmla="*/ 1632 w 2832"/>
              <a:gd name="T33" fmla="*/ 12 h 156"/>
              <a:gd name="T34" fmla="*/ 1536 w 2832"/>
              <a:gd name="T35" fmla="*/ 12 h 156"/>
              <a:gd name="T36" fmla="*/ 1440 w 2832"/>
              <a:gd name="T37" fmla="*/ 12 h 156"/>
              <a:gd name="T38" fmla="*/ 1392 w 2832"/>
              <a:gd name="T39" fmla="*/ 12 h 156"/>
              <a:gd name="T40" fmla="*/ 1296 w 2832"/>
              <a:gd name="T41"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2" h="156">
                <a:moveTo>
                  <a:pt x="1488" y="0"/>
                </a:moveTo>
                <a:cubicBezTo>
                  <a:pt x="1476" y="0"/>
                  <a:pt x="1464" y="0"/>
                  <a:pt x="1452" y="0"/>
                </a:cubicBezTo>
                <a:lnTo>
                  <a:pt x="1152" y="12"/>
                </a:lnTo>
                <a:lnTo>
                  <a:pt x="816" y="12"/>
                </a:lnTo>
                <a:lnTo>
                  <a:pt x="432" y="60"/>
                </a:lnTo>
                <a:lnTo>
                  <a:pt x="144" y="108"/>
                </a:lnTo>
                <a:lnTo>
                  <a:pt x="0" y="156"/>
                </a:lnTo>
                <a:lnTo>
                  <a:pt x="672" y="108"/>
                </a:lnTo>
                <a:lnTo>
                  <a:pt x="1104" y="156"/>
                </a:lnTo>
                <a:lnTo>
                  <a:pt x="1536" y="156"/>
                </a:lnTo>
                <a:lnTo>
                  <a:pt x="1920" y="156"/>
                </a:lnTo>
                <a:lnTo>
                  <a:pt x="2496" y="156"/>
                </a:lnTo>
                <a:lnTo>
                  <a:pt x="2688" y="108"/>
                </a:lnTo>
                <a:lnTo>
                  <a:pt x="2832" y="108"/>
                </a:lnTo>
                <a:lnTo>
                  <a:pt x="2448" y="60"/>
                </a:lnTo>
                <a:lnTo>
                  <a:pt x="1968" y="12"/>
                </a:lnTo>
                <a:lnTo>
                  <a:pt x="1632" y="12"/>
                </a:lnTo>
                <a:lnTo>
                  <a:pt x="1536" y="12"/>
                </a:lnTo>
                <a:lnTo>
                  <a:pt x="1440" y="12"/>
                </a:lnTo>
                <a:lnTo>
                  <a:pt x="1392" y="12"/>
                </a:lnTo>
                <a:lnTo>
                  <a:pt x="1296" y="12"/>
                </a:lnTo>
              </a:path>
            </a:pathLst>
          </a:custGeom>
          <a:solidFill>
            <a:schemeClr val="accent2">
              <a:alpha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1698643"/>
      </p:ext>
    </p:extLst>
  </p:cSld>
  <p:clrMapOvr>
    <a:masterClrMapping/>
  </p:clrMapOvr>
  <p:transition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1000"/>
                                  </p:stCondLst>
                                  <p:childTnLst>
                                    <p:set>
                                      <p:cBhvr>
                                        <p:cTn id="6" dur="1" fill="hold">
                                          <p:stCondLst>
                                            <p:cond delay="0"/>
                                          </p:stCondLst>
                                        </p:cTn>
                                        <p:tgtEl>
                                          <p:spTgt spid="560134"/>
                                        </p:tgtEl>
                                        <p:attrNameLst>
                                          <p:attrName>style.visibility</p:attrName>
                                        </p:attrNameLst>
                                      </p:cBhvr>
                                      <p:to>
                                        <p:strVal val="visible"/>
                                      </p:to>
                                    </p:set>
                                    <p:animEffect transition="in" filter="wipe(down)">
                                      <p:cBhvr>
                                        <p:cTn id="7" dur="500"/>
                                        <p:tgtEl>
                                          <p:spTgt spid="560134"/>
                                        </p:tgtEl>
                                      </p:cBhvr>
                                    </p:animEffect>
                                  </p:childTnLst>
                                </p:cTn>
                              </p:par>
                            </p:childTnLst>
                          </p:cTn>
                        </p:par>
                        <p:par>
                          <p:cTn id="8" fill="hold" nodeType="afterGroup">
                            <p:stCondLst>
                              <p:cond delay="1500"/>
                            </p:stCondLst>
                            <p:childTnLst>
                              <p:par>
                                <p:cTn id="9" presetID="17" presetClass="entr" presetSubtype="10" fill="hold" grpId="0" nodeType="afterEffect">
                                  <p:stCondLst>
                                    <p:cond delay="1000"/>
                                  </p:stCondLst>
                                  <p:childTnLst>
                                    <p:set>
                                      <p:cBhvr>
                                        <p:cTn id="10" dur="1" fill="hold">
                                          <p:stCondLst>
                                            <p:cond delay="0"/>
                                          </p:stCondLst>
                                        </p:cTn>
                                        <p:tgtEl>
                                          <p:spTgt spid="560133"/>
                                        </p:tgtEl>
                                        <p:attrNameLst>
                                          <p:attrName>style.visibility</p:attrName>
                                        </p:attrNameLst>
                                      </p:cBhvr>
                                      <p:to>
                                        <p:strVal val="visible"/>
                                      </p:to>
                                    </p:set>
                                    <p:anim calcmode="lin" valueType="num">
                                      <p:cBhvr>
                                        <p:cTn id="11" dur="500" fill="hold"/>
                                        <p:tgtEl>
                                          <p:spTgt spid="560133"/>
                                        </p:tgtEl>
                                        <p:attrNameLst>
                                          <p:attrName>ppt_w</p:attrName>
                                        </p:attrNameLst>
                                      </p:cBhvr>
                                      <p:tavLst>
                                        <p:tav tm="0">
                                          <p:val>
                                            <p:fltVal val="0"/>
                                          </p:val>
                                        </p:tav>
                                        <p:tav tm="100000">
                                          <p:val>
                                            <p:strVal val="#ppt_w"/>
                                          </p:val>
                                        </p:tav>
                                      </p:tavLst>
                                    </p:anim>
                                    <p:anim calcmode="lin" valueType="num">
                                      <p:cBhvr>
                                        <p:cTn id="12" dur="500" fill="hold"/>
                                        <p:tgtEl>
                                          <p:spTgt spid="560133"/>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3000"/>
                            </p:stCondLst>
                            <p:childTnLst>
                              <p:par>
                                <p:cTn id="14" presetID="9" presetClass="entr" presetSubtype="0" fill="hold" nodeType="afterEffect">
                                  <p:stCondLst>
                                    <p:cond delay="1000"/>
                                  </p:stCondLst>
                                  <p:childTnLst>
                                    <p:set>
                                      <p:cBhvr>
                                        <p:cTn id="15" dur="1" fill="hold">
                                          <p:stCondLst>
                                            <p:cond delay="0"/>
                                          </p:stCondLst>
                                        </p:cTn>
                                        <p:tgtEl>
                                          <p:spTgt spid="560135"/>
                                        </p:tgtEl>
                                        <p:attrNameLst>
                                          <p:attrName>style.visibility</p:attrName>
                                        </p:attrNameLst>
                                      </p:cBhvr>
                                      <p:to>
                                        <p:strVal val="visible"/>
                                      </p:to>
                                    </p:set>
                                    <p:animEffect transition="in" filter="dissolve">
                                      <p:cBhvr>
                                        <p:cTn id="16" dur="500"/>
                                        <p:tgtEl>
                                          <p:spTgt spid="560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00BBF6A6-6AB2-4BE1-8995-474ECC89CB35}"/>
              </a:ext>
            </a:extLst>
          </p:cNvPr>
          <p:cNvSpPr>
            <a:spLocks noGrp="1" noChangeArrowheads="1"/>
          </p:cNvSpPr>
          <p:nvPr>
            <p:ph type="title"/>
          </p:nvPr>
        </p:nvSpPr>
        <p:spPr>
          <a:xfrm>
            <a:off x="762000" y="381000"/>
            <a:ext cx="7772400" cy="1143000"/>
          </a:xfrm>
        </p:spPr>
        <p:txBody>
          <a:bodyPr/>
          <a:lstStyle/>
          <a:p>
            <a:r>
              <a:rPr lang="en-US" altLang="en-US"/>
              <a:t>Ephesus – Now &amp; Then</a:t>
            </a:r>
          </a:p>
        </p:txBody>
      </p:sp>
      <p:pic>
        <p:nvPicPr>
          <p:cNvPr id="562179" name="Picture 3" descr="Ephesus-Now">
            <a:extLst>
              <a:ext uri="{FF2B5EF4-FFF2-40B4-BE49-F238E27FC236}">
                <a16:creationId xmlns:a16="http://schemas.microsoft.com/office/drawing/2014/main" id="{8EF32D7C-F6F2-4B57-8258-38DFAC019B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6788" y="1539875"/>
            <a:ext cx="7208837" cy="4937125"/>
          </a:xfrm>
          <a:prstGeom prst="rect">
            <a:avLst/>
          </a:prstGeom>
          <a:noFill/>
          <a:extLst>
            <a:ext uri="{909E8E84-426E-40DD-AFC4-6F175D3DCCD1}">
              <a14:hiddenFill xmlns:a14="http://schemas.microsoft.com/office/drawing/2010/main">
                <a:solidFill>
                  <a:srgbClr val="FFFFFF"/>
                </a:solidFill>
              </a14:hiddenFill>
            </a:ext>
          </a:extLst>
        </p:spPr>
      </p:pic>
      <p:pic>
        <p:nvPicPr>
          <p:cNvPr id="562180" name="Picture 4" descr="Ephesus-Then">
            <a:extLst>
              <a:ext uri="{FF2B5EF4-FFF2-40B4-BE49-F238E27FC236}">
                <a16:creationId xmlns:a16="http://schemas.microsoft.com/office/drawing/2014/main" id="{F9D98B13-98CC-4572-99B3-B0A1EEBB8B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0125" y="1557338"/>
            <a:ext cx="7143750" cy="490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01599"/>
      </p:ext>
    </p:extLst>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562180"/>
                                        </p:tgtEl>
                                        <p:attrNameLst>
                                          <p:attrName>style.visibility</p:attrName>
                                        </p:attrNameLst>
                                      </p:cBhvr>
                                      <p:to>
                                        <p:strVal val="visible"/>
                                      </p:to>
                                    </p:set>
                                    <p:animEffect transition="in" filter="dissolve">
                                      <p:cBhvr>
                                        <p:cTn id="7" dur="500"/>
                                        <p:tgtEl>
                                          <p:spTgt spid="56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Civic agora at Ephesus</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1424970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err="1"/>
              <a:t>Curetes</a:t>
            </a:r>
            <a:r>
              <a:rPr lang="en-US" dirty="0"/>
              <a:t> Street leading down to the Library of </a:t>
            </a:r>
            <a:r>
              <a:rPr lang="en-US" dirty="0" err="1"/>
              <a:t>Celsus</a:t>
            </a:r>
            <a:endParaRPr lang="en-US" dirty="0"/>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3265218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err="1"/>
              <a:t>Curetes</a:t>
            </a:r>
            <a:r>
              <a:rPr lang="en-US" dirty="0"/>
              <a:t> Street in Ephesus (from the east)</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2195041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60E225-5621-45DE-81DC-4D26B46D4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Excavations of Corinth, the harbor of </a:t>
            </a:r>
            <a:r>
              <a:rPr lang="en-US" dirty="0" err="1"/>
              <a:t>Lechaion</a:t>
            </a:r>
            <a:r>
              <a:rPr lang="en-US" dirty="0"/>
              <a:t>, and the Gulf of Corinth, from the </a:t>
            </a:r>
            <a:r>
              <a:rPr lang="en-US" dirty="0" err="1"/>
              <a:t>Acrocorinth</a:t>
            </a:r>
            <a:endParaRPr lang="en-US" dirty="0"/>
          </a:p>
        </p:txBody>
      </p:sp>
      <p:sp>
        <p:nvSpPr>
          <p:cNvPr id="12" name="Text Placeholder 2"/>
          <p:cNvSpPr>
            <a:spLocks noGrp="1"/>
          </p:cNvSpPr>
          <p:nvPr>
            <p:ph type="body" sz="quarter" idx="12"/>
          </p:nvPr>
        </p:nvSpPr>
        <p:spPr/>
        <p:txBody>
          <a:bodyPr/>
          <a:lstStyle/>
          <a:p>
            <a:r>
              <a:rPr lang="en-US"/>
              <a:t>18:1</a:t>
            </a:r>
            <a:endParaRPr lang="en-US" dirty="0"/>
          </a:p>
        </p:txBody>
      </p:sp>
      <p:sp>
        <p:nvSpPr>
          <p:cNvPr id="13" name="Title 3"/>
          <p:cNvSpPr>
            <a:spLocks noGrp="1"/>
          </p:cNvSpPr>
          <p:nvPr>
            <p:ph type="title"/>
          </p:nvPr>
        </p:nvSpPr>
        <p:spPr/>
        <p:txBody>
          <a:bodyPr/>
          <a:lstStyle/>
          <a:p>
            <a:r>
              <a:rPr lang="en-US"/>
              <a:t>After these things he departed from Athens and came to Corinth</a:t>
            </a:r>
            <a:endParaRPr lang="en-US" dirty="0"/>
          </a:p>
        </p:txBody>
      </p:sp>
      <p:sp>
        <p:nvSpPr>
          <p:cNvPr id="6" name="Text Box 5"/>
          <p:cNvSpPr txBox="1">
            <a:spLocks noChangeArrowheads="1"/>
          </p:cNvSpPr>
          <p:nvPr/>
        </p:nvSpPr>
        <p:spPr bwMode="auto">
          <a:xfrm>
            <a:off x="1828800" y="5486400"/>
            <a:ext cx="221810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Corinth excavations</a:t>
            </a:r>
          </a:p>
        </p:txBody>
      </p:sp>
      <p:sp>
        <p:nvSpPr>
          <p:cNvPr id="7" name="Oval 6"/>
          <p:cNvSpPr/>
          <p:nvPr/>
        </p:nvSpPr>
        <p:spPr>
          <a:xfrm rot="21044921">
            <a:off x="5546" y="5021957"/>
            <a:ext cx="1981200" cy="921606"/>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Oval 7"/>
          <p:cNvSpPr/>
          <p:nvPr/>
        </p:nvSpPr>
        <p:spPr>
          <a:xfrm>
            <a:off x="762000" y="3200400"/>
            <a:ext cx="1295400" cy="685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Text Box 5"/>
          <p:cNvSpPr txBox="1">
            <a:spLocks noChangeArrowheads="1"/>
          </p:cNvSpPr>
          <p:nvPr/>
        </p:nvSpPr>
        <p:spPr bwMode="auto">
          <a:xfrm>
            <a:off x="78283" y="2814916"/>
            <a:ext cx="1713931" cy="369332"/>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glow rad="76200">
                    <a:srgbClr val="000000">
                      <a:alpha val="60000"/>
                    </a:srgbClr>
                  </a:glow>
                </a:effectLst>
                <a:uLnTx/>
                <a:uFillTx/>
                <a:latin typeface="Calibri"/>
                <a:ea typeface="+mn-ea"/>
                <a:cs typeface="Calibri" pitchFamily="34" charset="0"/>
              </a:rPr>
              <a:t>Lechaion</a:t>
            </a:r>
            <a:r>
              <a:rPr kumimoji="0" lang="en-US" sz="18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 harbor</a:t>
            </a:r>
          </a:p>
        </p:txBody>
      </p:sp>
      <p:sp>
        <p:nvSpPr>
          <p:cNvPr id="10" name="Text Box 5"/>
          <p:cNvSpPr txBox="1">
            <a:spLocks noChangeArrowheads="1"/>
          </p:cNvSpPr>
          <p:nvPr/>
        </p:nvSpPr>
        <p:spPr bwMode="auto">
          <a:xfrm>
            <a:off x="2846894" y="2695545"/>
            <a:ext cx="1570751" cy="369332"/>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glow rad="76200">
                    <a:srgbClr val="000000">
                      <a:alpha val="60000"/>
                    </a:srgbClr>
                  </a:glow>
                </a:effectLst>
                <a:uLnTx/>
                <a:uFillTx/>
                <a:latin typeface="Calibri"/>
                <a:ea typeface="+mn-ea"/>
                <a:cs typeface="Calibri" pitchFamily="34" charset="0"/>
              </a:rPr>
              <a:t>Gulf of Corinth</a:t>
            </a:r>
          </a:p>
        </p:txBody>
      </p:sp>
    </p:spTree>
    <p:extLst>
      <p:ext uri="{BB962C8B-B14F-4D97-AF65-F5344CB8AC3E}">
        <p14:creationId xmlns:p14="http://schemas.microsoft.com/office/powerpoint/2010/main" val="3469631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Terrace house with painted walls in Ephesus</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1195097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5760"/>
            <a:ext cx="9148434"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Frescoes on walls in terrace house in Ephesus</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2634255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0" y="0"/>
            <a:ext cx="9144000" cy="651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Bathhouse in the home of a priestly family in Ephesus</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1731104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5760"/>
            <a:ext cx="9144000"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Cut tiles and mosaic floors in the courtyard of a terrace house in Ephesus</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3209834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Library of </a:t>
            </a:r>
            <a:r>
              <a:rPr lang="en-US" dirty="0" err="1"/>
              <a:t>Celsus</a:t>
            </a:r>
            <a:r>
              <a:rPr lang="en-US" dirty="0"/>
              <a:t> and </a:t>
            </a:r>
            <a:r>
              <a:rPr lang="en-US" dirty="0" err="1"/>
              <a:t>Curetes</a:t>
            </a:r>
            <a:r>
              <a:rPr lang="en-US" dirty="0"/>
              <a:t> Street</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2471100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1938"/>
            <a:ext cx="914400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Ephesus Library of </a:t>
            </a:r>
            <a:r>
              <a:rPr lang="en-US" dirty="0" err="1"/>
              <a:t>Celsus</a:t>
            </a:r>
            <a:endParaRPr lang="en-US" dirty="0"/>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Tree>
    <p:extLst>
      <p:ext uri="{BB962C8B-B14F-4D97-AF65-F5344CB8AC3E}">
        <p14:creationId xmlns:p14="http://schemas.microsoft.com/office/powerpoint/2010/main" val="2789090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Ephesus (from the southwest)</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
        <p:nvSpPr>
          <p:cNvPr id="6" name="TextBox 5"/>
          <p:cNvSpPr txBox="1"/>
          <p:nvPr/>
        </p:nvSpPr>
        <p:spPr>
          <a:xfrm>
            <a:off x="0" y="2643155"/>
            <a:ext cx="19649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Temple of Artemis</a:t>
            </a:r>
          </a:p>
        </p:txBody>
      </p:sp>
      <p:sp>
        <p:nvSpPr>
          <p:cNvPr id="7" name="TextBox 6"/>
          <p:cNvSpPr txBox="1"/>
          <p:nvPr/>
        </p:nvSpPr>
        <p:spPr>
          <a:xfrm>
            <a:off x="5498142" y="2747170"/>
            <a:ext cx="9824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Great Theater</a:t>
            </a:r>
          </a:p>
        </p:txBody>
      </p:sp>
      <p:sp>
        <p:nvSpPr>
          <p:cNvPr id="8" name="TextBox 7"/>
          <p:cNvSpPr txBox="1"/>
          <p:nvPr/>
        </p:nvSpPr>
        <p:spPr>
          <a:xfrm>
            <a:off x="2170263" y="2643155"/>
            <a:ext cx="19649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Hippodrome</a:t>
            </a:r>
          </a:p>
        </p:txBody>
      </p:sp>
      <p:sp>
        <p:nvSpPr>
          <p:cNvPr id="9" name="TextBox 8"/>
          <p:cNvSpPr txBox="1"/>
          <p:nvPr/>
        </p:nvSpPr>
        <p:spPr>
          <a:xfrm>
            <a:off x="5584976" y="4021478"/>
            <a:ext cx="15209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Commercial Agora</a:t>
            </a:r>
          </a:p>
        </p:txBody>
      </p:sp>
      <p:sp>
        <p:nvSpPr>
          <p:cNvPr id="10" name="TextBox 9"/>
          <p:cNvSpPr txBox="1"/>
          <p:nvPr/>
        </p:nvSpPr>
        <p:spPr>
          <a:xfrm>
            <a:off x="0" y="4712646"/>
            <a:ext cx="9824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Harbor</a:t>
            </a:r>
          </a:p>
        </p:txBody>
      </p:sp>
      <p:sp>
        <p:nvSpPr>
          <p:cNvPr id="11" name="TextBox 10"/>
          <p:cNvSpPr txBox="1"/>
          <p:nvPr/>
        </p:nvSpPr>
        <p:spPr>
          <a:xfrm>
            <a:off x="3363389" y="3490448"/>
            <a:ext cx="13927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Gymnasium</a:t>
            </a:r>
          </a:p>
        </p:txBody>
      </p:sp>
      <p:cxnSp>
        <p:nvCxnSpPr>
          <p:cNvPr id="12" name="Straight Arrow Connector 11"/>
          <p:cNvCxnSpPr/>
          <p:nvPr/>
        </p:nvCxnSpPr>
        <p:spPr>
          <a:xfrm>
            <a:off x="3152757" y="3012487"/>
            <a:ext cx="86266" cy="263690"/>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61350" y="2181490"/>
            <a:ext cx="7762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Upper town</a:t>
            </a:r>
          </a:p>
        </p:txBody>
      </p:sp>
      <p:sp>
        <p:nvSpPr>
          <p:cNvPr id="14" name="TextBox 13"/>
          <p:cNvSpPr txBox="1"/>
          <p:nvPr/>
        </p:nvSpPr>
        <p:spPr>
          <a:xfrm>
            <a:off x="1671265" y="3806226"/>
            <a:ext cx="12692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Arcadian Way</a:t>
            </a:r>
          </a:p>
        </p:txBody>
      </p:sp>
      <p:cxnSp>
        <p:nvCxnSpPr>
          <p:cNvPr id="15" name="Straight Arrow Connector 14"/>
          <p:cNvCxnSpPr/>
          <p:nvPr/>
        </p:nvCxnSpPr>
        <p:spPr>
          <a:xfrm flipH="1">
            <a:off x="152400" y="5058083"/>
            <a:ext cx="252582" cy="65922"/>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914400" y="4194483"/>
            <a:ext cx="883156" cy="119575"/>
          </a:xfrm>
          <a:prstGeom prst="straightConnector1">
            <a:avLst/>
          </a:prstGeom>
          <a:ln w="25400">
            <a:solidFill>
              <a:srgbClr val="FFFF00"/>
            </a:solidFill>
            <a:prstDash val="sysDash"/>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00856" y="4010102"/>
            <a:ext cx="703803" cy="92613"/>
          </a:xfrm>
          <a:prstGeom prst="straightConnector1">
            <a:avLst/>
          </a:prstGeom>
          <a:ln w="25400">
            <a:solidFill>
              <a:srgbClr val="FFFF00"/>
            </a:solidFill>
            <a:prstDash val="sysDash"/>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4982" y="3008452"/>
            <a:ext cx="86265" cy="420548"/>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619436" y="2838877"/>
            <a:ext cx="439528" cy="0"/>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199120" y="3204730"/>
            <a:ext cx="8457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00"/>
                </a:solidFill>
                <a:effectLst>
                  <a:glow rad="88900">
                    <a:prstClr val="black">
                      <a:alpha val="80000"/>
                    </a:prstClr>
                  </a:glow>
                </a:effectLst>
                <a:uLnTx/>
                <a:uFillTx/>
                <a:latin typeface="Calibri"/>
                <a:ea typeface="+mn-ea"/>
                <a:cs typeface="+mn-cs"/>
              </a:rPr>
              <a:t>Celsus</a:t>
            </a: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 Library</a:t>
            </a:r>
          </a:p>
        </p:txBody>
      </p:sp>
      <p:cxnSp>
        <p:nvCxnSpPr>
          <p:cNvPr id="28" name="Straight Arrow Connector 27"/>
          <p:cNvCxnSpPr/>
          <p:nvPr/>
        </p:nvCxnSpPr>
        <p:spPr>
          <a:xfrm>
            <a:off x="8626696" y="3862117"/>
            <a:ext cx="432268" cy="69803"/>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412B81B-2DCC-4276-9D8E-3BA2D33AF4EF}"/>
              </a:ext>
            </a:extLst>
          </p:cNvPr>
          <p:cNvSpPr txBox="1"/>
          <p:nvPr/>
        </p:nvSpPr>
        <p:spPr>
          <a:xfrm>
            <a:off x="7025091" y="3122735"/>
            <a:ext cx="8755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Marble Road</a:t>
            </a:r>
          </a:p>
        </p:txBody>
      </p:sp>
      <p:cxnSp>
        <p:nvCxnSpPr>
          <p:cNvPr id="26" name="Straight Arrow Connector 25">
            <a:extLst>
              <a:ext uri="{FF2B5EF4-FFF2-40B4-BE49-F238E27FC236}">
                <a16:creationId xmlns:a16="http://schemas.microsoft.com/office/drawing/2014/main" id="{DDAD9188-78C3-43D1-9D44-60F94BDA1853}"/>
              </a:ext>
            </a:extLst>
          </p:cNvPr>
          <p:cNvCxnSpPr>
            <a:cxnSpLocks/>
          </p:cNvCxnSpPr>
          <p:nvPr/>
        </p:nvCxnSpPr>
        <p:spPr>
          <a:xfrm>
            <a:off x="7401484" y="3734164"/>
            <a:ext cx="0" cy="287314"/>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917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57325"/>
            <a:ext cx="9144000"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Ephesus model (from the west)</a:t>
            </a:r>
          </a:p>
        </p:txBody>
      </p:sp>
      <p:sp>
        <p:nvSpPr>
          <p:cNvPr id="3" name="Text Placeholder 2"/>
          <p:cNvSpPr>
            <a:spLocks noGrp="1"/>
          </p:cNvSpPr>
          <p:nvPr>
            <p:ph type="body" sz="quarter" idx="12"/>
          </p:nvPr>
        </p:nvSpPr>
        <p:spPr/>
        <p:txBody>
          <a:bodyPr/>
          <a:lstStyle/>
          <a:p>
            <a:r>
              <a:rPr lang="en-US" dirty="0"/>
              <a:t>19:1</a:t>
            </a:r>
          </a:p>
        </p:txBody>
      </p:sp>
      <p:sp>
        <p:nvSpPr>
          <p:cNvPr id="4" name="Title 3"/>
          <p:cNvSpPr>
            <a:spLocks noGrp="1"/>
          </p:cNvSpPr>
          <p:nvPr>
            <p:ph type="title"/>
          </p:nvPr>
        </p:nvSpPr>
        <p:spPr/>
        <p:txBody>
          <a:bodyPr/>
          <a:lstStyle/>
          <a:p>
            <a:r>
              <a:rPr lang="en-US" dirty="0"/>
              <a:t>Paul passed through the interior regions and came to Ephesus</a:t>
            </a:r>
          </a:p>
        </p:txBody>
      </p:sp>
      <p:sp>
        <p:nvSpPr>
          <p:cNvPr id="5" name="TextBox 4"/>
          <p:cNvSpPr txBox="1"/>
          <p:nvPr/>
        </p:nvSpPr>
        <p:spPr>
          <a:xfrm>
            <a:off x="0" y="2178996"/>
            <a:ext cx="19649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Temple of Artemis</a:t>
            </a:r>
          </a:p>
        </p:txBody>
      </p:sp>
      <p:sp>
        <p:nvSpPr>
          <p:cNvPr id="7" name="TextBox 6"/>
          <p:cNvSpPr txBox="1"/>
          <p:nvPr/>
        </p:nvSpPr>
        <p:spPr>
          <a:xfrm>
            <a:off x="4395415" y="1822188"/>
            <a:ext cx="9824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Great Theater</a:t>
            </a:r>
          </a:p>
        </p:txBody>
      </p:sp>
      <p:sp>
        <p:nvSpPr>
          <p:cNvPr id="8" name="TextBox 7"/>
          <p:cNvSpPr txBox="1"/>
          <p:nvPr/>
        </p:nvSpPr>
        <p:spPr>
          <a:xfrm>
            <a:off x="1671265" y="1456128"/>
            <a:ext cx="19649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Hippodrome</a:t>
            </a:r>
          </a:p>
        </p:txBody>
      </p:sp>
      <p:sp>
        <p:nvSpPr>
          <p:cNvPr id="9" name="TextBox 8"/>
          <p:cNvSpPr txBox="1"/>
          <p:nvPr/>
        </p:nvSpPr>
        <p:spPr>
          <a:xfrm>
            <a:off x="6004193" y="3647885"/>
            <a:ext cx="1530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00"/>
                </a:solidFill>
                <a:effectLst>
                  <a:glow rad="88900">
                    <a:prstClr val="black">
                      <a:alpha val="80000"/>
                    </a:prstClr>
                  </a:glow>
                </a:effectLst>
                <a:uLnTx/>
                <a:uFillTx/>
                <a:latin typeface="Calibri"/>
                <a:ea typeface="+mn-ea"/>
                <a:cs typeface="+mn-cs"/>
              </a:rPr>
              <a:t>Commmercial</a:t>
            </a: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 Agora</a:t>
            </a:r>
          </a:p>
        </p:txBody>
      </p:sp>
      <p:sp>
        <p:nvSpPr>
          <p:cNvPr id="10" name="TextBox 9"/>
          <p:cNvSpPr txBox="1"/>
          <p:nvPr/>
        </p:nvSpPr>
        <p:spPr>
          <a:xfrm>
            <a:off x="0" y="4712646"/>
            <a:ext cx="9824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Harbor</a:t>
            </a:r>
          </a:p>
        </p:txBody>
      </p:sp>
      <p:sp>
        <p:nvSpPr>
          <p:cNvPr id="11" name="TextBox 10"/>
          <p:cNvSpPr txBox="1"/>
          <p:nvPr/>
        </p:nvSpPr>
        <p:spPr>
          <a:xfrm>
            <a:off x="1304131" y="2928468"/>
            <a:ext cx="13927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Harbor Gymnasium</a:t>
            </a:r>
          </a:p>
        </p:txBody>
      </p:sp>
      <p:cxnSp>
        <p:nvCxnSpPr>
          <p:cNvPr id="12" name="Straight Arrow Connector 11"/>
          <p:cNvCxnSpPr/>
          <p:nvPr/>
        </p:nvCxnSpPr>
        <p:spPr>
          <a:xfrm>
            <a:off x="2653759" y="1825460"/>
            <a:ext cx="86266" cy="263690"/>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81654" y="3272142"/>
            <a:ext cx="12692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Arcadian Way</a:t>
            </a:r>
          </a:p>
        </p:txBody>
      </p:sp>
      <p:cxnSp>
        <p:nvCxnSpPr>
          <p:cNvPr id="18" name="Straight Arrow Connector 17">
            <a:extLst>
              <a:ext uri="{FF2B5EF4-FFF2-40B4-BE49-F238E27FC236}">
                <a16:creationId xmlns:a16="http://schemas.microsoft.com/office/drawing/2014/main" id="{34C720CD-9B62-40F4-8EAE-8B05A5541D0D}"/>
              </a:ext>
            </a:extLst>
          </p:cNvPr>
          <p:cNvCxnSpPr>
            <a:cxnSpLocks/>
          </p:cNvCxnSpPr>
          <p:nvPr/>
        </p:nvCxnSpPr>
        <p:spPr>
          <a:xfrm flipH="1" flipV="1">
            <a:off x="5797550" y="3560845"/>
            <a:ext cx="206643" cy="173873"/>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CB128E0-91F9-47B9-8263-ED139922FB63}"/>
              </a:ext>
            </a:extLst>
          </p:cNvPr>
          <p:cNvSpPr txBox="1"/>
          <p:nvPr/>
        </p:nvSpPr>
        <p:spPr>
          <a:xfrm>
            <a:off x="7730026" y="2011569"/>
            <a:ext cx="1269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Civic Agora</a:t>
            </a:r>
          </a:p>
        </p:txBody>
      </p:sp>
      <p:cxnSp>
        <p:nvCxnSpPr>
          <p:cNvPr id="20" name="Straight Arrow Connector 19">
            <a:extLst>
              <a:ext uri="{FF2B5EF4-FFF2-40B4-BE49-F238E27FC236}">
                <a16:creationId xmlns:a16="http://schemas.microsoft.com/office/drawing/2014/main" id="{61C0E5AB-0C48-42EE-A312-836FE5697695}"/>
              </a:ext>
            </a:extLst>
          </p:cNvPr>
          <p:cNvCxnSpPr>
            <a:cxnSpLocks/>
          </p:cNvCxnSpPr>
          <p:nvPr/>
        </p:nvCxnSpPr>
        <p:spPr>
          <a:xfrm flipH="1">
            <a:off x="8364671" y="2380384"/>
            <a:ext cx="1" cy="252647"/>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3C48E0D-0EEC-4DEB-B50B-373ADE798DD3}"/>
              </a:ext>
            </a:extLst>
          </p:cNvPr>
          <p:cNvSpPr txBox="1"/>
          <p:nvPr/>
        </p:nvSpPr>
        <p:spPr>
          <a:xfrm>
            <a:off x="5266225" y="2554493"/>
            <a:ext cx="12692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glow rad="88900">
                    <a:prstClr val="black">
                      <a:alpha val="80000"/>
                    </a:prstClr>
                  </a:glow>
                </a:effectLst>
                <a:uLnTx/>
                <a:uFillTx/>
                <a:latin typeface="Calibri"/>
                <a:ea typeface="+mn-ea"/>
                <a:cs typeface="+mn-cs"/>
              </a:rPr>
              <a:t>Marble Road</a:t>
            </a:r>
          </a:p>
        </p:txBody>
      </p:sp>
      <p:cxnSp>
        <p:nvCxnSpPr>
          <p:cNvPr id="24" name="Straight Arrow Connector 23">
            <a:extLst>
              <a:ext uri="{FF2B5EF4-FFF2-40B4-BE49-F238E27FC236}">
                <a16:creationId xmlns:a16="http://schemas.microsoft.com/office/drawing/2014/main" id="{04680223-B8AC-41D0-AD4D-2ED508C61DE5}"/>
              </a:ext>
            </a:extLst>
          </p:cNvPr>
          <p:cNvCxnSpPr>
            <a:cxnSpLocks/>
          </p:cNvCxnSpPr>
          <p:nvPr/>
        </p:nvCxnSpPr>
        <p:spPr>
          <a:xfrm flipH="1">
            <a:off x="5900869" y="2849133"/>
            <a:ext cx="1" cy="204366"/>
          </a:xfrm>
          <a:prstGeom prst="straightConnector1">
            <a:avLst/>
          </a:prstGeom>
          <a:ln w="25400">
            <a:solidFill>
              <a:srgbClr val="FFFF00"/>
            </a:solidFill>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309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65761"/>
            <a:ext cx="9144000"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Synagogue at </a:t>
            </a:r>
            <a:r>
              <a:rPr lang="en-US" dirty="0" err="1"/>
              <a:t>Gamla</a:t>
            </a:r>
            <a:r>
              <a:rPr lang="en-US" dirty="0"/>
              <a:t>, Israel, 1st century AD</a:t>
            </a:r>
          </a:p>
        </p:txBody>
      </p:sp>
      <p:sp>
        <p:nvSpPr>
          <p:cNvPr id="3" name="Text Placeholder 2"/>
          <p:cNvSpPr>
            <a:spLocks noGrp="1"/>
          </p:cNvSpPr>
          <p:nvPr>
            <p:ph type="body" sz="quarter" idx="12"/>
          </p:nvPr>
        </p:nvSpPr>
        <p:spPr/>
        <p:txBody>
          <a:bodyPr/>
          <a:lstStyle/>
          <a:p>
            <a:r>
              <a:rPr lang="en-US" dirty="0"/>
              <a:t>19:8</a:t>
            </a:r>
          </a:p>
        </p:txBody>
      </p:sp>
      <p:sp>
        <p:nvSpPr>
          <p:cNvPr id="4" name="Title 3"/>
          <p:cNvSpPr>
            <a:spLocks noGrp="1"/>
          </p:cNvSpPr>
          <p:nvPr>
            <p:ph type="title"/>
          </p:nvPr>
        </p:nvSpPr>
        <p:spPr/>
        <p:txBody>
          <a:bodyPr/>
          <a:lstStyle/>
          <a:p>
            <a:r>
              <a:rPr lang="en-US" dirty="0"/>
              <a:t>And he entered the synagogue</a:t>
            </a:r>
          </a:p>
        </p:txBody>
      </p:sp>
    </p:spTree>
    <p:extLst>
      <p:ext uri="{BB962C8B-B14F-4D97-AF65-F5344CB8AC3E}">
        <p14:creationId xmlns:p14="http://schemas.microsoft.com/office/powerpoint/2010/main" val="2907906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Fresco of Paul in the Grotto of Paul at Ephesus</a:t>
            </a:r>
          </a:p>
        </p:txBody>
      </p:sp>
      <p:sp>
        <p:nvSpPr>
          <p:cNvPr id="3" name="Text Placeholder 2"/>
          <p:cNvSpPr>
            <a:spLocks noGrp="1"/>
          </p:cNvSpPr>
          <p:nvPr>
            <p:ph type="body" sz="quarter" idx="12"/>
          </p:nvPr>
        </p:nvSpPr>
        <p:spPr/>
        <p:txBody>
          <a:bodyPr/>
          <a:lstStyle/>
          <a:p>
            <a:r>
              <a:rPr lang="en-US" dirty="0"/>
              <a:t>19:8</a:t>
            </a:r>
          </a:p>
        </p:txBody>
      </p:sp>
      <p:sp>
        <p:nvSpPr>
          <p:cNvPr id="4" name="Title 3"/>
          <p:cNvSpPr>
            <a:spLocks noGrp="1"/>
          </p:cNvSpPr>
          <p:nvPr>
            <p:ph type="title"/>
          </p:nvPr>
        </p:nvSpPr>
        <p:spPr/>
        <p:txBody>
          <a:bodyPr/>
          <a:lstStyle/>
          <a:p>
            <a:r>
              <a:rPr lang="en-US" dirty="0">
                <a:effectLst/>
              </a:rPr>
              <a:t>And he spoke boldly . . . reasoning and persuading about the kingdom of God</a:t>
            </a:r>
            <a:endParaRPr lang="en-US" dirty="0"/>
          </a:p>
        </p:txBody>
      </p:sp>
    </p:spTree>
    <p:extLst>
      <p:ext uri="{BB962C8B-B14F-4D97-AF65-F5344CB8AC3E}">
        <p14:creationId xmlns:p14="http://schemas.microsoft.com/office/powerpoint/2010/main" val="282161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cond user.7DNW38V.001\Documents\Jobs\BiblePlaces project\p\Corinth excavations with Lechaion Road and Acrocorinth, tb03170696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Excavations at Corinth, with the </a:t>
            </a:r>
            <a:r>
              <a:rPr lang="en-US" dirty="0" err="1"/>
              <a:t>Lechaion</a:t>
            </a:r>
            <a:r>
              <a:rPr lang="en-US" dirty="0"/>
              <a:t> Road and the </a:t>
            </a:r>
            <a:r>
              <a:rPr lang="en-US" dirty="0" err="1"/>
              <a:t>Acrocorinth</a:t>
            </a:r>
            <a:endParaRPr lang="en-US" dirty="0"/>
          </a:p>
        </p:txBody>
      </p:sp>
      <p:sp>
        <p:nvSpPr>
          <p:cNvPr id="8" name="Text Placeholder 2"/>
          <p:cNvSpPr>
            <a:spLocks noGrp="1"/>
          </p:cNvSpPr>
          <p:nvPr>
            <p:ph type="body" sz="quarter" idx="12"/>
          </p:nvPr>
        </p:nvSpPr>
        <p:spPr/>
        <p:txBody>
          <a:bodyPr/>
          <a:lstStyle/>
          <a:p>
            <a:r>
              <a:rPr lang="en-US"/>
              <a:t>18:1</a:t>
            </a:r>
            <a:endParaRPr lang="en-US" dirty="0"/>
          </a:p>
        </p:txBody>
      </p:sp>
      <p:sp>
        <p:nvSpPr>
          <p:cNvPr id="9" name="Title 3"/>
          <p:cNvSpPr>
            <a:spLocks noGrp="1"/>
          </p:cNvSpPr>
          <p:nvPr>
            <p:ph type="title"/>
          </p:nvPr>
        </p:nvSpPr>
        <p:spPr/>
        <p:txBody>
          <a:bodyPr/>
          <a:lstStyle/>
          <a:p>
            <a:r>
              <a:rPr lang="en-US"/>
              <a:t>After these things he departed from Athens and came to Corinth</a:t>
            </a:r>
            <a:endParaRPr lang="en-US" dirty="0"/>
          </a:p>
        </p:txBody>
      </p:sp>
    </p:spTree>
    <p:extLst>
      <p:ext uri="{BB962C8B-B14F-4D97-AF65-F5344CB8AC3E}">
        <p14:creationId xmlns:p14="http://schemas.microsoft.com/office/powerpoint/2010/main" val="3857487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38328"/>
          </a:xfrm>
        </p:spPr>
        <p:txBody>
          <a:bodyPr/>
          <a:lstStyle/>
          <a:p>
            <a:r>
              <a:rPr lang="en-US" dirty="0"/>
              <a:t>“The first and great mother city of Asia,” inscription in Greek, from Ephesus, 2nd century AD</a:t>
            </a:r>
          </a:p>
        </p:txBody>
      </p:sp>
      <p:sp>
        <p:nvSpPr>
          <p:cNvPr id="3" name="Text Placeholder 2"/>
          <p:cNvSpPr>
            <a:spLocks noGrp="1"/>
          </p:cNvSpPr>
          <p:nvPr>
            <p:ph type="body" sz="quarter" idx="12"/>
          </p:nvPr>
        </p:nvSpPr>
        <p:spPr/>
        <p:txBody>
          <a:bodyPr/>
          <a:lstStyle/>
          <a:p>
            <a:r>
              <a:rPr lang="en-US" dirty="0"/>
              <a:t>19:10</a:t>
            </a:r>
          </a:p>
        </p:txBody>
      </p:sp>
      <p:sp>
        <p:nvSpPr>
          <p:cNvPr id="4" name="Title 3"/>
          <p:cNvSpPr>
            <a:spLocks noGrp="1"/>
          </p:cNvSpPr>
          <p:nvPr>
            <p:ph type="title"/>
          </p:nvPr>
        </p:nvSpPr>
        <p:spPr/>
        <p:txBody>
          <a:bodyPr/>
          <a:lstStyle/>
          <a:p>
            <a:r>
              <a:rPr lang="en-US" dirty="0"/>
              <a:t>All those who lived in Asia heard the word of the Lord, both Jews and Greeks</a:t>
            </a:r>
          </a:p>
        </p:txBody>
      </p:sp>
      <p:sp>
        <p:nvSpPr>
          <p:cNvPr id="5" name="Freeform 4"/>
          <p:cNvSpPr/>
          <p:nvPr/>
        </p:nvSpPr>
        <p:spPr>
          <a:xfrm>
            <a:off x="1501140" y="2948940"/>
            <a:ext cx="7216140" cy="411480"/>
          </a:xfrm>
          <a:custGeom>
            <a:avLst/>
            <a:gdLst>
              <a:gd name="connsiteX0" fmla="*/ 15240 w 7216140"/>
              <a:gd name="connsiteY0" fmla="*/ 0 h 411480"/>
              <a:gd name="connsiteX1" fmla="*/ 0 w 7216140"/>
              <a:gd name="connsiteY1" fmla="*/ 411480 h 411480"/>
              <a:gd name="connsiteX2" fmla="*/ 7216140 w 7216140"/>
              <a:gd name="connsiteY2" fmla="*/ 403860 h 411480"/>
              <a:gd name="connsiteX3" fmla="*/ 7216140 w 7216140"/>
              <a:gd name="connsiteY3" fmla="*/ 22860 h 411480"/>
              <a:gd name="connsiteX4" fmla="*/ 15240 w 7216140"/>
              <a:gd name="connsiteY4" fmla="*/ 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140" h="411480">
                <a:moveTo>
                  <a:pt x="15240" y="0"/>
                </a:moveTo>
                <a:lnTo>
                  <a:pt x="0" y="411480"/>
                </a:lnTo>
                <a:lnTo>
                  <a:pt x="7216140" y="403860"/>
                </a:lnTo>
                <a:lnTo>
                  <a:pt x="7216140" y="22860"/>
                </a:lnTo>
                <a:lnTo>
                  <a:pt x="15240" y="0"/>
                </a:lnTo>
                <a:close/>
              </a:path>
            </a:pathLst>
          </a:custGeom>
          <a:solidFill>
            <a:srgbClr val="03E70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1341120" y="3840480"/>
            <a:ext cx="1813560" cy="419100"/>
          </a:xfrm>
          <a:custGeom>
            <a:avLst/>
            <a:gdLst>
              <a:gd name="connsiteX0" fmla="*/ 0 w 1813560"/>
              <a:gd name="connsiteY0" fmla="*/ 0 h 419100"/>
              <a:gd name="connsiteX1" fmla="*/ 7620 w 1813560"/>
              <a:gd name="connsiteY1" fmla="*/ 403860 h 419100"/>
              <a:gd name="connsiteX2" fmla="*/ 1813560 w 1813560"/>
              <a:gd name="connsiteY2" fmla="*/ 419100 h 419100"/>
              <a:gd name="connsiteX3" fmla="*/ 1813560 w 1813560"/>
              <a:gd name="connsiteY3" fmla="*/ 15240 h 419100"/>
              <a:gd name="connsiteX4" fmla="*/ 0 w 181356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560" h="419100">
                <a:moveTo>
                  <a:pt x="0" y="0"/>
                </a:moveTo>
                <a:lnTo>
                  <a:pt x="7620" y="403860"/>
                </a:lnTo>
                <a:lnTo>
                  <a:pt x="1813560" y="419100"/>
                </a:lnTo>
                <a:lnTo>
                  <a:pt x="1813560" y="15240"/>
                </a:lnTo>
                <a:lnTo>
                  <a:pt x="0" y="0"/>
                </a:lnTo>
                <a:close/>
              </a:path>
            </a:pathLst>
          </a:custGeom>
          <a:solidFill>
            <a:srgbClr val="03E70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3557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56B1D91E-293B-4FE9-80CA-0A9E6151FD44}"/>
              </a:ext>
            </a:extLst>
          </p:cNvPr>
          <p:cNvSpPr>
            <a:spLocks noGrp="1" noChangeArrowheads="1"/>
          </p:cNvSpPr>
          <p:nvPr>
            <p:ph type="title" idx="4294967295"/>
          </p:nvPr>
        </p:nvSpPr>
        <p:spPr/>
        <p:txBody>
          <a:bodyPr/>
          <a:lstStyle/>
          <a:p>
            <a:pPr algn="l"/>
            <a:r>
              <a:rPr lang="en-US" altLang="en-US">
                <a:solidFill>
                  <a:schemeClr val="bg1"/>
                </a:solidFill>
              </a:rPr>
              <a:t>Ephesus</a:t>
            </a:r>
          </a:p>
        </p:txBody>
      </p:sp>
      <p:pic>
        <p:nvPicPr>
          <p:cNvPr id="558083" name="Picture 3" descr="WesternTurkeyMap3">
            <a:extLst>
              <a:ext uri="{FF2B5EF4-FFF2-40B4-BE49-F238E27FC236}">
                <a16:creationId xmlns:a16="http://schemas.microsoft.com/office/drawing/2014/main" id="{1CEC19F0-1425-447E-8C6F-4434422AAB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95713" y="0"/>
            <a:ext cx="5348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58084" name="Oval 4">
            <a:extLst>
              <a:ext uri="{FF2B5EF4-FFF2-40B4-BE49-F238E27FC236}">
                <a16:creationId xmlns:a16="http://schemas.microsoft.com/office/drawing/2014/main" id="{0DB5F9C4-A469-4C6F-846B-44B4FAF648EF}"/>
              </a:ext>
            </a:extLst>
          </p:cNvPr>
          <p:cNvSpPr>
            <a:spLocks noChangeArrowheads="1"/>
          </p:cNvSpPr>
          <p:nvPr/>
        </p:nvSpPr>
        <p:spPr bwMode="auto">
          <a:xfrm>
            <a:off x="3962400" y="4114800"/>
            <a:ext cx="1981200" cy="914400"/>
          </a:xfrm>
          <a:prstGeom prst="ellipse">
            <a:avLst/>
          </a:prstGeom>
          <a:noFill/>
          <a:ln w="762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8085" name="Text Box 5">
            <a:extLst>
              <a:ext uri="{FF2B5EF4-FFF2-40B4-BE49-F238E27FC236}">
                <a16:creationId xmlns:a16="http://schemas.microsoft.com/office/drawing/2014/main" id="{87C1DB9E-F5F8-4051-AA0B-72656638C304}"/>
              </a:ext>
            </a:extLst>
          </p:cNvPr>
          <p:cNvSpPr txBox="1">
            <a:spLocks noChangeArrowheads="1"/>
          </p:cNvSpPr>
          <p:nvPr/>
        </p:nvSpPr>
        <p:spPr bwMode="auto">
          <a:xfrm>
            <a:off x="400050" y="3000375"/>
            <a:ext cx="3324225" cy="22828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Acts 19:10 </a:t>
            </a:r>
            <a:r>
              <a:rPr kumimoji="0" lang="en-US" altLang="en-US" sz="2400" b="0" i="0" u="none" strike="noStrike" kern="1200" cap="none" spc="0" normalizeH="0" baseline="0" noProof="0">
                <a:ln>
                  <a:noFill/>
                </a:ln>
                <a:solidFill>
                  <a:srgbClr val="FFFFFF"/>
                </a:solidFill>
                <a:effectLst/>
                <a:uLnTx/>
                <a:uFillTx/>
                <a:latin typeface="Default"/>
                <a:ea typeface="+mn-ea"/>
                <a:cs typeface="+mn-cs"/>
              </a:rPr>
              <a:t>And this continued for two years, so that all who dwelt in Asia heard the word of the Lord Jesus, both Jews and Greeks.</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p>
        </p:txBody>
      </p:sp>
    </p:spTree>
  </p:cSld>
  <p:clrMapOvr>
    <a:masterClrMapping/>
  </p:clrMapOvr>
  <p:transition advTm="9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estern Turkey Map, PLBL 10.jpg"/>
          <p:cNvPicPr>
            <a:picLocks noChangeAspect="1"/>
          </p:cNvPicPr>
          <p:nvPr/>
        </p:nvPicPr>
        <p:blipFill>
          <a:blip r:embed="rId3"/>
          <a:stretch>
            <a:fillRect/>
          </a:stretch>
        </p:blipFill>
        <p:spPr>
          <a:xfrm>
            <a:off x="-299156" y="0"/>
            <a:ext cx="9144000" cy="6848530"/>
          </a:xfrm>
          <a:prstGeom prst="rect">
            <a:avLst/>
          </a:prstGeom>
        </p:spPr>
      </p:pic>
      <p:sp>
        <p:nvSpPr>
          <p:cNvPr id="5" name="TextBox 4"/>
          <p:cNvSpPr txBox="1"/>
          <p:nvPr/>
        </p:nvSpPr>
        <p:spPr>
          <a:xfrm>
            <a:off x="24066" y="6355080"/>
            <a:ext cx="38913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glow rad="63500">
                    <a:prstClr val="black">
                      <a:alpha val="75000"/>
                    </a:prstClr>
                  </a:glow>
                </a:effectLst>
                <a:uLnTx/>
                <a:uFillTx/>
                <a:latin typeface="Calibri"/>
                <a:ea typeface="+mn-ea"/>
                <a:cs typeface="+mn-cs"/>
              </a:rPr>
              <a:t>Pictorial Library Vol. 10: Western Turkey</a:t>
            </a:r>
          </a:p>
        </p:txBody>
      </p:sp>
      <p:sp>
        <p:nvSpPr>
          <p:cNvPr id="7" name="5-Point Star 6"/>
          <p:cNvSpPr/>
          <p:nvPr/>
        </p:nvSpPr>
        <p:spPr>
          <a:xfrm>
            <a:off x="3449988" y="4255699"/>
            <a:ext cx="152400" cy="1524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685800" y="594365"/>
            <a:ext cx="7620000"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3000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prstClr val="white"/>
                </a:solidFill>
                <a:effectLst/>
                <a:uLnTx/>
                <a:uFillTx/>
                <a:latin typeface="Calibri"/>
                <a:ea typeface="+mn-ea"/>
                <a:cs typeface="+mn-cs"/>
              </a:rPr>
              <a:t>And this continued for two years, so that all who dwelt in Asia heard the word of the Lord Jesus, both Jews and Greeks.</a:t>
            </a:r>
          </a:p>
        </p:txBody>
      </p:sp>
      <p:sp>
        <p:nvSpPr>
          <p:cNvPr id="3" name="TextBox 2"/>
          <p:cNvSpPr txBox="1"/>
          <p:nvPr/>
        </p:nvSpPr>
        <p:spPr>
          <a:xfrm>
            <a:off x="753550" y="594360"/>
            <a:ext cx="1761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Acts 19:10</a:t>
            </a:r>
          </a:p>
        </p:txBody>
      </p:sp>
      <p:sp>
        <p:nvSpPr>
          <p:cNvPr id="4" name="Arc 3"/>
          <p:cNvSpPr/>
          <p:nvPr/>
        </p:nvSpPr>
        <p:spPr>
          <a:xfrm rot="2597610">
            <a:off x="1544878" y="2785813"/>
            <a:ext cx="4230007" cy="3405094"/>
          </a:xfrm>
          <a:prstGeom prst="arc">
            <a:avLst>
              <a:gd name="adj1" fmla="val 11118256"/>
              <a:gd name="adj2" fmla="val 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483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3438" y="0"/>
            <a:ext cx="5117124" cy="6734908"/>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Grave monument of Publius </a:t>
            </a:r>
            <a:r>
              <a:rPr lang="en-US" dirty="0" err="1"/>
              <a:t>Curtilius</a:t>
            </a:r>
            <a:r>
              <a:rPr lang="en-US" dirty="0"/>
              <a:t> </a:t>
            </a:r>
            <a:r>
              <a:rPr lang="en-US" dirty="0" err="1"/>
              <a:t>Agatus</a:t>
            </a:r>
            <a:r>
              <a:rPr lang="en-US" dirty="0"/>
              <a:t>, a silversmith, AD 1–25</a:t>
            </a:r>
          </a:p>
        </p:txBody>
      </p:sp>
      <p:sp>
        <p:nvSpPr>
          <p:cNvPr id="3" name="Text Placeholder 2"/>
          <p:cNvSpPr>
            <a:spLocks noGrp="1"/>
          </p:cNvSpPr>
          <p:nvPr>
            <p:ph type="body" sz="quarter" idx="12"/>
          </p:nvPr>
        </p:nvSpPr>
        <p:spPr/>
        <p:txBody>
          <a:bodyPr/>
          <a:lstStyle/>
          <a:p>
            <a:r>
              <a:rPr lang="en-US" dirty="0"/>
              <a:t>19:24</a:t>
            </a:r>
          </a:p>
        </p:txBody>
      </p:sp>
      <p:sp>
        <p:nvSpPr>
          <p:cNvPr id="4" name="Title 3"/>
          <p:cNvSpPr>
            <a:spLocks noGrp="1"/>
          </p:cNvSpPr>
          <p:nvPr>
            <p:ph type="title"/>
          </p:nvPr>
        </p:nvSpPr>
        <p:spPr/>
        <p:txBody>
          <a:bodyPr/>
          <a:lstStyle/>
          <a:p>
            <a:r>
              <a:rPr lang="en-US" dirty="0"/>
              <a:t>A certain man named Demetrius, a silversmith</a:t>
            </a:r>
          </a:p>
        </p:txBody>
      </p:sp>
    </p:spTree>
    <p:extLst>
      <p:ext uri="{BB962C8B-B14F-4D97-AF65-F5344CB8AC3E}">
        <p14:creationId xmlns:p14="http://schemas.microsoft.com/office/powerpoint/2010/main" val="424295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78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38554"/>
          </a:xfrm>
        </p:spPr>
        <p:txBody>
          <a:bodyPr/>
          <a:lstStyle/>
          <a:p>
            <a:r>
              <a:rPr lang="en-US" dirty="0"/>
              <a:t>Silver statuettes of Isis </a:t>
            </a:r>
            <a:r>
              <a:rPr lang="en-US" dirty="0" err="1"/>
              <a:t>Panathea</a:t>
            </a:r>
            <a:r>
              <a:rPr lang="en-US" dirty="0"/>
              <a:t>, Venus, and coiled serpent, 1st century AD</a:t>
            </a:r>
          </a:p>
        </p:txBody>
      </p:sp>
      <p:sp>
        <p:nvSpPr>
          <p:cNvPr id="3" name="Text Placeholder 2"/>
          <p:cNvSpPr>
            <a:spLocks noGrp="1"/>
          </p:cNvSpPr>
          <p:nvPr>
            <p:ph type="body" sz="quarter" idx="12"/>
          </p:nvPr>
        </p:nvSpPr>
        <p:spPr/>
        <p:txBody>
          <a:bodyPr/>
          <a:lstStyle/>
          <a:p>
            <a:r>
              <a:rPr lang="en-US" dirty="0"/>
              <a:t>19:24</a:t>
            </a:r>
          </a:p>
        </p:txBody>
      </p:sp>
      <p:sp>
        <p:nvSpPr>
          <p:cNvPr id="4" name="Title 3"/>
          <p:cNvSpPr>
            <a:spLocks noGrp="1"/>
          </p:cNvSpPr>
          <p:nvPr>
            <p:ph type="title"/>
          </p:nvPr>
        </p:nvSpPr>
        <p:spPr/>
        <p:txBody>
          <a:bodyPr/>
          <a:lstStyle/>
          <a:p>
            <a:r>
              <a:rPr lang="en-US" dirty="0"/>
              <a:t>A certain man named Demetrius, a silversmith, who made silver shrines of Artemis</a:t>
            </a:r>
          </a:p>
        </p:txBody>
      </p:sp>
      <p:sp>
        <p:nvSpPr>
          <p:cNvPr id="5" name="Rectangle 4">
            <a:extLst>
              <a:ext uri="{FF2B5EF4-FFF2-40B4-BE49-F238E27FC236}">
                <a16:creationId xmlns:a16="http://schemas.microsoft.com/office/drawing/2014/main" id="{458463D6-C066-4E30-A37F-14C6E29BD271}"/>
              </a:ext>
            </a:extLst>
          </p:cNvPr>
          <p:cNvSpPr/>
          <p:nvPr/>
        </p:nvSpPr>
        <p:spPr>
          <a:xfrm>
            <a:off x="5257800" y="3236495"/>
            <a:ext cx="445168" cy="11550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242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5041" y="6290441"/>
            <a:ext cx="697624" cy="5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820" y="673041"/>
            <a:ext cx="7844590" cy="5883443"/>
          </a:xfrm>
          <a:prstGeom prst="rect">
            <a:avLst/>
          </a:prstGeom>
        </p:spPr>
      </p:pic>
    </p:spTree>
    <p:extLst>
      <p:ext uri="{BB962C8B-B14F-4D97-AF65-F5344CB8AC3E}">
        <p14:creationId xmlns:p14="http://schemas.microsoft.com/office/powerpoint/2010/main" val="3359635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pload.wikimedia.org/wikipedia/commons/1/1d/Miniaturk_00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38554"/>
          </a:xfrm>
        </p:spPr>
        <p:txBody>
          <a:bodyPr/>
          <a:lstStyle/>
          <a:p>
            <a:r>
              <a:rPr lang="en-US" dirty="0"/>
              <a:t>Reconstruction of the Temple of Artemis</a:t>
            </a:r>
          </a:p>
        </p:txBody>
      </p:sp>
      <p:sp>
        <p:nvSpPr>
          <p:cNvPr id="3" name="Text Placeholder 2"/>
          <p:cNvSpPr>
            <a:spLocks noGrp="1"/>
          </p:cNvSpPr>
          <p:nvPr>
            <p:ph type="body" sz="quarter" idx="12"/>
          </p:nvPr>
        </p:nvSpPr>
        <p:spPr/>
        <p:txBody>
          <a:bodyPr/>
          <a:lstStyle/>
          <a:p>
            <a:r>
              <a:rPr lang="en-US" dirty="0"/>
              <a:t>19:27</a:t>
            </a:r>
          </a:p>
        </p:txBody>
      </p:sp>
      <p:sp>
        <p:nvSpPr>
          <p:cNvPr id="4" name="Title 3"/>
          <p:cNvSpPr>
            <a:spLocks noGrp="1"/>
          </p:cNvSpPr>
          <p:nvPr>
            <p:ph type="title"/>
          </p:nvPr>
        </p:nvSpPr>
        <p:spPr/>
        <p:txBody>
          <a:bodyPr/>
          <a:lstStyle/>
          <a:p>
            <a:r>
              <a:rPr lang="en-US" dirty="0"/>
              <a:t>There is danger . . . that the temple of the great goddess Artemis may be made of no account</a:t>
            </a:r>
          </a:p>
        </p:txBody>
      </p:sp>
    </p:spTree>
    <p:extLst>
      <p:ext uri="{BB962C8B-B14F-4D97-AF65-F5344CB8AC3E}">
        <p14:creationId xmlns:p14="http://schemas.microsoft.com/office/powerpoint/2010/main" val="2236738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AB177C-8C3B-48C5-BB2E-2B5D181A1E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1188"/>
            <a:ext cx="9144000" cy="6135624"/>
          </a:xfrm>
          <a:prstGeom prst="rect">
            <a:avLst/>
          </a:prstGeom>
        </p:spPr>
      </p:pic>
      <p:sp>
        <p:nvSpPr>
          <p:cNvPr id="2" name="Text Placeholder 1"/>
          <p:cNvSpPr>
            <a:spLocks noGrp="1"/>
          </p:cNvSpPr>
          <p:nvPr>
            <p:ph type="body" sz="quarter" idx="10"/>
          </p:nvPr>
        </p:nvSpPr>
        <p:spPr/>
        <p:txBody>
          <a:bodyPr/>
          <a:lstStyle/>
          <a:p>
            <a:r>
              <a:rPr lang="en-US" dirty="0"/>
              <a:t>The Great Theater of Ephesus (aerial view from the west)</a:t>
            </a:r>
          </a:p>
        </p:txBody>
      </p:sp>
      <p:sp>
        <p:nvSpPr>
          <p:cNvPr id="10" name="Text Placeholder 2"/>
          <p:cNvSpPr>
            <a:spLocks noGrp="1"/>
          </p:cNvSpPr>
          <p:nvPr>
            <p:ph type="body" sz="quarter" idx="12"/>
          </p:nvPr>
        </p:nvSpPr>
        <p:spPr>
          <a:xfrm>
            <a:off x="8074152" y="6519672"/>
            <a:ext cx="1069848" cy="338328"/>
          </a:xfrm>
        </p:spPr>
        <p:txBody>
          <a:bodyPr/>
          <a:lstStyle/>
          <a:p>
            <a:r>
              <a:rPr lang="en-US" dirty="0"/>
              <a:t>19:29</a:t>
            </a:r>
          </a:p>
        </p:txBody>
      </p:sp>
      <p:sp>
        <p:nvSpPr>
          <p:cNvPr id="11" name="Title 3"/>
          <p:cNvSpPr>
            <a:spLocks noGrp="1"/>
          </p:cNvSpPr>
          <p:nvPr>
            <p:ph type="title"/>
          </p:nvPr>
        </p:nvSpPr>
        <p:spPr>
          <a:xfrm>
            <a:off x="0" y="0"/>
            <a:ext cx="9144000" cy="365760"/>
          </a:xfrm>
        </p:spPr>
        <p:txBody>
          <a:bodyPr/>
          <a:lstStyle/>
          <a:p>
            <a:r>
              <a:rPr lang="en-US" dirty="0"/>
              <a:t>And they rushed with one accord into the theater</a:t>
            </a:r>
          </a:p>
        </p:txBody>
      </p:sp>
    </p:spTree>
    <p:extLst>
      <p:ext uri="{BB962C8B-B14F-4D97-AF65-F5344CB8AC3E}">
        <p14:creationId xmlns:p14="http://schemas.microsoft.com/office/powerpoint/2010/main" val="2229164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E2ABE5-090B-2840-A27C-997F970C50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6082"/>
            <a:ext cx="9144000" cy="6765836"/>
          </a:xfrm>
          <a:prstGeom prst="rect">
            <a:avLst/>
          </a:prstGeom>
        </p:spPr>
      </p:pic>
      <p:sp>
        <p:nvSpPr>
          <p:cNvPr id="2" name="Text Placeholder 1"/>
          <p:cNvSpPr>
            <a:spLocks noGrp="1"/>
          </p:cNvSpPr>
          <p:nvPr>
            <p:ph type="body" sz="quarter" idx="10"/>
          </p:nvPr>
        </p:nvSpPr>
        <p:spPr/>
        <p:txBody>
          <a:bodyPr/>
          <a:lstStyle/>
          <a:p>
            <a:r>
              <a:rPr lang="en-US" dirty="0"/>
              <a:t>Political demonstration in Jerusalem</a:t>
            </a:r>
          </a:p>
        </p:txBody>
      </p:sp>
      <p:sp>
        <p:nvSpPr>
          <p:cNvPr id="3" name="Text Placeholder 2"/>
          <p:cNvSpPr>
            <a:spLocks noGrp="1"/>
          </p:cNvSpPr>
          <p:nvPr>
            <p:ph type="body" sz="quarter" idx="12"/>
          </p:nvPr>
        </p:nvSpPr>
        <p:spPr/>
        <p:txBody>
          <a:bodyPr/>
          <a:lstStyle/>
          <a:p>
            <a:r>
              <a:rPr lang="en-US" dirty="0"/>
              <a:t>19:32</a:t>
            </a:r>
          </a:p>
        </p:txBody>
      </p:sp>
      <p:sp>
        <p:nvSpPr>
          <p:cNvPr id="4" name="Title 3"/>
          <p:cNvSpPr>
            <a:spLocks noGrp="1"/>
          </p:cNvSpPr>
          <p:nvPr>
            <p:ph type="title"/>
          </p:nvPr>
        </p:nvSpPr>
        <p:spPr>
          <a:xfrm>
            <a:off x="0" y="0"/>
            <a:ext cx="9144000" cy="369332"/>
          </a:xfrm>
        </p:spPr>
        <p:txBody>
          <a:bodyPr/>
          <a:lstStyle/>
          <a:p>
            <a:r>
              <a:rPr lang="en-US" dirty="0">
                <a:effectLst/>
              </a:rPr>
              <a:t>The assembly was in confusion and most of them did not know why they had gathered together</a:t>
            </a:r>
          </a:p>
        </p:txBody>
      </p:sp>
    </p:spTree>
    <p:extLst>
      <p:ext uri="{BB962C8B-B14F-4D97-AF65-F5344CB8AC3E}">
        <p14:creationId xmlns:p14="http://schemas.microsoft.com/office/powerpoint/2010/main" val="4224708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5547"/>
            <a:ext cx="914400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Stage of the Great Theater of Ephesus</a:t>
            </a:r>
          </a:p>
        </p:txBody>
      </p:sp>
      <p:sp>
        <p:nvSpPr>
          <p:cNvPr id="8" name="Text Placeholder 2"/>
          <p:cNvSpPr>
            <a:spLocks noGrp="1"/>
          </p:cNvSpPr>
          <p:nvPr>
            <p:ph type="body" sz="quarter" idx="12"/>
          </p:nvPr>
        </p:nvSpPr>
        <p:spPr>
          <a:xfrm>
            <a:off x="8074152" y="6519672"/>
            <a:ext cx="1069848" cy="338328"/>
          </a:xfrm>
        </p:spPr>
        <p:txBody>
          <a:bodyPr/>
          <a:lstStyle/>
          <a:p>
            <a:r>
              <a:rPr lang="en-US" dirty="0"/>
              <a:t>19:33</a:t>
            </a:r>
          </a:p>
        </p:txBody>
      </p:sp>
      <p:sp>
        <p:nvSpPr>
          <p:cNvPr id="9" name="Title 3"/>
          <p:cNvSpPr>
            <a:spLocks noGrp="1"/>
          </p:cNvSpPr>
          <p:nvPr>
            <p:ph type="title"/>
          </p:nvPr>
        </p:nvSpPr>
        <p:spPr>
          <a:xfrm>
            <a:off x="0" y="0"/>
            <a:ext cx="9144000" cy="365760"/>
          </a:xfrm>
        </p:spPr>
        <p:txBody>
          <a:bodyPr/>
          <a:lstStyle/>
          <a:p>
            <a:r>
              <a:rPr lang="en-US" dirty="0"/>
              <a:t>And they brought Alexander out of the crowd, since the Jews had put him forward</a:t>
            </a:r>
          </a:p>
        </p:txBody>
      </p:sp>
    </p:spTree>
    <p:extLst>
      <p:ext uri="{BB962C8B-B14F-4D97-AF65-F5344CB8AC3E}">
        <p14:creationId xmlns:p14="http://schemas.microsoft.com/office/powerpoint/2010/main" val="4006074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Diolkos</a:t>
            </a:r>
            <a:r>
              <a:rPr lang="en-US" dirty="0"/>
              <a:t> on the south side of the Corinth Canal</a:t>
            </a:r>
          </a:p>
        </p:txBody>
      </p:sp>
      <p:sp>
        <p:nvSpPr>
          <p:cNvPr id="8" name="Text Placeholder 2"/>
          <p:cNvSpPr>
            <a:spLocks noGrp="1"/>
          </p:cNvSpPr>
          <p:nvPr>
            <p:ph type="body" sz="quarter" idx="12"/>
          </p:nvPr>
        </p:nvSpPr>
        <p:spPr/>
        <p:txBody>
          <a:bodyPr/>
          <a:lstStyle/>
          <a:p>
            <a:r>
              <a:rPr lang="en-US"/>
              <a:t>18:1</a:t>
            </a:r>
            <a:endParaRPr lang="en-US" dirty="0"/>
          </a:p>
        </p:txBody>
      </p:sp>
      <p:sp>
        <p:nvSpPr>
          <p:cNvPr id="9" name="Title 3"/>
          <p:cNvSpPr>
            <a:spLocks noGrp="1"/>
          </p:cNvSpPr>
          <p:nvPr>
            <p:ph type="title"/>
          </p:nvPr>
        </p:nvSpPr>
        <p:spPr/>
        <p:txBody>
          <a:bodyPr/>
          <a:lstStyle/>
          <a:p>
            <a:r>
              <a:rPr lang="en-US"/>
              <a:t>After these things he departed from Athens and came to Corinth</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821146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87C991-7817-D249-8201-5CA8A6077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9725" y="0"/>
            <a:ext cx="5924550" cy="6858000"/>
          </a:xfrm>
          <a:prstGeom prst="rect">
            <a:avLst/>
          </a:prstGeom>
        </p:spPr>
      </p:pic>
      <p:sp>
        <p:nvSpPr>
          <p:cNvPr id="2" name="Text Placeholder 1"/>
          <p:cNvSpPr>
            <a:spLocks noGrp="1"/>
          </p:cNvSpPr>
          <p:nvPr>
            <p:ph type="body" sz="quarter" idx="10"/>
          </p:nvPr>
        </p:nvSpPr>
        <p:spPr>
          <a:xfrm>
            <a:off x="0" y="6519672"/>
            <a:ext cx="8074152" cy="338554"/>
          </a:xfrm>
        </p:spPr>
        <p:txBody>
          <a:bodyPr/>
          <a:lstStyle/>
          <a:p>
            <a:r>
              <a:rPr lang="en-US" dirty="0"/>
              <a:t>Column sarcophagus with a gesturing figure, from the Vatican Necropolis, circa AD 375–400</a:t>
            </a:r>
          </a:p>
        </p:txBody>
      </p:sp>
      <p:sp>
        <p:nvSpPr>
          <p:cNvPr id="8" name="Text Placeholder 2"/>
          <p:cNvSpPr>
            <a:spLocks noGrp="1"/>
          </p:cNvSpPr>
          <p:nvPr>
            <p:ph type="body" sz="quarter" idx="12"/>
          </p:nvPr>
        </p:nvSpPr>
        <p:spPr>
          <a:xfrm>
            <a:off x="8074152" y="6519672"/>
            <a:ext cx="1069848" cy="338328"/>
          </a:xfrm>
        </p:spPr>
        <p:txBody>
          <a:bodyPr/>
          <a:lstStyle/>
          <a:p>
            <a:r>
              <a:rPr lang="en-US" dirty="0"/>
              <a:t>19:33</a:t>
            </a:r>
          </a:p>
        </p:txBody>
      </p:sp>
      <p:sp>
        <p:nvSpPr>
          <p:cNvPr id="9" name="Title 3"/>
          <p:cNvSpPr>
            <a:spLocks noGrp="1"/>
          </p:cNvSpPr>
          <p:nvPr>
            <p:ph type="title"/>
          </p:nvPr>
        </p:nvSpPr>
        <p:spPr>
          <a:xfrm>
            <a:off x="0" y="0"/>
            <a:ext cx="9144000" cy="365760"/>
          </a:xfrm>
        </p:spPr>
        <p:txBody>
          <a:bodyPr/>
          <a:lstStyle/>
          <a:p>
            <a:r>
              <a:rPr lang="en-US" dirty="0"/>
              <a:t>And Alexander, beckoning with his hand, was wanting to make a defense to the crowd</a:t>
            </a:r>
          </a:p>
        </p:txBody>
      </p:sp>
    </p:spTree>
    <p:extLst>
      <p:ext uri="{BB962C8B-B14F-4D97-AF65-F5344CB8AC3E}">
        <p14:creationId xmlns:p14="http://schemas.microsoft.com/office/powerpoint/2010/main" val="2946171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The Great Theater of Ephesus</a:t>
            </a:r>
          </a:p>
        </p:txBody>
      </p:sp>
      <p:sp>
        <p:nvSpPr>
          <p:cNvPr id="8" name="Text Placeholder 2"/>
          <p:cNvSpPr>
            <a:spLocks noGrp="1"/>
          </p:cNvSpPr>
          <p:nvPr>
            <p:ph type="body" sz="quarter" idx="12"/>
          </p:nvPr>
        </p:nvSpPr>
        <p:spPr>
          <a:xfrm>
            <a:off x="8074152" y="6519672"/>
            <a:ext cx="1069848" cy="338328"/>
          </a:xfrm>
        </p:spPr>
        <p:txBody>
          <a:bodyPr/>
          <a:lstStyle/>
          <a:p>
            <a:r>
              <a:rPr lang="en-US" dirty="0"/>
              <a:t>19:34</a:t>
            </a:r>
          </a:p>
        </p:txBody>
      </p:sp>
      <p:sp>
        <p:nvSpPr>
          <p:cNvPr id="9" name="Title 3"/>
          <p:cNvSpPr>
            <a:spLocks noGrp="1"/>
          </p:cNvSpPr>
          <p:nvPr>
            <p:ph type="title"/>
          </p:nvPr>
        </p:nvSpPr>
        <p:spPr>
          <a:xfrm>
            <a:off x="0" y="0"/>
            <a:ext cx="9144000" cy="365760"/>
          </a:xfrm>
        </p:spPr>
        <p:txBody>
          <a:bodyPr/>
          <a:lstStyle/>
          <a:p>
            <a:r>
              <a:rPr lang="en-US" dirty="0"/>
              <a:t>They all cried out with one voice for about two hours, “Great is Artemis of the Ephesians!”</a:t>
            </a:r>
          </a:p>
        </p:txBody>
      </p:sp>
    </p:spTree>
    <p:extLst>
      <p:ext uri="{BB962C8B-B14F-4D97-AF65-F5344CB8AC3E}">
        <p14:creationId xmlns:p14="http://schemas.microsoft.com/office/powerpoint/2010/main" val="3133477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5041" y="6290441"/>
            <a:ext cx="697624" cy="5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9106"/>
            <a:ext cx="9144000" cy="6079787"/>
          </a:xfrm>
          <a:prstGeom prst="rect">
            <a:avLst/>
          </a:prstGeom>
        </p:spPr>
      </p:pic>
    </p:spTree>
    <p:extLst>
      <p:ext uri="{BB962C8B-B14F-4D97-AF65-F5344CB8AC3E}">
        <p14:creationId xmlns:p14="http://schemas.microsoft.com/office/powerpoint/2010/main" val="1716858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5041" y="6290441"/>
            <a:ext cx="697624" cy="5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3976"/>
            <a:ext cx="9144000" cy="6090047"/>
          </a:xfrm>
          <a:prstGeom prst="rect">
            <a:avLst/>
          </a:prstGeom>
        </p:spPr>
      </p:pic>
    </p:spTree>
    <p:extLst>
      <p:ext uri="{BB962C8B-B14F-4D97-AF65-F5344CB8AC3E}">
        <p14:creationId xmlns:p14="http://schemas.microsoft.com/office/powerpoint/2010/main" val="2623559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5041" y="6290441"/>
            <a:ext cx="697624" cy="5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6408" y="589728"/>
            <a:ext cx="7600950" cy="5700713"/>
          </a:xfrm>
          <a:prstGeom prst="rect">
            <a:avLst/>
          </a:prstGeom>
        </p:spPr>
      </p:pic>
    </p:spTree>
    <p:extLst>
      <p:ext uri="{BB962C8B-B14F-4D97-AF65-F5344CB8AC3E}">
        <p14:creationId xmlns:p14="http://schemas.microsoft.com/office/powerpoint/2010/main" val="2096968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en-US" dirty="0"/>
              <a:t>Map showing Paul’s route from Ephesus to Macedonia and back</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dirty="0"/>
              <a:t>20:1</a:t>
            </a:r>
          </a:p>
        </p:txBody>
      </p:sp>
      <p:sp>
        <p:nvSpPr>
          <p:cNvPr id="4" name="Title 3"/>
          <p:cNvSpPr>
            <a:spLocks noGrp="1"/>
          </p:cNvSpPr>
          <p:nvPr>
            <p:ph type="title"/>
          </p:nvPr>
        </p:nvSpPr>
        <p:spPr/>
        <p:txBody>
          <a:bodyPr/>
          <a:lstStyle/>
          <a:p>
            <a:r>
              <a:rPr lang="en-US" dirty="0"/>
              <a:t>After the uproar ceased, Paul . . . departed to go to Macedonia</a:t>
            </a:r>
          </a:p>
        </p:txBody>
      </p:sp>
      <p:sp>
        <p:nvSpPr>
          <p:cNvPr id="7" name="Text Box 13"/>
          <p:cNvSpPr txBox="1">
            <a:spLocks noChangeArrowheads="1"/>
          </p:cNvSpPr>
          <p:nvPr/>
        </p:nvSpPr>
        <p:spPr bwMode="auto">
          <a:xfrm>
            <a:off x="5394960" y="2590800"/>
            <a:ext cx="738536"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Troas</a:t>
            </a:r>
          </a:p>
        </p:txBody>
      </p:sp>
      <p:sp>
        <p:nvSpPr>
          <p:cNvPr id="8" name="Text Box 13"/>
          <p:cNvSpPr txBox="1">
            <a:spLocks noChangeArrowheads="1"/>
          </p:cNvSpPr>
          <p:nvPr/>
        </p:nvSpPr>
        <p:spPr bwMode="auto">
          <a:xfrm>
            <a:off x="5943600" y="5184648"/>
            <a:ext cx="1043877"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Ephesus</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9" name="Text Box 13"/>
          <p:cNvSpPr txBox="1">
            <a:spLocks noChangeArrowheads="1"/>
          </p:cNvSpPr>
          <p:nvPr/>
        </p:nvSpPr>
        <p:spPr bwMode="auto">
          <a:xfrm>
            <a:off x="2895600" y="886032"/>
            <a:ext cx="958917"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Philippi</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10" name="Text Box 13"/>
          <p:cNvSpPr txBox="1">
            <a:spLocks noChangeArrowheads="1"/>
          </p:cNvSpPr>
          <p:nvPr/>
        </p:nvSpPr>
        <p:spPr bwMode="auto">
          <a:xfrm>
            <a:off x="762000" y="1143000"/>
            <a:ext cx="1351653"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Macedonia</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
        <p:nvSpPr>
          <p:cNvPr id="11" name="Text Box 13"/>
          <p:cNvSpPr txBox="1">
            <a:spLocks noChangeArrowheads="1"/>
          </p:cNvSpPr>
          <p:nvPr/>
        </p:nvSpPr>
        <p:spPr bwMode="auto">
          <a:xfrm>
            <a:off x="76200" y="2942964"/>
            <a:ext cx="926729"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glow rad="76200">
                    <a:prstClr val="black">
                      <a:alpha val="60000"/>
                    </a:prstClr>
                  </a:glow>
                </a:effectLst>
                <a:uLnTx/>
                <a:uFillTx/>
                <a:latin typeface="Calibri" pitchFamily="34" charset="0"/>
                <a:ea typeface="+mn-ea"/>
                <a:cs typeface="Calibri" pitchFamily="34" charset="0"/>
              </a:rPr>
              <a:t>Greece</a:t>
            </a:r>
            <a:endParaRPr kumimoji="0" lang="en-US" sz="20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890390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patmos-ephesus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5828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Roman lampstand, bronze, 1st century AD</a:t>
            </a:r>
          </a:p>
        </p:txBody>
      </p:sp>
      <p:sp>
        <p:nvSpPr>
          <p:cNvPr id="3" name="Text Placeholder 2"/>
          <p:cNvSpPr>
            <a:spLocks noGrp="1"/>
          </p:cNvSpPr>
          <p:nvPr>
            <p:ph type="body" sz="quarter" idx="12"/>
          </p:nvPr>
        </p:nvSpPr>
        <p:spPr/>
        <p:txBody>
          <a:bodyPr/>
          <a:lstStyle/>
          <a:p>
            <a:r>
              <a:rPr lang="en-US" dirty="0"/>
              <a:t>20:8</a:t>
            </a:r>
          </a:p>
        </p:txBody>
      </p:sp>
      <p:sp>
        <p:nvSpPr>
          <p:cNvPr id="4" name="Title 3"/>
          <p:cNvSpPr>
            <a:spLocks noGrp="1"/>
          </p:cNvSpPr>
          <p:nvPr>
            <p:ph type="title"/>
          </p:nvPr>
        </p:nvSpPr>
        <p:spPr/>
        <p:txBody>
          <a:bodyPr/>
          <a:lstStyle/>
          <a:p>
            <a:r>
              <a:rPr lang="en-US" dirty="0"/>
              <a:t>There were many lamps in the upper room where we were gathered together</a:t>
            </a: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18088" y="365760"/>
            <a:ext cx="5307825"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723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Ephesus - Domitian Temple1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7BC3DD-2EDB-4588-845F-DD29644ED68D}"/>
              </a:ext>
            </a:extLst>
          </p:cNvPr>
          <p:cNvSpPr txBox="1"/>
          <p:nvPr/>
        </p:nvSpPr>
        <p:spPr>
          <a:xfrm>
            <a:off x="179512" y="116632"/>
            <a:ext cx="3384376" cy="1384995"/>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The Temple of the </a:t>
            </a:r>
            <a:r>
              <a:rPr kumimoji="0" lang="en-US" sz="1400" b="0" i="0" u="none" strike="noStrike" kern="1200" cap="none" spc="0" normalizeH="0" baseline="0" noProof="0" dirty="0" err="1">
                <a:ln>
                  <a:noFill/>
                </a:ln>
                <a:solidFill>
                  <a:srgbClr val="FFFFFF"/>
                </a:solidFill>
                <a:effectLst/>
                <a:uLnTx/>
                <a:uFillTx/>
                <a:latin typeface="Arial" charset="0"/>
                <a:ea typeface="ＭＳ Ｐゴシック" charset="0"/>
              </a:rPr>
              <a:t>Sebastoi</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 in Ephesus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The construction of this Temple of the </a:t>
            </a:r>
            <a:r>
              <a:rPr kumimoji="0" lang="en-US" sz="1400" b="0" i="0" u="none" strike="noStrike" kern="1200" cap="none" spc="0" normalizeH="0" baseline="0" noProof="0" dirty="0" err="1">
                <a:ln>
                  <a:noFill/>
                </a:ln>
                <a:solidFill>
                  <a:srgbClr val="FFFFFF"/>
                </a:solidFill>
                <a:effectLst/>
                <a:uLnTx/>
                <a:uFillTx/>
                <a:latin typeface="Arial" charset="0"/>
                <a:ea typeface="ＭＳ Ｐゴシック" charset="0"/>
              </a:rPr>
              <a:t>Sebastoi</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ja-JP" altLang="en-US" sz="1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400" b="0" i="0" u="none" strike="noStrike" kern="1200" cap="none" spc="0" normalizeH="0" baseline="0" noProof="0" dirty="0">
                <a:ln>
                  <a:noFill/>
                </a:ln>
                <a:solidFill>
                  <a:srgbClr val="FFFFFF"/>
                </a:solidFill>
                <a:effectLst/>
                <a:uLnTx/>
                <a:uFillTx/>
                <a:latin typeface="Arial" charset="0"/>
                <a:ea typeface="ＭＳ Ｐゴシック" charset="0"/>
              </a:rPr>
              <a:t>Revered ones</a:t>
            </a:r>
            <a:r>
              <a:rPr kumimoji="0" lang="ja-JP" altLang="en-US" sz="1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400" b="0" i="0" u="none" strike="noStrike" kern="1200" cap="none" spc="0" normalizeH="0" baseline="0" noProof="0" dirty="0">
                <a:ln>
                  <a:noFill/>
                </a:ln>
                <a:solidFill>
                  <a:srgbClr val="FFFFFF"/>
                </a:solidFill>
                <a:effectLst/>
                <a:uLnTx/>
                <a:uFillTx/>
                <a:latin typeface="Arial" charset="0"/>
                <a:ea typeface="ＭＳ Ｐゴシック" charset="0"/>
              </a:rPr>
              <a:t>) or Temple of Domitian in 82 A.D. gave Ephesus the </a:t>
            </a:r>
            <a:r>
              <a:rPr kumimoji="0" lang="en-US" altLang="ja-JP" sz="1400" b="0" i="0" u="none" strike="noStrike" kern="1200" cap="none" spc="0" normalizeH="0" baseline="0" noProof="0" dirty="0" err="1">
                <a:ln>
                  <a:noFill/>
                </a:ln>
                <a:solidFill>
                  <a:srgbClr val="FFFFFF"/>
                </a:solidFill>
                <a:effectLst/>
                <a:uLnTx/>
                <a:uFillTx/>
                <a:latin typeface="Arial" charset="0"/>
                <a:ea typeface="ＭＳ Ｐゴシック" charset="0"/>
              </a:rPr>
              <a:t>honour</a:t>
            </a:r>
            <a:r>
              <a:rPr kumimoji="0" lang="en-US" altLang="ja-JP" sz="1400" b="0" i="0" u="none" strike="noStrike" kern="1200" cap="none" spc="0" normalizeH="0" baseline="0" noProof="0" dirty="0">
                <a:ln>
                  <a:noFill/>
                </a:ln>
                <a:solidFill>
                  <a:srgbClr val="FFFFFF"/>
                </a:solidFill>
                <a:effectLst/>
                <a:uLnTx/>
                <a:uFillTx/>
                <a:latin typeface="Arial" charset="0"/>
                <a:ea typeface="ＭＳ Ｐゴシック" charset="0"/>
              </a:rPr>
              <a:t> of </a:t>
            </a:r>
            <a:r>
              <a:rPr kumimoji="0" lang="en-US" altLang="ja-JP" sz="1400" b="0" i="1" u="none" strike="noStrike" kern="1200" cap="none" spc="0" normalizeH="0" baseline="0" noProof="0" dirty="0">
                <a:ln>
                  <a:noFill/>
                </a:ln>
                <a:solidFill>
                  <a:srgbClr val="FFFFFF"/>
                </a:solidFill>
                <a:effectLst/>
                <a:uLnTx/>
                <a:uFillTx/>
                <a:latin typeface="Arial" charset="0"/>
                <a:ea typeface="ＭＳ Ｐゴシック" charset="0"/>
              </a:rPr>
              <a:t>neokoros</a:t>
            </a:r>
            <a:r>
              <a:rPr kumimoji="0" lang="en-US" altLang="ja-JP" sz="1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ja-JP" altLang="en-US" sz="1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400" b="0" i="0" u="none" strike="noStrike" kern="1200" cap="none" spc="0" normalizeH="0" baseline="0" noProof="0" dirty="0">
                <a:ln>
                  <a:noFill/>
                </a:ln>
                <a:solidFill>
                  <a:srgbClr val="FFFFFF"/>
                </a:solidFill>
                <a:effectLst/>
                <a:uLnTx/>
                <a:uFillTx/>
                <a:latin typeface="Arial" charset="0"/>
                <a:ea typeface="ＭＳ Ｐゴシック" charset="0"/>
              </a:rPr>
              <a:t>temple guardian</a:t>
            </a:r>
            <a:r>
              <a:rPr kumimoji="0" lang="ja-JP" altLang="en-US" sz="1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1400" b="0"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descr="Ephesus - ArtemisiumModel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llustration-corint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2763" y="79375"/>
            <a:ext cx="8394700"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Ephesus - Artemisium25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eph-sm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Smyrna - Agora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4149D8E-8BD2-4A08-8FE9-82CF848CBE2A}"/>
              </a:ext>
            </a:extLst>
          </p:cNvPr>
          <p:cNvSpPr txBox="1"/>
          <p:nvPr/>
        </p:nvSpPr>
        <p:spPr>
          <a:xfrm>
            <a:off x="150395" y="156410"/>
            <a:ext cx="8843209" cy="2585323"/>
          </a:xfrm>
          <a:prstGeom prst="rect">
            <a:avLst/>
          </a:prstGeom>
          <a:solidFill>
            <a:schemeClr val="bg1"/>
          </a:solidFill>
        </p:spPr>
        <p:txBody>
          <a:bodyPr wrap="square" rtlCol="0">
            <a:spAutoFit/>
          </a:bodyPr>
          <a:lstStyle/>
          <a:p>
            <a:r>
              <a:rPr lang="en-GB" b="1" dirty="0">
                <a:solidFill>
                  <a:srgbClr val="FFFFFF"/>
                </a:solidFill>
              </a:rPr>
              <a:t>Smyrna</a:t>
            </a:r>
            <a:r>
              <a:rPr lang="en-GB" dirty="0">
                <a:solidFill>
                  <a:srgbClr val="FFFFFF"/>
                </a:solidFill>
              </a:rPr>
              <a:t> was the second of the Seven Churches to receive a letter from Jesus Christ. As with Ephesus, this was not surprising as, during the Imperial period, Smyrna vied with Ephesus and Pergamum to be “First in Asia in beauty and size” (as proclaimed the legend that appeared on some of their coins). </a:t>
            </a:r>
            <a:r>
              <a:rPr lang="en-US" dirty="0">
                <a:solidFill>
                  <a:srgbClr val="FFFFFF"/>
                </a:solidFill>
              </a:rPr>
              <a:t>He also reminded them of their proverbial faithfulness, which was of such fame that Cicero wrote of Smyrna that it was: “the city of our most faithful and most ancient allies.” Now translated into loyalty to Christ, it would entitle them to the true crown of eternal life. </a:t>
            </a:r>
          </a:p>
          <a:p>
            <a:endParaRPr lang="en-US" dirty="0">
              <a:solidFill>
                <a:srgbClr val="FFFF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smn-pgm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Pergamum - Asclepion North Stoa, Theatre and Temple of Zeus Asclepius - 35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DE4406D-D8D6-40BA-BAEA-430D0B1DC1B3}"/>
              </a:ext>
            </a:extLst>
          </p:cNvPr>
          <p:cNvSpPr/>
          <p:nvPr/>
        </p:nvSpPr>
        <p:spPr>
          <a:xfrm>
            <a:off x="445168" y="218256"/>
            <a:ext cx="4572000" cy="646331"/>
          </a:xfrm>
          <a:prstGeom prst="rect">
            <a:avLst/>
          </a:prstGeom>
        </p:spPr>
        <p:txBody>
          <a:bodyPr>
            <a:spAutoFit/>
          </a:bodyPr>
          <a:lstStyle/>
          <a:p>
            <a:r>
              <a:rPr lang="en-US" dirty="0">
                <a:ea typeface="ＭＳ Ｐゴシック" charset="0"/>
                <a:cs typeface="ＭＳ Ｐゴシック" charset="0"/>
              </a:rPr>
              <a:t>Entrance to the </a:t>
            </a:r>
            <a:r>
              <a:rPr lang="en-US" dirty="0" err="1">
                <a:ea typeface="ＭＳ Ｐゴシック" charset="0"/>
                <a:cs typeface="ＭＳ Ｐゴシック" charset="0"/>
              </a:rPr>
              <a:t>Asclepium</a:t>
            </a:r>
            <a:r>
              <a:rPr lang="en-US" dirty="0">
                <a:ea typeface="ＭＳ Ｐゴシック" charset="0"/>
                <a:cs typeface="ＭＳ Ｐゴシック" charset="0"/>
              </a:rPr>
              <a:t> at Pergamum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Pergamum - Altar rec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AF0D4D2-318D-4B68-80F2-3FDA207A232B}"/>
              </a:ext>
            </a:extLst>
          </p:cNvPr>
          <p:cNvSpPr/>
          <p:nvPr/>
        </p:nvSpPr>
        <p:spPr>
          <a:xfrm>
            <a:off x="360947" y="272261"/>
            <a:ext cx="4572000" cy="923330"/>
          </a:xfrm>
          <a:prstGeom prst="rect">
            <a:avLst/>
          </a:prstGeom>
        </p:spPr>
        <p:txBody>
          <a:bodyPr>
            <a:spAutoFit/>
          </a:bodyPr>
          <a:lstStyle/>
          <a:p>
            <a:r>
              <a:rPr lang="en-US" dirty="0">
                <a:ea typeface="ＭＳ Ｐゴシック" charset="0"/>
                <a:cs typeface="ＭＳ Ｐゴシック" charset="0"/>
              </a:rPr>
              <a:t>The restored Great Altar of Zeus superimposed on the present-day Acropolis of Pergamum</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Pergamum - AltarBerlin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822076A-BB1E-456E-97A0-F4758E0F05E0}"/>
              </a:ext>
            </a:extLst>
          </p:cNvPr>
          <p:cNvSpPr/>
          <p:nvPr/>
        </p:nvSpPr>
        <p:spPr>
          <a:xfrm>
            <a:off x="2225842" y="6113730"/>
            <a:ext cx="4572000" cy="646331"/>
          </a:xfrm>
          <a:prstGeom prst="rect">
            <a:avLst/>
          </a:prstGeom>
        </p:spPr>
        <p:txBody>
          <a:bodyPr>
            <a:spAutoFit/>
          </a:bodyPr>
          <a:lstStyle/>
          <a:p>
            <a:r>
              <a:rPr lang="en-US" dirty="0">
                <a:ea typeface="ＭＳ Ｐゴシック" charset="0"/>
                <a:cs typeface="ＭＳ Ｐゴシック" charset="0"/>
              </a:rPr>
              <a:t>The reconstructed Great Altar of Zeus in the Pergamon Museum, Berlin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5" descr="title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03B7E32-69CB-46D6-B40A-FA0766EB9F13}"/>
              </a:ext>
            </a:extLst>
          </p:cNvPr>
          <p:cNvSpPr txBox="1"/>
          <p:nvPr/>
        </p:nvSpPr>
        <p:spPr>
          <a:xfrm>
            <a:off x="397042" y="324853"/>
            <a:ext cx="4174958" cy="3693319"/>
          </a:xfrm>
          <a:prstGeom prst="rect">
            <a:avLst/>
          </a:prstGeom>
          <a:solidFill>
            <a:schemeClr val="bg1"/>
          </a:solidFill>
        </p:spPr>
        <p:txBody>
          <a:bodyPr wrap="square" rtlCol="0">
            <a:spAutoFit/>
          </a:bodyPr>
          <a:lstStyle/>
          <a:p>
            <a:r>
              <a:rPr lang="en-US" b="1" dirty="0">
                <a:solidFill>
                  <a:srgbClr val="FFFFFF"/>
                </a:solidFill>
              </a:rPr>
              <a:t>Pergamum</a:t>
            </a:r>
            <a:r>
              <a:rPr lang="en-US" dirty="0">
                <a:solidFill>
                  <a:srgbClr val="FFFFFF"/>
                </a:solidFill>
              </a:rPr>
              <a:t> at the time this letter was written, the city was one of the most important centers of paganism and the first place in Asia to have a temple specifically dedicated to the worship of the emperor. In Pergamum, “Satan’s throne” was the seat of Roman government. The Roman governors insisted on emperor worship and persecuted Christians, who refused to compromise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Pergamum - Library reading hall with statue base - 3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7275313-3A39-4524-80CF-85178C8B6B3D}"/>
              </a:ext>
            </a:extLst>
          </p:cNvPr>
          <p:cNvSpPr/>
          <p:nvPr/>
        </p:nvSpPr>
        <p:spPr>
          <a:xfrm>
            <a:off x="514399" y="296597"/>
            <a:ext cx="3134128" cy="369332"/>
          </a:xfrm>
          <a:prstGeom prst="rect">
            <a:avLst/>
          </a:prstGeom>
        </p:spPr>
        <p:txBody>
          <a:bodyPr wrap="none">
            <a:spAutoFit/>
          </a:bodyPr>
          <a:lstStyle/>
          <a:p>
            <a:r>
              <a:rPr lang="en-US" dirty="0">
                <a:ea typeface="ＭＳ Ｐゴシック" charset="0"/>
                <a:cs typeface="ＭＳ Ｐゴシック" charset="0"/>
              </a:rPr>
              <a:t>The Library at Pergamum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descr="parchm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4763"/>
            <a:ext cx="91694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414CED-2CE0-432B-AD35-F40B5D0B4ECD}"/>
              </a:ext>
            </a:extLst>
          </p:cNvPr>
          <p:cNvSpPr txBox="1"/>
          <p:nvPr/>
        </p:nvSpPr>
        <p:spPr>
          <a:xfrm>
            <a:off x="216568" y="181957"/>
            <a:ext cx="2370221" cy="6494085"/>
          </a:xfrm>
          <a:prstGeom prst="rect">
            <a:avLst/>
          </a:prstGeom>
          <a:solidFill>
            <a:schemeClr val="bg1"/>
          </a:solidFill>
        </p:spPr>
        <p:txBody>
          <a:bodyPr wrap="square" rtlCol="0">
            <a:spAutoFit/>
          </a:bodyPr>
          <a:lstStyle/>
          <a:p>
            <a:r>
              <a:rPr lang="en-US" sz="1600" dirty="0">
                <a:solidFill>
                  <a:srgbClr val="FFFFFF"/>
                </a:solidFill>
                <a:ea typeface="ＭＳ Ｐゴシック" charset="0"/>
                <a:cs typeface="ＭＳ Ｐゴシック" charset="0"/>
              </a:rPr>
              <a:t>The fame of the Library of Pergamum stems from the record of Plutarch that it contained 200,000 volumes, making it the second largest in the ancient world, after the library in Alexandria. The Roman writer Varro, (116–27 B.C.) wrote that, in order to prevent the Library of  Pergamum from becoming too much of a rival, the Egyptians banned the export of papyrus. Because of this, it is claimed that the people of Pergamum  invented parchment created from animal skins</a:t>
            </a:r>
            <a:endParaRPr lang="en-US" sz="1600"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875213" y="1284288"/>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Oval 3"/>
          <p:cNvSpPr/>
          <p:nvPr/>
        </p:nvSpPr>
        <p:spPr>
          <a:xfrm>
            <a:off x="4691063" y="1274763"/>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485" name="Picture 5" descr="Israel-C 1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430338"/>
            <a:ext cx="7235825"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20090714_5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7938" y="1450975"/>
            <a:ext cx="4056062"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054">
            <a:extLst>
              <a:ext uri="{FF2B5EF4-FFF2-40B4-BE49-F238E27FC236}">
                <a16:creationId xmlns:a16="http://schemas.microsoft.com/office/drawing/2014/main" id="{64562CD5-3F7D-4EA5-8C70-64F5B825E029}"/>
              </a:ext>
            </a:extLst>
          </p:cNvPr>
          <p:cNvSpPr txBox="1">
            <a:spLocks noChangeArrowheads="1"/>
          </p:cNvSpPr>
          <p:nvPr/>
        </p:nvSpPr>
        <p:spPr bwMode="auto">
          <a:xfrm>
            <a:off x="825500" y="232569"/>
            <a:ext cx="7493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Acts 18:3</a:t>
            </a:r>
            <a:r>
              <a:rPr kumimoji="0" lang="en-US" altLang="en-US" sz="1800" b="0" i="0" u="none" strike="noStrike" kern="1200" cap="none" spc="0" normalizeH="0" baseline="30000" noProof="0" dirty="0">
                <a:ln>
                  <a:noFill/>
                </a:ln>
                <a:solidFill>
                  <a:srgbClr val="FFFFFF"/>
                </a:solidFill>
                <a:effectLst/>
                <a:uLnTx/>
                <a:uFillTx/>
                <a:latin typeface="Default"/>
                <a:ea typeface="+mn-ea"/>
                <a:cs typeface="Arial" pitchFamily="34" charset="0"/>
              </a:rPr>
              <a:t> </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So, </a:t>
            </a:r>
            <a:r>
              <a:rPr kumimoji="0" lang="en-US" altLang="en-US" sz="1800" b="0" i="0" u="sng" strike="noStrike" kern="1200" cap="none" spc="0" normalizeH="0" baseline="0" noProof="0" dirty="0">
                <a:ln>
                  <a:noFill/>
                </a:ln>
                <a:solidFill>
                  <a:srgbClr val="FFFF00"/>
                </a:solidFill>
                <a:effectLst/>
                <a:uLnTx/>
                <a:uFillTx/>
                <a:latin typeface="Default"/>
                <a:ea typeface="+mn-ea"/>
                <a:cs typeface="Arial" pitchFamily="34" charset="0"/>
              </a:rPr>
              <a:t>because he was of the same trade, he stayed with them and worked; </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for by occupation they were tentmakers. </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407568138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pgm-ttr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arches2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C2A459B-2251-4366-9CCC-C6D047BBC42D}"/>
              </a:ext>
            </a:extLst>
          </p:cNvPr>
          <p:cNvSpPr/>
          <p:nvPr/>
        </p:nvSpPr>
        <p:spPr>
          <a:xfrm>
            <a:off x="288758" y="228600"/>
            <a:ext cx="7844589" cy="535531"/>
          </a:xfrm>
          <a:prstGeom prst="rect">
            <a:avLst/>
          </a:prstGeom>
          <a:solidFill>
            <a:schemeClr val="bg1"/>
          </a:solidFill>
        </p:spPr>
        <p:txBody>
          <a:bodyPr wrap="square">
            <a:spAutoFit/>
          </a:bodyPr>
          <a:lstStyle/>
          <a:p>
            <a:pPr>
              <a:lnSpc>
                <a:spcPct val="80000"/>
              </a:lnSpc>
            </a:pPr>
            <a:r>
              <a:rPr lang="en-US" dirty="0">
                <a:solidFill>
                  <a:srgbClr val="FFFFFF"/>
                </a:solidFill>
                <a:ea typeface="ＭＳ Ｐゴシック" charset="0"/>
                <a:cs typeface="ＭＳ Ｐゴシック" charset="0"/>
              </a:rPr>
              <a:t>Remains of the monumental entrance to an ancient colonnaded street in Thyatira</a:t>
            </a:r>
          </a:p>
        </p:txBody>
      </p:sp>
      <p:sp>
        <p:nvSpPr>
          <p:cNvPr id="3" name="TextBox 2">
            <a:extLst>
              <a:ext uri="{FF2B5EF4-FFF2-40B4-BE49-F238E27FC236}">
                <a16:creationId xmlns:a16="http://schemas.microsoft.com/office/drawing/2014/main" id="{EE12A7ED-3F10-43F9-B80A-DF3F5B52C1F3}"/>
              </a:ext>
            </a:extLst>
          </p:cNvPr>
          <p:cNvSpPr txBox="1"/>
          <p:nvPr/>
        </p:nvSpPr>
        <p:spPr>
          <a:xfrm>
            <a:off x="3284621" y="4692315"/>
            <a:ext cx="5606716" cy="1815882"/>
          </a:xfrm>
          <a:prstGeom prst="rect">
            <a:avLst/>
          </a:prstGeom>
          <a:solidFill>
            <a:schemeClr val="bg1"/>
          </a:solidFill>
        </p:spPr>
        <p:txBody>
          <a:bodyPr wrap="square" rtlCol="0">
            <a:spAutoFit/>
          </a:bodyPr>
          <a:lstStyle/>
          <a:p>
            <a:r>
              <a:rPr lang="en-GB" sz="1600" b="1" dirty="0">
                <a:solidFill>
                  <a:srgbClr val="FFFFFF"/>
                </a:solidFill>
              </a:rPr>
              <a:t>Thyatira </a:t>
            </a:r>
            <a:r>
              <a:rPr lang="en-GB" sz="1600" dirty="0">
                <a:solidFill>
                  <a:srgbClr val="FFFFFF"/>
                </a:solidFill>
              </a:rPr>
              <a:t>least is known of this church but it received the longest letter. This is the only place in the Book of Revelation where Jesus is called the Son of God. Emperors were worshipped as the incarnate Apollo </a:t>
            </a:r>
            <a:r>
              <a:rPr lang="en-GB" sz="1600" dirty="0" err="1">
                <a:solidFill>
                  <a:srgbClr val="FFFFFF"/>
                </a:solidFill>
              </a:rPr>
              <a:t>Tyrimnaeus</a:t>
            </a:r>
            <a:r>
              <a:rPr lang="en-GB" sz="1600" dirty="0">
                <a:solidFill>
                  <a:srgbClr val="FFFFFF"/>
                </a:solidFill>
              </a:rPr>
              <a:t>, son of Zeus, who was the patron god of Thyatira and protector of the guilds, bringing the believers into conflict with the authorities. </a:t>
            </a:r>
            <a:endParaRPr lang="en-US" sz="1600" dirty="0">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descr="ttr-srd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2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3" descr="Roman Steet - 10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Shops - 03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descr="Shops - 12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Synagogue - 14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Synagogue - 19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1" descr="Synagogue - 28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srd-pld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052" descr="Arab%20tent%20makers%20plying%20their%20craft%20in%20a%20yard%20in%2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 y="-47625"/>
            <a:ext cx="9907588" cy="60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051"/>
          <p:cNvSpPr>
            <a:spLocks noChangeArrowheads="1"/>
          </p:cNvSpPr>
          <p:nvPr/>
        </p:nvSpPr>
        <p:spPr bwMode="auto">
          <a:xfrm>
            <a:off x="0" y="5991225"/>
            <a:ext cx="914400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ahoma" pitchFamily="34" charset="0"/>
                <a:ea typeface="+mn-ea"/>
                <a:cs typeface="Arial" pitchFamily="34" charset="0"/>
              </a:rPr>
              <a:t>Arab tent makers plying their craft in a yard in Jerash. An early photograph. </a:t>
            </a:r>
          </a:p>
        </p:txBody>
      </p:sp>
      <p:sp>
        <p:nvSpPr>
          <p:cNvPr id="21508" name="Text Box 2054"/>
          <p:cNvSpPr txBox="1">
            <a:spLocks noChangeArrowheads="1"/>
          </p:cNvSpPr>
          <p:nvPr/>
        </p:nvSpPr>
        <p:spPr bwMode="auto">
          <a:xfrm>
            <a:off x="231775" y="606425"/>
            <a:ext cx="7493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Acts 18:3</a:t>
            </a:r>
            <a:r>
              <a:rPr kumimoji="0" lang="en-US" altLang="en-US" sz="1800" b="0" i="0" u="none" strike="noStrike" kern="1200" cap="none" spc="0" normalizeH="0" baseline="30000" noProof="0" dirty="0">
                <a:ln>
                  <a:noFill/>
                </a:ln>
                <a:solidFill>
                  <a:srgbClr val="FFFFFF"/>
                </a:solidFill>
                <a:effectLst/>
                <a:uLnTx/>
                <a:uFillTx/>
                <a:latin typeface="Default"/>
                <a:ea typeface="+mn-ea"/>
                <a:cs typeface="Arial" pitchFamily="34" charset="0"/>
              </a:rPr>
              <a:t> </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So, </a:t>
            </a:r>
            <a:r>
              <a:rPr kumimoji="0" lang="en-US" altLang="en-US" sz="1800" b="0" i="0" u="sng" strike="noStrike" kern="1200" cap="none" spc="0" normalizeH="0" baseline="0" noProof="0" dirty="0">
                <a:ln>
                  <a:noFill/>
                </a:ln>
                <a:solidFill>
                  <a:srgbClr val="FFFF00"/>
                </a:solidFill>
                <a:effectLst/>
                <a:uLnTx/>
                <a:uFillTx/>
                <a:latin typeface="Default"/>
                <a:ea typeface="+mn-ea"/>
                <a:cs typeface="Arial" pitchFamily="34" charset="0"/>
              </a:rPr>
              <a:t>because he was of the same trade, he stayed with them and worked; </a:t>
            </a:r>
            <a:r>
              <a:rPr kumimoji="0" lang="en-US" altLang="en-US" sz="1800" b="0" i="0" u="none" strike="noStrike" kern="1200" cap="none" spc="0" normalizeH="0" baseline="0" noProof="0" dirty="0">
                <a:ln>
                  <a:noFill/>
                </a:ln>
                <a:solidFill>
                  <a:srgbClr val="FFFFFF"/>
                </a:solidFill>
                <a:effectLst/>
                <a:uLnTx/>
                <a:uFillTx/>
                <a:latin typeface="Default"/>
                <a:ea typeface="+mn-ea"/>
                <a:cs typeface="Arial" pitchFamily="34" charset="0"/>
              </a:rPr>
              <a:t>for by occupation they were tentmakers. </a:t>
            </a:r>
            <a:r>
              <a:rPr kumimoji="0" lang="en-US" altLang="en-US" sz="1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sp>
        <p:nvSpPr>
          <p:cNvPr id="21509" name="TextBox 4"/>
          <p:cNvSpPr txBox="1">
            <a:spLocks noChangeArrowheads="1"/>
          </p:cNvSpPr>
          <p:nvPr/>
        </p:nvSpPr>
        <p:spPr bwMode="auto">
          <a:xfrm>
            <a:off x="252413" y="0"/>
            <a:ext cx="7408862"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n-ea"/>
                <a:cs typeface="Arial" pitchFamily="34" charset="0"/>
              </a:rPr>
              <a:t>Do you think it helped Paul to find them &amp; How?</a:t>
            </a:r>
          </a:p>
        </p:txBody>
      </p:sp>
    </p:spTree>
    <p:extLst>
      <p:ext uri="{BB962C8B-B14F-4D97-AF65-F5344CB8AC3E}">
        <p14:creationId xmlns:p14="http://schemas.microsoft.com/office/powerpoint/2010/main" val="297641761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Acropolis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3BF385-FC50-4FEB-9EA8-BF2BBECE1E06}"/>
              </a:ext>
            </a:extLst>
          </p:cNvPr>
          <p:cNvSpPr txBox="1"/>
          <p:nvPr/>
        </p:nvSpPr>
        <p:spPr>
          <a:xfrm>
            <a:off x="971600" y="548680"/>
            <a:ext cx="7056784" cy="1323439"/>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charset="0"/>
                <a:ea typeface="ＭＳ Ｐゴシック" charset="0"/>
              </a:rPr>
              <a:t>Among the promised rewards for the overcomers in </a:t>
            </a:r>
            <a:r>
              <a:rPr kumimoji="0" lang="en-GB" sz="1600" b="1" i="0" u="none" strike="noStrike" kern="1200" cap="none" spc="0" normalizeH="0" baseline="0" noProof="0" dirty="0">
                <a:ln>
                  <a:noFill/>
                </a:ln>
                <a:solidFill>
                  <a:srgbClr val="FFFFFF"/>
                </a:solidFill>
                <a:effectLst/>
                <a:uLnTx/>
                <a:uFillTx/>
                <a:latin typeface="Arial" charset="0"/>
                <a:ea typeface="ＭＳ Ｐゴシック" charset="0"/>
              </a:rPr>
              <a:t>Philadelphia</a:t>
            </a:r>
            <a:r>
              <a:rPr kumimoji="0" lang="en-GB" sz="1600" b="0" i="0" u="none" strike="noStrike" kern="1200" cap="none" spc="0" normalizeH="0" baseline="0" noProof="0" dirty="0">
                <a:ln>
                  <a:noFill/>
                </a:ln>
                <a:solidFill>
                  <a:srgbClr val="FFFFFF"/>
                </a:solidFill>
                <a:effectLst/>
                <a:uLnTx/>
                <a:uFillTx/>
                <a:latin typeface="Arial" charset="0"/>
                <a:ea typeface="ＭＳ Ｐゴシック" charset="0"/>
              </a:rPr>
              <a:t> was to become a pillar in God’s Temple and not to have to go out anymore. This area is notoriously prone to earthquakes. This promise would have given them a security, since they were used to being always ready to leave when an earthquake occurred.</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ld-ldc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Syrian St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Big Theatre - 01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3" descr="bath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55563"/>
            <a:ext cx="9155113"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Furred Pipes - 03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61736"/>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D18A6A1-5ECA-44D2-A6F2-09E13714ABA9}"/>
              </a:ext>
            </a:extLst>
          </p:cNvPr>
          <p:cNvSpPr txBox="1"/>
          <p:nvPr/>
        </p:nvSpPr>
        <p:spPr>
          <a:xfrm>
            <a:off x="120316" y="4875380"/>
            <a:ext cx="8903367" cy="1815882"/>
          </a:xfrm>
          <a:prstGeom prst="rect">
            <a:avLst/>
          </a:prstGeom>
          <a:solidFill>
            <a:schemeClr val="bg1"/>
          </a:solidFill>
        </p:spPr>
        <p:txBody>
          <a:bodyPr wrap="square" rtlCol="0">
            <a:spAutoFit/>
          </a:bodyPr>
          <a:lstStyle/>
          <a:p>
            <a:r>
              <a:rPr lang="en-GB" sz="1400" b="1" dirty="0">
                <a:solidFill>
                  <a:srgbClr val="FFFFFF"/>
                </a:solidFill>
              </a:rPr>
              <a:t>Laodicea</a:t>
            </a:r>
            <a:r>
              <a:rPr lang="en-GB" sz="1400" dirty="0">
                <a:solidFill>
                  <a:srgbClr val="FFFFFF"/>
                </a:solidFill>
              </a:rPr>
              <a:t> had a poor quality of the water and drinking of this tepid water often induced vomiting. The equation of the temperature of the water in Laodicea with the spiritual condition of the city’s believers, is perhaps the most familiar of the local metaphors used in the letters to the Seven Churches “So then, because you are lukewarm, and neither cold nor hot, I will vomit you out of My mouth” (Revelation 3.16), the believers would have recognized immediately what he had in mind, namely that their works were done in a half-hearted spirit and therefore as distasteful as their insipid water supply. Jesus wished that the believers in Laodicea were hot or cold. This is obviously a reference to the water supply in the Lycus Valley</a:t>
            </a:r>
            <a:endParaRPr lang="en-US" sz="1400" dirty="0">
              <a:solidFill>
                <a:srgbClr val="FFFFFF"/>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0Greecepics\0To Do\Corinth\sr\Corinth Temple of Apollo and Acrocorinth.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Greecepics\0To Do\Corinth area\sr\Corinth plain and excavations from Acrocorinth.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Greecepics\0To Do\Corinth\sr\Corinth bema.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C:\0Greecepics\0To Do\Corinth\sr\Corinth bema.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Greece Powerpoints\Corinth\Corinth bema and Acrocorinth, tb n0116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5BE8C40B-17BC-4E9D-9CE2-E0B7688F8EBD}" vid="{0FEFE8E6-F0AF-49A8-ABBE-92D8C6E4B0D9}"/>
    </a:ext>
  </a:ext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olomon's Temple">
  <a:themeElements>
    <a:clrScheme name="Custom 1">
      <a:dk1>
        <a:srgbClr val="000000"/>
      </a:dk1>
      <a:lt1>
        <a:srgbClr val="0E11FF"/>
      </a:lt1>
      <a:dk2>
        <a:srgbClr val="000000"/>
      </a:dk2>
      <a:lt2>
        <a:srgbClr val="808080"/>
      </a:lt2>
      <a:accent1>
        <a:srgbClr val="E3DDE0"/>
      </a:accent1>
      <a:accent2>
        <a:srgbClr val="333399"/>
      </a:accent2>
      <a:accent3>
        <a:srgbClr val="AAAA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1859</TotalTime>
  <Words>10929</Words>
  <Application>Microsoft Office PowerPoint</Application>
  <PresentationFormat>On-screen Show (4:3)</PresentationFormat>
  <Paragraphs>539</Paragraphs>
  <Slides>95</Slides>
  <Notes>74</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95</vt:i4>
      </vt:variant>
    </vt:vector>
  </HeadingPairs>
  <TitlesOfParts>
    <vt:vector size="115" baseType="lpstr">
      <vt:lpstr>Arial</vt:lpstr>
      <vt:lpstr>Arial Narrow</vt:lpstr>
      <vt:lpstr>Calibri</vt:lpstr>
      <vt:lpstr>Calibri Light</vt:lpstr>
      <vt:lpstr>Cambria</vt:lpstr>
      <vt:lpstr>CopprplGoth BT</vt:lpstr>
      <vt:lpstr>Default</vt:lpstr>
      <vt:lpstr>Eras Bold ITC</vt:lpstr>
      <vt:lpstr>Helvetica Neue</vt:lpstr>
      <vt:lpstr>Tahoma</vt:lpstr>
      <vt:lpstr>Times New Roman</vt:lpstr>
      <vt:lpstr>Verdana</vt:lpstr>
      <vt:lpstr>2_Office Theme</vt:lpstr>
      <vt:lpstr>3_Office Theme</vt:lpstr>
      <vt:lpstr>16_Default Design</vt:lpstr>
      <vt:lpstr>6_Office Theme</vt:lpstr>
      <vt:lpstr>9_Office Theme</vt:lpstr>
      <vt:lpstr>1_PhotoCompanion</vt:lpstr>
      <vt:lpstr>4_Default Design</vt:lpstr>
      <vt:lpstr>Solomon's Temple</vt:lpstr>
      <vt:lpstr>PowerPoint Presentation</vt:lpstr>
      <vt:lpstr>After these things he departed from Athens and came to Corinth</vt:lpstr>
      <vt:lpstr>After these things he departed from Athens and came to Corinth</vt:lpstr>
      <vt:lpstr>After these things he departed from Athens and came to Corinth</vt:lpstr>
      <vt:lpstr>After these things he departed from Athens and came to Corinth</vt:lpstr>
      <vt:lpstr>After these things he departed from Athens and came to Corinth</vt:lpstr>
      <vt:lpstr>PowerPoint Presentation</vt:lpstr>
      <vt:lpstr>PowerPoint Presentation</vt:lpstr>
      <vt:lpstr>PowerPoint Presentation</vt:lpstr>
      <vt:lpstr>By their trade they were tentmakers</vt:lpstr>
      <vt:lpstr>He reasoned in the synagogue every Sabbath, trying to persuade Jews and Greeks</vt:lpstr>
      <vt:lpstr>PowerPoint Presentation</vt:lpstr>
      <vt:lpstr>He reasoned in the synagogue every Sabbath, trying to persuade Jews and Greeks</vt:lpstr>
      <vt:lpstr>Acts 18 – Paul in Corinth</vt:lpstr>
      <vt:lpstr>He shook out his clothing and said unto them</vt:lpstr>
      <vt:lpstr>From now on, I will go to the Gentiles</vt:lpstr>
      <vt:lpstr>Acts 18:7 And he departed from there and entered the house of a certain man named Justus, one who worshiped God, whose house was next door to the synagogue.  </vt:lpstr>
      <vt:lpstr>And he stayed there a year and six months, teaching the word of God among them</vt:lpstr>
      <vt:lpstr>Corinth Temple of Apollo and Acrocorinth</vt:lpstr>
      <vt:lpstr>Corinth plain and excavations from Acrocorinth</vt:lpstr>
      <vt:lpstr>PowerPoint Presentation</vt:lpstr>
      <vt:lpstr>PowerPoint Presentation</vt:lpstr>
      <vt:lpstr>Corinth bema</vt:lpstr>
      <vt:lpstr>PowerPoint Presentation</vt:lpstr>
      <vt:lpstr>Who was Gallio?</vt:lpstr>
      <vt:lpstr>Luke’s Naming of Rulers Gives us a Time Line</vt:lpstr>
      <vt:lpstr>Corinth bema</vt:lpstr>
      <vt:lpstr>Corinth bema and Acrocorinth</vt:lpstr>
      <vt:lpstr>PowerPoint Presentation</vt:lpstr>
      <vt:lpstr>PowerPoint Presentation</vt:lpstr>
      <vt:lpstr>PowerPoint Presentation</vt:lpstr>
      <vt:lpstr>PowerPoint Presentation</vt:lpstr>
      <vt:lpstr>After the uproar ceased, Paul . . . departed to go to Macedonia</vt:lpstr>
      <vt:lpstr>Ephesus</vt:lpstr>
      <vt:lpstr>Ephesus theater with Arcadian Way</vt:lpstr>
      <vt:lpstr>Ephesus – Now &amp; Then</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Paul passed through the interior regions and came to Ephesus</vt:lpstr>
      <vt:lpstr>And he entered the synagogue</vt:lpstr>
      <vt:lpstr>And he spoke boldly . . . reasoning and persuading about the kingdom of God</vt:lpstr>
      <vt:lpstr>All those who lived in Asia heard the word of the Lord, both Jews and Greeks</vt:lpstr>
      <vt:lpstr>Ephesus</vt:lpstr>
      <vt:lpstr>PowerPoint Presentation</vt:lpstr>
      <vt:lpstr>A certain man named Demetrius, a silversmith</vt:lpstr>
      <vt:lpstr>A certain man named Demetrius, a silversmith, who made silver shrines of Artemis</vt:lpstr>
      <vt:lpstr>PowerPoint Presentation</vt:lpstr>
      <vt:lpstr>There is danger . . . that the temple of the great goddess Artemis may be made of no account</vt:lpstr>
      <vt:lpstr>And they rushed with one accord into the theater</vt:lpstr>
      <vt:lpstr>The assembly was in confusion and most of them did not know why they had gathered together</vt:lpstr>
      <vt:lpstr>And they brought Alexander out of the crowd, since the Jews had put him forward</vt:lpstr>
      <vt:lpstr>And Alexander, beckoning with his hand, was wanting to make a defense to the crowd</vt:lpstr>
      <vt:lpstr>They all cried out with one voice for about two hours, “Great is Artemis of the Ephesians!”</vt:lpstr>
      <vt:lpstr>PowerPoint Presentation</vt:lpstr>
      <vt:lpstr>PowerPoint Presentation</vt:lpstr>
      <vt:lpstr>PowerPoint Presentation</vt:lpstr>
      <vt:lpstr>After the uproar ceased, Paul . . . departed to go to Macedonia</vt:lpstr>
      <vt:lpstr>PowerPoint Presentation</vt:lpstr>
      <vt:lpstr>There were many lamps in the upper room where we were gathered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Haynes</dc:creator>
  <cp:lastModifiedBy>Robert Haynes</cp:lastModifiedBy>
  <cp:revision>100</cp:revision>
  <dcterms:created xsi:type="dcterms:W3CDTF">2019-08-25T02:50:02Z</dcterms:created>
  <dcterms:modified xsi:type="dcterms:W3CDTF">2019-08-31T02:48:49Z</dcterms:modified>
</cp:coreProperties>
</file>