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952" r:id="rId3"/>
    <p:sldMasterId id="2147483956" r:id="rId4"/>
    <p:sldMasterId id="2147483968" r:id="rId5"/>
    <p:sldMasterId id="2147483980" r:id="rId6"/>
    <p:sldMasterId id="2147483992" r:id="rId7"/>
    <p:sldMasterId id="2147484004" r:id="rId8"/>
    <p:sldMasterId id="2147484016" r:id="rId9"/>
    <p:sldMasterId id="2147484028" r:id="rId10"/>
  </p:sldMasterIdLst>
  <p:notesMasterIdLst>
    <p:notesMasterId r:id="rId75"/>
  </p:notesMasterIdLst>
  <p:sldIdLst>
    <p:sldId id="276" r:id="rId11"/>
    <p:sldId id="277" r:id="rId12"/>
    <p:sldId id="278" r:id="rId13"/>
    <p:sldId id="285" r:id="rId14"/>
    <p:sldId id="287" r:id="rId15"/>
    <p:sldId id="313" r:id="rId16"/>
    <p:sldId id="321" r:id="rId17"/>
    <p:sldId id="312" r:id="rId18"/>
    <p:sldId id="315" r:id="rId19"/>
    <p:sldId id="322" r:id="rId20"/>
    <p:sldId id="316" r:id="rId21"/>
    <p:sldId id="317" r:id="rId22"/>
    <p:sldId id="318" r:id="rId23"/>
    <p:sldId id="288" r:id="rId24"/>
    <p:sldId id="323" r:id="rId25"/>
    <p:sldId id="388" r:id="rId26"/>
    <p:sldId id="389" r:id="rId27"/>
    <p:sldId id="387" r:id="rId28"/>
    <p:sldId id="390" r:id="rId29"/>
    <p:sldId id="391" r:id="rId30"/>
    <p:sldId id="392" r:id="rId31"/>
    <p:sldId id="393" r:id="rId32"/>
    <p:sldId id="394" r:id="rId33"/>
    <p:sldId id="395" r:id="rId34"/>
    <p:sldId id="396" r:id="rId35"/>
    <p:sldId id="458" r:id="rId36"/>
    <p:sldId id="456" r:id="rId37"/>
    <p:sldId id="454" r:id="rId38"/>
    <p:sldId id="457" r:id="rId39"/>
    <p:sldId id="623" r:id="rId40"/>
    <p:sldId id="459" r:id="rId41"/>
    <p:sldId id="460" r:id="rId42"/>
    <p:sldId id="655" r:id="rId43"/>
    <p:sldId id="461" r:id="rId44"/>
    <p:sldId id="462" r:id="rId45"/>
    <p:sldId id="463" r:id="rId46"/>
    <p:sldId id="617" r:id="rId47"/>
    <p:sldId id="643" r:id="rId48"/>
    <p:sldId id="618" r:id="rId49"/>
    <p:sldId id="619" r:id="rId50"/>
    <p:sldId id="620" r:id="rId51"/>
    <p:sldId id="621" r:id="rId52"/>
    <p:sldId id="654" r:id="rId53"/>
    <p:sldId id="464" r:id="rId54"/>
    <p:sldId id="656" r:id="rId55"/>
    <p:sldId id="359" r:id="rId56"/>
    <p:sldId id="405" r:id="rId57"/>
    <p:sldId id="367" r:id="rId58"/>
    <p:sldId id="448" r:id="rId59"/>
    <p:sldId id="366" r:id="rId60"/>
    <p:sldId id="657" r:id="rId61"/>
    <p:sldId id="658" r:id="rId62"/>
    <p:sldId id="659" r:id="rId63"/>
    <p:sldId id="281" r:id="rId64"/>
    <p:sldId id="660" r:id="rId65"/>
    <p:sldId id="661" r:id="rId66"/>
    <p:sldId id="664" r:id="rId67"/>
    <p:sldId id="662" r:id="rId68"/>
    <p:sldId id="663" r:id="rId69"/>
    <p:sldId id="665" r:id="rId70"/>
    <p:sldId id="666" r:id="rId71"/>
    <p:sldId id="667" r:id="rId72"/>
    <p:sldId id="384" r:id="rId73"/>
    <p:sldId id="286"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858" autoAdjust="0"/>
  </p:normalViewPr>
  <p:slideViewPr>
    <p:cSldViewPr snapToGrid="0">
      <p:cViewPr>
        <p:scale>
          <a:sx n="90" d="100"/>
          <a:sy n="90" d="100"/>
        </p:scale>
        <p:origin x="1434" y="252"/>
      </p:cViewPr>
      <p:guideLst/>
    </p:cSldViewPr>
  </p:slideViewPr>
  <p:notesTextViewPr>
    <p:cViewPr>
      <p:scale>
        <a:sx n="1" d="1"/>
        <a:sy n="1" d="1"/>
      </p:scale>
      <p:origin x="0" y="0"/>
    </p:cViewPr>
  </p:notesTextViewPr>
  <p:sorterViewPr>
    <p:cViewPr varScale="1">
      <p:scale>
        <a:sx n="1" d="1"/>
        <a:sy n="1" d="1"/>
      </p:scale>
      <p:origin x="0" y="-96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72C49-83F5-4078-97A7-11BE5A3CB113}" type="datetimeFigureOut">
              <a:rPr lang="en-US" smtClean="0"/>
              <a:t>8/4/2019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24E6A-2465-45A9-87D2-8670ED48525E}" type="slidenum">
              <a:rPr lang="en-US" smtClean="0"/>
              <a:t>‹#›</a:t>
            </a:fld>
            <a:endParaRPr lang="en-US"/>
          </a:p>
        </p:txBody>
      </p:sp>
    </p:spTree>
    <p:extLst>
      <p:ext uri="{BB962C8B-B14F-4D97-AF65-F5344CB8AC3E}">
        <p14:creationId xmlns:p14="http://schemas.microsoft.com/office/powerpoint/2010/main" val="3880762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blog.bibleplaces.com/uploaded_images/Qumran_jar_found_at_khirbet_and_textile_fragment,_tb112004814sr-762514.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errelljenkins.blog/2013/10/23/the-erastus-inscription-at-corinth/"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ferrelljenkins.wordpress.com/2013/10/21/the-theater-at-corinth/" TargetMode="External"/><Relationship Id="rId4" Type="http://schemas.openxmlformats.org/officeDocument/2006/relationships/hyperlink" Target="https://ferrelljenkins.blog/2013/10/23/the-erastus-inscription-at-corinth/#commen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Daniel and the Kingdoms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7/28</a:t>
            </a:r>
          </a:p>
          <a:p>
            <a:r>
              <a:rPr lang="en-US" sz="1200" kern="1200" dirty="0">
                <a:solidFill>
                  <a:schemeClr val="tx1"/>
                </a:solidFill>
                <a:effectLst/>
                <a:latin typeface="+mn-lt"/>
                <a:ea typeface="+mn-ea"/>
                <a:cs typeface="+mn-cs"/>
              </a:rPr>
              <a:t>Museums and Key Bible Finds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8/4</a:t>
            </a:r>
          </a:p>
          <a:p>
            <a:r>
              <a:rPr lang="en-US" sz="1200" kern="1200" dirty="0">
                <a:solidFill>
                  <a:schemeClr val="tx1"/>
                </a:solidFill>
                <a:effectLst/>
                <a:latin typeface="+mn-lt"/>
                <a:ea typeface="+mn-ea"/>
                <a:cs typeface="+mn-cs"/>
              </a:rPr>
              <a:t>Archaeology in Jerusalem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8/11</a:t>
            </a:r>
          </a:p>
          <a:p>
            <a:r>
              <a:rPr lang="en-US" sz="1200" kern="1200" dirty="0">
                <a:solidFill>
                  <a:schemeClr val="tx1"/>
                </a:solidFill>
                <a:effectLst/>
                <a:latin typeface="+mn-lt"/>
                <a:ea typeface="+mn-ea"/>
                <a:cs typeface="+mn-cs"/>
              </a:rPr>
              <a:t>Archaeology and the Bible Text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9/1</a:t>
            </a:r>
          </a:p>
          <a:p>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3</a:t>
            </a:fld>
            <a:endParaRPr lang="en-US"/>
          </a:p>
        </p:txBody>
      </p:sp>
    </p:spTree>
    <p:extLst>
      <p:ext uri="{BB962C8B-B14F-4D97-AF65-F5344CB8AC3E}">
        <p14:creationId xmlns:p14="http://schemas.microsoft.com/office/powerpoint/2010/main" val="3351458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museum and restored,</a:t>
            </a:r>
          </a:p>
          <a:p>
            <a:pPr rtl="0"/>
            <a:r>
              <a:rPr lang="en-US" dirty="0">
                <a:effectLst/>
              </a:rPr>
              <a:t>it turned out that these stones had on it a beautifully carved Aramaic inscription,</a:t>
            </a:r>
          </a:p>
          <a:p>
            <a:pPr rtl="0"/>
            <a:r>
              <a:rPr lang="en-US" dirty="0">
                <a:effectLst/>
              </a:rPr>
              <a:t>three portions of a much larger inscription,</a:t>
            </a:r>
          </a:p>
          <a:p>
            <a:pPr rtl="0"/>
            <a:r>
              <a:rPr lang="en-US" dirty="0">
                <a:effectLst/>
              </a:rPr>
              <a:t>which, unfortunately, has not been discovered.</a:t>
            </a:r>
          </a:p>
          <a:p>
            <a:pPr rtl="0"/>
            <a:r>
              <a:rPr lang="en-US" dirty="0">
                <a:effectLst/>
              </a:rPr>
              <a:t>In this inscription, we hear of a very,</a:t>
            </a:r>
          </a:p>
          <a:p>
            <a:pPr rtl="0"/>
            <a:r>
              <a:rPr lang="en-US" dirty="0">
                <a:effectLst/>
              </a:rPr>
              <a:t>very important and fascinating story.</a:t>
            </a:r>
          </a:p>
          <a:p>
            <a:pPr rtl="0"/>
            <a:r>
              <a:rPr lang="en-US" dirty="0">
                <a:effectLst/>
              </a:rPr>
              <a:t>Apparently, this inscription was set up at Tel Dan by King </a:t>
            </a:r>
            <a:r>
              <a:rPr lang="en-US" dirty="0" err="1">
                <a:effectLst/>
              </a:rPr>
              <a:t>Hazael</a:t>
            </a:r>
            <a:r>
              <a:rPr lang="en-US" dirty="0">
                <a:effectLst/>
              </a:rPr>
              <a:t>,</a:t>
            </a:r>
          </a:p>
          <a:p>
            <a:pPr rtl="0"/>
            <a:r>
              <a:rPr lang="en-US" dirty="0">
                <a:effectLst/>
              </a:rPr>
              <a:t>the King of Aram-Damascus.</a:t>
            </a:r>
          </a:p>
          <a:p>
            <a:pPr rtl="0"/>
            <a:r>
              <a:rPr lang="en-US" dirty="0">
                <a:effectLst/>
              </a:rPr>
              <a:t>After he conquered Dan sometime in the mid ninth century BCE,</a:t>
            </a:r>
          </a:p>
          <a:p>
            <a:pPr rtl="0"/>
            <a:r>
              <a:rPr lang="en-US" dirty="0">
                <a:effectLst/>
              </a:rPr>
              <a:t>let's say, around 840 BCE,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99806-6AFF-474B-BD2C-67544F84C1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55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500FD1-6242-4618-90A3-96971885A7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CA8F48D1-7D18-4C59-9172-6A7C1A0DD24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EE313101-E7AB-40F8-A26C-DAA505E2D7F0}"/>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1" name="Rectangle 3">
            <a:extLst>
              <a:ext uri="{FF2B5EF4-FFF2-40B4-BE49-F238E27FC236}">
                <a16:creationId xmlns:a16="http://schemas.microsoft.com/office/drawing/2014/main" id="{4AD0C453-3EA3-423C-A76C-6C65CF46D35A}"/>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cs typeface="Times New Roman" panose="02020603050405020304" pitchFamily="18" charset="0"/>
              </a:rPr>
              <a:t>3) Amulet scroll - 1979 </a:t>
            </a:r>
          </a:p>
          <a:p>
            <a:r>
              <a:rPr lang="en-US" altLang="en-US">
                <a:cs typeface="Times New Roman" panose="02020603050405020304" pitchFamily="18" charset="0"/>
              </a:rPr>
              <a:t>The oldest passage of scripture currently known was found written on a tiny scrap of silver. It was rolled up and apparently worn around someone's neck, and buried with them, then found in an excavation of burial caves directed by archaeologist Gabriel Barkai in the shoulder of Hinnom area, overlooking Mt. Zion. The scripture passage is from the Aharonic or priestly blessing, found in Numbers 6:24,25. The amulet scroll can now be seen in the Israel Museum in Jerusalem.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19</a:t>
            </a:fld>
            <a:endParaRPr lang="en-US"/>
          </a:p>
        </p:txBody>
      </p:sp>
    </p:spTree>
    <p:extLst>
      <p:ext uri="{BB962C8B-B14F-4D97-AF65-F5344CB8AC3E}">
        <p14:creationId xmlns:p14="http://schemas.microsoft.com/office/powerpoint/2010/main" val="2590444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A70FE63-5C81-4604-856D-F54FD736A10E}"/>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C18910-A0C8-4A61-83DA-4782BA934A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451" name="Rectangle 2">
            <a:extLst>
              <a:ext uri="{FF2B5EF4-FFF2-40B4-BE49-F238E27FC236}">
                <a16:creationId xmlns:a16="http://schemas.microsoft.com/office/drawing/2014/main" id="{41A6628D-2BBC-4D43-AA94-F1486917DE7B}"/>
              </a:ext>
            </a:extLst>
          </p:cNvPr>
          <p:cNvSpPr>
            <a:spLocks noChangeArrowheads="1" noTextEdit="1"/>
          </p:cNvSpPr>
          <p:nvPr>
            <p:ph type="sldImg"/>
          </p:nvPr>
        </p:nvSpPr>
        <p:spPr>
          <a:ln/>
        </p:spPr>
      </p:sp>
      <p:sp>
        <p:nvSpPr>
          <p:cNvPr id="104452" name="Rectangle 3">
            <a:extLst>
              <a:ext uri="{FF2B5EF4-FFF2-40B4-BE49-F238E27FC236}">
                <a16:creationId xmlns:a16="http://schemas.microsoft.com/office/drawing/2014/main" id="{A707EEC6-5A75-4F27-BD7C-E82DF50D70EC}"/>
              </a:ext>
            </a:extLst>
          </p:cNvPr>
          <p:cNvSpPr>
            <a:spLocks noGrp="1" noChangeArrowheads="1"/>
          </p:cNvSpPr>
          <p:nvPr>
            <p:ph type="body" idx="1"/>
          </p:nvPr>
        </p:nvSpPr>
        <p:spPr>
          <a:xfrm>
            <a:off x="685800" y="4343400"/>
            <a:ext cx="5486400" cy="4114800"/>
          </a:xfrm>
          <a:noFill/>
        </p:spPr>
        <p:txBody>
          <a:bodyPr/>
          <a:lstStyle/>
          <a:p>
            <a:pPr eaLnBrk="1" hangingPunct="1"/>
            <a:r>
              <a:rPr lang="en-US" altLang="en-US"/>
              <a:t>That Qumran was not home to the Essenes has been suggested before, with theories that identify the site as everything from a Roman villa, military fortress, fortified farm, and now a pottery factory. To be sure, Magen and Peled are respected scholars who have excavated at Qumran. But their view is clearly in the minority. When you read a statement like this, "There is not an iota of evidence that it was a monastery," red flags should be flying. That the majority of scholars would hold to a certain interpretation without one iota of evidence tel</a:t>
            </a:r>
            <a:r>
              <a:rPr lang="en-US" altLang="en-US">
                <a:hlinkClick r:id="rId3"/>
              </a:rPr>
              <a:t> </a:t>
            </a:r>
            <a:r>
              <a:rPr lang="en-US" altLang="en-US"/>
              <a:t>ls us more about the speaker than the theory. That the only outside scholar that the NYT quotes is Norman Golb should cause all the bells to be sounding. Anyone who has spent time in the area has to just bust out laughing when reading Magen's idea that these caves are “the last spot they could hide the scrolls before descending to the shore” of the Dead Sea. I can just picture these guys running away from the Romans and just stopping by Cave 1 to drop off some scrolls! Oh wait, we need some jars for these - quick, run to the pottery factory and bring some back here! Those who have been to Cave 1 will understand the humor more; it's not exactly "on the way" (Cave 2 even less so). The proximity of Caves 4, 5, 7, 8, 9, and 10 to the site is telling as well. They are all less than 50 meters from the inhabitation. The attempts to separate the scrolls from the site are an utter failure.</a:t>
            </a:r>
            <a:br>
              <a:rPr lang="en-US" altLang="en-US"/>
            </a:br>
            <a:br>
              <a:rPr lang="en-US" altLang="en-US"/>
            </a:br>
            <a:r>
              <a:rPr lang="en-US" altLang="en-US"/>
              <a:t>I certainly wouldn't discourage anyone from reading the articles or the book about this theory. But here's the problem: too often these minority theories get the sensational coverage and people read about them and, lacking any other knowledge, are taken in. Instead, they should be first directed to the theories which have long been held and tested. After reviewing the mountain of evidence that Qumran was an Essene settlement, </a:t>
            </a:r>
            <a:r>
              <a:rPr lang="en-US" altLang="en-US" i="1"/>
              <a:t>then</a:t>
            </a:r>
            <a:r>
              <a:rPr lang="en-US" altLang="en-US"/>
              <a:t> go and weigh it against the latest view.</a:t>
            </a:r>
            <a:br>
              <a:rPr lang="en-US" altLang="en-US"/>
            </a:b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1FD39A-3A7D-4D37-BC6E-284C84D6AC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8FB86605-253F-459D-B677-8688FEBED2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1490" name="Rectangle 2">
            <a:extLst>
              <a:ext uri="{FF2B5EF4-FFF2-40B4-BE49-F238E27FC236}">
                <a16:creationId xmlns:a16="http://schemas.microsoft.com/office/drawing/2014/main" id="{9EF18EEB-7317-41D1-A817-782D77C92952}"/>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1491" name="Rectangle 3">
            <a:extLst>
              <a:ext uri="{FF2B5EF4-FFF2-40B4-BE49-F238E27FC236}">
                <a16:creationId xmlns:a16="http://schemas.microsoft.com/office/drawing/2014/main" id="{50F56248-113E-41F7-883A-360F4E4197D8}"/>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cs typeface="Times New Roman" panose="02020603050405020304" pitchFamily="18" charset="0"/>
              </a:rPr>
              <a:t>Pilate Inscription:</a:t>
            </a:r>
          </a:p>
          <a:p>
            <a:r>
              <a:rPr lang="en-US" altLang="en-US">
                <a:cs typeface="Times New Roman" panose="02020603050405020304" pitchFamily="18" charset="0"/>
              </a:rPr>
              <a:t>Discovered at Caesarea in secondary use in a later wall, this inscription bears witness to a major New Testament figure and settles the debate over Pilot’s title of </a:t>
            </a:r>
            <a:r>
              <a:rPr lang="en-US" altLang="en-US" i="1">
                <a:cs typeface="Times New Roman" panose="02020603050405020304" pitchFamily="18" charset="0"/>
              </a:rPr>
              <a:t>Prefect</a:t>
            </a:r>
            <a:r>
              <a:rPr lang="en-US" altLang="en-US">
                <a:cs typeface="Times New Roman" panose="02020603050405020304" pitchFamily="18" charset="0"/>
              </a:rPr>
              <a:t> rather than the inferior </a:t>
            </a:r>
            <a:r>
              <a:rPr lang="en-US" altLang="en-US" i="1">
                <a:cs typeface="Times New Roman" panose="02020603050405020304" pitchFamily="18" charset="0"/>
              </a:rPr>
              <a:t>Procurator</a:t>
            </a:r>
            <a:r>
              <a:rPr lang="en-US" altLang="en-US">
                <a:cs typeface="Times New Roman" panose="02020603050405020304" pitchFamily="18" charset="0"/>
              </a:rPr>
              <a:t>.</a:t>
            </a:r>
            <a:r>
              <a:rPr lang="en-US" altLang="en-US"/>
              <a:t> </a:t>
            </a:r>
          </a:p>
          <a:p>
            <a:r>
              <a:rPr lang="en-US" altLang="en-US" b="1">
                <a:cs typeface="Times New Roman" panose="02020603050405020304" pitchFamily="18" charset="0"/>
              </a:rPr>
              <a:t>7) Pontius Pilate inscription - 1961</a:t>
            </a:r>
          </a:p>
          <a:p>
            <a:r>
              <a:rPr lang="en-US" altLang="en-US">
                <a:cs typeface="Times New Roman" panose="02020603050405020304" pitchFamily="18" charset="0"/>
              </a:rPr>
              <a:t>Italian excavators working at the Roman theater in Caesarea Maritima uncovered a monumental inscription naming another central figure in Christ's crucifixion drama. Though only partly legible, it clearly says: "Pontius Pilatus, Prefect of Judea." Visitors to Caesarea's theater today see a replica, the original is in the Israel Museum in Jerusalem.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7AF61B-90AB-4478-B849-374F486BFB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749A4E3-7CF8-4444-92B7-045B3AEF516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5106" name="Rectangle 2">
            <a:extLst>
              <a:ext uri="{FF2B5EF4-FFF2-40B4-BE49-F238E27FC236}">
                <a16:creationId xmlns:a16="http://schemas.microsoft.com/office/drawing/2014/main" id="{45923388-A110-43C6-AA21-87C30EA93AA0}"/>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5107" name="Rectangle 3">
            <a:extLst>
              <a:ext uri="{FF2B5EF4-FFF2-40B4-BE49-F238E27FC236}">
                <a16:creationId xmlns:a16="http://schemas.microsoft.com/office/drawing/2014/main" id="{424FAE43-41E6-4DB1-A8ED-0C462E2546D3}"/>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cs typeface="Times New Roman" panose="02020603050405020304" pitchFamily="18" charset="0"/>
              </a:rPr>
              <a:t>6) Caiaphas' ossuary - 1991 </a:t>
            </a:r>
          </a:p>
          <a:p>
            <a:r>
              <a:rPr lang="en-US" altLang="en-US">
                <a:cs typeface="Times New Roman" panose="02020603050405020304" pitchFamily="18" charset="0"/>
              </a:rPr>
              <a:t>A dump truck accidentally smashed through the roof of a tomb during some work at the Jerusalem Peace Forest. Inside were found a number of ossuaries, stone boxes for retaining bones of the deceased. One of the ossuaries was inscribed with the name of Caiaphas, the high priest who presided over the trial of Jesus shortly before his </a:t>
            </a:r>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u="none" strike="noStrike" kern="1200" dirty="0">
                <a:solidFill>
                  <a:schemeClr val="tx1"/>
                </a:solidFill>
                <a:effectLst/>
                <a:latin typeface="+mn-lt"/>
                <a:ea typeface="+mn-ea"/>
                <a:cs typeface="+mn-cs"/>
              </a:rPr>
              <a:t>The Erastus inscription at Corinth</a:t>
            </a:r>
          </a:p>
          <a:p>
            <a:pPr fontAlgn="base"/>
            <a:r>
              <a:rPr lang="en-US" sz="1200" b="0" i="0" u="none" strike="noStrike" kern="1200" dirty="0">
                <a:solidFill>
                  <a:schemeClr val="tx1"/>
                </a:solidFill>
                <a:effectLst/>
                <a:latin typeface="+mn-lt"/>
                <a:ea typeface="+mn-ea"/>
                <a:cs typeface="+mn-cs"/>
              </a:rPr>
              <a:t>Posted on </a:t>
            </a:r>
            <a:r>
              <a:rPr lang="en-US" sz="1200" b="0" i="0" u="none" strike="noStrike" kern="1200" dirty="0">
                <a:solidFill>
                  <a:schemeClr val="tx1"/>
                </a:solidFill>
                <a:effectLst/>
                <a:latin typeface="+mn-lt"/>
                <a:ea typeface="+mn-ea"/>
                <a:cs typeface="+mn-cs"/>
                <a:hlinkClick r:id="rId3" tooltip="12:06 am"/>
              </a:rPr>
              <a:t>October 23, 2013</a:t>
            </a:r>
            <a:r>
              <a:rPr lang="en-US" sz="1200" b="0" i="0" u="none" strike="noStrike"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4"/>
              </a:rPr>
              <a:t>5 Comments</a:t>
            </a:r>
            <a:r>
              <a:rPr lang="en-US" sz="1200" b="0" i="0" u="none" strike="noStrike" kern="1200" dirty="0">
                <a:solidFill>
                  <a:schemeClr val="tx1"/>
                </a:solidFill>
                <a:effectLst/>
                <a:latin typeface="+mn-lt"/>
                <a:ea typeface="+mn-ea"/>
                <a:cs typeface="+mn-cs"/>
              </a:rPr>
              <a:t> </a:t>
            </a:r>
          </a:p>
          <a:p>
            <a:pPr fontAlgn="base"/>
            <a:r>
              <a:rPr lang="en-US" sz="1200" u="none" strike="noStrike" kern="1200" dirty="0">
                <a:solidFill>
                  <a:schemeClr val="tx1"/>
                </a:solidFill>
                <a:effectLst/>
                <a:latin typeface="+mn-lt"/>
                <a:ea typeface="+mn-ea"/>
                <a:cs typeface="+mn-cs"/>
              </a:rPr>
              <a:t>Even though the relationship between the Apostle Paul and the Corinthians was always a strained one, we know the names of numerous saints at Corinth who were helpful to Paul in his ministry.</a:t>
            </a:r>
          </a:p>
          <a:p>
            <a:pPr fontAlgn="base"/>
            <a:r>
              <a:rPr lang="en-US" sz="1200" u="none" strike="noStrike" kern="1200" dirty="0">
                <a:solidFill>
                  <a:schemeClr val="tx1"/>
                </a:solidFill>
                <a:effectLst/>
                <a:latin typeface="+mn-lt"/>
                <a:ea typeface="+mn-ea"/>
                <a:cs typeface="+mn-cs"/>
              </a:rPr>
              <a:t>Paul calls attention to a person named Erastus who was a “city treasurer.” He would be </a:t>
            </a:r>
            <a:r>
              <a:rPr lang="en-US" sz="1200" i="1" u="none" strike="noStrike" kern="1200" dirty="0">
                <a:solidFill>
                  <a:schemeClr val="tx1"/>
                </a:solidFill>
                <a:effectLst/>
                <a:latin typeface="+mn-lt"/>
                <a:ea typeface="+mn-ea"/>
                <a:cs typeface="+mn-cs"/>
              </a:rPr>
              <a:t>one of the few</a:t>
            </a:r>
            <a:r>
              <a:rPr lang="en-US" sz="1200" u="none" strike="noStrike" kern="1200" dirty="0">
                <a:solidFill>
                  <a:schemeClr val="tx1"/>
                </a:solidFill>
                <a:effectLst/>
                <a:latin typeface="+mn-lt"/>
                <a:ea typeface="+mn-ea"/>
                <a:cs typeface="+mn-cs"/>
              </a:rPr>
              <a:t> (“not many”) Christians who were among the socially elite at Corinth (1 Corinthians 1:26). A person named Erastus is mentioned three times in the New Testament. Whether these are two or three different persons, or all the same person, I do not know. Here are the biblical references:</a:t>
            </a:r>
          </a:p>
          <a:p>
            <a:pPr fontAlgn="base"/>
            <a:r>
              <a:rPr lang="en-US" sz="1200" u="none" strike="noStrike" kern="1200" dirty="0">
                <a:solidFill>
                  <a:schemeClr val="tx1"/>
                </a:solidFill>
                <a:effectLst/>
                <a:latin typeface="+mn-lt"/>
                <a:ea typeface="+mn-ea"/>
                <a:cs typeface="+mn-cs"/>
              </a:rPr>
              <a:t>“And having sent into Macedonia two of his helpers, Timothy and Erastus, he himself stayed in Asia for a while.” (Acts 19:22 ESV)</a:t>
            </a:r>
          </a:p>
          <a:p>
            <a:pPr fontAlgn="base"/>
            <a:r>
              <a:rPr lang="en-US" sz="1200" u="none" strike="noStrike" kern="1200" dirty="0">
                <a:solidFill>
                  <a:schemeClr val="tx1"/>
                </a:solidFill>
                <a:effectLst/>
                <a:latin typeface="+mn-lt"/>
                <a:ea typeface="+mn-ea"/>
                <a:cs typeface="+mn-cs"/>
              </a:rPr>
              <a:t>“Gaius, who is host to me and to the whole church, greets you. Erastus, the city treasurer, and our brother Quartus, greet you.” (Romans 16:23 ESV) [We understand that Romans was written from Corinth. The Greek term for “city treasurer” is </a:t>
            </a:r>
            <a:r>
              <a:rPr lang="en-US" sz="1200" i="1" u="none" strike="noStrike" kern="1200" dirty="0" err="1">
                <a:solidFill>
                  <a:schemeClr val="tx1"/>
                </a:solidFill>
                <a:effectLst/>
                <a:latin typeface="+mn-lt"/>
                <a:ea typeface="+mn-ea"/>
                <a:cs typeface="+mn-cs"/>
              </a:rPr>
              <a:t>oikonomos</a:t>
            </a:r>
            <a:r>
              <a:rPr lang="en-US" sz="1200" u="none" strike="noStrike" kern="1200" dirty="0">
                <a:solidFill>
                  <a:schemeClr val="tx1"/>
                </a:solidFill>
                <a:effectLst/>
                <a:latin typeface="+mn-lt"/>
                <a:ea typeface="+mn-ea"/>
                <a:cs typeface="+mn-cs"/>
              </a:rPr>
              <a:t>.]</a:t>
            </a:r>
          </a:p>
          <a:p>
            <a:pPr fontAlgn="base"/>
            <a:r>
              <a:rPr lang="en-US" sz="1200" u="none" strike="noStrike" kern="1200" dirty="0">
                <a:solidFill>
                  <a:schemeClr val="tx1"/>
                </a:solidFill>
                <a:effectLst/>
                <a:latin typeface="+mn-lt"/>
                <a:ea typeface="+mn-ea"/>
                <a:cs typeface="+mn-cs"/>
              </a:rPr>
              <a:t>“Erastus remained at Corinth, and I left </a:t>
            </a:r>
            <a:r>
              <a:rPr lang="en-US" sz="1200" u="none" strike="noStrike" kern="1200" dirty="0" err="1">
                <a:solidFill>
                  <a:schemeClr val="tx1"/>
                </a:solidFill>
                <a:effectLst/>
                <a:latin typeface="+mn-lt"/>
                <a:ea typeface="+mn-ea"/>
                <a:cs typeface="+mn-cs"/>
              </a:rPr>
              <a:t>Trophimus</a:t>
            </a:r>
            <a:r>
              <a:rPr lang="en-US" sz="1200" u="none" strike="noStrike" kern="1200" dirty="0">
                <a:solidFill>
                  <a:schemeClr val="tx1"/>
                </a:solidFill>
                <a:effectLst/>
                <a:latin typeface="+mn-lt"/>
                <a:ea typeface="+mn-ea"/>
                <a:cs typeface="+mn-cs"/>
              </a:rPr>
              <a:t>, who was ill, at Miletus.” (2 Timothy 4:20 ESV)</a:t>
            </a:r>
          </a:p>
          <a:p>
            <a:pPr fontAlgn="base"/>
            <a:r>
              <a:rPr lang="en-US" sz="1200" u="none" strike="noStrike" kern="1200" dirty="0">
                <a:solidFill>
                  <a:schemeClr val="tx1"/>
                </a:solidFill>
                <a:effectLst/>
                <a:latin typeface="+mn-lt"/>
                <a:ea typeface="+mn-ea"/>
                <a:cs typeface="+mn-cs"/>
              </a:rPr>
              <a:t>It is of interest that during the 1929 archaeological excavation of the area near the theater (see </a:t>
            </a:r>
            <a:r>
              <a:rPr lang="en-US" sz="1200" u="none" strike="noStrike" kern="1200" dirty="0">
                <a:solidFill>
                  <a:schemeClr val="tx1"/>
                </a:solidFill>
                <a:effectLst/>
                <a:latin typeface="+mn-lt"/>
                <a:ea typeface="+mn-ea"/>
                <a:cs typeface="+mn-cs"/>
                <a:hlinkClick r:id="rId5" tooltip="Theater at Corinth"/>
              </a:rPr>
              <a:t>here</a:t>
            </a:r>
            <a:r>
              <a:rPr lang="en-US" sz="1200" u="none" strike="noStrike" kern="1200" dirty="0">
                <a:solidFill>
                  <a:schemeClr val="tx1"/>
                </a:solidFill>
                <a:effectLst/>
                <a:latin typeface="+mn-lt"/>
                <a:ea typeface="+mn-ea"/>
                <a:cs typeface="+mn-cs"/>
              </a:rPr>
              <a:t>), a plaza was located that contained a stone inscription bearing the name of Erastus and indicating that he was a public official.</a:t>
            </a:r>
          </a:p>
          <a:p>
            <a:endParaRPr lang="en-US" dirty="0"/>
          </a:p>
          <a:p>
            <a:pPr fontAlgn="base"/>
            <a:r>
              <a:rPr lang="en-US" sz="1200" u="none" strike="noStrike" kern="1200" dirty="0">
                <a:solidFill>
                  <a:schemeClr val="tx1"/>
                </a:solidFill>
                <a:effectLst/>
                <a:latin typeface="+mn-lt"/>
                <a:ea typeface="+mn-ea"/>
                <a:cs typeface="+mn-cs"/>
              </a:rPr>
              <a:t>For those who have interest in a more technical discussion of this inscription may find it in David W.J. Gill, “Erastus The Aedile.” </a:t>
            </a:r>
            <a:r>
              <a:rPr lang="en-US" sz="1200" i="1" u="none" strike="noStrike" kern="1200" dirty="0">
                <a:solidFill>
                  <a:schemeClr val="tx1"/>
                </a:solidFill>
                <a:effectLst/>
                <a:latin typeface="+mn-lt"/>
                <a:ea typeface="+mn-ea"/>
                <a:cs typeface="+mn-cs"/>
              </a:rPr>
              <a:t>Tyndale Bulletin</a:t>
            </a:r>
            <a:r>
              <a:rPr lang="en-US" sz="1200" u="none" strike="noStrike" kern="1200" dirty="0">
                <a:solidFill>
                  <a:schemeClr val="tx1"/>
                </a:solidFill>
                <a:effectLst/>
                <a:latin typeface="+mn-lt"/>
                <a:ea typeface="+mn-ea"/>
                <a:cs typeface="+mn-cs"/>
              </a:rPr>
              <a:t> 40.2 (1989): 298. Gill asks,</a:t>
            </a:r>
          </a:p>
          <a:p>
            <a:pPr fontAlgn="base"/>
            <a:r>
              <a:rPr lang="en-US" sz="1200" kern="1200" dirty="0">
                <a:solidFill>
                  <a:schemeClr val="tx1"/>
                </a:solidFill>
                <a:effectLst/>
                <a:latin typeface="+mn-lt"/>
                <a:ea typeface="+mn-ea"/>
                <a:cs typeface="+mn-cs"/>
              </a:rPr>
              <a:t>Are we to identify the Erastus inscription with the Erastus of Romans? It needs to be pointed out that the evidence will not allow a certain identification or a certain rejection.</a:t>
            </a:r>
          </a:p>
          <a:p>
            <a:pPr fontAlgn="base"/>
            <a:r>
              <a:rPr lang="en-US" sz="1200" u="none" strike="noStrike" kern="1200" dirty="0">
                <a:solidFill>
                  <a:schemeClr val="tx1"/>
                </a:solidFill>
                <a:effectLst/>
                <a:latin typeface="+mn-lt"/>
                <a:ea typeface="+mn-ea"/>
                <a:cs typeface="+mn-cs"/>
              </a:rPr>
              <a:t>We are not able to answer the question with certainty, but the possibility that this man was among the disciples at Corinth, and a friend of Paul, is intriguing.</a:t>
            </a:r>
          </a:p>
          <a:p>
            <a:endParaRPr lang="en-US" dirty="0"/>
          </a:p>
          <a:p>
            <a:endParaRPr lang="en-US" dirty="0"/>
          </a:p>
        </p:txBody>
      </p:sp>
      <p:sp>
        <p:nvSpPr>
          <p:cNvPr id="4" name="Slide Number Placeholder 3"/>
          <p:cNvSpPr>
            <a:spLocks noGrp="1"/>
          </p:cNvSpPr>
          <p:nvPr>
            <p:ph type="sldNum" sz="quarter" idx="5"/>
          </p:nvPr>
        </p:nvSpPr>
        <p:spPr/>
        <p:txBody>
          <a:bodyPr/>
          <a:lstStyle/>
          <a:p>
            <a:fld id="{2A524E6A-2465-45A9-87D2-8670ED48525E}" type="slidenum">
              <a:rPr lang="en-US" smtClean="0"/>
              <a:t>64</a:t>
            </a:fld>
            <a:endParaRPr lang="en-US"/>
          </a:p>
        </p:txBody>
      </p:sp>
    </p:spTree>
    <p:extLst>
      <p:ext uri="{BB962C8B-B14F-4D97-AF65-F5344CB8AC3E}">
        <p14:creationId xmlns:p14="http://schemas.microsoft.com/office/powerpoint/2010/main" val="198654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809118-9E60-432E-8802-0FE0D3EBDDBF}"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0756804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762143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4890098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92385190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8/4/2019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224089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4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9144000" cy="1417637"/>
          </a:xfrm>
          <a:solidFill>
            <a:schemeClr val="tx1">
              <a:alpha val="40000"/>
            </a:schemeClr>
          </a:solidFill>
        </p:spPr>
        <p:txBody>
          <a:bodyPr/>
          <a:lstStyle/>
          <a:p>
            <a:r>
              <a:rPr lang="en-US" dirty="0"/>
              <a:t>Click to edit Master title style</a:t>
            </a:r>
          </a:p>
        </p:txBody>
      </p:sp>
    </p:spTree>
    <p:extLst>
      <p:ext uri="{BB962C8B-B14F-4D97-AF65-F5344CB8AC3E}">
        <p14:creationId xmlns:p14="http://schemas.microsoft.com/office/powerpoint/2010/main" val="3640231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452730" cy="1586916"/>
          </a:xfrm>
          <a:prstGeom prst="rect">
            <a:avLst/>
          </a:prstGeom>
        </p:spPr>
      </p:pic>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452731" y="0"/>
            <a:ext cx="4691269" cy="158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586866"/>
          </a:xfrm>
          <a:solidFill>
            <a:schemeClr val="tx1">
              <a:alpha val="40000"/>
            </a:schemeClr>
          </a:solidFill>
        </p:spPr>
        <p:txBody>
          <a:bodyPr/>
          <a:lstStyle/>
          <a:p>
            <a:r>
              <a:rPr lang="en-US" dirty="0"/>
              <a:t>Click to edit Master title style</a:t>
            </a:r>
          </a:p>
        </p:txBody>
      </p:sp>
    </p:spTree>
    <p:extLst>
      <p:ext uri="{BB962C8B-B14F-4D97-AF65-F5344CB8AC3E}">
        <p14:creationId xmlns:p14="http://schemas.microsoft.com/office/powerpoint/2010/main" val="1293379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9" y="6373815"/>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41"/>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40C1022-AB14-4404-88B7-FBEBFBD8EDD6}" type="slidenum">
              <a:rPr lang="en-US" sz="1800" kern="1200" smtClean="0">
                <a:solidFill>
                  <a:srgbClr val="898989"/>
                </a:solidFill>
                <a:latin typeface="Calibri" pitchFamily="34" charset="0"/>
                <a:ea typeface="+mn-ea"/>
              </a:rPr>
              <a:pPr algn="r" eaLnBrk="1" fontAlgn="base" hangingPunct="1">
                <a:spcBef>
                  <a:spcPct val="0"/>
                </a:spcBef>
                <a:spcAft>
                  <a:spcPct val="0"/>
                </a:spcAft>
                <a:defRPr/>
              </a:pPr>
              <a:t>‹#›</a:t>
            </a:fld>
            <a:endParaRPr lang="en-US" sz="1800"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5"/>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9"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385485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46B7E1-BFA1-4E1F-86B6-3AED47A2A5D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1343610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6B7E1-BFA1-4E1F-86B6-3AED47A2A5D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95769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46B7E1-BFA1-4E1F-86B6-3AED47A2A5D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244582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1924672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46B7E1-BFA1-4E1F-86B6-3AED47A2A5D9}"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1056271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46B7E1-BFA1-4E1F-86B6-3AED47A2A5D9}" type="datetimeFigureOut">
              <a:rPr lang="en-US" smtClean="0"/>
              <a:t>8/4/2019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1835797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46B7E1-BFA1-4E1F-86B6-3AED47A2A5D9}" type="datetimeFigureOut">
              <a:rPr lang="en-US" smtClean="0"/>
              <a:t>8/4/2019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3438491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6B7E1-BFA1-4E1F-86B6-3AED47A2A5D9}" type="datetimeFigureOut">
              <a:rPr lang="en-US" smtClean="0"/>
              <a:t>8/4/2019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143801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46B7E1-BFA1-4E1F-86B6-3AED47A2A5D9}"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427036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46B7E1-BFA1-4E1F-86B6-3AED47A2A5D9}"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421382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6B7E1-BFA1-4E1F-86B6-3AED47A2A5D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1333483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6B7E1-BFA1-4E1F-86B6-3AED47A2A5D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ABB3E-0BA1-4EBD-833F-BDE4F12365F2}" type="slidenum">
              <a:rPr lang="en-US" smtClean="0"/>
              <a:t>‹#›</a:t>
            </a:fld>
            <a:endParaRPr lang="en-US"/>
          </a:p>
        </p:txBody>
      </p:sp>
    </p:spTree>
    <p:extLst>
      <p:ext uri="{BB962C8B-B14F-4D97-AF65-F5344CB8AC3E}">
        <p14:creationId xmlns:p14="http://schemas.microsoft.com/office/powerpoint/2010/main" val="287273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B9DA1E5-33CF-443E-A030-3ABBAAD24496}"/>
              </a:ext>
            </a:extLst>
          </p:cNvPr>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a:extLst>
              <a:ext uri="{FF2B5EF4-FFF2-40B4-BE49-F238E27FC236}">
                <a16:creationId xmlns:a16="http://schemas.microsoft.com/office/drawing/2014/main" id="{70733A7D-FE06-473D-8A13-67E1183C08E0}"/>
              </a:ext>
            </a:extLst>
          </p:cNvPr>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a:extLst>
              <a:ext uri="{FF2B5EF4-FFF2-40B4-BE49-F238E27FC236}">
                <a16:creationId xmlns:a16="http://schemas.microsoft.com/office/drawing/2014/main" id="{DAD58069-5F25-4BC6-9FB3-CFB512273BA9}"/>
              </a:ext>
            </a:extLst>
          </p:cNvPr>
          <p:cNvSpPr>
            <a:spLocks noGrp="1" noChangeArrowheads="1"/>
          </p:cNvSpPr>
          <p:nvPr>
            <p:ph type="dt" sz="half" idx="2"/>
          </p:nvPr>
        </p:nvSpPr>
        <p:spPr>
          <a:xfrm>
            <a:off x="914400" y="6400800"/>
            <a:ext cx="1905000" cy="457200"/>
          </a:xfrm>
        </p:spPr>
        <p:txBody>
          <a:bodyPr anchorCtr="0"/>
          <a:lstStyle>
            <a:lvl1pPr>
              <a:defRPr>
                <a:solidFill>
                  <a:schemeClr val="tx2"/>
                </a:solidFill>
              </a:defRPr>
            </a:lvl1pPr>
          </a:lstStyle>
          <a:p>
            <a:endParaRPr lang="en-US" altLang="en-US"/>
          </a:p>
        </p:txBody>
      </p:sp>
      <p:sp>
        <p:nvSpPr>
          <p:cNvPr id="4101" name="Rectangle 5">
            <a:extLst>
              <a:ext uri="{FF2B5EF4-FFF2-40B4-BE49-F238E27FC236}">
                <a16:creationId xmlns:a16="http://schemas.microsoft.com/office/drawing/2014/main" id="{4C46725D-5038-43DC-BFA2-BC956776CDBC}"/>
              </a:ext>
            </a:extLst>
          </p:cNvPr>
          <p:cNvSpPr>
            <a:spLocks noGrp="1" noChangeArrowheads="1"/>
          </p:cNvSpPr>
          <p:nvPr>
            <p:ph type="ftr" sz="quarter" idx="3"/>
          </p:nvPr>
        </p:nvSpPr>
        <p:spPr>
          <a:xfrm>
            <a:off x="3505200" y="6400800"/>
            <a:ext cx="2895600" cy="457200"/>
          </a:xfrm>
        </p:spPr>
        <p:txBody>
          <a:bodyPr anchorCtr="0"/>
          <a:lstStyle>
            <a:lvl1pPr>
              <a:defRPr>
                <a:solidFill>
                  <a:schemeClr val="tx2"/>
                </a:solidFill>
              </a:defRPr>
            </a:lvl1pPr>
          </a:lstStyle>
          <a:p>
            <a:endParaRPr lang="en-US" altLang="en-US"/>
          </a:p>
        </p:txBody>
      </p:sp>
      <p:sp>
        <p:nvSpPr>
          <p:cNvPr id="4102" name="Rectangle 6">
            <a:extLst>
              <a:ext uri="{FF2B5EF4-FFF2-40B4-BE49-F238E27FC236}">
                <a16:creationId xmlns:a16="http://schemas.microsoft.com/office/drawing/2014/main" id="{A4F3D753-3DB3-41AD-9907-E2E4D0E6E624}"/>
              </a:ext>
            </a:extLst>
          </p:cNvPr>
          <p:cNvSpPr>
            <a:spLocks noGrp="1" noChangeArrowheads="1"/>
          </p:cNvSpPr>
          <p:nvPr>
            <p:ph type="sldNum" sz="quarter" idx="4"/>
          </p:nvPr>
        </p:nvSpPr>
        <p:spPr/>
        <p:txBody>
          <a:bodyPr anchorCtr="0"/>
          <a:lstStyle>
            <a:lvl1pPr>
              <a:defRPr>
                <a:solidFill>
                  <a:schemeClr val="tx2"/>
                </a:solidFill>
              </a:defRPr>
            </a:lvl1pPr>
          </a:lstStyle>
          <a:p>
            <a:fld id="{1C285BE9-8552-4283-8FE1-9AAFDEB17900}" type="slidenum">
              <a:rPr lang="en-US" altLang="en-US"/>
              <a:pPr/>
              <a:t>‹#›</a:t>
            </a:fld>
            <a:endParaRPr lang="en-US" altLang="en-US"/>
          </a:p>
        </p:txBody>
      </p:sp>
      <p:grpSp>
        <p:nvGrpSpPr>
          <p:cNvPr id="4103" name="Group 7">
            <a:extLst>
              <a:ext uri="{FF2B5EF4-FFF2-40B4-BE49-F238E27FC236}">
                <a16:creationId xmlns:a16="http://schemas.microsoft.com/office/drawing/2014/main" id="{CDB5CC05-134F-40AF-AE0F-F922490E4554}"/>
              </a:ext>
            </a:extLst>
          </p:cNvPr>
          <p:cNvGrpSpPr>
            <a:grpSpLocks/>
          </p:cNvGrpSpPr>
          <p:nvPr/>
        </p:nvGrpSpPr>
        <p:grpSpPr bwMode="auto">
          <a:xfrm>
            <a:off x="0" y="0"/>
            <a:ext cx="6362700" cy="6858000"/>
            <a:chOff x="0" y="0"/>
            <a:chExt cx="4008" cy="4320"/>
          </a:xfrm>
        </p:grpSpPr>
        <p:pic>
          <p:nvPicPr>
            <p:cNvPr id="4104" name="Picture 8">
              <a:extLst>
                <a:ext uri="{FF2B5EF4-FFF2-40B4-BE49-F238E27FC236}">
                  <a16:creationId xmlns:a16="http://schemas.microsoft.com/office/drawing/2014/main" id="{107F145C-6ED9-4246-A8ED-0F434DC07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FF638D46-3FB4-48D1-9085-BD37A51D3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a:extLst>
              <a:ext uri="{FF2B5EF4-FFF2-40B4-BE49-F238E27FC236}">
                <a16:creationId xmlns:a16="http://schemas.microsoft.com/office/drawing/2014/main" id="{F6789ED9-088E-4B1F-AE32-C7493FEB9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72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3FBD-7CAC-459A-8CC1-D5BD95FB2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2088C8-51FF-4E0A-B2A9-A1F981F0E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67672-A595-4D43-B4C8-F204107DBAA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336B55F-DC06-4788-9E60-4D658B8783E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54E8A4E-0A3E-4D73-B903-0009BD4EFD41}"/>
              </a:ext>
            </a:extLst>
          </p:cNvPr>
          <p:cNvSpPr>
            <a:spLocks noGrp="1"/>
          </p:cNvSpPr>
          <p:nvPr>
            <p:ph type="sldNum" sz="quarter" idx="12"/>
          </p:nvPr>
        </p:nvSpPr>
        <p:spPr/>
        <p:txBody>
          <a:bodyPr/>
          <a:lstStyle>
            <a:lvl1pPr>
              <a:defRPr/>
            </a:lvl1pPr>
          </a:lstStyle>
          <a:p>
            <a:fld id="{F9B9181E-211D-4EDB-8643-7B20BA3A865A}" type="slidenum">
              <a:rPr lang="en-US" altLang="en-US"/>
              <a:pPr/>
              <a:t>‹#›</a:t>
            </a:fld>
            <a:endParaRPr lang="en-US" altLang="en-US"/>
          </a:p>
        </p:txBody>
      </p:sp>
    </p:spTree>
    <p:extLst>
      <p:ext uri="{BB962C8B-B14F-4D97-AF65-F5344CB8AC3E}">
        <p14:creationId xmlns:p14="http://schemas.microsoft.com/office/powerpoint/2010/main" val="1277293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09118-9E60-432E-8802-0FE0D3EBDDBF}"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0146504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FBB4-F592-461B-B719-861857B01326}"/>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CB6A9B-E99C-4E3C-A1B1-B6C1E815B56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33B16E7-5BD6-4D34-80E5-27D058526A2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E866FCD-ADDB-4A11-AB21-0E7910394B4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0E229B7-EF76-4AB9-BE73-29064640FCCB}"/>
              </a:ext>
            </a:extLst>
          </p:cNvPr>
          <p:cNvSpPr>
            <a:spLocks noGrp="1"/>
          </p:cNvSpPr>
          <p:nvPr>
            <p:ph type="sldNum" sz="quarter" idx="12"/>
          </p:nvPr>
        </p:nvSpPr>
        <p:spPr/>
        <p:txBody>
          <a:bodyPr/>
          <a:lstStyle>
            <a:lvl1pPr>
              <a:defRPr/>
            </a:lvl1pPr>
          </a:lstStyle>
          <a:p>
            <a:fld id="{F3BA2238-1C19-4A7B-B145-2EE95A71444C}" type="slidenum">
              <a:rPr lang="en-US" altLang="en-US"/>
              <a:pPr/>
              <a:t>‹#›</a:t>
            </a:fld>
            <a:endParaRPr lang="en-US" altLang="en-US"/>
          </a:p>
        </p:txBody>
      </p:sp>
    </p:spTree>
    <p:extLst>
      <p:ext uri="{BB962C8B-B14F-4D97-AF65-F5344CB8AC3E}">
        <p14:creationId xmlns:p14="http://schemas.microsoft.com/office/powerpoint/2010/main" val="2056647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C417-BBCB-4DE8-BEC0-5E2719EBD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D5C79B-FF21-4B84-83CE-9581599255E5}"/>
              </a:ext>
            </a:extLst>
          </p:cNvPr>
          <p:cNvSpPr>
            <a:spLocks noGrp="1"/>
          </p:cNvSpPr>
          <p:nvPr>
            <p:ph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AF10FF-C800-4C5C-AD56-1CCBD1D45BEE}"/>
              </a:ext>
            </a:extLst>
          </p:cNvPr>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F6AB85-AC6F-43A4-8A4E-7246324B02A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2E9538B-0E62-4F22-845A-71F9508AF7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F664AE5-7B9B-460F-B3C7-21F550347F12}"/>
              </a:ext>
            </a:extLst>
          </p:cNvPr>
          <p:cNvSpPr>
            <a:spLocks noGrp="1"/>
          </p:cNvSpPr>
          <p:nvPr>
            <p:ph type="sldNum" sz="quarter" idx="12"/>
          </p:nvPr>
        </p:nvSpPr>
        <p:spPr/>
        <p:txBody>
          <a:bodyPr/>
          <a:lstStyle>
            <a:lvl1pPr>
              <a:defRPr/>
            </a:lvl1pPr>
          </a:lstStyle>
          <a:p>
            <a:fld id="{DDF34122-AF71-479C-90C4-03AD19CDAC95}" type="slidenum">
              <a:rPr lang="en-US" altLang="en-US"/>
              <a:pPr/>
              <a:t>‹#›</a:t>
            </a:fld>
            <a:endParaRPr lang="en-US" altLang="en-US"/>
          </a:p>
        </p:txBody>
      </p:sp>
    </p:spTree>
    <p:extLst>
      <p:ext uri="{BB962C8B-B14F-4D97-AF65-F5344CB8AC3E}">
        <p14:creationId xmlns:p14="http://schemas.microsoft.com/office/powerpoint/2010/main" val="3297733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CE40-7DD4-4974-9FA3-CCFB29ED60C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4E63DD-C1D4-4A2A-94FF-4FE7D226CA5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1892E-9FCB-4B3C-B544-EFF726BD7E2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53C77-CF68-434D-95E7-6780015DD8E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91D1D3-4090-4081-8542-8F4A1EE774E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5015F1-0E02-4E81-9AF0-523203957A1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F81E7DC-15CE-45E6-A67E-1C7C64C5535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90027DD-FCE0-4BC1-A3C4-C89D1939CAB6}"/>
              </a:ext>
            </a:extLst>
          </p:cNvPr>
          <p:cNvSpPr>
            <a:spLocks noGrp="1"/>
          </p:cNvSpPr>
          <p:nvPr>
            <p:ph type="sldNum" sz="quarter" idx="12"/>
          </p:nvPr>
        </p:nvSpPr>
        <p:spPr/>
        <p:txBody>
          <a:bodyPr/>
          <a:lstStyle>
            <a:lvl1pPr>
              <a:defRPr/>
            </a:lvl1pPr>
          </a:lstStyle>
          <a:p>
            <a:fld id="{7D2A2F7A-2CDD-497C-A40D-D2F3E3641001}" type="slidenum">
              <a:rPr lang="en-US" altLang="en-US"/>
              <a:pPr/>
              <a:t>‹#›</a:t>
            </a:fld>
            <a:endParaRPr lang="en-US" altLang="en-US"/>
          </a:p>
        </p:txBody>
      </p:sp>
    </p:spTree>
    <p:extLst>
      <p:ext uri="{BB962C8B-B14F-4D97-AF65-F5344CB8AC3E}">
        <p14:creationId xmlns:p14="http://schemas.microsoft.com/office/powerpoint/2010/main" val="3059301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832A-23B4-4650-B700-077FC27DAC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38F4D-FD81-41BE-951B-361221931C2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693A4E5-8E6A-4BCC-BAC1-AAFD79386CD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4A2122A-7E24-43D2-AD61-B31C1379D857}"/>
              </a:ext>
            </a:extLst>
          </p:cNvPr>
          <p:cNvSpPr>
            <a:spLocks noGrp="1"/>
          </p:cNvSpPr>
          <p:nvPr>
            <p:ph type="sldNum" sz="quarter" idx="12"/>
          </p:nvPr>
        </p:nvSpPr>
        <p:spPr/>
        <p:txBody>
          <a:bodyPr/>
          <a:lstStyle>
            <a:lvl1pPr>
              <a:defRPr/>
            </a:lvl1pPr>
          </a:lstStyle>
          <a:p>
            <a:fld id="{87CDF992-F9C4-49F3-BFC5-304A857483B8}" type="slidenum">
              <a:rPr lang="en-US" altLang="en-US"/>
              <a:pPr/>
              <a:t>‹#›</a:t>
            </a:fld>
            <a:endParaRPr lang="en-US" altLang="en-US"/>
          </a:p>
        </p:txBody>
      </p:sp>
    </p:spTree>
    <p:extLst>
      <p:ext uri="{BB962C8B-B14F-4D97-AF65-F5344CB8AC3E}">
        <p14:creationId xmlns:p14="http://schemas.microsoft.com/office/powerpoint/2010/main" val="3666444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067362-ACF9-4D21-9974-A4E42E88414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A5714A0-F661-48D7-847F-B5E88BDCD74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4E9F9D5-53A9-4E07-876A-9AA185D04393}"/>
              </a:ext>
            </a:extLst>
          </p:cNvPr>
          <p:cNvSpPr>
            <a:spLocks noGrp="1"/>
          </p:cNvSpPr>
          <p:nvPr>
            <p:ph type="sldNum" sz="quarter" idx="12"/>
          </p:nvPr>
        </p:nvSpPr>
        <p:spPr/>
        <p:txBody>
          <a:bodyPr/>
          <a:lstStyle>
            <a:lvl1pPr>
              <a:defRPr/>
            </a:lvl1pPr>
          </a:lstStyle>
          <a:p>
            <a:fld id="{F79E46ED-74FA-4042-A355-1A88BCC46B7B}" type="slidenum">
              <a:rPr lang="en-US" altLang="en-US"/>
              <a:pPr/>
              <a:t>‹#›</a:t>
            </a:fld>
            <a:endParaRPr lang="en-US" altLang="en-US"/>
          </a:p>
        </p:txBody>
      </p:sp>
    </p:spTree>
    <p:extLst>
      <p:ext uri="{BB962C8B-B14F-4D97-AF65-F5344CB8AC3E}">
        <p14:creationId xmlns:p14="http://schemas.microsoft.com/office/powerpoint/2010/main" val="2356309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E4381-498A-4F25-A89F-B3E9AC83D1F1}"/>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4E8B4D-2D94-4F7D-AF02-7DB9DC354C9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EA3FE9-7B9B-41C8-A0B4-2E332934C5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B7297-0CCF-4D76-BC5C-86704C5D72F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16B1CE0-2C05-4DBB-A87F-1666EF3169C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D0063C9-AE66-4FF5-BC5A-3CB025982A40}"/>
              </a:ext>
            </a:extLst>
          </p:cNvPr>
          <p:cNvSpPr>
            <a:spLocks noGrp="1"/>
          </p:cNvSpPr>
          <p:nvPr>
            <p:ph type="sldNum" sz="quarter" idx="12"/>
          </p:nvPr>
        </p:nvSpPr>
        <p:spPr/>
        <p:txBody>
          <a:bodyPr/>
          <a:lstStyle>
            <a:lvl1pPr>
              <a:defRPr/>
            </a:lvl1pPr>
          </a:lstStyle>
          <a:p>
            <a:fld id="{4F5E72B9-809C-4549-8CE0-87A74ED50939}" type="slidenum">
              <a:rPr lang="en-US" altLang="en-US"/>
              <a:pPr/>
              <a:t>‹#›</a:t>
            </a:fld>
            <a:endParaRPr lang="en-US" altLang="en-US"/>
          </a:p>
        </p:txBody>
      </p:sp>
    </p:spTree>
    <p:extLst>
      <p:ext uri="{BB962C8B-B14F-4D97-AF65-F5344CB8AC3E}">
        <p14:creationId xmlns:p14="http://schemas.microsoft.com/office/powerpoint/2010/main" val="3935212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1B84-9ADC-4433-9344-F71C7FD515A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A3374F-B5CD-4E70-AFDE-BAC9B9707C0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6FCB38-A4FD-4737-84D3-E28CA2E427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33C03-81EF-478B-A260-42417135C6E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EE291B5-B48C-4242-85D5-5735A819EA0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2125182-5853-475A-B22B-EE1F386C84EC}"/>
              </a:ext>
            </a:extLst>
          </p:cNvPr>
          <p:cNvSpPr>
            <a:spLocks noGrp="1"/>
          </p:cNvSpPr>
          <p:nvPr>
            <p:ph type="sldNum" sz="quarter" idx="12"/>
          </p:nvPr>
        </p:nvSpPr>
        <p:spPr/>
        <p:txBody>
          <a:bodyPr/>
          <a:lstStyle>
            <a:lvl1pPr>
              <a:defRPr/>
            </a:lvl1pPr>
          </a:lstStyle>
          <a:p>
            <a:fld id="{88386333-6C5E-451B-A96C-58356E71AF32}" type="slidenum">
              <a:rPr lang="en-US" altLang="en-US"/>
              <a:pPr/>
              <a:t>‹#›</a:t>
            </a:fld>
            <a:endParaRPr lang="en-US" altLang="en-US"/>
          </a:p>
        </p:txBody>
      </p:sp>
    </p:spTree>
    <p:extLst>
      <p:ext uri="{BB962C8B-B14F-4D97-AF65-F5344CB8AC3E}">
        <p14:creationId xmlns:p14="http://schemas.microsoft.com/office/powerpoint/2010/main" val="4162085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557F-7CD0-436A-81F8-98E079DD7F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528869-C8DA-4336-BA66-1E47B85B61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98D1E-2C8B-4F62-8FC4-5258BD8E3C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744009-FEEB-46A7-A61B-554758D1698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36FBE47-4D6C-4670-A2B8-58A749FBF3F2}"/>
              </a:ext>
            </a:extLst>
          </p:cNvPr>
          <p:cNvSpPr>
            <a:spLocks noGrp="1"/>
          </p:cNvSpPr>
          <p:nvPr>
            <p:ph type="sldNum" sz="quarter" idx="12"/>
          </p:nvPr>
        </p:nvSpPr>
        <p:spPr/>
        <p:txBody>
          <a:bodyPr/>
          <a:lstStyle>
            <a:lvl1pPr>
              <a:defRPr/>
            </a:lvl1pPr>
          </a:lstStyle>
          <a:p>
            <a:fld id="{B0969082-7E52-4F49-902A-CB16511C7E4D}" type="slidenum">
              <a:rPr lang="en-US" altLang="en-US"/>
              <a:pPr/>
              <a:t>‹#›</a:t>
            </a:fld>
            <a:endParaRPr lang="en-US" altLang="en-US"/>
          </a:p>
        </p:txBody>
      </p:sp>
    </p:spTree>
    <p:extLst>
      <p:ext uri="{BB962C8B-B14F-4D97-AF65-F5344CB8AC3E}">
        <p14:creationId xmlns:p14="http://schemas.microsoft.com/office/powerpoint/2010/main" val="4174692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BFFD5E-1038-4F52-8418-5725EBE269BC}"/>
              </a:ext>
            </a:extLst>
          </p:cNvPr>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750FCE-3A07-4BDB-9BF8-134055548F54}"/>
              </a:ext>
            </a:extLst>
          </p:cNvPr>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63511-F3C4-4CE8-B7E3-3AE26E237B0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F6F661-8EB8-4FDC-8859-6001B1265E0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C3E55A4-3929-4995-9BEC-0D06B232E488}"/>
              </a:ext>
            </a:extLst>
          </p:cNvPr>
          <p:cNvSpPr>
            <a:spLocks noGrp="1"/>
          </p:cNvSpPr>
          <p:nvPr>
            <p:ph type="sldNum" sz="quarter" idx="12"/>
          </p:nvPr>
        </p:nvSpPr>
        <p:spPr/>
        <p:txBody>
          <a:bodyPr/>
          <a:lstStyle>
            <a:lvl1pPr>
              <a:defRPr/>
            </a:lvl1pPr>
          </a:lstStyle>
          <a:p>
            <a:fld id="{C6518F97-3C31-44D6-8035-FB5856848F3B}" type="slidenum">
              <a:rPr lang="en-US" altLang="en-US"/>
              <a:pPr/>
              <a:t>‹#›</a:t>
            </a:fld>
            <a:endParaRPr lang="en-US" altLang="en-US"/>
          </a:p>
        </p:txBody>
      </p:sp>
    </p:spTree>
    <p:extLst>
      <p:ext uri="{BB962C8B-B14F-4D97-AF65-F5344CB8AC3E}">
        <p14:creationId xmlns:p14="http://schemas.microsoft.com/office/powerpoint/2010/main" val="1880620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cs typeface="Arial"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a:cs typeface="Arial"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cs typeface="Arial" pitchFamily="34" charset="0"/>
              </a:defRPr>
            </a:lvl1pPr>
          </a:lstStyle>
          <a:p>
            <a:pPr>
              <a:defRPr/>
            </a:pPr>
            <a:fld id="{AFEECC55-FFFF-4192-8FD1-64084E81FDBC}" type="slidenum">
              <a:rPr lang="en-US"/>
              <a:pPr>
                <a:defRPr/>
              </a:pPr>
              <a:t>‹#›</a:t>
            </a:fld>
            <a:endParaRPr lang="en-US"/>
          </a:p>
        </p:txBody>
      </p:sp>
    </p:spTree>
    <p:extLst>
      <p:ext uri="{BB962C8B-B14F-4D97-AF65-F5344CB8AC3E}">
        <p14:creationId xmlns:p14="http://schemas.microsoft.com/office/powerpoint/2010/main" val="394303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09118-9E60-432E-8802-0FE0D3EBDDBF}"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98181040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F02F21C9-3F9C-409E-B8ED-C25293EB1E83}" type="slidenum">
              <a:rPr lang="en-US"/>
              <a:pPr>
                <a:defRPr/>
              </a:pPr>
              <a:t>‹#›</a:t>
            </a:fld>
            <a:endParaRPr lang="en-US"/>
          </a:p>
        </p:txBody>
      </p:sp>
    </p:spTree>
    <p:extLst>
      <p:ext uri="{BB962C8B-B14F-4D97-AF65-F5344CB8AC3E}">
        <p14:creationId xmlns:p14="http://schemas.microsoft.com/office/powerpoint/2010/main" val="2946881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9CC561C5-3EAA-44DB-B697-5A12151D018A}" type="slidenum">
              <a:rPr lang="en-US"/>
              <a:pPr>
                <a:defRPr/>
              </a:pPr>
              <a:t>‹#›</a:t>
            </a:fld>
            <a:endParaRPr lang="en-US"/>
          </a:p>
        </p:txBody>
      </p:sp>
    </p:spTree>
    <p:extLst>
      <p:ext uri="{BB962C8B-B14F-4D97-AF65-F5344CB8AC3E}">
        <p14:creationId xmlns:p14="http://schemas.microsoft.com/office/powerpoint/2010/main" val="2332371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10E23438-1971-482E-8EAB-52892E379191}" type="slidenum">
              <a:rPr lang="en-US"/>
              <a:pPr>
                <a:defRPr/>
              </a:pPr>
              <a:t>‹#›</a:t>
            </a:fld>
            <a:endParaRPr lang="en-US"/>
          </a:p>
        </p:txBody>
      </p:sp>
    </p:spTree>
    <p:extLst>
      <p:ext uri="{BB962C8B-B14F-4D97-AF65-F5344CB8AC3E}">
        <p14:creationId xmlns:p14="http://schemas.microsoft.com/office/powerpoint/2010/main" val="1342057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pitchFamily="34" charset="0"/>
              </a:defRPr>
            </a:lvl1pPr>
          </a:lstStyle>
          <a:p>
            <a:pPr>
              <a:defRPr/>
            </a:pPr>
            <a:fld id="{48CB0C43-FB86-445B-80D8-6676010B1C04}" type="slidenum">
              <a:rPr lang="en-US"/>
              <a:pPr>
                <a:defRPr/>
              </a:pPr>
              <a:t>‹#›</a:t>
            </a:fld>
            <a:endParaRPr lang="en-US"/>
          </a:p>
        </p:txBody>
      </p:sp>
    </p:spTree>
    <p:extLst>
      <p:ext uri="{BB962C8B-B14F-4D97-AF65-F5344CB8AC3E}">
        <p14:creationId xmlns:p14="http://schemas.microsoft.com/office/powerpoint/2010/main" val="2327129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pitchFamily="34" charset="0"/>
              </a:defRPr>
            </a:lvl1pPr>
          </a:lstStyle>
          <a:p>
            <a:pPr>
              <a:defRPr/>
            </a:pPr>
            <a:fld id="{DE73AF72-B018-4D2E-ADE4-94605E5A30EC}" type="slidenum">
              <a:rPr lang="en-US"/>
              <a:pPr>
                <a:defRPr/>
              </a:pPr>
              <a:t>‹#›</a:t>
            </a:fld>
            <a:endParaRPr lang="en-US"/>
          </a:p>
        </p:txBody>
      </p:sp>
    </p:spTree>
    <p:extLst>
      <p:ext uri="{BB962C8B-B14F-4D97-AF65-F5344CB8AC3E}">
        <p14:creationId xmlns:p14="http://schemas.microsoft.com/office/powerpoint/2010/main" val="1314710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pitchFamily="34" charset="0"/>
              </a:defRPr>
            </a:lvl1pPr>
          </a:lstStyle>
          <a:p>
            <a:pPr>
              <a:defRPr/>
            </a:pPr>
            <a:fld id="{3A2C5769-9620-4FCD-8667-3EDF26FD06FF}" type="slidenum">
              <a:rPr lang="en-US"/>
              <a:pPr>
                <a:defRPr/>
              </a:pPr>
              <a:t>‹#›</a:t>
            </a:fld>
            <a:endParaRPr lang="en-US"/>
          </a:p>
        </p:txBody>
      </p:sp>
    </p:spTree>
    <p:extLst>
      <p:ext uri="{BB962C8B-B14F-4D97-AF65-F5344CB8AC3E}">
        <p14:creationId xmlns:p14="http://schemas.microsoft.com/office/powerpoint/2010/main" val="1915185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F04F7428-91D9-45A6-9A4B-197C910ABF83}" type="slidenum">
              <a:rPr lang="en-US"/>
              <a:pPr>
                <a:defRPr/>
              </a:pPr>
              <a:t>‹#›</a:t>
            </a:fld>
            <a:endParaRPr lang="en-US"/>
          </a:p>
        </p:txBody>
      </p:sp>
    </p:spTree>
    <p:extLst>
      <p:ext uri="{BB962C8B-B14F-4D97-AF65-F5344CB8AC3E}">
        <p14:creationId xmlns:p14="http://schemas.microsoft.com/office/powerpoint/2010/main" val="2126697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D2F38EBB-C9D2-4D1D-B955-A83974BC2360}" type="slidenum">
              <a:rPr lang="en-US"/>
              <a:pPr>
                <a:defRPr/>
              </a:pPr>
              <a:t>‹#›</a:t>
            </a:fld>
            <a:endParaRPr lang="en-US"/>
          </a:p>
        </p:txBody>
      </p:sp>
    </p:spTree>
    <p:extLst>
      <p:ext uri="{BB962C8B-B14F-4D97-AF65-F5344CB8AC3E}">
        <p14:creationId xmlns:p14="http://schemas.microsoft.com/office/powerpoint/2010/main" val="2499840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59500DA1-3D63-4297-9079-BBFE4FA8C588}" type="slidenum">
              <a:rPr lang="en-US"/>
              <a:pPr>
                <a:defRPr/>
              </a:pPr>
              <a:t>‹#›</a:t>
            </a:fld>
            <a:endParaRPr lang="en-US"/>
          </a:p>
        </p:txBody>
      </p:sp>
    </p:spTree>
    <p:extLst>
      <p:ext uri="{BB962C8B-B14F-4D97-AF65-F5344CB8AC3E}">
        <p14:creationId xmlns:p14="http://schemas.microsoft.com/office/powerpoint/2010/main" val="370249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333CF4AC-B9C5-4CAB-8B48-5C2DB14C601A}" type="slidenum">
              <a:rPr lang="en-US"/>
              <a:pPr>
                <a:defRPr/>
              </a:pPr>
              <a:t>‹#›</a:t>
            </a:fld>
            <a:endParaRPr lang="en-US"/>
          </a:p>
        </p:txBody>
      </p:sp>
    </p:spTree>
    <p:extLst>
      <p:ext uri="{BB962C8B-B14F-4D97-AF65-F5344CB8AC3E}">
        <p14:creationId xmlns:p14="http://schemas.microsoft.com/office/powerpoint/2010/main" val="391602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09118-9E60-432E-8802-0FE0D3EBDDBF}" type="datetimeFigureOut">
              <a:rPr lang="en-US" smtClean="0"/>
              <a:t>8/4/2019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23086827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cs typeface="Arial"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a:cs typeface="Arial"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cs typeface="Arial" pitchFamily="34" charset="0"/>
              </a:defRPr>
            </a:lvl1pPr>
          </a:lstStyle>
          <a:p>
            <a:pPr>
              <a:defRPr/>
            </a:pPr>
            <a:fld id="{D428B667-5CB8-4C3F-9662-6BC292DB79B3}" type="slidenum">
              <a:rPr lang="en-US"/>
              <a:pPr>
                <a:defRPr/>
              </a:pPr>
              <a:t>‹#›</a:t>
            </a:fld>
            <a:endParaRPr lang="en-US"/>
          </a:p>
        </p:txBody>
      </p:sp>
    </p:spTree>
    <p:extLst>
      <p:ext uri="{BB962C8B-B14F-4D97-AF65-F5344CB8AC3E}">
        <p14:creationId xmlns:p14="http://schemas.microsoft.com/office/powerpoint/2010/main" val="2701476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D9A540CC-A8A1-4923-B45B-5552A1CB382E}" type="slidenum">
              <a:rPr lang="en-US"/>
              <a:pPr>
                <a:defRPr/>
              </a:pPr>
              <a:t>‹#›</a:t>
            </a:fld>
            <a:endParaRPr lang="en-US"/>
          </a:p>
        </p:txBody>
      </p:sp>
    </p:spTree>
    <p:extLst>
      <p:ext uri="{BB962C8B-B14F-4D97-AF65-F5344CB8AC3E}">
        <p14:creationId xmlns:p14="http://schemas.microsoft.com/office/powerpoint/2010/main" val="396606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C65709A9-BE93-453D-AD11-8BF551BA1C94}" type="slidenum">
              <a:rPr lang="en-US"/>
              <a:pPr>
                <a:defRPr/>
              </a:pPr>
              <a:t>‹#›</a:t>
            </a:fld>
            <a:endParaRPr lang="en-US"/>
          </a:p>
        </p:txBody>
      </p:sp>
    </p:spTree>
    <p:extLst>
      <p:ext uri="{BB962C8B-B14F-4D97-AF65-F5344CB8AC3E}">
        <p14:creationId xmlns:p14="http://schemas.microsoft.com/office/powerpoint/2010/main" val="441119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0B20F046-0E04-4E5F-BF59-76A15A53C377}" type="slidenum">
              <a:rPr lang="en-US"/>
              <a:pPr>
                <a:defRPr/>
              </a:pPr>
              <a:t>‹#›</a:t>
            </a:fld>
            <a:endParaRPr lang="en-US"/>
          </a:p>
        </p:txBody>
      </p:sp>
    </p:spTree>
    <p:extLst>
      <p:ext uri="{BB962C8B-B14F-4D97-AF65-F5344CB8AC3E}">
        <p14:creationId xmlns:p14="http://schemas.microsoft.com/office/powerpoint/2010/main" val="1910476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pitchFamily="34" charset="0"/>
              </a:defRPr>
            </a:lvl1pPr>
          </a:lstStyle>
          <a:p>
            <a:pPr>
              <a:defRPr/>
            </a:pPr>
            <a:fld id="{E4A874B9-0EF1-4F9C-BB23-85E2F7F6C7C7}" type="slidenum">
              <a:rPr lang="en-US"/>
              <a:pPr>
                <a:defRPr/>
              </a:pPr>
              <a:t>‹#›</a:t>
            </a:fld>
            <a:endParaRPr lang="en-US"/>
          </a:p>
        </p:txBody>
      </p:sp>
    </p:spTree>
    <p:extLst>
      <p:ext uri="{BB962C8B-B14F-4D97-AF65-F5344CB8AC3E}">
        <p14:creationId xmlns:p14="http://schemas.microsoft.com/office/powerpoint/2010/main" val="2585340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pitchFamily="34" charset="0"/>
              </a:defRPr>
            </a:lvl1pPr>
          </a:lstStyle>
          <a:p>
            <a:pPr>
              <a:defRPr/>
            </a:pPr>
            <a:fld id="{EC610DBD-5D2F-4AC0-868D-C2514E2F0E5B}" type="slidenum">
              <a:rPr lang="en-US"/>
              <a:pPr>
                <a:defRPr/>
              </a:pPr>
              <a:t>‹#›</a:t>
            </a:fld>
            <a:endParaRPr lang="en-US"/>
          </a:p>
        </p:txBody>
      </p:sp>
    </p:spTree>
    <p:extLst>
      <p:ext uri="{BB962C8B-B14F-4D97-AF65-F5344CB8AC3E}">
        <p14:creationId xmlns:p14="http://schemas.microsoft.com/office/powerpoint/2010/main" val="2309950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pitchFamily="34" charset="0"/>
              </a:defRPr>
            </a:lvl1pPr>
          </a:lstStyle>
          <a:p>
            <a:pPr>
              <a:defRPr/>
            </a:pPr>
            <a:fld id="{3261A69E-B08E-40AF-A8D4-609B19464474}" type="slidenum">
              <a:rPr lang="en-US"/>
              <a:pPr>
                <a:defRPr/>
              </a:pPr>
              <a:t>‹#›</a:t>
            </a:fld>
            <a:endParaRPr lang="en-US"/>
          </a:p>
        </p:txBody>
      </p:sp>
    </p:spTree>
    <p:extLst>
      <p:ext uri="{BB962C8B-B14F-4D97-AF65-F5344CB8AC3E}">
        <p14:creationId xmlns:p14="http://schemas.microsoft.com/office/powerpoint/2010/main" val="4224363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A62A20A9-A8A1-48C1-BB70-A4470CA76AF7}" type="slidenum">
              <a:rPr lang="en-US"/>
              <a:pPr>
                <a:defRPr/>
              </a:pPr>
              <a:t>‹#›</a:t>
            </a:fld>
            <a:endParaRPr lang="en-US"/>
          </a:p>
        </p:txBody>
      </p:sp>
    </p:spTree>
    <p:extLst>
      <p:ext uri="{BB962C8B-B14F-4D97-AF65-F5344CB8AC3E}">
        <p14:creationId xmlns:p14="http://schemas.microsoft.com/office/powerpoint/2010/main" val="1415857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F08AD2D0-0D6B-46FF-B756-07EFCA83B94E}" type="slidenum">
              <a:rPr lang="en-US"/>
              <a:pPr>
                <a:defRPr/>
              </a:pPr>
              <a:t>‹#›</a:t>
            </a:fld>
            <a:endParaRPr lang="en-US"/>
          </a:p>
        </p:txBody>
      </p:sp>
    </p:spTree>
    <p:extLst>
      <p:ext uri="{BB962C8B-B14F-4D97-AF65-F5344CB8AC3E}">
        <p14:creationId xmlns:p14="http://schemas.microsoft.com/office/powerpoint/2010/main" val="2817575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AC97E84B-B5FE-48D1-8187-7A7EAEB43EAA}" type="slidenum">
              <a:rPr lang="en-US"/>
              <a:pPr>
                <a:defRPr/>
              </a:pPr>
              <a:t>‹#›</a:t>
            </a:fld>
            <a:endParaRPr lang="en-US"/>
          </a:p>
        </p:txBody>
      </p:sp>
    </p:spTree>
    <p:extLst>
      <p:ext uri="{BB962C8B-B14F-4D97-AF65-F5344CB8AC3E}">
        <p14:creationId xmlns:p14="http://schemas.microsoft.com/office/powerpoint/2010/main" val="230375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7" name="Picture 6" descr="A statue of a cow&#10;&#10;Description automatically generated">
            <a:extLst>
              <a:ext uri="{FF2B5EF4-FFF2-40B4-BE49-F238E27FC236}">
                <a16:creationId xmlns:a16="http://schemas.microsoft.com/office/drawing/2014/main" id="{66EB09E0-1750-4EE1-ACD5-D3A70EBCA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
        <p:nvSpPr>
          <p:cNvPr id="8" name="Rectangle 7">
            <a:extLst>
              <a:ext uri="{FF2B5EF4-FFF2-40B4-BE49-F238E27FC236}">
                <a16:creationId xmlns:a16="http://schemas.microsoft.com/office/drawing/2014/main" id="{971C112A-7EE0-49F4-B0DF-E6AF6DB260BC}"/>
              </a:ext>
            </a:extLst>
          </p:cNvPr>
          <p:cNvSpPr/>
          <p:nvPr userDrawn="1"/>
        </p:nvSpPr>
        <p:spPr>
          <a:xfrm>
            <a:off x="0" y="1400175"/>
            <a:ext cx="9144000" cy="545782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Tree>
    <p:extLst>
      <p:ext uri="{BB962C8B-B14F-4D97-AF65-F5344CB8AC3E}">
        <p14:creationId xmlns:p14="http://schemas.microsoft.com/office/powerpoint/2010/main" val="8581526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53DBC29B-1EA1-4DB9-B146-0931C1BE7523}" type="slidenum">
              <a:rPr lang="en-US"/>
              <a:pPr>
                <a:defRPr/>
              </a:pPr>
              <a:t>‹#›</a:t>
            </a:fld>
            <a:endParaRPr lang="en-US"/>
          </a:p>
        </p:txBody>
      </p:sp>
    </p:spTree>
    <p:extLst>
      <p:ext uri="{BB962C8B-B14F-4D97-AF65-F5344CB8AC3E}">
        <p14:creationId xmlns:p14="http://schemas.microsoft.com/office/powerpoint/2010/main" val="2521824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6FE5C82-4BFB-45F8-9BE0-4A5D0C17C7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83E283-5077-4399-9CC6-8CF64F2E9E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E741C7-CC32-4B46-B41C-BB3E21A280FA}"/>
              </a:ext>
            </a:extLst>
          </p:cNvPr>
          <p:cNvSpPr>
            <a:spLocks noGrp="1" noChangeArrowheads="1"/>
          </p:cNvSpPr>
          <p:nvPr>
            <p:ph type="sldNum" sz="quarter" idx="12"/>
          </p:nvPr>
        </p:nvSpPr>
        <p:spPr>
          <a:ln/>
        </p:spPr>
        <p:txBody>
          <a:bodyPr/>
          <a:lstStyle>
            <a:lvl1pPr>
              <a:defRPr/>
            </a:lvl1pPr>
          </a:lstStyle>
          <a:p>
            <a:fld id="{AB9E22AF-32FB-4AC0-84EC-87EEB2EE3233}" type="slidenum">
              <a:rPr lang="en-US" altLang="en-US"/>
              <a:pPr/>
              <a:t>‹#›</a:t>
            </a:fld>
            <a:endParaRPr lang="en-US" altLang="en-US"/>
          </a:p>
        </p:txBody>
      </p:sp>
    </p:spTree>
    <p:extLst>
      <p:ext uri="{BB962C8B-B14F-4D97-AF65-F5344CB8AC3E}">
        <p14:creationId xmlns:p14="http://schemas.microsoft.com/office/powerpoint/2010/main" val="1245065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769C05-BC0C-4948-9C95-D439F5AFA2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33C8B9-801A-4308-9BAE-9E3BB8B3D6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CE3F2E-8599-4D6A-A7DB-91EF94AFCDFA}"/>
              </a:ext>
            </a:extLst>
          </p:cNvPr>
          <p:cNvSpPr>
            <a:spLocks noGrp="1" noChangeArrowheads="1"/>
          </p:cNvSpPr>
          <p:nvPr>
            <p:ph type="sldNum" sz="quarter" idx="12"/>
          </p:nvPr>
        </p:nvSpPr>
        <p:spPr>
          <a:ln/>
        </p:spPr>
        <p:txBody>
          <a:bodyPr/>
          <a:lstStyle>
            <a:lvl1pPr>
              <a:defRPr/>
            </a:lvl1pPr>
          </a:lstStyle>
          <a:p>
            <a:fld id="{2BA3EAE8-3BEE-4CAA-8616-B75461D49011}" type="slidenum">
              <a:rPr lang="en-US" altLang="en-US"/>
              <a:pPr/>
              <a:t>‹#›</a:t>
            </a:fld>
            <a:endParaRPr lang="en-US" altLang="en-US"/>
          </a:p>
        </p:txBody>
      </p:sp>
    </p:spTree>
    <p:extLst>
      <p:ext uri="{BB962C8B-B14F-4D97-AF65-F5344CB8AC3E}">
        <p14:creationId xmlns:p14="http://schemas.microsoft.com/office/powerpoint/2010/main" val="3056643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2843C6-EBE8-4491-8522-29EA203256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1EFB9F-FC14-4222-89C6-D47E3105DD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F2C689-89D4-4C10-8D6B-2863FE0F53D3}"/>
              </a:ext>
            </a:extLst>
          </p:cNvPr>
          <p:cNvSpPr>
            <a:spLocks noGrp="1" noChangeArrowheads="1"/>
          </p:cNvSpPr>
          <p:nvPr>
            <p:ph type="sldNum" sz="quarter" idx="12"/>
          </p:nvPr>
        </p:nvSpPr>
        <p:spPr>
          <a:ln/>
        </p:spPr>
        <p:txBody>
          <a:bodyPr/>
          <a:lstStyle>
            <a:lvl1pPr>
              <a:defRPr/>
            </a:lvl1pPr>
          </a:lstStyle>
          <a:p>
            <a:fld id="{C78183AF-81A6-42B7-8246-2B36936B8C0B}" type="slidenum">
              <a:rPr lang="en-US" altLang="en-US"/>
              <a:pPr/>
              <a:t>‹#›</a:t>
            </a:fld>
            <a:endParaRPr lang="en-US" altLang="en-US"/>
          </a:p>
        </p:txBody>
      </p:sp>
    </p:spTree>
    <p:extLst>
      <p:ext uri="{BB962C8B-B14F-4D97-AF65-F5344CB8AC3E}">
        <p14:creationId xmlns:p14="http://schemas.microsoft.com/office/powerpoint/2010/main" val="431981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6F1B28-9506-4B19-A188-519AFFF5C1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07E5BC-90FC-497D-8C82-56B2677479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A9690C-31DD-4A1B-B5D1-26F484678E35}"/>
              </a:ext>
            </a:extLst>
          </p:cNvPr>
          <p:cNvSpPr>
            <a:spLocks noGrp="1" noChangeArrowheads="1"/>
          </p:cNvSpPr>
          <p:nvPr>
            <p:ph type="sldNum" sz="quarter" idx="12"/>
          </p:nvPr>
        </p:nvSpPr>
        <p:spPr>
          <a:ln/>
        </p:spPr>
        <p:txBody>
          <a:bodyPr/>
          <a:lstStyle>
            <a:lvl1pPr>
              <a:defRPr/>
            </a:lvl1pPr>
          </a:lstStyle>
          <a:p>
            <a:fld id="{2ECAC3BC-7536-4527-8F8D-ACAD8044E719}" type="slidenum">
              <a:rPr lang="en-US" altLang="en-US"/>
              <a:pPr/>
              <a:t>‹#›</a:t>
            </a:fld>
            <a:endParaRPr lang="en-US" altLang="en-US"/>
          </a:p>
        </p:txBody>
      </p:sp>
    </p:spTree>
    <p:extLst>
      <p:ext uri="{BB962C8B-B14F-4D97-AF65-F5344CB8AC3E}">
        <p14:creationId xmlns:p14="http://schemas.microsoft.com/office/powerpoint/2010/main" val="1305339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F9AB21-9F95-43EE-A44F-A2BCC5B39E8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A807A10-BDEE-4410-9F33-BEA8CBA60B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F67524A-502B-4544-BD31-02343943B4FA}"/>
              </a:ext>
            </a:extLst>
          </p:cNvPr>
          <p:cNvSpPr>
            <a:spLocks noGrp="1" noChangeArrowheads="1"/>
          </p:cNvSpPr>
          <p:nvPr>
            <p:ph type="sldNum" sz="quarter" idx="12"/>
          </p:nvPr>
        </p:nvSpPr>
        <p:spPr>
          <a:ln/>
        </p:spPr>
        <p:txBody>
          <a:bodyPr/>
          <a:lstStyle>
            <a:lvl1pPr>
              <a:defRPr/>
            </a:lvl1pPr>
          </a:lstStyle>
          <a:p>
            <a:fld id="{BAFACA45-E4E5-47BF-AD13-B8E8D92A8603}" type="slidenum">
              <a:rPr lang="en-US" altLang="en-US"/>
              <a:pPr/>
              <a:t>‹#›</a:t>
            </a:fld>
            <a:endParaRPr lang="en-US" altLang="en-US"/>
          </a:p>
        </p:txBody>
      </p:sp>
    </p:spTree>
    <p:extLst>
      <p:ext uri="{BB962C8B-B14F-4D97-AF65-F5344CB8AC3E}">
        <p14:creationId xmlns:p14="http://schemas.microsoft.com/office/powerpoint/2010/main" val="2040215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32D901-5CB3-424A-8CDC-205D1685F5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6E58FF-12A2-4FD7-8686-CF4A83CA85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A4336E-FD78-4A1E-B699-37AD49E878E2}"/>
              </a:ext>
            </a:extLst>
          </p:cNvPr>
          <p:cNvSpPr>
            <a:spLocks noGrp="1" noChangeArrowheads="1"/>
          </p:cNvSpPr>
          <p:nvPr>
            <p:ph type="sldNum" sz="quarter" idx="12"/>
          </p:nvPr>
        </p:nvSpPr>
        <p:spPr>
          <a:ln/>
        </p:spPr>
        <p:txBody>
          <a:bodyPr/>
          <a:lstStyle>
            <a:lvl1pPr>
              <a:defRPr/>
            </a:lvl1pPr>
          </a:lstStyle>
          <a:p>
            <a:fld id="{287B6B39-58A1-41A8-9A04-C613F390ECC7}" type="slidenum">
              <a:rPr lang="en-US" altLang="en-US"/>
              <a:pPr/>
              <a:t>‹#›</a:t>
            </a:fld>
            <a:endParaRPr lang="en-US" altLang="en-US"/>
          </a:p>
        </p:txBody>
      </p:sp>
    </p:spTree>
    <p:extLst>
      <p:ext uri="{BB962C8B-B14F-4D97-AF65-F5344CB8AC3E}">
        <p14:creationId xmlns:p14="http://schemas.microsoft.com/office/powerpoint/2010/main" val="39091927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3B7B5D-ECFE-4043-9A89-A9C14295CD1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3A59004-2D06-443B-8A09-F84FE91FF9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9AF5C1C-4B45-4174-B342-7E4885D78FA7}"/>
              </a:ext>
            </a:extLst>
          </p:cNvPr>
          <p:cNvSpPr>
            <a:spLocks noGrp="1" noChangeArrowheads="1"/>
          </p:cNvSpPr>
          <p:nvPr>
            <p:ph type="sldNum" sz="quarter" idx="12"/>
          </p:nvPr>
        </p:nvSpPr>
        <p:spPr>
          <a:ln/>
        </p:spPr>
        <p:txBody>
          <a:bodyPr/>
          <a:lstStyle>
            <a:lvl1pPr>
              <a:defRPr/>
            </a:lvl1pPr>
          </a:lstStyle>
          <a:p>
            <a:fld id="{2172A6A3-8E6F-4F86-B7AA-FB39CA62C6BA}" type="slidenum">
              <a:rPr lang="en-US" altLang="en-US"/>
              <a:pPr/>
              <a:t>‹#›</a:t>
            </a:fld>
            <a:endParaRPr lang="en-US" altLang="en-US"/>
          </a:p>
        </p:txBody>
      </p:sp>
    </p:spTree>
    <p:extLst>
      <p:ext uri="{BB962C8B-B14F-4D97-AF65-F5344CB8AC3E}">
        <p14:creationId xmlns:p14="http://schemas.microsoft.com/office/powerpoint/2010/main" val="31555339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E9AF39-ED1C-404E-8E15-F1C3DFD0AF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EB2775-2840-4A7F-B277-D24A88E397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57AABD-6ADB-47AC-A0A1-79355E8A99E7}"/>
              </a:ext>
            </a:extLst>
          </p:cNvPr>
          <p:cNvSpPr>
            <a:spLocks noGrp="1" noChangeArrowheads="1"/>
          </p:cNvSpPr>
          <p:nvPr>
            <p:ph type="sldNum" sz="quarter" idx="12"/>
          </p:nvPr>
        </p:nvSpPr>
        <p:spPr>
          <a:ln/>
        </p:spPr>
        <p:txBody>
          <a:bodyPr/>
          <a:lstStyle>
            <a:lvl1pPr>
              <a:defRPr/>
            </a:lvl1pPr>
          </a:lstStyle>
          <a:p>
            <a:fld id="{AFBB4308-86B6-4B16-A925-622D1689E5F6}" type="slidenum">
              <a:rPr lang="en-US" altLang="en-US"/>
              <a:pPr/>
              <a:t>‹#›</a:t>
            </a:fld>
            <a:endParaRPr lang="en-US" altLang="en-US"/>
          </a:p>
        </p:txBody>
      </p:sp>
    </p:spTree>
    <p:extLst>
      <p:ext uri="{BB962C8B-B14F-4D97-AF65-F5344CB8AC3E}">
        <p14:creationId xmlns:p14="http://schemas.microsoft.com/office/powerpoint/2010/main" val="1098317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0F1962-DB58-441D-9DBB-E5D80C5CF7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2C22A7-B749-4807-9B94-B47F781D62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51FCB9-B3C0-434A-8C9D-DB8D9CC641C2}"/>
              </a:ext>
            </a:extLst>
          </p:cNvPr>
          <p:cNvSpPr>
            <a:spLocks noGrp="1" noChangeArrowheads="1"/>
          </p:cNvSpPr>
          <p:nvPr>
            <p:ph type="sldNum" sz="quarter" idx="12"/>
          </p:nvPr>
        </p:nvSpPr>
        <p:spPr>
          <a:ln/>
        </p:spPr>
        <p:txBody>
          <a:bodyPr/>
          <a:lstStyle>
            <a:lvl1pPr>
              <a:defRPr/>
            </a:lvl1pPr>
          </a:lstStyle>
          <a:p>
            <a:fld id="{9ED2CB52-9BF5-4C20-902F-AAC607B896C6}" type="slidenum">
              <a:rPr lang="en-US" altLang="en-US"/>
              <a:pPr/>
              <a:t>‹#›</a:t>
            </a:fld>
            <a:endParaRPr lang="en-US" altLang="en-US"/>
          </a:p>
        </p:txBody>
      </p:sp>
    </p:spTree>
    <p:extLst>
      <p:ext uri="{BB962C8B-B14F-4D97-AF65-F5344CB8AC3E}">
        <p14:creationId xmlns:p14="http://schemas.microsoft.com/office/powerpoint/2010/main" val="231771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09118-9E60-432E-8802-0FE0D3EBDDBF}" type="datetimeFigureOut">
              <a:rPr lang="en-US" smtClean="0"/>
              <a:t>8/4/2019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7D9CA-F841-40BF-98EB-3F21E9237EED}" type="slidenum">
              <a:rPr lang="en-US" smtClean="0"/>
              <a:t>‹#›</a:t>
            </a:fld>
            <a:endParaRPr lang="en-US"/>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lstStyle/>
          <a:p>
            <a:r>
              <a:rPr lang="en-US" dirty="0"/>
              <a:t>Click to edit Master title style</a:t>
            </a:r>
          </a:p>
        </p:txBody>
      </p:sp>
    </p:spTree>
    <p:extLst>
      <p:ext uri="{BB962C8B-B14F-4D97-AF65-F5344CB8AC3E}">
        <p14:creationId xmlns:p14="http://schemas.microsoft.com/office/powerpoint/2010/main" val="111957043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9812AB-0805-4978-B621-D9E732A25D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C042AA-252B-441A-913A-419EB625F3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246D5E-8B63-4D21-8D73-29D5907ECD4D}"/>
              </a:ext>
            </a:extLst>
          </p:cNvPr>
          <p:cNvSpPr>
            <a:spLocks noGrp="1" noChangeArrowheads="1"/>
          </p:cNvSpPr>
          <p:nvPr>
            <p:ph type="sldNum" sz="quarter" idx="12"/>
          </p:nvPr>
        </p:nvSpPr>
        <p:spPr>
          <a:ln/>
        </p:spPr>
        <p:txBody>
          <a:bodyPr/>
          <a:lstStyle>
            <a:lvl1pPr>
              <a:defRPr/>
            </a:lvl1pPr>
          </a:lstStyle>
          <a:p>
            <a:fld id="{39358DE8-4E67-4AAE-83D6-459E3E03379A}" type="slidenum">
              <a:rPr lang="en-US" altLang="en-US"/>
              <a:pPr/>
              <a:t>‹#›</a:t>
            </a:fld>
            <a:endParaRPr lang="en-US" altLang="en-US"/>
          </a:p>
        </p:txBody>
      </p:sp>
    </p:spTree>
    <p:extLst>
      <p:ext uri="{BB962C8B-B14F-4D97-AF65-F5344CB8AC3E}">
        <p14:creationId xmlns:p14="http://schemas.microsoft.com/office/powerpoint/2010/main" val="35362973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9B3F5F-0A67-44B2-97FE-5D80D392B9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2793ED-352D-4426-BF54-9EF15F2BE8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21830-15F9-47AD-A05E-636DC923A338}"/>
              </a:ext>
            </a:extLst>
          </p:cNvPr>
          <p:cNvSpPr>
            <a:spLocks noGrp="1" noChangeArrowheads="1"/>
          </p:cNvSpPr>
          <p:nvPr>
            <p:ph type="sldNum" sz="quarter" idx="12"/>
          </p:nvPr>
        </p:nvSpPr>
        <p:spPr>
          <a:ln/>
        </p:spPr>
        <p:txBody>
          <a:bodyPr/>
          <a:lstStyle>
            <a:lvl1pPr>
              <a:defRPr/>
            </a:lvl1pPr>
          </a:lstStyle>
          <a:p>
            <a:fld id="{827FBE10-8771-4BDE-B4DD-464EB68B44C9}" type="slidenum">
              <a:rPr lang="en-US" altLang="en-US"/>
              <a:pPr/>
              <a:t>‹#›</a:t>
            </a:fld>
            <a:endParaRPr lang="en-US" altLang="en-US"/>
          </a:p>
        </p:txBody>
      </p:sp>
    </p:spTree>
    <p:extLst>
      <p:ext uri="{BB962C8B-B14F-4D97-AF65-F5344CB8AC3E}">
        <p14:creationId xmlns:p14="http://schemas.microsoft.com/office/powerpoint/2010/main" val="328032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211908-619C-8546-A702-9093C7B68C3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4085231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11908-619C-8546-A702-9093C7B68C3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7066560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11908-619C-8546-A702-9093C7B68C3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1423863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211908-619C-8546-A702-9093C7B68C39}"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25692696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211908-619C-8546-A702-9093C7B68C39}" type="datetimeFigureOut">
              <a:rPr lang="en-US" smtClean="0"/>
              <a:t>8/4/2019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7068019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211908-619C-8546-A702-9093C7B68C39}" type="datetimeFigureOut">
              <a:rPr lang="en-US" smtClean="0"/>
              <a:t>8/4/2019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3726017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11908-619C-8546-A702-9093C7B68C39}" type="datetimeFigureOut">
              <a:rPr lang="en-US" smtClean="0"/>
              <a:t>8/4/2019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37061136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11908-619C-8546-A702-9093C7B68C39}"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290812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56529812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11908-619C-8546-A702-9093C7B68C39}"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33214977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11908-619C-8546-A702-9093C7B68C3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454054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11908-619C-8546-A702-9093C7B68C39}"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CB693-AD8C-E14C-A356-DE2C087DFA72}" type="slidenum">
              <a:rPr lang="en-US" smtClean="0"/>
              <a:t>‹#›</a:t>
            </a:fld>
            <a:endParaRPr lang="en-US"/>
          </a:p>
        </p:txBody>
      </p:sp>
    </p:spTree>
    <p:extLst>
      <p:ext uri="{BB962C8B-B14F-4D97-AF65-F5344CB8AC3E}">
        <p14:creationId xmlns:p14="http://schemas.microsoft.com/office/powerpoint/2010/main" val="2103677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E0FC964-C35F-4A47-BAFB-152B6D52FD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9AE76E-230A-46CF-970E-F680C14866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13CD8B-61BA-459B-B998-4F1FAD8020D1}"/>
              </a:ext>
            </a:extLst>
          </p:cNvPr>
          <p:cNvSpPr>
            <a:spLocks noGrp="1" noChangeArrowheads="1"/>
          </p:cNvSpPr>
          <p:nvPr>
            <p:ph type="sldNum" sz="quarter" idx="12"/>
          </p:nvPr>
        </p:nvSpPr>
        <p:spPr>
          <a:ln/>
        </p:spPr>
        <p:txBody>
          <a:bodyPr/>
          <a:lstStyle>
            <a:lvl1pPr>
              <a:defRPr/>
            </a:lvl1pPr>
          </a:lstStyle>
          <a:p>
            <a:fld id="{86F17A4E-BA1D-43FF-9323-B802B19881EC}" type="slidenum">
              <a:rPr lang="en-US" altLang="en-US"/>
              <a:pPr/>
              <a:t>‹#›</a:t>
            </a:fld>
            <a:endParaRPr lang="en-US" altLang="en-US"/>
          </a:p>
        </p:txBody>
      </p:sp>
    </p:spTree>
    <p:extLst>
      <p:ext uri="{BB962C8B-B14F-4D97-AF65-F5344CB8AC3E}">
        <p14:creationId xmlns:p14="http://schemas.microsoft.com/office/powerpoint/2010/main" val="33036537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73600E-B3B1-42D2-897F-DD06B2F8D1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ED8FEF-B565-47FB-87A3-AD59BF43B6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F3A342-DDFC-4005-91DC-D7AC72232B40}"/>
              </a:ext>
            </a:extLst>
          </p:cNvPr>
          <p:cNvSpPr>
            <a:spLocks noGrp="1" noChangeArrowheads="1"/>
          </p:cNvSpPr>
          <p:nvPr>
            <p:ph type="sldNum" sz="quarter" idx="12"/>
          </p:nvPr>
        </p:nvSpPr>
        <p:spPr>
          <a:ln/>
        </p:spPr>
        <p:txBody>
          <a:bodyPr/>
          <a:lstStyle>
            <a:lvl1pPr>
              <a:defRPr/>
            </a:lvl1pPr>
          </a:lstStyle>
          <a:p>
            <a:fld id="{34080863-FD08-436E-A5C9-683AD495C7AB}" type="slidenum">
              <a:rPr lang="en-US" altLang="en-US"/>
              <a:pPr/>
              <a:t>‹#›</a:t>
            </a:fld>
            <a:endParaRPr lang="en-US" altLang="en-US"/>
          </a:p>
        </p:txBody>
      </p:sp>
    </p:spTree>
    <p:extLst>
      <p:ext uri="{BB962C8B-B14F-4D97-AF65-F5344CB8AC3E}">
        <p14:creationId xmlns:p14="http://schemas.microsoft.com/office/powerpoint/2010/main" val="16397790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7FB7E88-4ECD-4356-93C9-A4D1F62A79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2BDA62-9BAF-44E3-95B3-1649F4ACD1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6AA610-F193-4668-848C-769559608554}"/>
              </a:ext>
            </a:extLst>
          </p:cNvPr>
          <p:cNvSpPr>
            <a:spLocks noGrp="1" noChangeArrowheads="1"/>
          </p:cNvSpPr>
          <p:nvPr>
            <p:ph type="sldNum" sz="quarter" idx="12"/>
          </p:nvPr>
        </p:nvSpPr>
        <p:spPr>
          <a:ln/>
        </p:spPr>
        <p:txBody>
          <a:bodyPr/>
          <a:lstStyle>
            <a:lvl1pPr>
              <a:defRPr/>
            </a:lvl1pPr>
          </a:lstStyle>
          <a:p>
            <a:fld id="{76B4048F-7936-4C8B-B929-FC0349F2F92C}" type="slidenum">
              <a:rPr lang="en-US" altLang="en-US"/>
              <a:pPr/>
              <a:t>‹#›</a:t>
            </a:fld>
            <a:endParaRPr lang="en-US" altLang="en-US"/>
          </a:p>
        </p:txBody>
      </p:sp>
    </p:spTree>
    <p:extLst>
      <p:ext uri="{BB962C8B-B14F-4D97-AF65-F5344CB8AC3E}">
        <p14:creationId xmlns:p14="http://schemas.microsoft.com/office/powerpoint/2010/main" val="1654197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FFF949-9631-46E1-B274-D41F3E0A90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7B5CB9-F7AB-4C83-ABEC-74E89078B1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13FAA8-0553-4C05-9EF2-F03B499CE059}"/>
              </a:ext>
            </a:extLst>
          </p:cNvPr>
          <p:cNvSpPr>
            <a:spLocks noGrp="1" noChangeArrowheads="1"/>
          </p:cNvSpPr>
          <p:nvPr>
            <p:ph type="sldNum" sz="quarter" idx="12"/>
          </p:nvPr>
        </p:nvSpPr>
        <p:spPr>
          <a:ln/>
        </p:spPr>
        <p:txBody>
          <a:bodyPr/>
          <a:lstStyle>
            <a:lvl1pPr>
              <a:defRPr/>
            </a:lvl1pPr>
          </a:lstStyle>
          <a:p>
            <a:fld id="{09D6C40A-CC99-43D5-A17E-26E734B1B3A6}" type="slidenum">
              <a:rPr lang="en-US" altLang="en-US"/>
              <a:pPr/>
              <a:t>‹#›</a:t>
            </a:fld>
            <a:endParaRPr lang="en-US" altLang="en-US"/>
          </a:p>
        </p:txBody>
      </p:sp>
    </p:spTree>
    <p:extLst>
      <p:ext uri="{BB962C8B-B14F-4D97-AF65-F5344CB8AC3E}">
        <p14:creationId xmlns:p14="http://schemas.microsoft.com/office/powerpoint/2010/main" val="19666062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FEC8C5-2919-4522-94BE-C9A9EA83CEA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3D94C94-8B23-47E2-8C67-8995E39BA0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D2A7A1E-0D41-403A-81FA-3CC3644802A9}"/>
              </a:ext>
            </a:extLst>
          </p:cNvPr>
          <p:cNvSpPr>
            <a:spLocks noGrp="1" noChangeArrowheads="1"/>
          </p:cNvSpPr>
          <p:nvPr>
            <p:ph type="sldNum" sz="quarter" idx="12"/>
          </p:nvPr>
        </p:nvSpPr>
        <p:spPr>
          <a:ln/>
        </p:spPr>
        <p:txBody>
          <a:bodyPr/>
          <a:lstStyle>
            <a:lvl1pPr>
              <a:defRPr/>
            </a:lvl1pPr>
          </a:lstStyle>
          <a:p>
            <a:fld id="{AAF3606B-22AA-4D12-A53C-23BA9B36A657}" type="slidenum">
              <a:rPr lang="en-US" altLang="en-US"/>
              <a:pPr/>
              <a:t>‹#›</a:t>
            </a:fld>
            <a:endParaRPr lang="en-US" altLang="en-US"/>
          </a:p>
        </p:txBody>
      </p:sp>
    </p:spTree>
    <p:extLst>
      <p:ext uri="{BB962C8B-B14F-4D97-AF65-F5344CB8AC3E}">
        <p14:creationId xmlns:p14="http://schemas.microsoft.com/office/powerpoint/2010/main" val="27722019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E820B7-F2DB-4829-B29A-D2D6A7491D0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84AA76E-4B10-40D9-8BDC-10C3D51FDC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850C779-2526-4F5C-8997-B2F7DF14F2DA}"/>
              </a:ext>
            </a:extLst>
          </p:cNvPr>
          <p:cNvSpPr>
            <a:spLocks noGrp="1" noChangeArrowheads="1"/>
          </p:cNvSpPr>
          <p:nvPr>
            <p:ph type="sldNum" sz="quarter" idx="12"/>
          </p:nvPr>
        </p:nvSpPr>
        <p:spPr>
          <a:ln/>
        </p:spPr>
        <p:txBody>
          <a:bodyPr/>
          <a:lstStyle>
            <a:lvl1pPr>
              <a:defRPr/>
            </a:lvl1pPr>
          </a:lstStyle>
          <a:p>
            <a:fld id="{D06A5B28-042A-4969-84C2-78D8E559AF62}" type="slidenum">
              <a:rPr lang="en-US" altLang="en-US"/>
              <a:pPr/>
              <a:t>‹#›</a:t>
            </a:fld>
            <a:endParaRPr lang="en-US" altLang="en-US"/>
          </a:p>
        </p:txBody>
      </p:sp>
    </p:spTree>
    <p:extLst>
      <p:ext uri="{BB962C8B-B14F-4D97-AF65-F5344CB8AC3E}">
        <p14:creationId xmlns:p14="http://schemas.microsoft.com/office/powerpoint/2010/main" val="18009460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D47A04-E56F-494B-874A-DB68A8A9DF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33720E4-5B52-4733-8016-D619898C8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5484B3B-C8EE-4092-AF6C-41EB5F36FCF4}"/>
              </a:ext>
            </a:extLst>
          </p:cNvPr>
          <p:cNvSpPr>
            <a:spLocks noGrp="1" noChangeArrowheads="1"/>
          </p:cNvSpPr>
          <p:nvPr>
            <p:ph type="sldNum" sz="quarter" idx="12"/>
          </p:nvPr>
        </p:nvSpPr>
        <p:spPr>
          <a:ln/>
        </p:spPr>
        <p:txBody>
          <a:bodyPr/>
          <a:lstStyle>
            <a:lvl1pPr>
              <a:defRPr/>
            </a:lvl1pPr>
          </a:lstStyle>
          <a:p>
            <a:fld id="{A0A40957-7304-490A-B303-B4A534007CBE}" type="slidenum">
              <a:rPr lang="en-US" altLang="en-US"/>
              <a:pPr/>
              <a:t>‹#›</a:t>
            </a:fld>
            <a:endParaRPr lang="en-US" altLang="en-US"/>
          </a:p>
        </p:txBody>
      </p:sp>
    </p:spTree>
    <p:extLst>
      <p:ext uri="{BB962C8B-B14F-4D97-AF65-F5344CB8AC3E}">
        <p14:creationId xmlns:p14="http://schemas.microsoft.com/office/powerpoint/2010/main" val="317808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93679733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5A20F4-16B2-4D43-9166-64F41E7525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7EDF7A-9310-4AA7-B265-E01AE94058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220831-7A8E-4841-950F-900EEA57D19C}"/>
              </a:ext>
            </a:extLst>
          </p:cNvPr>
          <p:cNvSpPr>
            <a:spLocks noGrp="1" noChangeArrowheads="1"/>
          </p:cNvSpPr>
          <p:nvPr>
            <p:ph type="sldNum" sz="quarter" idx="12"/>
          </p:nvPr>
        </p:nvSpPr>
        <p:spPr>
          <a:ln/>
        </p:spPr>
        <p:txBody>
          <a:bodyPr/>
          <a:lstStyle>
            <a:lvl1pPr>
              <a:defRPr/>
            </a:lvl1pPr>
          </a:lstStyle>
          <a:p>
            <a:fld id="{29029F58-C740-4597-8690-8E60C96B4C74}" type="slidenum">
              <a:rPr lang="en-US" altLang="en-US"/>
              <a:pPr/>
              <a:t>‹#›</a:t>
            </a:fld>
            <a:endParaRPr lang="en-US" altLang="en-US"/>
          </a:p>
        </p:txBody>
      </p:sp>
    </p:spTree>
    <p:extLst>
      <p:ext uri="{BB962C8B-B14F-4D97-AF65-F5344CB8AC3E}">
        <p14:creationId xmlns:p14="http://schemas.microsoft.com/office/powerpoint/2010/main" val="35407945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FFBAA4-97C4-49EE-BB4D-64A8DF2340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6BF795-231F-4884-9F29-1C94F9A8A6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D37837-0DD9-4438-9A45-A4E7B994A967}"/>
              </a:ext>
            </a:extLst>
          </p:cNvPr>
          <p:cNvSpPr>
            <a:spLocks noGrp="1" noChangeArrowheads="1"/>
          </p:cNvSpPr>
          <p:nvPr>
            <p:ph type="sldNum" sz="quarter" idx="12"/>
          </p:nvPr>
        </p:nvSpPr>
        <p:spPr>
          <a:ln/>
        </p:spPr>
        <p:txBody>
          <a:bodyPr/>
          <a:lstStyle>
            <a:lvl1pPr>
              <a:defRPr/>
            </a:lvl1pPr>
          </a:lstStyle>
          <a:p>
            <a:fld id="{C20C69D8-2BE2-4852-900F-A3AC9ABDDC79}" type="slidenum">
              <a:rPr lang="en-US" altLang="en-US"/>
              <a:pPr/>
              <a:t>‹#›</a:t>
            </a:fld>
            <a:endParaRPr lang="en-US" altLang="en-US"/>
          </a:p>
        </p:txBody>
      </p:sp>
    </p:spTree>
    <p:extLst>
      <p:ext uri="{BB962C8B-B14F-4D97-AF65-F5344CB8AC3E}">
        <p14:creationId xmlns:p14="http://schemas.microsoft.com/office/powerpoint/2010/main" val="23010099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70DB67-DAA3-4A9D-B2C2-959D45C7D6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485A66-C38A-406E-99E8-A3C8D7B8C9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777DA2-A67C-4097-B629-48EBA9D70396}"/>
              </a:ext>
            </a:extLst>
          </p:cNvPr>
          <p:cNvSpPr>
            <a:spLocks noGrp="1" noChangeArrowheads="1"/>
          </p:cNvSpPr>
          <p:nvPr>
            <p:ph type="sldNum" sz="quarter" idx="12"/>
          </p:nvPr>
        </p:nvSpPr>
        <p:spPr>
          <a:ln/>
        </p:spPr>
        <p:txBody>
          <a:bodyPr/>
          <a:lstStyle>
            <a:lvl1pPr>
              <a:defRPr/>
            </a:lvl1pPr>
          </a:lstStyle>
          <a:p>
            <a:fld id="{87E209B3-2254-4981-A71E-BE2D415476BD}" type="slidenum">
              <a:rPr lang="en-US" altLang="en-US"/>
              <a:pPr/>
              <a:t>‹#›</a:t>
            </a:fld>
            <a:endParaRPr lang="en-US" altLang="en-US"/>
          </a:p>
        </p:txBody>
      </p:sp>
    </p:spTree>
    <p:extLst>
      <p:ext uri="{BB962C8B-B14F-4D97-AF65-F5344CB8AC3E}">
        <p14:creationId xmlns:p14="http://schemas.microsoft.com/office/powerpoint/2010/main" val="1902637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A32432-0DCE-4C81-A16B-4C11E1091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A91FF-F35B-4A25-B883-B220530AA4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A0C1FC-3607-4F9D-A26F-39FB935F74B7}"/>
              </a:ext>
            </a:extLst>
          </p:cNvPr>
          <p:cNvSpPr>
            <a:spLocks noGrp="1" noChangeArrowheads="1"/>
          </p:cNvSpPr>
          <p:nvPr>
            <p:ph type="sldNum" sz="quarter" idx="12"/>
          </p:nvPr>
        </p:nvSpPr>
        <p:spPr>
          <a:ln/>
        </p:spPr>
        <p:txBody>
          <a:bodyPr/>
          <a:lstStyle>
            <a:lvl1pPr>
              <a:defRPr/>
            </a:lvl1pPr>
          </a:lstStyle>
          <a:p>
            <a:fld id="{FC8A3938-B0DA-47C2-8717-5C05F0E4D0F4}" type="slidenum">
              <a:rPr lang="en-US" altLang="en-US"/>
              <a:pPr/>
              <a:t>‹#›</a:t>
            </a:fld>
            <a:endParaRPr lang="en-US" altLang="en-US"/>
          </a:p>
        </p:txBody>
      </p:sp>
    </p:spTree>
    <p:extLst>
      <p:ext uri="{BB962C8B-B14F-4D97-AF65-F5344CB8AC3E}">
        <p14:creationId xmlns:p14="http://schemas.microsoft.com/office/powerpoint/2010/main" val="280831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22.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6.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8.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9.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6" Type="http://schemas.openxmlformats.org/officeDocument/2006/relationships/image" Target="../media/image18.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7.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9.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6" Type="http://schemas.openxmlformats.org/officeDocument/2006/relationships/image" Target="../media/image18.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7.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2.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809118-9E60-432E-8802-0FE0D3EBDDBF}" type="datetimeFigureOut">
              <a:rPr lang="en-US" smtClean="0"/>
              <a:t>8/4/2019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7D9CA-F841-40BF-98EB-3F21E9237EED}" type="slidenum">
              <a:rPr lang="en-US" smtClean="0"/>
              <a:t>‹#›</a:t>
            </a:fld>
            <a:endParaRPr lang="en-US"/>
          </a:p>
        </p:txBody>
      </p:sp>
    </p:spTree>
    <p:extLst>
      <p:ext uri="{BB962C8B-B14F-4D97-AF65-F5344CB8AC3E}">
        <p14:creationId xmlns:p14="http://schemas.microsoft.com/office/powerpoint/2010/main" val="495513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C34B45-6361-4254-9B64-DD2E7A0B3A1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70B2D55-7960-427C-827F-B9AF77C6042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AFAFE4A-9AA5-48BD-9602-D59F4CD334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bg1"/>
                </a:solidFill>
              </a:defRPr>
            </a:lvl1pPr>
          </a:lstStyle>
          <a:p>
            <a:pPr>
              <a:defRPr/>
            </a:pPr>
            <a:endParaRPr lang="en-US"/>
          </a:p>
        </p:txBody>
      </p:sp>
      <p:sp>
        <p:nvSpPr>
          <p:cNvPr id="1029" name="Rectangle 5">
            <a:extLst>
              <a:ext uri="{FF2B5EF4-FFF2-40B4-BE49-F238E27FC236}">
                <a16:creationId xmlns:a16="http://schemas.microsoft.com/office/drawing/2014/main" id="{355D3200-2735-44D5-A04A-D0E50DBCF84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bg1"/>
                </a:solidFill>
              </a:defRPr>
            </a:lvl1pPr>
          </a:lstStyle>
          <a:p>
            <a:pPr>
              <a:defRPr/>
            </a:pPr>
            <a:endParaRPr lang="en-US"/>
          </a:p>
        </p:txBody>
      </p:sp>
      <p:sp>
        <p:nvSpPr>
          <p:cNvPr id="1030" name="Rectangle 6">
            <a:extLst>
              <a:ext uri="{FF2B5EF4-FFF2-40B4-BE49-F238E27FC236}">
                <a16:creationId xmlns:a16="http://schemas.microsoft.com/office/drawing/2014/main" id="{7A4F895B-7E92-47EF-8D75-6DB0A9A4E98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8B379727-1050-4CE9-8D5E-4BB84C017E11}" type="slidenum">
              <a:rPr lang="en-US" altLang="en-US"/>
              <a:pPr/>
              <a:t>‹#›</a:t>
            </a:fld>
            <a:endParaRPr lang="en-US" altLang="en-US"/>
          </a:p>
        </p:txBody>
      </p:sp>
    </p:spTree>
    <p:extLst>
      <p:ext uri="{BB962C8B-B14F-4D97-AF65-F5344CB8AC3E}">
        <p14:creationId xmlns:p14="http://schemas.microsoft.com/office/powerpoint/2010/main" val="1264480098"/>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8/4/2019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77165"/>
      </p:ext>
    </p:extLst>
  </p:cSld>
  <p:clrMap bg1="lt1" tx1="dk1" bg2="lt2" tx2="dk2" accent1="accent1" accent2="accent2" accent3="accent3" accent4="accent4" accent5="accent5" accent6="accent6" hlink="hlink" folHlink="folHlink"/>
  <p:sldLayoutIdLst>
    <p:sldLayoutId id="2147483697" r:id="rId1"/>
    <p:sldLayoutId id="2147483855"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345" tIns="45671" rIns="91345" bIns="4567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196049" y="6020731"/>
            <a:ext cx="8905461" cy="1417637"/>
          </a:xfrm>
          <a:prstGeom prst="rect">
            <a:avLst/>
          </a:prstGeom>
          <a:solidFill>
            <a:schemeClr val="tx1">
              <a:alpha val="50000"/>
            </a:schemeClr>
          </a:solidFill>
        </p:spPr>
        <p:txBody>
          <a:bodyPr vert="horz" lIns="91345" tIns="45671" rIns="91345" bIns="45671" rtlCol="0" anchor="ctr">
            <a:normAutofit/>
          </a:bodyPr>
          <a:lstStyle/>
          <a:p>
            <a:r>
              <a:rPr lang="en-US" dirty="0"/>
              <a:t>Click to edit Master title style</a:t>
            </a:r>
          </a:p>
        </p:txBody>
      </p:sp>
    </p:spTree>
    <p:extLst>
      <p:ext uri="{BB962C8B-B14F-4D97-AF65-F5344CB8AC3E}">
        <p14:creationId xmlns:p14="http://schemas.microsoft.com/office/powerpoint/2010/main" val="252963884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Lst>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6B7E1-BFA1-4E1F-86B6-3AED47A2A5D9}" type="datetimeFigureOut">
              <a:rPr lang="en-US" smtClean="0"/>
              <a:t>8/4/2019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ABB3E-0BA1-4EBD-833F-BDE4F12365F2}" type="slidenum">
              <a:rPr lang="en-US" smtClean="0"/>
              <a:t>‹#›</a:t>
            </a:fld>
            <a:endParaRPr lang="en-US"/>
          </a:p>
        </p:txBody>
      </p:sp>
    </p:spTree>
    <p:extLst>
      <p:ext uri="{BB962C8B-B14F-4D97-AF65-F5344CB8AC3E}">
        <p14:creationId xmlns:p14="http://schemas.microsoft.com/office/powerpoint/2010/main" val="309016814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tx1"/>
            </a:gs>
          </a:gsLst>
          <a:lin ang="5400000" scaled="1"/>
        </a:gra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604F453C-9E35-4DCD-8F77-53AE3E2749FB}"/>
              </a:ext>
            </a:extLst>
          </p:cNvPr>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a:extLst>
              <a:ext uri="{FF2B5EF4-FFF2-40B4-BE49-F238E27FC236}">
                <a16:creationId xmlns:a16="http://schemas.microsoft.com/office/drawing/2014/main" id="{FF654902-71B5-48E1-A3B4-A4202E971FA7}"/>
              </a:ext>
            </a:extLst>
          </p:cNvPr>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bg1"/>
                </a:solidFill>
                <a:latin typeface="Arial" panose="020B0604020202020204" pitchFamily="34" charset="0"/>
              </a:defRPr>
            </a:lvl1pPr>
          </a:lstStyle>
          <a:p>
            <a:endParaRPr lang="en-US" altLang="en-US"/>
          </a:p>
        </p:txBody>
      </p:sp>
      <p:sp>
        <p:nvSpPr>
          <p:cNvPr id="3077" name="Rectangle 5">
            <a:extLst>
              <a:ext uri="{FF2B5EF4-FFF2-40B4-BE49-F238E27FC236}">
                <a16:creationId xmlns:a16="http://schemas.microsoft.com/office/drawing/2014/main" id="{73776B95-FE33-454D-A4B8-7CC6B5892B48}"/>
              </a:ext>
            </a:extLst>
          </p:cNvPr>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bg1"/>
                </a:solidFill>
                <a:latin typeface="Arial" panose="020B0604020202020204" pitchFamily="34" charset="0"/>
              </a:defRPr>
            </a:lvl1pPr>
          </a:lstStyle>
          <a:p>
            <a:endParaRPr lang="en-US" altLang="en-US"/>
          </a:p>
        </p:txBody>
      </p:sp>
      <p:sp>
        <p:nvSpPr>
          <p:cNvPr id="3078" name="Rectangle 6">
            <a:extLst>
              <a:ext uri="{FF2B5EF4-FFF2-40B4-BE49-F238E27FC236}">
                <a16:creationId xmlns:a16="http://schemas.microsoft.com/office/drawing/2014/main" id="{D1E3CB27-F1CE-4E64-A5A1-A3DF339A9904}"/>
              </a:ext>
            </a:extLst>
          </p:cNvPr>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bg1"/>
                </a:solidFill>
                <a:latin typeface="Arial" panose="020B0604020202020204" pitchFamily="34" charset="0"/>
              </a:defRPr>
            </a:lvl1pPr>
          </a:lstStyle>
          <a:p>
            <a:fld id="{745F6924-32BA-4E21-A682-D7CE838D6CC7}" type="slidenum">
              <a:rPr lang="en-US" altLang="en-US"/>
              <a:pPr/>
              <a:t>‹#›</a:t>
            </a:fld>
            <a:endParaRPr lang="en-US" altLang="en-US"/>
          </a:p>
        </p:txBody>
      </p:sp>
      <p:sp>
        <p:nvSpPr>
          <p:cNvPr id="3080" name="Rectangle 8">
            <a:extLst>
              <a:ext uri="{FF2B5EF4-FFF2-40B4-BE49-F238E27FC236}">
                <a16:creationId xmlns:a16="http://schemas.microsoft.com/office/drawing/2014/main" id="{9B3FA80E-9D69-4234-A897-8FB6D450DAF6}"/>
              </a:ext>
            </a:extLst>
          </p:cNvPr>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88" name="Picture 16">
            <a:extLst>
              <a:ext uri="{FF2B5EF4-FFF2-40B4-BE49-F238E27FC236}">
                <a16:creationId xmlns:a16="http://schemas.microsoft.com/office/drawing/2014/main" id="{8EE5756E-83AA-4D05-A555-28467671EB4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9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103" name="Group 31">
            <a:extLst>
              <a:ext uri="{FF2B5EF4-FFF2-40B4-BE49-F238E27FC236}">
                <a16:creationId xmlns:a16="http://schemas.microsoft.com/office/drawing/2014/main" id="{480DF725-B8D2-44B4-B49B-999FEE297A3C}"/>
              </a:ext>
            </a:extLst>
          </p:cNvPr>
          <p:cNvGrpSpPr>
            <a:grpSpLocks/>
          </p:cNvGrpSpPr>
          <p:nvPr userDrawn="1"/>
        </p:nvGrpSpPr>
        <p:grpSpPr bwMode="auto">
          <a:xfrm>
            <a:off x="1066800" y="1549400"/>
            <a:ext cx="7759700" cy="88900"/>
            <a:chOff x="672" y="976"/>
            <a:chExt cx="4888" cy="56"/>
          </a:xfrm>
        </p:grpSpPr>
        <p:sp>
          <p:nvSpPr>
            <p:cNvPr id="3089" name="Line 17">
              <a:extLst>
                <a:ext uri="{FF2B5EF4-FFF2-40B4-BE49-F238E27FC236}">
                  <a16:creationId xmlns:a16="http://schemas.microsoft.com/office/drawing/2014/main" id="{B055C19C-84CB-4E26-8543-132147321AC1}"/>
                </a:ext>
              </a:extLst>
            </p:cNvPr>
            <p:cNvSpPr>
              <a:spLocks noChangeShapeType="1"/>
            </p:cNvSpPr>
            <p:nvPr userDrawn="1"/>
          </p:nvSpPr>
          <p:spPr bwMode="auto">
            <a:xfrm>
              <a:off x="672" y="1004"/>
              <a:ext cx="4888" cy="0"/>
            </a:xfrm>
            <a:prstGeom prst="line">
              <a:avLst/>
            </a:prstGeom>
            <a:noFill/>
            <a:ln w="12700">
              <a:solidFill>
                <a:schemeClr val="bg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090" name="AutoShape 18">
              <a:extLst>
                <a:ext uri="{FF2B5EF4-FFF2-40B4-BE49-F238E27FC236}">
                  <a16:creationId xmlns:a16="http://schemas.microsoft.com/office/drawing/2014/main" id="{D17E74C1-45A8-416E-8BDA-5941F0A52279}"/>
                </a:ext>
              </a:extLst>
            </p:cNvPr>
            <p:cNvSpPr>
              <a:spLocks noChangeArrowheads="1"/>
            </p:cNvSpPr>
            <p:nvPr userDrawn="1"/>
          </p:nvSpPr>
          <p:spPr bwMode="auto">
            <a:xfrm>
              <a:off x="83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AutoShape 19">
              <a:extLst>
                <a:ext uri="{FF2B5EF4-FFF2-40B4-BE49-F238E27FC236}">
                  <a16:creationId xmlns:a16="http://schemas.microsoft.com/office/drawing/2014/main" id="{CC5445B2-DA54-4F8C-B6FE-B1C3C95839CD}"/>
                </a:ext>
              </a:extLst>
            </p:cNvPr>
            <p:cNvSpPr>
              <a:spLocks noChangeArrowheads="1"/>
            </p:cNvSpPr>
            <p:nvPr userDrawn="1"/>
          </p:nvSpPr>
          <p:spPr bwMode="auto">
            <a:xfrm>
              <a:off x="1252"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 name="AutoShape 20">
              <a:extLst>
                <a:ext uri="{FF2B5EF4-FFF2-40B4-BE49-F238E27FC236}">
                  <a16:creationId xmlns:a16="http://schemas.microsoft.com/office/drawing/2014/main" id="{32C914DB-EF5E-4AE0-B6AF-3DE36FCE4945}"/>
                </a:ext>
              </a:extLst>
            </p:cNvPr>
            <p:cNvSpPr>
              <a:spLocks noChangeArrowheads="1"/>
            </p:cNvSpPr>
            <p:nvPr userDrawn="1"/>
          </p:nvSpPr>
          <p:spPr bwMode="auto">
            <a:xfrm>
              <a:off x="164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3" name="AutoShape 21">
              <a:extLst>
                <a:ext uri="{FF2B5EF4-FFF2-40B4-BE49-F238E27FC236}">
                  <a16:creationId xmlns:a16="http://schemas.microsoft.com/office/drawing/2014/main" id="{C0198F20-2063-4DDE-81ED-27EFE393489D}"/>
                </a:ext>
              </a:extLst>
            </p:cNvPr>
            <p:cNvSpPr>
              <a:spLocks noChangeArrowheads="1"/>
            </p:cNvSpPr>
            <p:nvPr userDrawn="1"/>
          </p:nvSpPr>
          <p:spPr bwMode="auto">
            <a:xfrm>
              <a:off x="208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AutoShape 22">
              <a:extLst>
                <a:ext uri="{FF2B5EF4-FFF2-40B4-BE49-F238E27FC236}">
                  <a16:creationId xmlns:a16="http://schemas.microsoft.com/office/drawing/2014/main" id="{2E0B10FF-2D23-422D-92D8-67F648058450}"/>
                </a:ext>
              </a:extLst>
            </p:cNvPr>
            <p:cNvSpPr>
              <a:spLocks noChangeArrowheads="1"/>
            </p:cNvSpPr>
            <p:nvPr userDrawn="1"/>
          </p:nvSpPr>
          <p:spPr bwMode="auto">
            <a:xfrm>
              <a:off x="250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5" name="AutoShape 23">
              <a:extLst>
                <a:ext uri="{FF2B5EF4-FFF2-40B4-BE49-F238E27FC236}">
                  <a16:creationId xmlns:a16="http://schemas.microsoft.com/office/drawing/2014/main" id="{D2A4653E-67B0-461B-BF67-0CA1416B8D6C}"/>
                </a:ext>
              </a:extLst>
            </p:cNvPr>
            <p:cNvSpPr>
              <a:spLocks noChangeArrowheads="1"/>
            </p:cNvSpPr>
            <p:nvPr userDrawn="1"/>
          </p:nvSpPr>
          <p:spPr bwMode="auto">
            <a:xfrm>
              <a:off x="290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6" name="AutoShape 24">
              <a:extLst>
                <a:ext uri="{FF2B5EF4-FFF2-40B4-BE49-F238E27FC236}">
                  <a16:creationId xmlns:a16="http://schemas.microsoft.com/office/drawing/2014/main" id="{B30B0519-C305-4340-9C50-159ACBE5D812}"/>
                </a:ext>
              </a:extLst>
            </p:cNvPr>
            <p:cNvSpPr>
              <a:spLocks noChangeArrowheads="1"/>
            </p:cNvSpPr>
            <p:nvPr userDrawn="1"/>
          </p:nvSpPr>
          <p:spPr bwMode="auto">
            <a:xfrm>
              <a:off x="331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AutoShape 25">
              <a:extLst>
                <a:ext uri="{FF2B5EF4-FFF2-40B4-BE49-F238E27FC236}">
                  <a16:creationId xmlns:a16="http://schemas.microsoft.com/office/drawing/2014/main" id="{68723179-D513-4E0C-ABF9-3E3D0E72E131}"/>
                </a:ext>
              </a:extLst>
            </p:cNvPr>
            <p:cNvSpPr>
              <a:spLocks noChangeArrowheads="1"/>
            </p:cNvSpPr>
            <p:nvPr userDrawn="1"/>
          </p:nvSpPr>
          <p:spPr bwMode="auto">
            <a:xfrm>
              <a:off x="372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8" name="AutoShape 26">
              <a:extLst>
                <a:ext uri="{FF2B5EF4-FFF2-40B4-BE49-F238E27FC236}">
                  <a16:creationId xmlns:a16="http://schemas.microsoft.com/office/drawing/2014/main" id="{BAC726DC-42FB-4C61-83FE-B744B7E952A5}"/>
                </a:ext>
              </a:extLst>
            </p:cNvPr>
            <p:cNvSpPr>
              <a:spLocks noChangeArrowheads="1"/>
            </p:cNvSpPr>
            <p:nvPr userDrawn="1"/>
          </p:nvSpPr>
          <p:spPr bwMode="auto">
            <a:xfrm>
              <a:off x="412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9" name="AutoShape 27">
              <a:extLst>
                <a:ext uri="{FF2B5EF4-FFF2-40B4-BE49-F238E27FC236}">
                  <a16:creationId xmlns:a16="http://schemas.microsoft.com/office/drawing/2014/main" id="{A1D93B1B-0BD5-4FD1-88E6-13A5442C7F42}"/>
                </a:ext>
              </a:extLst>
            </p:cNvPr>
            <p:cNvSpPr>
              <a:spLocks noChangeArrowheads="1"/>
            </p:cNvSpPr>
            <p:nvPr userDrawn="1"/>
          </p:nvSpPr>
          <p:spPr bwMode="auto">
            <a:xfrm>
              <a:off x="45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AutoShape 28">
              <a:extLst>
                <a:ext uri="{FF2B5EF4-FFF2-40B4-BE49-F238E27FC236}">
                  <a16:creationId xmlns:a16="http://schemas.microsoft.com/office/drawing/2014/main" id="{BB211B9F-7AF4-4090-9AE4-DA4E6911F51D}"/>
                </a:ext>
              </a:extLst>
            </p:cNvPr>
            <p:cNvSpPr>
              <a:spLocks noChangeArrowheads="1"/>
            </p:cNvSpPr>
            <p:nvPr userDrawn="1"/>
          </p:nvSpPr>
          <p:spPr bwMode="auto">
            <a:xfrm>
              <a:off x="49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1" name="AutoShape 29">
              <a:extLst>
                <a:ext uri="{FF2B5EF4-FFF2-40B4-BE49-F238E27FC236}">
                  <a16:creationId xmlns:a16="http://schemas.microsoft.com/office/drawing/2014/main" id="{9D7E1FEE-919B-46C5-A557-7C76A7106DE1}"/>
                </a:ext>
              </a:extLst>
            </p:cNvPr>
            <p:cNvSpPr>
              <a:spLocks noChangeArrowheads="1"/>
            </p:cNvSpPr>
            <p:nvPr userDrawn="1"/>
          </p:nvSpPr>
          <p:spPr bwMode="auto">
            <a:xfrm>
              <a:off x="537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4736025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l" rtl="0" fontAlgn="base">
        <a:spcBef>
          <a:spcPct val="0"/>
        </a:spcBef>
        <a:spcAft>
          <a:spcPct val="0"/>
        </a:spcAft>
        <a:defRPr sz="4400" kern="1200">
          <a:solidFill>
            <a:schemeClr val="bg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2pPr>
      <a:lvl3pPr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3pPr>
      <a:lvl4pPr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4pPr>
      <a:lvl5pPr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fontAlgn="base">
        <a:spcBef>
          <a:spcPct val="20000"/>
        </a:spcBef>
        <a:spcAft>
          <a:spcPct val="0"/>
        </a:spcAft>
        <a:buBlip>
          <a:blip r:embed="rId14"/>
        </a:buBlip>
        <a:defRPr sz="3200" kern="1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Blip>
          <a:blip r:embed="rId15"/>
        </a:buBlip>
        <a:defRPr sz="2800" kern="1200">
          <a:solidFill>
            <a:schemeClr val="bg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har char="•"/>
        <a:defRPr sz="2400" kern="1200">
          <a:solidFill>
            <a:schemeClr val="bg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Font typeface="Wingdings" panose="05000000000000000000" pitchFamily="2" charset="2"/>
        <a:buChar char="s"/>
        <a:defRPr sz="2000" kern="1200">
          <a:solidFill>
            <a:schemeClr val="bg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Font typeface="Wingdings" panose="05000000000000000000" pitchFamily="2" charset="2"/>
        <a:buChar char="s"/>
        <a:defRPr sz="2000" kern="1200">
          <a:solidFill>
            <a:schemeClr val="bg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717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pitchFamily="34" charset="0"/>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cs typeface="+mn-cs"/>
              </a:defRPr>
            </a:lvl1pPr>
          </a:lstStyle>
          <a:p>
            <a:pPr>
              <a:defRPr/>
            </a:pPr>
            <a:fld id="{D52C6DD7-72CD-4580-8477-C1673583F823}" type="slidenum">
              <a:rPr lang="en-US"/>
              <a:pPr>
                <a:defRPr/>
              </a:pPr>
              <a:t>‹#›</a:t>
            </a:fld>
            <a:endParaRPr lang="en-US"/>
          </a:p>
        </p:txBody>
      </p:sp>
      <p:pic>
        <p:nvPicPr>
          <p:cNvPr id="717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21343494"/>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819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pitchFamily="34" charset="0"/>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cs typeface="+mn-cs"/>
              </a:defRPr>
            </a:lvl1pPr>
          </a:lstStyle>
          <a:p>
            <a:pPr>
              <a:defRPr/>
            </a:pPr>
            <a:fld id="{E38A8284-26EB-456E-8581-C26D6B1D981C}" type="slidenum">
              <a:rPr lang="en-US"/>
              <a:pPr>
                <a:defRPr/>
              </a:pPr>
              <a:t>‹#›</a:t>
            </a:fld>
            <a:endParaRPr lang="en-US"/>
          </a:p>
        </p:txBody>
      </p:sp>
      <p:pic>
        <p:nvPicPr>
          <p:cNvPr id="819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4080097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BFD2C19-2896-4943-8BDD-686FBC05681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9E61192-834E-4070-A895-A67E1088634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52C9BE4-6636-490D-BF31-7ADB7CB0DB8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p>
        </p:txBody>
      </p:sp>
      <p:sp>
        <p:nvSpPr>
          <p:cNvPr id="1029" name="Rectangle 5">
            <a:extLst>
              <a:ext uri="{FF2B5EF4-FFF2-40B4-BE49-F238E27FC236}">
                <a16:creationId xmlns:a16="http://schemas.microsoft.com/office/drawing/2014/main" id="{06F2D769-23E7-409A-8781-FCD9E7A3663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p>
        </p:txBody>
      </p:sp>
      <p:sp>
        <p:nvSpPr>
          <p:cNvPr id="1030" name="Rectangle 6">
            <a:extLst>
              <a:ext uri="{FF2B5EF4-FFF2-40B4-BE49-F238E27FC236}">
                <a16:creationId xmlns:a16="http://schemas.microsoft.com/office/drawing/2014/main" id="{947677DD-87ED-44E3-9D93-336C7AE8621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919F2A8A-1B0C-4D18-A8E9-77A0FF3D1B45}" type="slidenum">
              <a:rPr lang="en-US" altLang="en-US"/>
              <a:pPr/>
              <a:t>‹#›</a:t>
            </a:fld>
            <a:endParaRPr lang="en-US" altLang="en-US"/>
          </a:p>
        </p:txBody>
      </p:sp>
    </p:spTree>
    <p:extLst>
      <p:ext uri="{BB962C8B-B14F-4D97-AF65-F5344CB8AC3E}">
        <p14:creationId xmlns:p14="http://schemas.microsoft.com/office/powerpoint/2010/main" val="571925716"/>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11908-619C-8546-A702-9093C7B68C39}" type="datetimeFigureOut">
              <a:rPr lang="en-US" smtClean="0"/>
              <a:t>8/4/2019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CB693-AD8C-E14C-A356-DE2C087DFA72}" type="slidenum">
              <a:rPr lang="en-US" smtClean="0"/>
              <a:t>‹#›</a:t>
            </a:fld>
            <a:endParaRPr lang="en-US"/>
          </a:p>
        </p:txBody>
      </p:sp>
    </p:spTree>
    <p:extLst>
      <p:ext uri="{BB962C8B-B14F-4D97-AF65-F5344CB8AC3E}">
        <p14:creationId xmlns:p14="http://schemas.microsoft.com/office/powerpoint/2010/main" val="2405198006"/>
      </p:ext>
    </p:extLst>
  </p:cSld>
  <p:clrMap bg1="dk1" tx1="lt1" bg2="dk2"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41.wmf"/></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2.jp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55.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hyperlink" Target="https://ref.ly/logosres/evidencebbl?ref=Page.p+70&amp;off=566&amp;ctx=um+ME124904-124915%0a%0a~This+victory+room+w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www.asor.org/wp-content/uploads/2018/08/4-1.jpg" TargetMode="External"/><Relationship Id="rId2" Type="http://schemas.openxmlformats.org/officeDocument/2006/relationships/image" Target="../media/image73.jpeg"/><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xml"/><Relationship Id="rId1" Type="http://schemas.openxmlformats.org/officeDocument/2006/relationships/slideLayout" Target="../slideLayouts/slideLayout66.xml"/><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8.jpeg"/><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30.wmf"/></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9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102.jpeg"/><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13.xml"/><Relationship Id="rId4" Type="http://schemas.openxmlformats.org/officeDocument/2006/relationships/image" Target="../media/image105.jp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13.xml"/><Relationship Id="rId5" Type="http://schemas.openxmlformats.org/officeDocument/2006/relationships/image" Target="../media/image112.jpg"/><Relationship Id="rId4" Type="http://schemas.openxmlformats.org/officeDocument/2006/relationships/image" Target="../media/image111.jp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5.jp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p:nvPr/>
        </p:nvSpPr>
        <p:spPr>
          <a:xfrm>
            <a:off x="1747837" y="213121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kumimoji="0"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ew shape"/>
          <p:cNvSpPr/>
          <p:nvPr/>
        </p:nvSpPr>
        <p:spPr>
          <a:xfrm>
            <a:off x="1747837" y="3154443"/>
            <a:ext cx="5214938" cy="864778"/>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 Bible and Spade Evidence Class</a:t>
            </a:r>
            <a:r>
              <a:rPr kumimoji="0"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 name="New shape"/>
          <p:cNvSpPr/>
          <p:nvPr/>
        </p:nvSpPr>
        <p:spPr>
          <a:xfrm>
            <a:off x="1928812" y="5214938"/>
            <a:ext cx="5033963" cy="428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75" b="0" i="0" u="none" strike="noStrike" kern="1200" cap="none" spc="0" normalizeH="0" baseline="0" noProof="0" dirty="0">
                <a:ln>
                  <a:noFill/>
                </a:ln>
                <a:solidFill>
                  <a:srgbClr val="000000"/>
                </a:solidFill>
                <a:effectLst/>
                <a:uLnTx/>
                <a:uFillTx/>
                <a:latin typeface="Calibri" panose="020F0502020204030204"/>
                <a:ea typeface="+mn-ea"/>
                <a:cs typeface="+mn-cs"/>
              </a:rPr>
              <a:t>Lesson 15</a:t>
            </a:r>
          </a:p>
          <a:p>
            <a:pPr lvl="0" algn="ctr" defTabSz="685800"/>
            <a:r>
              <a:rPr lang="en-US" sz="2475" dirty="0">
                <a:solidFill>
                  <a:srgbClr val="000000"/>
                </a:solidFill>
              </a:rPr>
              <a:t>Museums and Key Bible Finds</a:t>
            </a:r>
            <a:endParaRPr kumimoji="0" sz="247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Connector: Elbow 7">
            <a:extLst>
              <a:ext uri="{FF2B5EF4-FFF2-40B4-BE49-F238E27FC236}">
                <a16:creationId xmlns:a16="http://schemas.microsoft.com/office/drawing/2014/main" id="{F398FB5B-1D52-4A04-9062-BEE756CBDA0B}"/>
              </a:ext>
            </a:extLst>
          </p:cNvPr>
          <p:cNvCxnSpPr/>
          <p:nvPr/>
        </p:nvCxnSpPr>
        <p:spPr>
          <a:xfrm>
            <a:off x="9497961" y="1585452"/>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07A60CB-43FE-4AE8-ABFB-1AB8FCB7A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860" y="3116406"/>
            <a:ext cx="2785654" cy="25215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549928-C162-4AA7-8CD1-D2D70EFF0E9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A06E590-4BEA-4637-B78F-5239CF49D878}"/>
              </a:ext>
            </a:extLst>
          </p:cNvPr>
          <p:cNvPicPr>
            <a:picLocks noChangeAspect="1"/>
          </p:cNvPicPr>
          <p:nvPr/>
        </p:nvPicPr>
        <p:blipFill>
          <a:blip r:embed="rId2"/>
          <a:stretch>
            <a:fillRect/>
          </a:stretch>
        </p:blipFill>
        <p:spPr>
          <a:xfrm>
            <a:off x="3458963" y="1400175"/>
            <a:ext cx="5513587" cy="5117690"/>
          </a:xfrm>
          <a:prstGeom prst="rect">
            <a:avLst/>
          </a:prstGeom>
        </p:spPr>
      </p:pic>
      <p:pic>
        <p:nvPicPr>
          <p:cNvPr id="5" name="Picture 4">
            <a:extLst>
              <a:ext uri="{FF2B5EF4-FFF2-40B4-BE49-F238E27FC236}">
                <a16:creationId xmlns:a16="http://schemas.microsoft.com/office/drawing/2014/main" id="{3E664B8C-9503-479B-9E2E-D7641CDC1780}"/>
              </a:ext>
            </a:extLst>
          </p:cNvPr>
          <p:cNvPicPr>
            <a:picLocks noChangeAspect="1"/>
          </p:cNvPicPr>
          <p:nvPr/>
        </p:nvPicPr>
        <p:blipFill>
          <a:blip r:embed="rId3"/>
          <a:stretch>
            <a:fillRect/>
          </a:stretch>
        </p:blipFill>
        <p:spPr>
          <a:xfrm>
            <a:off x="171450" y="1920516"/>
            <a:ext cx="3234506" cy="1029161"/>
          </a:xfrm>
          <a:prstGeom prst="rect">
            <a:avLst/>
          </a:prstGeom>
        </p:spPr>
      </p:pic>
    </p:spTree>
    <p:extLst>
      <p:ext uri="{BB962C8B-B14F-4D97-AF65-F5344CB8AC3E}">
        <p14:creationId xmlns:p14="http://schemas.microsoft.com/office/powerpoint/2010/main" val="372565147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221105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24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192669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8F6EC1D-D090-4A46-977D-D87B996B0AA3}"/>
              </a:ext>
            </a:extLst>
          </p:cNvPr>
          <p:cNvSpPr/>
          <p:nvPr/>
        </p:nvSpPr>
        <p:spPr>
          <a:xfrm>
            <a:off x="2738282" y="2390959"/>
            <a:ext cx="6277897" cy="3139321"/>
          </a:xfrm>
          <a:prstGeom prst="rect">
            <a:avLst/>
          </a:prstGeom>
        </p:spPr>
        <p:txBody>
          <a:bodyPr wrap="square">
            <a:spAutoFit/>
          </a:bodyPr>
          <a:lstStyle/>
          <a:p>
            <a:r>
              <a:rPr lang="en-US" dirty="0">
                <a:latin typeface="Arial" panose="020B0604020202020204" pitchFamily="34" charset="0"/>
                <a:ea typeface="Calibri" panose="020F0502020204030204" pitchFamily="34" charset="0"/>
              </a:rPr>
              <a:t>The inscription dating to 850 BC found at Tel Dan in Northern Israel in 1993 comes from the time of </a:t>
            </a:r>
            <a:r>
              <a:rPr lang="en-US" dirty="0" err="1">
                <a:latin typeface="Arial" panose="020B0604020202020204" pitchFamily="34" charset="0"/>
                <a:ea typeface="Calibri" panose="020F0502020204030204" pitchFamily="34" charset="0"/>
              </a:rPr>
              <a:t>Hazael</a:t>
            </a:r>
            <a:r>
              <a:rPr lang="en-US" dirty="0">
                <a:latin typeface="Arial" panose="020B0604020202020204" pitchFamily="34" charset="0"/>
                <a:ea typeface="Calibri" panose="020F0502020204030204" pitchFamily="34" charset="0"/>
              </a:rPr>
              <a:t> of Syria. The king boasts that he killed the king of Israel and the king of Judah (2 Kgs 10:32, 13:3.22 and even may take credit for Jehu’s work 2 Kgs 9:21-28). The significance for the evidence of David is that the inscription includes the claim: ‘the king of Israel and [I] killed him and the king of Bayt-</a:t>
            </a:r>
            <a:r>
              <a:rPr lang="en-US" dirty="0" err="1">
                <a:latin typeface="Arial" panose="020B0604020202020204" pitchFamily="34" charset="0"/>
                <a:ea typeface="Calibri" panose="020F0502020204030204" pitchFamily="34" charset="0"/>
              </a:rPr>
              <a:t>Dawid</a:t>
            </a:r>
            <a:r>
              <a:rPr lang="en-US" dirty="0">
                <a:latin typeface="Arial" panose="020B0604020202020204" pitchFamily="34" charset="0"/>
                <a:ea typeface="Calibri" panose="020F0502020204030204" pitchFamily="34" charset="0"/>
              </a:rPr>
              <a:t>” (same wording as Isa 7:2 and reads as “House of David”). Thus, 250 years before the stories of David were supposed to have been invented, he was recognized as the founder of the kingdom of Judah.</a:t>
            </a:r>
            <a:endParaRPr lang="en-US" dirty="0"/>
          </a:p>
        </p:txBody>
      </p:sp>
      <p:sp>
        <p:nvSpPr>
          <p:cNvPr id="5" name="Title 4">
            <a:extLst>
              <a:ext uri="{FF2B5EF4-FFF2-40B4-BE49-F238E27FC236}">
                <a16:creationId xmlns:a16="http://schemas.microsoft.com/office/drawing/2014/main" id="{7A090015-C854-469B-9B29-ECE65C8891C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22351465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53900"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1295400"/>
            <a:ext cx="3124200" cy="480131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Then, he gets to a point where he describes a victory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which he conquered and killed the King of Israel,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and very importantly, the king of the House of David,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Melekh</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beit</a:t>
            </a:r>
            <a:r>
              <a:rPr kumimoji="0" lang="en-US" sz="1800" b="0" i="0" u="none" strike="noStrike" kern="1200" cap="none" spc="0" normalizeH="0" baseline="0" noProof="0" dirty="0">
                <a:ln>
                  <a:noFill/>
                </a:ln>
                <a:solidFill>
                  <a:prstClr val="black"/>
                </a:solidFill>
                <a:effectLst/>
                <a:uLnTx/>
                <a:uFillTx/>
                <a:latin typeface="Calibri"/>
                <a:ea typeface="+mn-ea"/>
                <a:cs typeface="+mn-cs"/>
              </a:rPr>
              <a:t> David".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is an important find and the important significance of this inscription because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have a written document from about 100 years after the time of David which distinctly remembers that the Kingdom of Judah was founded by a person by the name of David.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1757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50C3-E333-4D86-BE75-46D6DED6E7E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63B402D-B084-47BE-B8BF-C327F1069932}"/>
              </a:ext>
            </a:extLst>
          </p:cNvPr>
          <p:cNvPicPr>
            <a:picLocks noChangeAspect="1"/>
          </p:cNvPicPr>
          <p:nvPr/>
        </p:nvPicPr>
        <p:blipFill>
          <a:blip r:embed="rId2"/>
          <a:stretch>
            <a:fillRect/>
          </a:stretch>
        </p:blipFill>
        <p:spPr>
          <a:xfrm>
            <a:off x="2045110" y="1782096"/>
            <a:ext cx="6495435" cy="4503502"/>
          </a:xfrm>
          <a:prstGeom prst="rect">
            <a:avLst/>
          </a:prstGeom>
        </p:spPr>
      </p:pic>
    </p:spTree>
    <p:extLst>
      <p:ext uri="{BB962C8B-B14F-4D97-AF65-F5344CB8AC3E}">
        <p14:creationId xmlns:p14="http://schemas.microsoft.com/office/powerpoint/2010/main" val="12504777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1578-590E-4008-AE7E-E77EE5B337DE}"/>
              </a:ext>
            </a:extLst>
          </p:cNvPr>
          <p:cNvSpPr>
            <a:spLocks noGrp="1"/>
          </p:cNvSpPr>
          <p:nvPr>
            <p:ph type="title"/>
          </p:nvPr>
        </p:nvSpPr>
        <p:spPr/>
        <p:txBody>
          <a:bodyPr/>
          <a:lstStyle/>
          <a:p>
            <a:endParaRPr lang="en-US" dirty="0"/>
          </a:p>
        </p:txBody>
      </p:sp>
      <p:graphicFrame>
        <p:nvGraphicFramePr>
          <p:cNvPr id="7" name="Table 6">
            <a:extLst>
              <a:ext uri="{FF2B5EF4-FFF2-40B4-BE49-F238E27FC236}">
                <a16:creationId xmlns:a16="http://schemas.microsoft.com/office/drawing/2014/main" id="{08D7900E-848D-4FD9-A99C-D1F08ADC35B2}"/>
              </a:ext>
            </a:extLst>
          </p:cNvPr>
          <p:cNvGraphicFramePr>
            <a:graphicFrameLocks noGrp="1"/>
          </p:cNvGraphicFramePr>
          <p:nvPr/>
        </p:nvGraphicFramePr>
        <p:xfrm>
          <a:off x="806449" y="2082902"/>
          <a:ext cx="7531101" cy="3362325"/>
        </p:xfrm>
        <a:graphic>
          <a:graphicData uri="http://schemas.openxmlformats.org/drawingml/2006/table">
            <a:tbl>
              <a:tblPr/>
              <a:tblGrid>
                <a:gridCol w="1995744">
                  <a:extLst>
                    <a:ext uri="{9D8B030D-6E8A-4147-A177-3AD203B41FA5}">
                      <a16:colId xmlns:a16="http://schemas.microsoft.com/office/drawing/2014/main" val="2456476436"/>
                    </a:ext>
                  </a:extLst>
                </a:gridCol>
                <a:gridCol w="1585812">
                  <a:extLst>
                    <a:ext uri="{9D8B030D-6E8A-4147-A177-3AD203B41FA5}">
                      <a16:colId xmlns:a16="http://schemas.microsoft.com/office/drawing/2014/main" val="1088080235"/>
                    </a:ext>
                  </a:extLst>
                </a:gridCol>
                <a:gridCol w="2046150">
                  <a:extLst>
                    <a:ext uri="{9D8B030D-6E8A-4147-A177-3AD203B41FA5}">
                      <a16:colId xmlns:a16="http://schemas.microsoft.com/office/drawing/2014/main" val="3102912811"/>
                    </a:ext>
                  </a:extLst>
                </a:gridCol>
                <a:gridCol w="1903395">
                  <a:extLst>
                    <a:ext uri="{9D8B030D-6E8A-4147-A177-3AD203B41FA5}">
                      <a16:colId xmlns:a16="http://schemas.microsoft.com/office/drawing/2014/main" val="1611924632"/>
                    </a:ext>
                  </a:extLst>
                </a:gridCol>
              </a:tblGrid>
              <a:tr h="238125">
                <a:tc>
                  <a:txBody>
                    <a:bodyPr/>
                    <a:lstStyle/>
                    <a:p>
                      <a:pPr algn="ctr" fontAlgn="b"/>
                      <a:r>
                        <a:rPr lang="en-US" sz="1400" b="1" i="0" u="none" strike="noStrike">
                          <a:solidFill>
                            <a:srgbClr val="000000"/>
                          </a:solidFill>
                          <a:effectLst/>
                          <a:latin typeface="Calibri" panose="020F0502020204030204" pitchFamily="34" charset="0"/>
                        </a:rPr>
                        <a:t>Old Testament Finds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3110786"/>
                  </a:ext>
                </a:extLst>
              </a:tr>
              <a:tr h="952500">
                <a:tc>
                  <a:txBody>
                    <a:bodyPr/>
                    <a:lstStyle/>
                    <a:p>
                      <a:pPr algn="ctr" fontAlgn="b"/>
                      <a:r>
                        <a:rPr lang="en-US" sz="1400" b="0" i="0" u="none" strike="noStrike">
                          <a:solidFill>
                            <a:srgbClr val="000000"/>
                          </a:solidFill>
                          <a:effectLst/>
                          <a:latin typeface="Calibri" panose="020F0502020204030204" pitchFamily="34" charset="0"/>
                        </a:rPr>
                        <a:t>Tel Dan Stele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Existence of House of David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~842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Dan, Israel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96873004"/>
                  </a:ext>
                </a:extLst>
              </a:tr>
              <a:tr h="390525">
                <a:tc>
                  <a:txBody>
                    <a:bodyPr/>
                    <a:lstStyle/>
                    <a:p>
                      <a:pPr algn="ctr" fontAlgn="b"/>
                      <a:r>
                        <a:rPr lang="en-US" sz="1400" b="0" i="0" u="none" strike="noStrike" dirty="0">
                          <a:solidFill>
                            <a:srgbClr val="000000"/>
                          </a:solidFill>
                          <a:effectLst/>
                          <a:latin typeface="Calibri" panose="020F0502020204030204" pitchFamily="34" charset="0"/>
                        </a:rPr>
                        <a:t>Silver Ketef Hinnom Scrolls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Biblical Text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~640 to 609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2831114"/>
                  </a:ext>
                </a:extLst>
              </a:tr>
              <a:tr h="381000">
                <a:tc>
                  <a:txBody>
                    <a:bodyPr/>
                    <a:lstStyle/>
                    <a:p>
                      <a:pPr algn="ctr" fontAlgn="b"/>
                      <a:r>
                        <a:rPr lang="en-US" sz="1400" b="0" i="0" u="none" strike="noStrike">
                          <a:solidFill>
                            <a:srgbClr val="000000"/>
                          </a:solidFill>
                          <a:effectLst/>
                          <a:latin typeface="Calibri" panose="020F0502020204030204" pitchFamily="34" charset="0"/>
                        </a:rPr>
                        <a:t>Moabite Stone at Louvre in Paris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Moabite version of 2 Kings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 835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Dibon, Jordan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25859964"/>
                  </a:ext>
                </a:extLst>
              </a:tr>
              <a:tr h="571500">
                <a:tc>
                  <a:txBody>
                    <a:bodyPr/>
                    <a:lstStyle/>
                    <a:p>
                      <a:pPr algn="ctr" fontAlgn="b"/>
                      <a:r>
                        <a:rPr lang="en-US" sz="1400" b="0" i="0" u="none" strike="noStrike">
                          <a:solidFill>
                            <a:srgbClr val="000000"/>
                          </a:solidFill>
                          <a:effectLst/>
                          <a:latin typeface="Calibri" panose="020F0502020204030204" pitchFamily="34" charset="0"/>
                        </a:rPr>
                        <a:t>Hezekiah’s Tunnel  at Arch Museum in Istanbul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confirms Hezekiah's efforts to fortify 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before 701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2306646"/>
                  </a:ext>
                </a:extLst>
              </a:tr>
              <a:tr h="571500">
                <a:tc>
                  <a:txBody>
                    <a:bodyPr/>
                    <a:lstStyle/>
                    <a:p>
                      <a:pPr algn="ctr" fontAlgn="b"/>
                      <a:r>
                        <a:rPr lang="en-US" sz="1400" b="0" i="0" u="none" strike="noStrike">
                          <a:solidFill>
                            <a:srgbClr val="000000"/>
                          </a:solidFill>
                          <a:effectLst/>
                          <a:latin typeface="Calibri" panose="020F0502020204030204" pitchFamily="34" charset="0"/>
                        </a:rPr>
                        <a:t>Lachish Reliefs at British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Depicts Siege of Lachish in days of Hezekiah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~700-691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Palace of Nineveh, Iraq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97492597"/>
                  </a:ext>
                </a:extLst>
              </a:tr>
            </a:tbl>
          </a:graphicData>
        </a:graphic>
      </p:graphicFrame>
      <p:sp>
        <p:nvSpPr>
          <p:cNvPr id="3" name="Arrow: Right 2">
            <a:extLst>
              <a:ext uri="{FF2B5EF4-FFF2-40B4-BE49-F238E27FC236}">
                <a16:creationId xmlns:a16="http://schemas.microsoft.com/office/drawing/2014/main" id="{1428B489-53E8-4D4A-874A-69D68ECBD94A}"/>
              </a:ext>
            </a:extLst>
          </p:cNvPr>
          <p:cNvSpPr/>
          <p:nvPr/>
        </p:nvSpPr>
        <p:spPr>
          <a:xfrm>
            <a:off x="176981" y="3313471"/>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a:extLst>
              <a:ext uri="{FF2B5EF4-FFF2-40B4-BE49-F238E27FC236}">
                <a16:creationId xmlns:a16="http://schemas.microsoft.com/office/drawing/2014/main" id="{68FD3EEE-7EC9-40F8-B502-FFE72533BC2A}"/>
              </a:ext>
            </a:extLst>
          </p:cNvPr>
          <p:cNvGraphicFramePr>
            <a:graphicFrameLocks noChangeAspect="1"/>
          </p:cNvGraphicFramePr>
          <p:nvPr>
            <p:extLst>
              <p:ext uri="{D42A27DB-BD31-4B8C-83A1-F6EECF244321}">
                <p14:modId xmlns:p14="http://schemas.microsoft.com/office/powerpoint/2010/main" val="3232894613"/>
              </p:ext>
            </p:extLst>
          </p:nvPr>
        </p:nvGraphicFramePr>
        <p:xfrm>
          <a:off x="5328264" y="188461"/>
          <a:ext cx="2871840" cy="1781268"/>
        </p:xfrm>
        <a:graphic>
          <a:graphicData uri="http://schemas.openxmlformats.org/presentationml/2006/ole">
            <mc:AlternateContent xmlns:mc="http://schemas.openxmlformats.org/markup-compatibility/2006">
              <mc:Choice xmlns:v="urn:schemas-microsoft-com:vml" Requires="v">
                <p:oleObj spid="_x0000_s13335" r:id="rId3" imgW="4012560" imgH="2488680" progId="">
                  <p:embed/>
                </p:oleObj>
              </mc:Choice>
              <mc:Fallback>
                <p:oleObj r:id="rId3" imgW="4012560" imgH="2488680" progId="">
                  <p:embed/>
                  <p:pic>
                    <p:nvPicPr>
                      <p:cNvPr id="0" name=""/>
                      <p:cNvPicPr/>
                      <p:nvPr/>
                    </p:nvPicPr>
                    <p:blipFill>
                      <a:blip r:embed="rId4"/>
                      <a:stretch>
                        <a:fillRect/>
                      </a:stretch>
                    </p:blipFill>
                    <p:spPr>
                      <a:xfrm>
                        <a:off x="5328264" y="188461"/>
                        <a:ext cx="2871840" cy="1781268"/>
                      </a:xfrm>
                      <a:prstGeom prst="rect">
                        <a:avLst/>
                      </a:prstGeom>
                    </p:spPr>
                  </p:pic>
                </p:oleObj>
              </mc:Fallback>
            </mc:AlternateContent>
          </a:graphicData>
        </a:graphic>
      </p:graphicFrame>
    </p:spTree>
    <p:extLst>
      <p:ext uri="{BB962C8B-B14F-4D97-AF65-F5344CB8AC3E}">
        <p14:creationId xmlns:p14="http://schemas.microsoft.com/office/powerpoint/2010/main" val="24378664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72F2-3389-45A3-A964-45D8DA52E1CF}"/>
              </a:ext>
            </a:extLst>
          </p:cNvPr>
          <p:cNvSpPr>
            <a:spLocks noGrp="1"/>
          </p:cNvSpPr>
          <p:nvPr>
            <p:ph type="title"/>
          </p:nvPr>
        </p:nvSpPr>
        <p:spPr/>
        <p:txBody>
          <a:bodyPr/>
          <a:lstStyle/>
          <a:p>
            <a:endParaRPr lang="en-US"/>
          </a:p>
        </p:txBody>
      </p:sp>
      <p:pic>
        <p:nvPicPr>
          <p:cNvPr id="4" name="Picture 3" descr="A picture containing outdoor, sky, mountain&#10;&#10;Description automatically generated">
            <a:extLst>
              <a:ext uri="{FF2B5EF4-FFF2-40B4-BE49-F238E27FC236}">
                <a16:creationId xmlns:a16="http://schemas.microsoft.com/office/drawing/2014/main" id="{FC2503D5-8BC9-4E39-BE7C-DB84461F2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031" y="1789470"/>
            <a:ext cx="3485283" cy="2852123"/>
          </a:xfrm>
          <a:prstGeom prst="rect">
            <a:avLst/>
          </a:prstGeom>
        </p:spPr>
      </p:pic>
      <p:sp>
        <p:nvSpPr>
          <p:cNvPr id="5" name="TextBox 4">
            <a:extLst>
              <a:ext uri="{FF2B5EF4-FFF2-40B4-BE49-F238E27FC236}">
                <a16:creationId xmlns:a16="http://schemas.microsoft.com/office/drawing/2014/main" id="{E4538C46-4FC6-487E-A847-24D6B55B5815}"/>
              </a:ext>
            </a:extLst>
          </p:cNvPr>
          <p:cNvSpPr txBox="1"/>
          <p:nvPr/>
        </p:nvSpPr>
        <p:spPr>
          <a:xfrm>
            <a:off x="6223820" y="1514168"/>
            <a:ext cx="2920180" cy="5078313"/>
          </a:xfrm>
          <a:prstGeom prst="rect">
            <a:avLst/>
          </a:prstGeom>
          <a:noFill/>
        </p:spPr>
        <p:txBody>
          <a:bodyPr wrap="square" rtlCol="0">
            <a:spAutoFit/>
          </a:bodyPr>
          <a:lstStyle/>
          <a:p>
            <a:r>
              <a:rPr lang="en-US" dirty="0"/>
              <a:t>SILVER BLESSINGS. Standing only 1 inch tall, this miniature silver scroll (Amulet 1) contains one of the earliest Hebrew inscriptions ever uncovered. In 1979, archaeologist Gabriel </a:t>
            </a:r>
            <a:r>
              <a:rPr lang="en-US" dirty="0" err="1"/>
              <a:t>Barkay</a:t>
            </a:r>
            <a:r>
              <a:rPr lang="en-US" dirty="0"/>
              <a:t> and his team found this scroll and another smaller silver scroll—both of which date to the eighth–sixth centuries B.C.E.—in a burial cave at Ketef Hinnom in Jerusalem. In antiquity, they would have been worn as amulets. The photograph shows the first scroll before it was unrolled.</a:t>
            </a:r>
          </a:p>
        </p:txBody>
      </p:sp>
      <p:pic>
        <p:nvPicPr>
          <p:cNvPr id="6" name="Picture 5">
            <a:extLst>
              <a:ext uri="{FF2B5EF4-FFF2-40B4-BE49-F238E27FC236}">
                <a16:creationId xmlns:a16="http://schemas.microsoft.com/office/drawing/2014/main" id="{D9C2F452-8FBE-4978-887E-920BCBD7A21B}"/>
              </a:ext>
            </a:extLst>
          </p:cNvPr>
          <p:cNvPicPr>
            <a:picLocks noChangeAspect="1"/>
          </p:cNvPicPr>
          <p:nvPr/>
        </p:nvPicPr>
        <p:blipFill>
          <a:blip r:embed="rId3"/>
          <a:stretch>
            <a:fillRect/>
          </a:stretch>
        </p:blipFill>
        <p:spPr>
          <a:xfrm>
            <a:off x="1" y="1789470"/>
            <a:ext cx="2628030" cy="4320049"/>
          </a:xfrm>
          <a:prstGeom prst="rect">
            <a:avLst/>
          </a:prstGeom>
        </p:spPr>
      </p:pic>
    </p:spTree>
    <p:extLst>
      <p:ext uri="{BB962C8B-B14F-4D97-AF65-F5344CB8AC3E}">
        <p14:creationId xmlns:p14="http://schemas.microsoft.com/office/powerpoint/2010/main" val="16348968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29FC-4F4C-4403-96BC-B6A3F11C34D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7E4CF7B-5BE9-4891-8C5D-7DE627A72513}"/>
              </a:ext>
            </a:extLst>
          </p:cNvPr>
          <p:cNvPicPr>
            <a:picLocks noChangeAspect="1"/>
          </p:cNvPicPr>
          <p:nvPr/>
        </p:nvPicPr>
        <p:blipFill>
          <a:blip r:embed="rId2"/>
          <a:stretch>
            <a:fillRect/>
          </a:stretch>
        </p:blipFill>
        <p:spPr>
          <a:xfrm>
            <a:off x="256774" y="2079420"/>
            <a:ext cx="3943657" cy="4770553"/>
          </a:xfrm>
          <a:prstGeom prst="rect">
            <a:avLst/>
          </a:prstGeom>
        </p:spPr>
      </p:pic>
      <p:pic>
        <p:nvPicPr>
          <p:cNvPr id="4" name="Picture 3">
            <a:extLst>
              <a:ext uri="{FF2B5EF4-FFF2-40B4-BE49-F238E27FC236}">
                <a16:creationId xmlns:a16="http://schemas.microsoft.com/office/drawing/2014/main" id="{5CA44528-8536-4360-8AFE-10F7418E6AA3}"/>
              </a:ext>
            </a:extLst>
          </p:cNvPr>
          <p:cNvPicPr>
            <a:picLocks noChangeAspect="1"/>
          </p:cNvPicPr>
          <p:nvPr/>
        </p:nvPicPr>
        <p:blipFill>
          <a:blip r:embed="rId3"/>
          <a:stretch>
            <a:fillRect/>
          </a:stretch>
        </p:blipFill>
        <p:spPr>
          <a:xfrm>
            <a:off x="3923804" y="0"/>
            <a:ext cx="5220196" cy="3854245"/>
          </a:xfrm>
          <a:prstGeom prst="rect">
            <a:avLst/>
          </a:prstGeom>
        </p:spPr>
      </p:pic>
      <p:pic>
        <p:nvPicPr>
          <p:cNvPr id="5" name="Picture 4">
            <a:extLst>
              <a:ext uri="{FF2B5EF4-FFF2-40B4-BE49-F238E27FC236}">
                <a16:creationId xmlns:a16="http://schemas.microsoft.com/office/drawing/2014/main" id="{7FF37719-C5A6-496F-BDB9-0CBE628FE547}"/>
              </a:ext>
            </a:extLst>
          </p:cNvPr>
          <p:cNvPicPr>
            <a:picLocks noChangeAspect="1"/>
          </p:cNvPicPr>
          <p:nvPr/>
        </p:nvPicPr>
        <p:blipFill>
          <a:blip r:embed="rId4"/>
          <a:stretch>
            <a:fillRect/>
          </a:stretch>
        </p:blipFill>
        <p:spPr>
          <a:xfrm>
            <a:off x="4606105" y="3854245"/>
            <a:ext cx="4204519" cy="2803012"/>
          </a:xfrm>
          <a:prstGeom prst="rect">
            <a:avLst/>
          </a:prstGeom>
        </p:spPr>
      </p:pic>
      <p:pic>
        <p:nvPicPr>
          <p:cNvPr id="6" name="Picture 5">
            <a:extLst>
              <a:ext uri="{FF2B5EF4-FFF2-40B4-BE49-F238E27FC236}">
                <a16:creationId xmlns:a16="http://schemas.microsoft.com/office/drawing/2014/main" id="{31D4CB8D-23EC-46CB-A858-DED3CF4AC3FD}"/>
              </a:ext>
            </a:extLst>
          </p:cNvPr>
          <p:cNvPicPr>
            <a:picLocks noChangeAspect="1"/>
          </p:cNvPicPr>
          <p:nvPr/>
        </p:nvPicPr>
        <p:blipFill>
          <a:blip r:embed="rId5"/>
          <a:stretch>
            <a:fillRect/>
          </a:stretch>
        </p:blipFill>
        <p:spPr>
          <a:xfrm>
            <a:off x="-30884" y="0"/>
            <a:ext cx="3959913" cy="2633342"/>
          </a:xfrm>
          <a:prstGeom prst="rect">
            <a:avLst/>
          </a:prstGeom>
        </p:spPr>
      </p:pic>
    </p:spTree>
    <p:extLst>
      <p:ext uri="{BB962C8B-B14F-4D97-AF65-F5344CB8AC3E}">
        <p14:creationId xmlns:p14="http://schemas.microsoft.com/office/powerpoint/2010/main" val="2754023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79EDE8F5-A72C-49C9-9A1B-7BDD709DC286}"/>
              </a:ext>
            </a:extLst>
          </p:cNvPr>
          <p:cNvSpPr>
            <a:spLocks noGrp="1" noChangeArrowheads="1"/>
          </p:cNvSpPr>
          <p:nvPr>
            <p:ph type="title"/>
          </p:nvPr>
        </p:nvSpPr>
        <p:spPr/>
        <p:txBody>
          <a:bodyPr/>
          <a:lstStyle/>
          <a:p>
            <a:r>
              <a:rPr lang="en-US" altLang="en-US" dirty="0">
                <a:cs typeface="Times New Roman" panose="02020603050405020304" pitchFamily="18" charset="0"/>
              </a:rPr>
              <a:t>Ketef Hinnom Amulets</a:t>
            </a:r>
          </a:p>
        </p:txBody>
      </p:sp>
      <p:sp>
        <p:nvSpPr>
          <p:cNvPr id="180227" name="Rectangle 3">
            <a:extLst>
              <a:ext uri="{FF2B5EF4-FFF2-40B4-BE49-F238E27FC236}">
                <a16:creationId xmlns:a16="http://schemas.microsoft.com/office/drawing/2014/main" id="{03DF777D-7ADD-48D5-80C3-94869EEF3557}"/>
              </a:ext>
            </a:extLst>
          </p:cNvPr>
          <p:cNvSpPr>
            <a:spLocks noChangeArrowheads="1"/>
          </p:cNvSpPr>
          <p:nvPr/>
        </p:nvSpPr>
        <p:spPr bwMode="auto">
          <a:xfrm>
            <a:off x="3505200" y="1584325"/>
            <a:ext cx="53340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Two tiny silver amulets scrolls discovered at a burial cave at Ketef Hinnom overlooking Mt. Zion.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Written in ancient Hebrew script date to 7th century BC.</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Scrolls comprise the earliest-known fragments of a biblical text and pre-date the earliest scrolls from Qumran by more than 300 years.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Form of Priestly blessing Num 6:24,25</a:t>
            </a:r>
          </a:p>
          <a:p>
            <a:pPr marL="171450" marR="0" lvl="0" indent="-171450" algn="l" defTabSz="914400" rtl="0" eaLnBrk="1" fontAlgn="base" latinLnBrk="0" hangingPunct="1">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endParaRPr>
          </a:p>
          <a:p>
            <a:pPr marL="171450" marR="0" lvl="0" indent="-17145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"The Lord bless you and protect you. The Lord make his face to shine upon you and be gracious to you. The Lord lift up his countenance to you and give you peace." </a:t>
            </a:r>
          </a:p>
        </p:txBody>
      </p:sp>
      <p:pic>
        <p:nvPicPr>
          <p:cNvPr id="180228" name="Picture 4">
            <a:extLst>
              <a:ext uri="{FF2B5EF4-FFF2-40B4-BE49-F238E27FC236}">
                <a16:creationId xmlns:a16="http://schemas.microsoft.com/office/drawing/2014/main" id="{6CD9DA8D-3EE9-42BA-8D35-69E47514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72" b="3670"/>
          <a:stretch>
            <a:fillRect/>
          </a:stretch>
        </p:blipFill>
        <p:spPr bwMode="auto">
          <a:xfrm>
            <a:off x="762000" y="1828800"/>
            <a:ext cx="26225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475FAF0-7D36-4C78-8572-E513E52FDE3F}"/>
              </a:ext>
            </a:extLst>
          </p:cNvPr>
          <p:cNvPicPr>
            <a:picLocks noChangeAspect="1"/>
          </p:cNvPicPr>
          <p:nvPr/>
        </p:nvPicPr>
        <p:blipFill>
          <a:blip r:embed="rId4"/>
          <a:stretch>
            <a:fillRect/>
          </a:stretch>
        </p:blipFill>
        <p:spPr>
          <a:xfrm>
            <a:off x="552450" y="5638800"/>
            <a:ext cx="2952750" cy="12477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828A2-9C11-4E2A-B5E1-C991BB60A29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8423B58-B776-43C5-ABC3-93750CCF594F}"/>
              </a:ext>
            </a:extLst>
          </p:cNvPr>
          <p:cNvPicPr>
            <a:picLocks noChangeAspect="1"/>
          </p:cNvPicPr>
          <p:nvPr/>
        </p:nvPicPr>
        <p:blipFill>
          <a:blip r:embed="rId3"/>
          <a:stretch>
            <a:fillRect/>
          </a:stretch>
        </p:blipFill>
        <p:spPr>
          <a:xfrm>
            <a:off x="0" y="1064803"/>
            <a:ext cx="8523256" cy="3969314"/>
          </a:xfrm>
          <a:prstGeom prst="rect">
            <a:avLst/>
          </a:prstGeom>
        </p:spPr>
      </p:pic>
      <p:pic>
        <p:nvPicPr>
          <p:cNvPr id="6" name="Picture 5">
            <a:extLst>
              <a:ext uri="{FF2B5EF4-FFF2-40B4-BE49-F238E27FC236}">
                <a16:creationId xmlns:a16="http://schemas.microsoft.com/office/drawing/2014/main" id="{5929A64B-8B3C-44B4-A5DB-232AA6A4F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030" y="1400174"/>
            <a:ext cx="1823954" cy="5532437"/>
          </a:xfrm>
          <a:prstGeom prst="rect">
            <a:avLst/>
          </a:prstGeom>
        </p:spPr>
      </p:pic>
      <p:pic>
        <p:nvPicPr>
          <p:cNvPr id="8" name="Picture 7" descr="A close up of a map&#10;&#10;Description automatically generated">
            <a:extLst>
              <a:ext uri="{FF2B5EF4-FFF2-40B4-BE49-F238E27FC236}">
                <a16:creationId xmlns:a16="http://schemas.microsoft.com/office/drawing/2014/main" id="{643E8EC9-A7B2-42B9-90BF-0A16A0521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460" y="1400174"/>
            <a:ext cx="1840032" cy="5363497"/>
          </a:xfrm>
          <a:prstGeom prst="rect">
            <a:avLst/>
          </a:prstGeom>
        </p:spPr>
      </p:pic>
    </p:spTree>
    <p:extLst>
      <p:ext uri="{BB962C8B-B14F-4D97-AF65-F5344CB8AC3E}">
        <p14:creationId xmlns:p14="http://schemas.microsoft.com/office/powerpoint/2010/main" val="25460378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C0765-8939-4408-824C-2E502D4AEEDC}"/>
              </a:ext>
            </a:extLst>
          </p:cNvPr>
          <p:cNvSpPr>
            <a:spLocks noGrp="1"/>
          </p:cNvSpPr>
          <p:nvPr>
            <p:ph type="title"/>
          </p:nvPr>
        </p:nvSpPr>
        <p:spPr/>
        <p:txBody>
          <a:bodyPr>
            <a:normAutofit/>
          </a:bodyPr>
          <a:lstStyle/>
          <a:p>
            <a:r>
              <a:rPr lang="x-none" sz="4000" b="1" dirty="0">
                <a:latin typeface="Arial" panose="020B0604020202020204" pitchFamily="34" charset="0"/>
                <a:cs typeface="Arial" panose="020B0604020202020204" pitchFamily="34" charset="0"/>
              </a:rPr>
              <a:t>Objectives:</a:t>
            </a: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BBC8E2-1846-449E-8506-AAFFADC1E1D0}"/>
              </a:ext>
            </a:extLst>
          </p:cNvPr>
          <p:cNvSpPr txBox="1"/>
          <p:nvPr/>
        </p:nvSpPr>
        <p:spPr>
          <a:xfrm>
            <a:off x="533400" y="1666875"/>
            <a:ext cx="8286750" cy="48320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our knowledge of Bible Locations, People and Timeline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Gain an understanding that the Bible deals with real events, real people, and real places.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Strengthen our faith by examining the physical remains/evidence that have been discovered in Middle East and Mediterranean related to Bible events.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351261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1578-590E-4008-AE7E-E77EE5B337DE}"/>
              </a:ext>
            </a:extLst>
          </p:cNvPr>
          <p:cNvSpPr>
            <a:spLocks noGrp="1"/>
          </p:cNvSpPr>
          <p:nvPr>
            <p:ph type="title"/>
          </p:nvPr>
        </p:nvSpPr>
        <p:spPr/>
        <p:txBody>
          <a:bodyPr/>
          <a:lstStyle/>
          <a:p>
            <a:endParaRPr lang="en-US" dirty="0"/>
          </a:p>
        </p:txBody>
      </p:sp>
      <p:graphicFrame>
        <p:nvGraphicFramePr>
          <p:cNvPr id="7" name="Table 6">
            <a:extLst>
              <a:ext uri="{FF2B5EF4-FFF2-40B4-BE49-F238E27FC236}">
                <a16:creationId xmlns:a16="http://schemas.microsoft.com/office/drawing/2014/main" id="{08D7900E-848D-4FD9-A99C-D1F08ADC35B2}"/>
              </a:ext>
            </a:extLst>
          </p:cNvPr>
          <p:cNvGraphicFramePr>
            <a:graphicFrameLocks noGrp="1"/>
          </p:cNvGraphicFramePr>
          <p:nvPr/>
        </p:nvGraphicFramePr>
        <p:xfrm>
          <a:off x="806449" y="2082902"/>
          <a:ext cx="7531101" cy="3362325"/>
        </p:xfrm>
        <a:graphic>
          <a:graphicData uri="http://schemas.openxmlformats.org/drawingml/2006/table">
            <a:tbl>
              <a:tblPr/>
              <a:tblGrid>
                <a:gridCol w="1995744">
                  <a:extLst>
                    <a:ext uri="{9D8B030D-6E8A-4147-A177-3AD203B41FA5}">
                      <a16:colId xmlns:a16="http://schemas.microsoft.com/office/drawing/2014/main" val="2456476436"/>
                    </a:ext>
                  </a:extLst>
                </a:gridCol>
                <a:gridCol w="1585812">
                  <a:extLst>
                    <a:ext uri="{9D8B030D-6E8A-4147-A177-3AD203B41FA5}">
                      <a16:colId xmlns:a16="http://schemas.microsoft.com/office/drawing/2014/main" val="1088080235"/>
                    </a:ext>
                  </a:extLst>
                </a:gridCol>
                <a:gridCol w="2046150">
                  <a:extLst>
                    <a:ext uri="{9D8B030D-6E8A-4147-A177-3AD203B41FA5}">
                      <a16:colId xmlns:a16="http://schemas.microsoft.com/office/drawing/2014/main" val="3102912811"/>
                    </a:ext>
                  </a:extLst>
                </a:gridCol>
                <a:gridCol w="1903395">
                  <a:extLst>
                    <a:ext uri="{9D8B030D-6E8A-4147-A177-3AD203B41FA5}">
                      <a16:colId xmlns:a16="http://schemas.microsoft.com/office/drawing/2014/main" val="1611924632"/>
                    </a:ext>
                  </a:extLst>
                </a:gridCol>
              </a:tblGrid>
              <a:tr h="238125">
                <a:tc>
                  <a:txBody>
                    <a:bodyPr/>
                    <a:lstStyle/>
                    <a:p>
                      <a:pPr algn="ctr" fontAlgn="b"/>
                      <a:r>
                        <a:rPr lang="en-US" sz="1400" b="1" i="0" u="none" strike="noStrike">
                          <a:solidFill>
                            <a:srgbClr val="000000"/>
                          </a:solidFill>
                          <a:effectLst/>
                          <a:latin typeface="Calibri" panose="020F0502020204030204" pitchFamily="34" charset="0"/>
                        </a:rPr>
                        <a:t>Old Testament Finds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3110786"/>
                  </a:ext>
                </a:extLst>
              </a:tr>
              <a:tr h="952500">
                <a:tc>
                  <a:txBody>
                    <a:bodyPr/>
                    <a:lstStyle/>
                    <a:p>
                      <a:pPr algn="ctr" fontAlgn="b"/>
                      <a:r>
                        <a:rPr lang="en-US" sz="1400" b="0" i="0" u="none" strike="noStrike">
                          <a:solidFill>
                            <a:srgbClr val="000000"/>
                          </a:solidFill>
                          <a:effectLst/>
                          <a:latin typeface="Calibri" panose="020F0502020204030204" pitchFamily="34" charset="0"/>
                        </a:rPr>
                        <a:t>Tel Dan Stele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Existence of House of David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~842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Dan, Israel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96873004"/>
                  </a:ext>
                </a:extLst>
              </a:tr>
              <a:tr h="390525">
                <a:tc>
                  <a:txBody>
                    <a:bodyPr/>
                    <a:lstStyle/>
                    <a:p>
                      <a:pPr algn="ctr" fontAlgn="b"/>
                      <a:r>
                        <a:rPr lang="en-US" sz="1400" b="0" i="0" u="none" strike="noStrike" dirty="0">
                          <a:solidFill>
                            <a:srgbClr val="000000"/>
                          </a:solidFill>
                          <a:effectLst/>
                          <a:latin typeface="Calibri" panose="020F0502020204030204" pitchFamily="34" charset="0"/>
                        </a:rPr>
                        <a:t>Silver Ketef Hinnom Scrolls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Biblical Text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~640 to 609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2831114"/>
                  </a:ext>
                </a:extLst>
              </a:tr>
              <a:tr h="381000">
                <a:tc>
                  <a:txBody>
                    <a:bodyPr/>
                    <a:lstStyle/>
                    <a:p>
                      <a:pPr algn="ctr" fontAlgn="b"/>
                      <a:r>
                        <a:rPr lang="en-US" sz="1400" b="0" i="0" u="none" strike="noStrike">
                          <a:solidFill>
                            <a:srgbClr val="000000"/>
                          </a:solidFill>
                          <a:effectLst/>
                          <a:latin typeface="Calibri" panose="020F0502020204030204" pitchFamily="34" charset="0"/>
                        </a:rPr>
                        <a:t>Moabite Stone at Louvre in Paris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Moabite version of 2 Kings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 835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Dibon, Jordan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25859964"/>
                  </a:ext>
                </a:extLst>
              </a:tr>
              <a:tr h="571500">
                <a:tc>
                  <a:txBody>
                    <a:bodyPr/>
                    <a:lstStyle/>
                    <a:p>
                      <a:pPr algn="ctr" fontAlgn="b"/>
                      <a:r>
                        <a:rPr lang="en-US" sz="1400" b="0" i="0" u="none" strike="noStrike">
                          <a:solidFill>
                            <a:srgbClr val="000000"/>
                          </a:solidFill>
                          <a:effectLst/>
                          <a:latin typeface="Calibri" panose="020F0502020204030204" pitchFamily="34" charset="0"/>
                        </a:rPr>
                        <a:t>Hezekiah’s Tunnel  at Arch Museum in Istanbul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confirms Hezekiah's efforts to fortify 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before 701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2306646"/>
                  </a:ext>
                </a:extLst>
              </a:tr>
              <a:tr h="571500">
                <a:tc>
                  <a:txBody>
                    <a:bodyPr/>
                    <a:lstStyle/>
                    <a:p>
                      <a:pPr algn="ctr" fontAlgn="b"/>
                      <a:r>
                        <a:rPr lang="en-US" sz="1400" b="0" i="0" u="none" strike="noStrike">
                          <a:solidFill>
                            <a:srgbClr val="000000"/>
                          </a:solidFill>
                          <a:effectLst/>
                          <a:latin typeface="Calibri" panose="020F0502020204030204" pitchFamily="34" charset="0"/>
                        </a:rPr>
                        <a:t>Lachish Reliefs at British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Depicts Siege of Lachish in days of Hezekiah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~700-691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Palace of Nineveh, Iraq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97492597"/>
                  </a:ext>
                </a:extLst>
              </a:tr>
            </a:tbl>
          </a:graphicData>
        </a:graphic>
      </p:graphicFrame>
      <p:sp>
        <p:nvSpPr>
          <p:cNvPr id="3" name="Arrow: Right 2">
            <a:extLst>
              <a:ext uri="{FF2B5EF4-FFF2-40B4-BE49-F238E27FC236}">
                <a16:creationId xmlns:a16="http://schemas.microsoft.com/office/drawing/2014/main" id="{1428B489-53E8-4D4A-874A-69D68ECBD94A}"/>
              </a:ext>
            </a:extLst>
          </p:cNvPr>
          <p:cNvSpPr/>
          <p:nvPr/>
        </p:nvSpPr>
        <p:spPr>
          <a:xfrm>
            <a:off x="186813" y="3764064"/>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9150EA2-7A96-494C-8D86-54C1D4E41418}"/>
              </a:ext>
            </a:extLst>
          </p:cNvPr>
          <p:cNvPicPr>
            <a:picLocks noChangeAspect="1"/>
          </p:cNvPicPr>
          <p:nvPr/>
        </p:nvPicPr>
        <p:blipFill>
          <a:blip r:embed="rId2"/>
          <a:stretch>
            <a:fillRect/>
          </a:stretch>
        </p:blipFill>
        <p:spPr>
          <a:xfrm>
            <a:off x="4689475" y="259940"/>
            <a:ext cx="3648075" cy="1781175"/>
          </a:xfrm>
          <a:prstGeom prst="rect">
            <a:avLst/>
          </a:prstGeom>
        </p:spPr>
      </p:pic>
    </p:spTree>
    <p:extLst>
      <p:ext uri="{BB962C8B-B14F-4D97-AF65-F5344CB8AC3E}">
        <p14:creationId xmlns:p14="http://schemas.microsoft.com/office/powerpoint/2010/main" val="3712016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B6AB-78E6-4BB8-BE93-50604A8DDAE7}"/>
              </a:ext>
            </a:extLst>
          </p:cNvPr>
          <p:cNvSpPr>
            <a:spLocks noGrp="1"/>
          </p:cNvSpPr>
          <p:nvPr>
            <p:ph type="title"/>
          </p:nvPr>
        </p:nvSpPr>
        <p:spPr/>
        <p:txBody>
          <a:bodyPr/>
          <a:lstStyle/>
          <a:p>
            <a:endParaRPr lang="en-US"/>
          </a:p>
        </p:txBody>
      </p:sp>
      <p:pic>
        <p:nvPicPr>
          <p:cNvPr id="4" name="Picture 3" descr="A close up of text on a black background&#10;&#10;Description automatically generated">
            <a:extLst>
              <a:ext uri="{FF2B5EF4-FFF2-40B4-BE49-F238E27FC236}">
                <a16:creationId xmlns:a16="http://schemas.microsoft.com/office/drawing/2014/main" id="{0C4048B5-3FE4-4B99-B38F-EE535E305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2"/>
            <a:ext cx="6873441" cy="6858000"/>
          </a:xfrm>
          <a:prstGeom prst="rect">
            <a:avLst/>
          </a:prstGeom>
        </p:spPr>
      </p:pic>
      <p:sp>
        <p:nvSpPr>
          <p:cNvPr id="5" name="TextBox 4">
            <a:extLst>
              <a:ext uri="{FF2B5EF4-FFF2-40B4-BE49-F238E27FC236}">
                <a16:creationId xmlns:a16="http://schemas.microsoft.com/office/drawing/2014/main" id="{938DF3EC-B0FC-46C2-8865-FAEA6E056310}"/>
              </a:ext>
            </a:extLst>
          </p:cNvPr>
          <p:cNvSpPr txBox="1"/>
          <p:nvPr/>
        </p:nvSpPr>
        <p:spPr>
          <a:xfrm>
            <a:off x="6581553" y="74612"/>
            <a:ext cx="2535357" cy="6001643"/>
          </a:xfrm>
          <a:prstGeom prst="rect">
            <a:avLst/>
          </a:prstGeom>
          <a:solidFill>
            <a:schemeClr val="bg1"/>
          </a:solidFill>
        </p:spPr>
        <p:txBody>
          <a:bodyPr wrap="square" rtlCol="0">
            <a:spAutoFit/>
          </a:bodyPr>
          <a:lstStyle/>
          <a:p>
            <a:r>
              <a:rPr lang="en-US" sz="1600" dirty="0"/>
              <a:t>2 Kings 3 records how the kings of Israel, Judah and Edom joined forces to defeat Moab, but when its king, </a:t>
            </a:r>
            <a:r>
              <a:rPr lang="en-US" sz="1600" dirty="0" err="1"/>
              <a:t>Mesha</a:t>
            </a:r>
            <a:r>
              <a:rPr lang="en-US" sz="1600" dirty="0"/>
              <a:t>, offered his son as a sacrifice, the allies aborted the campaign and returned home (vs 26, 27).</a:t>
            </a:r>
          </a:p>
          <a:p>
            <a:r>
              <a:rPr lang="en-US" sz="1600" dirty="0"/>
              <a:t>On the </a:t>
            </a:r>
            <a:r>
              <a:rPr lang="en-US" sz="1600" dirty="0" err="1"/>
              <a:t>Mesha</a:t>
            </a:r>
            <a:r>
              <a:rPr lang="en-US" sz="1600" dirty="0"/>
              <a:t> Stela—or Moabite Stone—(see also page 48), </a:t>
            </a:r>
            <a:r>
              <a:rPr lang="en-US" sz="1600" dirty="0" err="1"/>
              <a:t>Mesha</a:t>
            </a:r>
            <a:r>
              <a:rPr lang="en-US" sz="1600" dirty="0"/>
              <a:t> boasts that in the time of </a:t>
            </a:r>
            <a:r>
              <a:rPr lang="en-US" sz="1600" dirty="0" err="1"/>
              <a:t>Jehoram</a:t>
            </a:r>
            <a:r>
              <a:rPr lang="en-US" sz="1600" dirty="0"/>
              <a:t> (king of Israel) he threw off Israel and occupied some of her cities including </a:t>
            </a:r>
            <a:r>
              <a:rPr lang="en-US" sz="1600" dirty="0" err="1"/>
              <a:t>Ataroth</a:t>
            </a:r>
            <a:r>
              <a:rPr lang="en-US" sz="1600" dirty="0"/>
              <a:t> and Nebo, where he ‘took from there the vessels of Yahweh’ (</a:t>
            </a:r>
            <a:r>
              <a:rPr lang="en-US" sz="1600" dirty="0" err="1"/>
              <a:t>ltb</a:t>
            </a:r>
            <a:r>
              <a:rPr lang="en-US" sz="1600" dirty="0"/>
              <a:t> pp 99–100). Dated around 840 BC, it concludes the account in 2 Kings 3:27 and is one of the earliest reference outside the Bible to the covenant name for Israel’s God</a:t>
            </a:r>
          </a:p>
        </p:txBody>
      </p:sp>
    </p:spTree>
    <p:extLst>
      <p:ext uri="{BB962C8B-B14F-4D97-AF65-F5344CB8AC3E}">
        <p14:creationId xmlns:p14="http://schemas.microsoft.com/office/powerpoint/2010/main" val="928118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BA9A-5251-44C9-82FF-F792A4142A66}"/>
              </a:ext>
            </a:extLst>
          </p:cNvPr>
          <p:cNvSpPr>
            <a:spLocks noGrp="1"/>
          </p:cNvSpPr>
          <p:nvPr>
            <p:ph type="title"/>
          </p:nvPr>
        </p:nvSpPr>
        <p:spPr/>
        <p:txBody>
          <a:bodyPr/>
          <a:lstStyle/>
          <a:p>
            <a:endParaRPr lang="en-US"/>
          </a:p>
        </p:txBody>
      </p:sp>
      <p:pic>
        <p:nvPicPr>
          <p:cNvPr id="4" name="Picture 3" descr="A close up of text on a white background&#10;&#10;Description automatically generated">
            <a:extLst>
              <a:ext uri="{FF2B5EF4-FFF2-40B4-BE49-F238E27FC236}">
                <a16:creationId xmlns:a16="http://schemas.microsoft.com/office/drawing/2014/main" id="{0120E4B1-B76D-417E-85B8-4448619820BB}"/>
              </a:ext>
            </a:extLst>
          </p:cNvPr>
          <p:cNvPicPr>
            <a:picLocks noChangeAspect="1"/>
          </p:cNvPicPr>
          <p:nvPr/>
        </p:nvPicPr>
        <p:blipFill rotWithShape="1">
          <a:blip r:embed="rId2">
            <a:extLst>
              <a:ext uri="{28A0092B-C50C-407E-A947-70E740481C1C}">
                <a14:useLocalDpi xmlns:a14="http://schemas.microsoft.com/office/drawing/2010/main" val="0"/>
              </a:ext>
            </a:extLst>
          </a:blip>
          <a:srcRect l="-1" t="35990" r="3371" b="-34659"/>
          <a:stretch/>
        </p:blipFill>
        <p:spPr>
          <a:xfrm>
            <a:off x="300252" y="1339794"/>
            <a:ext cx="5120640" cy="6766560"/>
          </a:xfrm>
          <a:prstGeom prst="rect">
            <a:avLst/>
          </a:prstGeom>
        </p:spPr>
      </p:pic>
      <p:pic>
        <p:nvPicPr>
          <p:cNvPr id="5" name="Picture 4">
            <a:extLst>
              <a:ext uri="{FF2B5EF4-FFF2-40B4-BE49-F238E27FC236}">
                <a16:creationId xmlns:a16="http://schemas.microsoft.com/office/drawing/2014/main" id="{0FC29A46-C818-414B-B906-DF66D11E62B4}"/>
              </a:ext>
            </a:extLst>
          </p:cNvPr>
          <p:cNvPicPr>
            <a:picLocks noChangeAspect="1"/>
          </p:cNvPicPr>
          <p:nvPr/>
        </p:nvPicPr>
        <p:blipFill>
          <a:blip r:embed="rId3"/>
          <a:stretch>
            <a:fillRect/>
          </a:stretch>
        </p:blipFill>
        <p:spPr>
          <a:xfrm>
            <a:off x="5402669" y="74612"/>
            <a:ext cx="3741331" cy="6448065"/>
          </a:xfrm>
          <a:prstGeom prst="rect">
            <a:avLst/>
          </a:prstGeom>
        </p:spPr>
      </p:pic>
      <p:pic>
        <p:nvPicPr>
          <p:cNvPr id="6" name="Picture 5">
            <a:extLst>
              <a:ext uri="{FF2B5EF4-FFF2-40B4-BE49-F238E27FC236}">
                <a16:creationId xmlns:a16="http://schemas.microsoft.com/office/drawing/2014/main" id="{DD5BDD57-B1AA-4C12-8B0C-8FD866E5F998}"/>
              </a:ext>
            </a:extLst>
          </p:cNvPr>
          <p:cNvPicPr>
            <a:picLocks noChangeAspect="1"/>
          </p:cNvPicPr>
          <p:nvPr/>
        </p:nvPicPr>
        <p:blipFill>
          <a:blip r:embed="rId4"/>
          <a:stretch>
            <a:fillRect/>
          </a:stretch>
        </p:blipFill>
        <p:spPr>
          <a:xfrm>
            <a:off x="2238958" y="5594276"/>
            <a:ext cx="3305175" cy="1247775"/>
          </a:xfrm>
          <a:prstGeom prst="rect">
            <a:avLst/>
          </a:prstGeom>
        </p:spPr>
      </p:pic>
    </p:spTree>
    <p:extLst>
      <p:ext uri="{BB962C8B-B14F-4D97-AF65-F5344CB8AC3E}">
        <p14:creationId xmlns:p14="http://schemas.microsoft.com/office/powerpoint/2010/main" val="7437034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7A9D-EFD2-45DD-8884-79D7E96CCC90}"/>
              </a:ext>
            </a:extLst>
          </p:cNvPr>
          <p:cNvSpPr>
            <a:spLocks noGrp="1"/>
          </p:cNvSpPr>
          <p:nvPr>
            <p:ph type="title"/>
          </p:nvPr>
        </p:nvSpPr>
        <p:spPr/>
        <p:txBody>
          <a:bodyPr/>
          <a:lstStyle/>
          <a:p>
            <a:endParaRPr lang="en-US"/>
          </a:p>
        </p:txBody>
      </p:sp>
      <p:pic>
        <p:nvPicPr>
          <p:cNvPr id="4" name="Picture 3" descr="A close up of text on a white background&#10;&#10;Description automatically generated">
            <a:extLst>
              <a:ext uri="{FF2B5EF4-FFF2-40B4-BE49-F238E27FC236}">
                <a16:creationId xmlns:a16="http://schemas.microsoft.com/office/drawing/2014/main" id="{1E7CCFAF-0CB1-42DC-A5DC-84EEDCFA7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202019"/>
            <a:ext cx="4407714" cy="6403458"/>
          </a:xfrm>
          <a:prstGeom prst="rect">
            <a:avLst/>
          </a:prstGeom>
        </p:spPr>
      </p:pic>
      <p:sp>
        <p:nvSpPr>
          <p:cNvPr id="5" name="Rectangle 4">
            <a:extLst>
              <a:ext uri="{FF2B5EF4-FFF2-40B4-BE49-F238E27FC236}">
                <a16:creationId xmlns:a16="http://schemas.microsoft.com/office/drawing/2014/main" id="{6324B7F9-5A52-4321-8E5D-4E70B9E4EC45}"/>
              </a:ext>
            </a:extLst>
          </p:cNvPr>
          <p:cNvSpPr/>
          <p:nvPr/>
        </p:nvSpPr>
        <p:spPr>
          <a:xfrm>
            <a:off x="4752975" y="6137057"/>
            <a:ext cx="4572000" cy="646331"/>
          </a:xfrm>
          <a:prstGeom prst="rect">
            <a:avLst/>
          </a:prstGeom>
        </p:spPr>
        <p:txBody>
          <a:bodyPr>
            <a:spAutoFit/>
          </a:bodyPr>
          <a:lstStyle/>
          <a:p>
            <a:r>
              <a:rPr lang="en-US" dirty="0">
                <a:solidFill>
                  <a:srgbClr val="222222"/>
                </a:solidFill>
                <a:latin typeface="ff-meta-serif-web-pro"/>
              </a:rPr>
              <a:t>The critical letters in lines 5 and 31 are highlighted in white.</a:t>
            </a:r>
            <a:endParaRPr lang="en-US" dirty="0"/>
          </a:p>
        </p:txBody>
      </p:sp>
      <p:pic>
        <p:nvPicPr>
          <p:cNvPr id="6" name="Picture 5">
            <a:extLst>
              <a:ext uri="{FF2B5EF4-FFF2-40B4-BE49-F238E27FC236}">
                <a16:creationId xmlns:a16="http://schemas.microsoft.com/office/drawing/2014/main" id="{E23B74BA-6D40-4184-8806-0753BAE94752}"/>
              </a:ext>
            </a:extLst>
          </p:cNvPr>
          <p:cNvPicPr>
            <a:picLocks noChangeAspect="1"/>
          </p:cNvPicPr>
          <p:nvPr/>
        </p:nvPicPr>
        <p:blipFill>
          <a:blip r:embed="rId3"/>
          <a:stretch>
            <a:fillRect/>
          </a:stretch>
        </p:blipFill>
        <p:spPr>
          <a:xfrm>
            <a:off x="4556740" y="74612"/>
            <a:ext cx="4587259" cy="3264011"/>
          </a:xfrm>
          <a:prstGeom prst="rect">
            <a:avLst/>
          </a:prstGeom>
        </p:spPr>
      </p:pic>
      <p:sp>
        <p:nvSpPr>
          <p:cNvPr id="7" name="Rectangle 6">
            <a:extLst>
              <a:ext uri="{FF2B5EF4-FFF2-40B4-BE49-F238E27FC236}">
                <a16:creationId xmlns:a16="http://schemas.microsoft.com/office/drawing/2014/main" id="{2B59BB54-4258-49CF-BAD6-C244D0D285E8}"/>
              </a:ext>
            </a:extLst>
          </p:cNvPr>
          <p:cNvSpPr/>
          <p:nvPr/>
        </p:nvSpPr>
        <p:spPr>
          <a:xfrm>
            <a:off x="4579164" y="3553406"/>
            <a:ext cx="4572000" cy="646331"/>
          </a:xfrm>
          <a:prstGeom prst="rect">
            <a:avLst/>
          </a:prstGeom>
        </p:spPr>
        <p:txBody>
          <a:bodyPr>
            <a:spAutoFit/>
          </a:bodyPr>
          <a:lstStyle/>
          <a:p>
            <a:r>
              <a:rPr lang="en-US" dirty="0">
                <a:solidFill>
                  <a:srgbClr val="222222"/>
                </a:solidFill>
                <a:latin typeface="inherit"/>
              </a:rPr>
              <a:t>5. (was) king of Israel, and he oppressed Moab many days, for </a:t>
            </a:r>
            <a:r>
              <a:rPr lang="en-US" dirty="0" err="1">
                <a:solidFill>
                  <a:srgbClr val="222222"/>
                </a:solidFill>
                <a:latin typeface="inherit"/>
              </a:rPr>
              <a:t>Kamosh</a:t>
            </a:r>
            <a:r>
              <a:rPr lang="en-US" dirty="0">
                <a:solidFill>
                  <a:srgbClr val="222222"/>
                </a:solidFill>
                <a:latin typeface="inherit"/>
              </a:rPr>
              <a:t> was angry with his</a:t>
            </a:r>
            <a:endParaRPr lang="en-US" dirty="0"/>
          </a:p>
        </p:txBody>
      </p:sp>
      <p:sp>
        <p:nvSpPr>
          <p:cNvPr id="8" name="Rectangle 7">
            <a:extLst>
              <a:ext uri="{FF2B5EF4-FFF2-40B4-BE49-F238E27FC236}">
                <a16:creationId xmlns:a16="http://schemas.microsoft.com/office/drawing/2014/main" id="{5BC440EC-A8D1-469A-87D6-A776698BA473}"/>
              </a:ext>
            </a:extLst>
          </p:cNvPr>
          <p:cNvSpPr/>
          <p:nvPr/>
        </p:nvSpPr>
        <p:spPr>
          <a:xfrm>
            <a:off x="4657061" y="4522065"/>
            <a:ext cx="4572000" cy="646331"/>
          </a:xfrm>
          <a:prstGeom prst="rect">
            <a:avLst/>
          </a:prstGeom>
        </p:spPr>
        <p:txBody>
          <a:bodyPr>
            <a:spAutoFit/>
          </a:bodyPr>
          <a:lstStyle/>
          <a:p>
            <a:r>
              <a:rPr lang="en-US" dirty="0">
                <a:solidFill>
                  <a:srgbClr val="222222"/>
                </a:solidFill>
                <a:latin typeface="inherit"/>
              </a:rPr>
              <a:t>31. [……………] the sheep of the land. And </a:t>
            </a:r>
            <a:r>
              <a:rPr lang="en-US" i="1" dirty="0">
                <a:solidFill>
                  <a:srgbClr val="222222"/>
                </a:solidFill>
                <a:latin typeface="&amp;quot"/>
              </a:rPr>
              <a:t>the house [of Da]vid</a:t>
            </a:r>
            <a:r>
              <a:rPr lang="en-US" dirty="0">
                <a:solidFill>
                  <a:srgbClr val="222222"/>
                </a:solidFill>
                <a:latin typeface="inherit"/>
              </a:rPr>
              <a:t> dwelt in </a:t>
            </a:r>
            <a:r>
              <a:rPr lang="en-US" dirty="0" err="1">
                <a:solidFill>
                  <a:srgbClr val="222222"/>
                </a:solidFill>
                <a:latin typeface="inherit"/>
              </a:rPr>
              <a:t>Horonên</a:t>
            </a:r>
            <a:endParaRPr lang="en-US" dirty="0"/>
          </a:p>
        </p:txBody>
      </p:sp>
    </p:spTree>
    <p:extLst>
      <p:ext uri="{BB962C8B-B14F-4D97-AF65-F5344CB8AC3E}">
        <p14:creationId xmlns:p14="http://schemas.microsoft.com/office/powerpoint/2010/main" val="229265177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1578-590E-4008-AE7E-E77EE5B337DE}"/>
              </a:ext>
            </a:extLst>
          </p:cNvPr>
          <p:cNvSpPr>
            <a:spLocks noGrp="1"/>
          </p:cNvSpPr>
          <p:nvPr>
            <p:ph type="title"/>
          </p:nvPr>
        </p:nvSpPr>
        <p:spPr/>
        <p:txBody>
          <a:bodyPr/>
          <a:lstStyle/>
          <a:p>
            <a:endParaRPr lang="en-US" dirty="0"/>
          </a:p>
        </p:txBody>
      </p:sp>
      <p:graphicFrame>
        <p:nvGraphicFramePr>
          <p:cNvPr id="7" name="Table 6">
            <a:extLst>
              <a:ext uri="{FF2B5EF4-FFF2-40B4-BE49-F238E27FC236}">
                <a16:creationId xmlns:a16="http://schemas.microsoft.com/office/drawing/2014/main" id="{08D7900E-848D-4FD9-A99C-D1F08ADC35B2}"/>
              </a:ext>
            </a:extLst>
          </p:cNvPr>
          <p:cNvGraphicFramePr>
            <a:graphicFrameLocks noGrp="1"/>
          </p:cNvGraphicFramePr>
          <p:nvPr/>
        </p:nvGraphicFramePr>
        <p:xfrm>
          <a:off x="806449" y="2082902"/>
          <a:ext cx="7531101" cy="3362325"/>
        </p:xfrm>
        <a:graphic>
          <a:graphicData uri="http://schemas.openxmlformats.org/drawingml/2006/table">
            <a:tbl>
              <a:tblPr/>
              <a:tblGrid>
                <a:gridCol w="1995744">
                  <a:extLst>
                    <a:ext uri="{9D8B030D-6E8A-4147-A177-3AD203B41FA5}">
                      <a16:colId xmlns:a16="http://schemas.microsoft.com/office/drawing/2014/main" val="2456476436"/>
                    </a:ext>
                  </a:extLst>
                </a:gridCol>
                <a:gridCol w="1585812">
                  <a:extLst>
                    <a:ext uri="{9D8B030D-6E8A-4147-A177-3AD203B41FA5}">
                      <a16:colId xmlns:a16="http://schemas.microsoft.com/office/drawing/2014/main" val="1088080235"/>
                    </a:ext>
                  </a:extLst>
                </a:gridCol>
                <a:gridCol w="2046150">
                  <a:extLst>
                    <a:ext uri="{9D8B030D-6E8A-4147-A177-3AD203B41FA5}">
                      <a16:colId xmlns:a16="http://schemas.microsoft.com/office/drawing/2014/main" val="3102912811"/>
                    </a:ext>
                  </a:extLst>
                </a:gridCol>
                <a:gridCol w="1903395">
                  <a:extLst>
                    <a:ext uri="{9D8B030D-6E8A-4147-A177-3AD203B41FA5}">
                      <a16:colId xmlns:a16="http://schemas.microsoft.com/office/drawing/2014/main" val="1611924632"/>
                    </a:ext>
                  </a:extLst>
                </a:gridCol>
              </a:tblGrid>
              <a:tr h="238125">
                <a:tc>
                  <a:txBody>
                    <a:bodyPr/>
                    <a:lstStyle/>
                    <a:p>
                      <a:pPr algn="ctr" fontAlgn="b"/>
                      <a:r>
                        <a:rPr lang="en-US" sz="1400" b="1" i="0" u="none" strike="noStrike">
                          <a:solidFill>
                            <a:srgbClr val="000000"/>
                          </a:solidFill>
                          <a:effectLst/>
                          <a:latin typeface="Calibri" panose="020F0502020204030204" pitchFamily="34" charset="0"/>
                        </a:rPr>
                        <a:t>Old Testament Finds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3110786"/>
                  </a:ext>
                </a:extLst>
              </a:tr>
              <a:tr h="952500">
                <a:tc>
                  <a:txBody>
                    <a:bodyPr/>
                    <a:lstStyle/>
                    <a:p>
                      <a:pPr algn="ctr" fontAlgn="b"/>
                      <a:r>
                        <a:rPr lang="en-US" sz="1400" b="0" i="0" u="none" strike="noStrike">
                          <a:solidFill>
                            <a:srgbClr val="000000"/>
                          </a:solidFill>
                          <a:effectLst/>
                          <a:latin typeface="Calibri" panose="020F0502020204030204" pitchFamily="34" charset="0"/>
                        </a:rPr>
                        <a:t>Tel Dan Stele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Existence of House of David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~842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Dan, Israel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96873004"/>
                  </a:ext>
                </a:extLst>
              </a:tr>
              <a:tr h="390525">
                <a:tc>
                  <a:txBody>
                    <a:bodyPr/>
                    <a:lstStyle/>
                    <a:p>
                      <a:pPr algn="ctr" fontAlgn="b"/>
                      <a:r>
                        <a:rPr lang="en-US" sz="1400" b="0" i="0" u="none" strike="noStrike" dirty="0">
                          <a:solidFill>
                            <a:srgbClr val="000000"/>
                          </a:solidFill>
                          <a:effectLst/>
                          <a:latin typeface="Calibri" panose="020F0502020204030204" pitchFamily="34" charset="0"/>
                        </a:rPr>
                        <a:t>Silver Ketef Hinnom Scrolls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Biblical Text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~640 to 609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2831114"/>
                  </a:ext>
                </a:extLst>
              </a:tr>
              <a:tr h="381000">
                <a:tc>
                  <a:txBody>
                    <a:bodyPr/>
                    <a:lstStyle/>
                    <a:p>
                      <a:pPr algn="ctr" fontAlgn="b"/>
                      <a:r>
                        <a:rPr lang="en-US" sz="1400" b="0" i="0" u="none" strike="noStrike">
                          <a:solidFill>
                            <a:srgbClr val="000000"/>
                          </a:solidFill>
                          <a:effectLst/>
                          <a:latin typeface="Calibri" panose="020F0502020204030204" pitchFamily="34" charset="0"/>
                        </a:rPr>
                        <a:t>Moabite Stone at Louvre in Paris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Moabite version of 2 Kings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 835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Dibon, Jordan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25859964"/>
                  </a:ext>
                </a:extLst>
              </a:tr>
              <a:tr h="571500">
                <a:tc>
                  <a:txBody>
                    <a:bodyPr/>
                    <a:lstStyle/>
                    <a:p>
                      <a:pPr algn="ctr" fontAlgn="b"/>
                      <a:r>
                        <a:rPr lang="en-US" sz="1400" b="0" i="0" u="none" strike="noStrike">
                          <a:solidFill>
                            <a:srgbClr val="000000"/>
                          </a:solidFill>
                          <a:effectLst/>
                          <a:latin typeface="Calibri" panose="020F0502020204030204" pitchFamily="34" charset="0"/>
                        </a:rPr>
                        <a:t>Hezekiah’s Tunnel  at Arch Museum in Istanbul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confirms Hezekiah's efforts to fortify 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before 701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2306646"/>
                  </a:ext>
                </a:extLst>
              </a:tr>
              <a:tr h="571500">
                <a:tc>
                  <a:txBody>
                    <a:bodyPr/>
                    <a:lstStyle/>
                    <a:p>
                      <a:pPr algn="ctr" fontAlgn="b"/>
                      <a:r>
                        <a:rPr lang="en-US" sz="1400" b="0" i="0" u="none" strike="noStrike">
                          <a:solidFill>
                            <a:srgbClr val="000000"/>
                          </a:solidFill>
                          <a:effectLst/>
                          <a:latin typeface="Calibri" panose="020F0502020204030204" pitchFamily="34" charset="0"/>
                        </a:rPr>
                        <a:t>Lachish Reliefs at British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Depicts Siege of Lachish in days of Hezekiah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~700-691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Palace of Nineveh, Iraq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97492597"/>
                  </a:ext>
                </a:extLst>
              </a:tr>
            </a:tbl>
          </a:graphicData>
        </a:graphic>
      </p:graphicFrame>
      <p:sp>
        <p:nvSpPr>
          <p:cNvPr id="3" name="Arrow: Right 2">
            <a:extLst>
              <a:ext uri="{FF2B5EF4-FFF2-40B4-BE49-F238E27FC236}">
                <a16:creationId xmlns:a16="http://schemas.microsoft.com/office/drawing/2014/main" id="{1428B489-53E8-4D4A-874A-69D68ECBD94A}"/>
              </a:ext>
            </a:extLst>
          </p:cNvPr>
          <p:cNvSpPr/>
          <p:nvPr/>
        </p:nvSpPr>
        <p:spPr>
          <a:xfrm>
            <a:off x="218711" y="4210631"/>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1214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6C50-A17C-4E82-AF8B-99CF18CE5CB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70744C-17AA-4580-AEAD-EF62C28DA96B}"/>
              </a:ext>
            </a:extLst>
          </p:cNvPr>
          <p:cNvPicPr>
            <a:picLocks noChangeAspect="1"/>
          </p:cNvPicPr>
          <p:nvPr/>
        </p:nvPicPr>
        <p:blipFill>
          <a:blip r:embed="rId2"/>
          <a:stretch>
            <a:fillRect/>
          </a:stretch>
        </p:blipFill>
        <p:spPr>
          <a:xfrm>
            <a:off x="74428" y="563082"/>
            <a:ext cx="5516526" cy="3301557"/>
          </a:xfrm>
          <a:prstGeom prst="rect">
            <a:avLst/>
          </a:prstGeom>
        </p:spPr>
      </p:pic>
      <p:sp>
        <p:nvSpPr>
          <p:cNvPr id="4" name="TextBox 3">
            <a:extLst>
              <a:ext uri="{FF2B5EF4-FFF2-40B4-BE49-F238E27FC236}">
                <a16:creationId xmlns:a16="http://schemas.microsoft.com/office/drawing/2014/main" id="{F402B3D2-5E35-48B8-A124-3CC08435397E}"/>
              </a:ext>
            </a:extLst>
          </p:cNvPr>
          <p:cNvSpPr txBox="1"/>
          <p:nvPr/>
        </p:nvSpPr>
        <p:spPr>
          <a:xfrm>
            <a:off x="5656520" y="85244"/>
            <a:ext cx="3413052" cy="5755422"/>
          </a:xfrm>
          <a:prstGeom prst="rect">
            <a:avLst/>
          </a:prstGeom>
          <a:solidFill>
            <a:schemeClr val="bg1"/>
          </a:solidFill>
        </p:spPr>
        <p:txBody>
          <a:bodyPr wrap="square" rtlCol="0">
            <a:spAutoFit/>
          </a:bodyPr>
          <a:lstStyle/>
          <a:p>
            <a:r>
              <a:rPr lang="en-US" sz="1600" dirty="0"/>
              <a:t>In 1880 a young boy, skipping school by playing in the tunnel, found an inscription </a:t>
            </a:r>
            <a:r>
              <a:rPr lang="en-US" sz="1600" dirty="0" err="1"/>
              <a:t>chiselled</a:t>
            </a:r>
            <a:r>
              <a:rPr lang="en-US" sz="1600" dirty="0"/>
              <a:t> into the rock at the halfway point. It had been left by Hezekiah’s engineers in 701 BC.</a:t>
            </a:r>
          </a:p>
          <a:p>
            <a:r>
              <a:rPr lang="en-US" sz="1600" dirty="0"/>
              <a:t>The inscription, at the point where the two groups met, in part reads, ‘… While [the stone cutters were swinging their] axe, each man toward his fellow, and while there were still three cubits to be cut through, [there was heard] the voice of a man calling to his fellow, for there was an overlap [crevice?] in the rock on the right … And when the tunnel was driven through, the quarrymen hewed [the rock] each man toward his fellow, axe against axe; and the water flowed from the spring toward the reservoir for 1,200 cubits, and the height of the rock above the heads of the quarrymen was 100 cubits’ </a:t>
            </a:r>
          </a:p>
          <a:p>
            <a:endParaRPr lang="en-US" sz="1600" dirty="0"/>
          </a:p>
        </p:txBody>
      </p:sp>
      <p:sp>
        <p:nvSpPr>
          <p:cNvPr id="5" name="TextBox 4">
            <a:extLst>
              <a:ext uri="{FF2B5EF4-FFF2-40B4-BE49-F238E27FC236}">
                <a16:creationId xmlns:a16="http://schemas.microsoft.com/office/drawing/2014/main" id="{B9440ADB-8ABF-4275-8FDD-C367AC0537AD}"/>
              </a:ext>
            </a:extLst>
          </p:cNvPr>
          <p:cNvSpPr txBox="1"/>
          <p:nvPr/>
        </p:nvSpPr>
        <p:spPr>
          <a:xfrm>
            <a:off x="180752" y="3864639"/>
            <a:ext cx="5092996" cy="3046988"/>
          </a:xfrm>
          <a:prstGeom prst="rect">
            <a:avLst/>
          </a:prstGeom>
          <a:solidFill>
            <a:schemeClr val="bg1"/>
          </a:solidFill>
        </p:spPr>
        <p:txBody>
          <a:bodyPr wrap="square" rtlCol="0">
            <a:spAutoFit/>
          </a:bodyPr>
          <a:lstStyle/>
          <a:p>
            <a:r>
              <a:rPr lang="en-US" sz="1600" dirty="0"/>
              <a:t>Confident that Jerusalem’s walls would be breached, the officers of Sennacherib could boast to the city’s defenders that no army had been able to withstand Assyria and that one by one the gods of the nations had fallen before the might of the great king (Isaiah 36:18–20).</a:t>
            </a:r>
          </a:p>
          <a:p>
            <a:r>
              <a:rPr lang="en-US" sz="1600" dirty="0"/>
              <a:t>Within the city, the prophet Isaiah encouraged Jerusalem with the promise: ‘This is what the Lord says concerning the king of Assyria: “He will not enter this city or shoot an arrow here. He will not come before it with shield or build a siege ramp against it. By the way that he came he will return; he will not enter this city” ’ (Isa. 37:33–34).</a:t>
            </a:r>
          </a:p>
          <a:p>
            <a:endParaRPr lang="en-US" sz="1600" dirty="0"/>
          </a:p>
        </p:txBody>
      </p:sp>
    </p:spTree>
    <p:extLst>
      <p:ext uri="{BB962C8B-B14F-4D97-AF65-F5344CB8AC3E}">
        <p14:creationId xmlns:p14="http://schemas.microsoft.com/office/powerpoint/2010/main" val="11804408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04F0-1B6B-4FE0-B056-AE22F6A769C7}"/>
              </a:ext>
            </a:extLst>
          </p:cNvPr>
          <p:cNvSpPr>
            <a:spLocks noGrp="1"/>
          </p:cNvSpPr>
          <p:nvPr>
            <p:ph type="title"/>
          </p:nvPr>
        </p:nvSpPr>
        <p:spPr/>
        <p:txBody>
          <a:bodyPr/>
          <a:lstStyle/>
          <a:p>
            <a:endParaRPr lang="en-US"/>
          </a:p>
        </p:txBody>
      </p:sp>
      <p:pic>
        <p:nvPicPr>
          <p:cNvPr id="5" name="Picture 4" descr="A close up of a piece of paper&#10;&#10;Description automatically generated">
            <a:extLst>
              <a:ext uri="{FF2B5EF4-FFF2-40B4-BE49-F238E27FC236}">
                <a16:creationId xmlns:a16="http://schemas.microsoft.com/office/drawing/2014/main" id="{1113E1E1-0C14-4BCB-A921-01D622A44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6873441" cy="6858000"/>
          </a:xfrm>
          <a:prstGeom prst="rect">
            <a:avLst/>
          </a:prstGeom>
        </p:spPr>
      </p:pic>
    </p:spTree>
    <p:extLst>
      <p:ext uri="{BB962C8B-B14F-4D97-AF65-F5344CB8AC3E}">
        <p14:creationId xmlns:p14="http://schemas.microsoft.com/office/powerpoint/2010/main" val="38508025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a:extLst>
              <a:ext uri="{FF2B5EF4-FFF2-40B4-BE49-F238E27FC236}">
                <a16:creationId xmlns:a16="http://schemas.microsoft.com/office/drawing/2014/main" id="{F40EC4BE-6815-4844-AE90-383704C10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43050"/>
            <a:ext cx="32893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3" name="Rectangle 3">
            <a:extLst>
              <a:ext uri="{FF2B5EF4-FFF2-40B4-BE49-F238E27FC236}">
                <a16:creationId xmlns:a16="http://schemas.microsoft.com/office/drawing/2014/main" id="{E0AF7325-AF8D-4649-B9DD-CAB1AF39DB3A}"/>
              </a:ext>
            </a:extLst>
          </p:cNvPr>
          <p:cNvSpPr>
            <a:spLocks noChangeArrowheads="1"/>
          </p:cNvSpPr>
          <p:nvPr/>
        </p:nvSpPr>
        <p:spPr bwMode="auto">
          <a:xfrm>
            <a:off x="3657600" y="1752600"/>
            <a:ext cx="5105400" cy="479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914400" marR="0" lvl="2" indent="0" algn="ctr" defTabSz="914400" rtl="0" eaLnBrk="1" fontAlgn="base" latinLnBrk="0" hangingPunct="1">
              <a:lnSpc>
                <a:spcPct val="100000"/>
              </a:lnSpc>
              <a:spcBef>
                <a:spcPct val="20000"/>
              </a:spcBef>
              <a:spcAft>
                <a:spcPts val="30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Hezekiah’s Tunnel, which connected the city of Jerusalem to a safe water supply even in times of siege. </a:t>
            </a:r>
          </a:p>
          <a:p>
            <a:pPr marL="914400" marR="0" lvl="2" indent="0" algn="ctr" defTabSz="914400" rtl="0" eaLnBrk="1" fontAlgn="base" latinLnBrk="0" hangingPunct="1">
              <a:lnSpc>
                <a:spcPct val="100000"/>
              </a:lnSpc>
              <a:spcBef>
                <a:spcPct val="20000"/>
              </a:spcBef>
              <a:spcAft>
                <a:spcPts val="30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(2 Kings 20:20; 2 Chronicles 32:3-5; 2 Chronicles 32:30; </a:t>
            </a:r>
          </a:p>
          <a:p>
            <a:pPr marL="914400" marR="0" lvl="2" indent="0" algn="ctr" defTabSz="914400" rtl="0" eaLnBrk="1" fontAlgn="base" latinLnBrk="0" hangingPunct="1">
              <a:lnSpc>
                <a:spcPct val="100000"/>
              </a:lnSpc>
              <a:spcBef>
                <a:spcPct val="20000"/>
              </a:spcBef>
              <a:spcAft>
                <a:spcPts val="300"/>
              </a:spcAft>
              <a:buClrTx/>
              <a:buSzTx/>
              <a:buFontTx/>
              <a:buNone/>
              <a:tabLst/>
              <a:defRPr/>
            </a:pPr>
            <a:r>
              <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Isaiah 22:9-11)</a:t>
            </a:r>
          </a:p>
        </p:txBody>
      </p:sp>
      <p:sp>
        <p:nvSpPr>
          <p:cNvPr id="266244" name="Rectangle 4">
            <a:extLst>
              <a:ext uri="{FF2B5EF4-FFF2-40B4-BE49-F238E27FC236}">
                <a16:creationId xmlns:a16="http://schemas.microsoft.com/office/drawing/2014/main" id="{F382D32D-BE9F-44AA-9D61-FD20A521DD70}"/>
              </a:ext>
            </a:extLst>
          </p:cNvPr>
          <p:cNvSpPr>
            <a:spLocks noChangeArrowheads="1"/>
          </p:cNvSpPr>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Hezekiah’s Tunnel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F47EA86D-EAC1-49D9-B9FC-3383B467AC47}"/>
              </a:ext>
            </a:extLst>
          </p:cNvPr>
          <p:cNvSpPr>
            <a:spLocks noGrp="1" noChangeArrowheads="1"/>
          </p:cNvSpPr>
          <p:nvPr>
            <p:ph type="title"/>
          </p:nvPr>
        </p:nvSpPr>
        <p:spPr>
          <a:xfrm>
            <a:off x="1066800" y="609600"/>
            <a:ext cx="7772400" cy="762000"/>
          </a:xfrm>
        </p:spPr>
        <p:txBody>
          <a:bodyPr/>
          <a:lstStyle/>
          <a:p>
            <a:r>
              <a:rPr lang="en-US" altLang="en-US"/>
              <a:t>Side View of the Tunnel</a:t>
            </a:r>
          </a:p>
        </p:txBody>
      </p:sp>
      <p:sp>
        <p:nvSpPr>
          <p:cNvPr id="264196" name="Rectangle 4">
            <a:extLst>
              <a:ext uri="{FF2B5EF4-FFF2-40B4-BE49-F238E27FC236}">
                <a16:creationId xmlns:a16="http://schemas.microsoft.com/office/drawing/2014/main" id="{846CDE73-5E94-423F-BE95-BF7E2BCCF0C5}"/>
              </a:ext>
            </a:extLst>
          </p:cNvPr>
          <p:cNvSpPr>
            <a:spLocks noChangeArrowheads="1"/>
          </p:cNvSpPr>
          <p:nvPr/>
        </p:nvSpPr>
        <p:spPr bwMode="auto">
          <a:xfrm>
            <a:off x="1905000" y="6324600"/>
            <a:ext cx="6629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Copyright 1995 Hebrew University of Jerusalem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 name="Picture 2" descr="A close up of text on a white background&#10;&#10;Description automatically generated">
            <a:extLst>
              <a:ext uri="{FF2B5EF4-FFF2-40B4-BE49-F238E27FC236}">
                <a16:creationId xmlns:a16="http://schemas.microsoft.com/office/drawing/2014/main" id="{50FE8BDD-CDC0-42FD-A8EE-BBDA21480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2" y="1371600"/>
            <a:ext cx="9079488" cy="404037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F35BA-126C-4D09-83FD-4792376479E2}"/>
              </a:ext>
            </a:extLst>
          </p:cNvPr>
          <p:cNvSpPr>
            <a:spLocks noGrp="1"/>
          </p:cNvSpPr>
          <p:nvPr>
            <p:ph type="title"/>
          </p:nvPr>
        </p:nvSpPr>
        <p:spPr/>
        <p:txBody>
          <a:bodyPr/>
          <a:lstStyle/>
          <a:p>
            <a:endParaRPr lang="en-US"/>
          </a:p>
        </p:txBody>
      </p:sp>
      <p:pic>
        <p:nvPicPr>
          <p:cNvPr id="4" name="Picture 3" descr="A picture containing text&#10;&#10;Description automatically generated">
            <a:extLst>
              <a:ext uri="{FF2B5EF4-FFF2-40B4-BE49-F238E27FC236}">
                <a16:creationId xmlns:a16="http://schemas.microsoft.com/office/drawing/2014/main" id="{CB3414EC-1EAC-4B74-9AE6-B8B3895CB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988"/>
            <a:ext cx="9144000" cy="6410023"/>
          </a:xfrm>
          <a:prstGeom prst="rect">
            <a:avLst/>
          </a:prstGeom>
        </p:spPr>
      </p:pic>
    </p:spTree>
    <p:extLst>
      <p:ext uri="{BB962C8B-B14F-4D97-AF65-F5344CB8AC3E}">
        <p14:creationId xmlns:p14="http://schemas.microsoft.com/office/powerpoint/2010/main" val="181815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9B57FF-75DE-47F4-8CDE-1CF2831B9D2B}"/>
              </a:ext>
            </a:extLst>
          </p:cNvPr>
          <p:cNvSpPr>
            <a:spLocks noGrp="1"/>
          </p:cNvSpPr>
          <p:nvPr>
            <p:ph type="title"/>
          </p:nvPr>
        </p:nvSpPr>
        <p:spPr>
          <a:xfrm>
            <a:off x="525511" y="-174076"/>
            <a:ext cx="7886700" cy="1325563"/>
          </a:xfrm>
        </p:spPr>
        <p:txBody>
          <a:bodyPr/>
          <a:lstStyle/>
          <a:p>
            <a:r>
              <a:rPr lang="en-US" sz="3200" dirty="0">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lang="en-US" dirty="0"/>
          </a:p>
        </p:txBody>
      </p:sp>
      <p:sp>
        <p:nvSpPr>
          <p:cNvPr id="6" name="TextBox 5">
            <a:extLst>
              <a:ext uri="{FF2B5EF4-FFF2-40B4-BE49-F238E27FC236}">
                <a16:creationId xmlns:a16="http://schemas.microsoft.com/office/drawing/2014/main" id="{2C90CCE1-0B48-4D8A-AC9A-2C8E5644E9BC}"/>
              </a:ext>
            </a:extLst>
          </p:cNvPr>
          <p:cNvSpPr txBox="1"/>
          <p:nvPr/>
        </p:nvSpPr>
        <p:spPr>
          <a:xfrm>
            <a:off x="1246479" y="1943593"/>
            <a:ext cx="1357286" cy="400110"/>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solidFill>
                <a:effectLst/>
                <a:uLnTx/>
                <a:uFillTx/>
                <a:latin typeface="Arial" panose="020B0604020202020204" pitchFamily="34" charset="0"/>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mn-cs"/>
              </a:rPr>
              <a:t>01-Introduction to Bible Archaeology</a:t>
            </a:r>
          </a:p>
        </p:txBody>
      </p:sp>
      <p:pic>
        <p:nvPicPr>
          <p:cNvPr id="10" name="Picture 9" descr="A picture containing furniture&#10;&#10;Description automatically generated">
            <a:extLst>
              <a:ext uri="{FF2B5EF4-FFF2-40B4-BE49-F238E27FC236}">
                <a16:creationId xmlns:a16="http://schemas.microsoft.com/office/drawing/2014/main" id="{A9D8AB0D-5C36-4099-A57C-9B9D41221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295" y="1824471"/>
            <a:ext cx="946151" cy="426922"/>
          </a:xfrm>
          <a:prstGeom prst="rect">
            <a:avLst/>
          </a:prstGeom>
        </p:spPr>
      </p:pic>
      <p:pic>
        <p:nvPicPr>
          <p:cNvPr id="11" name="Picture 10" descr="A picture containing furniture&#10;&#10;Description automatically generated">
            <a:extLst>
              <a:ext uri="{FF2B5EF4-FFF2-40B4-BE49-F238E27FC236}">
                <a16:creationId xmlns:a16="http://schemas.microsoft.com/office/drawing/2014/main" id="{D5BED674-C9C6-4273-B4EF-BA1BAE770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084" y="2251393"/>
            <a:ext cx="946151" cy="426922"/>
          </a:xfrm>
          <a:prstGeom prst="rect">
            <a:avLst/>
          </a:prstGeom>
        </p:spPr>
      </p:pic>
      <p:pic>
        <p:nvPicPr>
          <p:cNvPr id="12" name="Picture 11" descr="A picture containing furniture&#10;&#10;Description automatically generated">
            <a:extLst>
              <a:ext uri="{FF2B5EF4-FFF2-40B4-BE49-F238E27FC236}">
                <a16:creationId xmlns:a16="http://schemas.microsoft.com/office/drawing/2014/main" id="{93B1E76C-A8BE-4119-92A6-B32B54C15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861" y="1696973"/>
            <a:ext cx="946151" cy="426922"/>
          </a:xfrm>
          <a:prstGeom prst="rect">
            <a:avLst/>
          </a:prstGeom>
        </p:spPr>
      </p:pic>
      <p:pic>
        <p:nvPicPr>
          <p:cNvPr id="13" name="Picture 12" descr="A picture containing furniture&#10;&#10;Description automatically generated">
            <a:extLst>
              <a:ext uri="{FF2B5EF4-FFF2-40B4-BE49-F238E27FC236}">
                <a16:creationId xmlns:a16="http://schemas.microsoft.com/office/drawing/2014/main" id="{82D0E7AD-F81B-420D-93B5-67FFA9CF1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875" y="2334814"/>
            <a:ext cx="946151" cy="426922"/>
          </a:xfrm>
          <a:prstGeom prst="rect">
            <a:avLst/>
          </a:prstGeom>
        </p:spPr>
      </p:pic>
      <p:pic>
        <p:nvPicPr>
          <p:cNvPr id="14" name="Picture 13" descr="A picture containing furniture&#10;&#10;Description automatically generated">
            <a:extLst>
              <a:ext uri="{FF2B5EF4-FFF2-40B4-BE49-F238E27FC236}">
                <a16:creationId xmlns:a16="http://schemas.microsoft.com/office/drawing/2014/main" id="{249900BC-D95F-4C4F-B1AE-5A733FE5E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517" y="5770803"/>
            <a:ext cx="946151" cy="426922"/>
          </a:xfrm>
          <a:prstGeom prst="rect">
            <a:avLst/>
          </a:prstGeom>
        </p:spPr>
      </p:pic>
      <p:pic>
        <p:nvPicPr>
          <p:cNvPr id="15" name="Picture 14" descr="A picture containing furniture&#10;&#10;Description automatically generated">
            <a:extLst>
              <a:ext uri="{FF2B5EF4-FFF2-40B4-BE49-F238E27FC236}">
                <a16:creationId xmlns:a16="http://schemas.microsoft.com/office/drawing/2014/main" id="{867F523A-AB5C-4DC8-AE44-5728DD4E2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409" y="4907165"/>
            <a:ext cx="946151" cy="426922"/>
          </a:xfrm>
          <a:prstGeom prst="rect">
            <a:avLst/>
          </a:prstGeom>
        </p:spPr>
      </p:pic>
      <p:pic>
        <p:nvPicPr>
          <p:cNvPr id="16" name="Picture 15" descr="A picture containing furniture&#10;&#10;Description automatically generated">
            <a:extLst>
              <a:ext uri="{FF2B5EF4-FFF2-40B4-BE49-F238E27FC236}">
                <a16:creationId xmlns:a16="http://schemas.microsoft.com/office/drawing/2014/main" id="{C6759A05-9CDE-48C4-B9F8-35030A2A5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584" y="3708718"/>
            <a:ext cx="946151" cy="426922"/>
          </a:xfrm>
          <a:prstGeom prst="rect">
            <a:avLst/>
          </a:prstGeom>
        </p:spPr>
      </p:pic>
      <p:pic>
        <p:nvPicPr>
          <p:cNvPr id="17" name="Picture 16" descr="A picture containing furniture&#10;&#10;Description automatically generated">
            <a:extLst>
              <a:ext uri="{FF2B5EF4-FFF2-40B4-BE49-F238E27FC236}">
                <a16:creationId xmlns:a16="http://schemas.microsoft.com/office/drawing/2014/main" id="{7A467F68-2911-4B42-880E-6012A573D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572" y="5280343"/>
            <a:ext cx="946151" cy="426922"/>
          </a:xfrm>
          <a:prstGeom prst="rect">
            <a:avLst/>
          </a:prstGeom>
        </p:spPr>
      </p:pic>
      <p:pic>
        <p:nvPicPr>
          <p:cNvPr id="18" name="Picture 17" descr="A picture containing furniture&#10;&#10;Description automatically generated">
            <a:extLst>
              <a:ext uri="{FF2B5EF4-FFF2-40B4-BE49-F238E27FC236}">
                <a16:creationId xmlns:a16="http://schemas.microsoft.com/office/drawing/2014/main" id="{924649C7-5844-4AD8-8B92-A961B8770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741" y="3643555"/>
            <a:ext cx="946151" cy="426922"/>
          </a:xfrm>
          <a:prstGeom prst="rect">
            <a:avLst/>
          </a:prstGeom>
        </p:spPr>
      </p:pic>
      <p:pic>
        <p:nvPicPr>
          <p:cNvPr id="19" name="Picture 18" descr="A picture containing furniture&#10;&#10;Description automatically generated">
            <a:extLst>
              <a:ext uri="{FF2B5EF4-FFF2-40B4-BE49-F238E27FC236}">
                <a16:creationId xmlns:a16="http://schemas.microsoft.com/office/drawing/2014/main" id="{BCB7B251-F35E-4745-959B-5F9F5FBB2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219" y="3584904"/>
            <a:ext cx="946151" cy="426922"/>
          </a:xfrm>
          <a:prstGeom prst="rect">
            <a:avLst/>
          </a:prstGeom>
        </p:spPr>
      </p:pic>
      <p:pic>
        <p:nvPicPr>
          <p:cNvPr id="20" name="Picture 19" descr="A picture containing furniture&#10;&#10;Description automatically generated">
            <a:extLst>
              <a:ext uri="{FF2B5EF4-FFF2-40B4-BE49-F238E27FC236}">
                <a16:creationId xmlns:a16="http://schemas.microsoft.com/office/drawing/2014/main" id="{2FB90960-4984-4EBC-8E96-AB9FD2177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725" y="4289325"/>
            <a:ext cx="946151" cy="426922"/>
          </a:xfrm>
          <a:prstGeom prst="rect">
            <a:avLst/>
          </a:prstGeom>
        </p:spPr>
      </p:pic>
      <p:pic>
        <p:nvPicPr>
          <p:cNvPr id="21" name="Picture 20" descr="A picture containing furniture&#10;&#10;Description automatically generated">
            <a:extLst>
              <a:ext uri="{FF2B5EF4-FFF2-40B4-BE49-F238E27FC236}">
                <a16:creationId xmlns:a16="http://schemas.microsoft.com/office/drawing/2014/main" id="{D2C0FA58-F685-431F-AF1F-2654816BA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748" y="4924123"/>
            <a:ext cx="946151" cy="426922"/>
          </a:xfrm>
          <a:prstGeom prst="rect">
            <a:avLst/>
          </a:prstGeom>
        </p:spPr>
      </p:pic>
      <p:pic>
        <p:nvPicPr>
          <p:cNvPr id="22" name="Picture 21" descr="A picture containing furniture&#10;&#10;Description automatically generated">
            <a:extLst>
              <a:ext uri="{FF2B5EF4-FFF2-40B4-BE49-F238E27FC236}">
                <a16:creationId xmlns:a16="http://schemas.microsoft.com/office/drawing/2014/main" id="{416B9940-63DA-464D-B470-694CD600B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13" y="2968336"/>
            <a:ext cx="946151" cy="426922"/>
          </a:xfrm>
          <a:prstGeom prst="rect">
            <a:avLst/>
          </a:prstGeom>
        </p:spPr>
      </p:pic>
      <p:sp>
        <p:nvSpPr>
          <p:cNvPr id="23" name="Rectangle 22">
            <a:extLst>
              <a:ext uri="{FF2B5EF4-FFF2-40B4-BE49-F238E27FC236}">
                <a16:creationId xmlns:a16="http://schemas.microsoft.com/office/drawing/2014/main" id="{5C25775D-538A-48B1-9111-FEA6E99730AB}"/>
              </a:ext>
            </a:extLst>
          </p:cNvPr>
          <p:cNvSpPr/>
          <p:nvPr/>
        </p:nvSpPr>
        <p:spPr>
          <a:xfrm>
            <a:off x="3007112" y="2176484"/>
            <a:ext cx="114005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02-Patriarchs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and Camels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AB20008-499B-49DF-8E32-CF9FDE546067}"/>
              </a:ext>
            </a:extLst>
          </p:cNvPr>
          <p:cNvSpPr/>
          <p:nvPr/>
        </p:nvSpPr>
        <p:spPr>
          <a:xfrm>
            <a:off x="9554697" y="1696973"/>
            <a:ext cx="119724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sp>
        <p:nvSpPr>
          <p:cNvPr id="25" name="Rectangle 24">
            <a:extLst>
              <a:ext uri="{FF2B5EF4-FFF2-40B4-BE49-F238E27FC236}">
                <a16:creationId xmlns:a16="http://schemas.microsoft.com/office/drawing/2014/main" id="{631F8161-1744-4664-81FC-63DAF08248B1}"/>
              </a:ext>
            </a:extLst>
          </p:cNvPr>
          <p:cNvSpPr/>
          <p:nvPr/>
        </p:nvSpPr>
        <p:spPr>
          <a:xfrm>
            <a:off x="5721887" y="2660447"/>
            <a:ext cx="1108161"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04-Shechem a City for All Times</a:t>
            </a:r>
          </a:p>
        </p:txBody>
      </p:sp>
      <p:sp>
        <p:nvSpPr>
          <p:cNvPr id="26" name="Rectangle 25">
            <a:extLst>
              <a:ext uri="{FF2B5EF4-FFF2-40B4-BE49-F238E27FC236}">
                <a16:creationId xmlns:a16="http://schemas.microsoft.com/office/drawing/2014/main" id="{CBFF1EDF-6730-4CBA-8A65-2A57E1946BC0}"/>
              </a:ext>
            </a:extLst>
          </p:cNvPr>
          <p:cNvSpPr/>
          <p:nvPr/>
        </p:nvSpPr>
        <p:spPr>
          <a:xfrm>
            <a:off x="4136758" y="2711397"/>
            <a:ext cx="135925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05-David, Samson and the Philistines</a:t>
            </a:r>
          </a:p>
        </p:txBody>
      </p:sp>
      <p:sp>
        <p:nvSpPr>
          <p:cNvPr id="27" name="Rectangle 26">
            <a:extLst>
              <a:ext uri="{FF2B5EF4-FFF2-40B4-BE49-F238E27FC236}">
                <a16:creationId xmlns:a16="http://schemas.microsoft.com/office/drawing/2014/main" id="{6C02584D-B946-40CF-9017-142D70F3790D}"/>
              </a:ext>
            </a:extLst>
          </p:cNvPr>
          <p:cNvSpPr/>
          <p:nvPr/>
        </p:nvSpPr>
        <p:spPr>
          <a:xfrm>
            <a:off x="2288284" y="3325119"/>
            <a:ext cx="133241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06-Solomon the Builder</a:t>
            </a:r>
          </a:p>
        </p:txBody>
      </p:sp>
      <p:sp>
        <p:nvSpPr>
          <p:cNvPr id="28" name="Rectangle 27">
            <a:extLst>
              <a:ext uri="{FF2B5EF4-FFF2-40B4-BE49-F238E27FC236}">
                <a16:creationId xmlns:a16="http://schemas.microsoft.com/office/drawing/2014/main" id="{B5548186-D79E-49A3-92D4-8B77A3C68226}"/>
              </a:ext>
            </a:extLst>
          </p:cNvPr>
          <p:cNvSpPr/>
          <p:nvPr/>
        </p:nvSpPr>
        <p:spPr>
          <a:xfrm>
            <a:off x="4774383" y="3403244"/>
            <a:ext cx="144326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07-Ahab and the Northern Kingdom</a:t>
            </a:r>
          </a:p>
        </p:txBody>
      </p:sp>
      <p:sp>
        <p:nvSpPr>
          <p:cNvPr id="29" name="Rectangle 28">
            <a:extLst>
              <a:ext uri="{FF2B5EF4-FFF2-40B4-BE49-F238E27FC236}">
                <a16:creationId xmlns:a16="http://schemas.microsoft.com/office/drawing/2014/main" id="{D137D410-236E-46D1-8E66-7D76342CF2BE}"/>
              </a:ext>
            </a:extLst>
          </p:cNvPr>
          <p:cNvSpPr/>
          <p:nvPr/>
        </p:nvSpPr>
        <p:spPr>
          <a:xfrm>
            <a:off x="3098262" y="4573076"/>
            <a:ext cx="145591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08-The Hezekiah Defense</a:t>
            </a:r>
          </a:p>
        </p:txBody>
      </p:sp>
      <p:sp>
        <p:nvSpPr>
          <p:cNvPr id="30" name="Rectangle 29">
            <a:extLst>
              <a:ext uri="{FF2B5EF4-FFF2-40B4-BE49-F238E27FC236}">
                <a16:creationId xmlns:a16="http://schemas.microsoft.com/office/drawing/2014/main" id="{6D6F76ED-4F30-4476-B12A-8FAC87F4CB6F}"/>
              </a:ext>
            </a:extLst>
          </p:cNvPr>
          <p:cNvSpPr/>
          <p:nvPr/>
        </p:nvSpPr>
        <p:spPr>
          <a:xfrm>
            <a:off x="2191546" y="5216805"/>
            <a:ext cx="1105689"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09-Jeremiah and the Last Days of Judah</a:t>
            </a:r>
          </a:p>
        </p:txBody>
      </p:sp>
      <p:sp>
        <p:nvSpPr>
          <p:cNvPr id="31" name="Rectangle 30">
            <a:extLst>
              <a:ext uri="{FF2B5EF4-FFF2-40B4-BE49-F238E27FC236}">
                <a16:creationId xmlns:a16="http://schemas.microsoft.com/office/drawing/2014/main" id="{4AFAD409-0944-4956-AA8A-084DC564F1E8}"/>
              </a:ext>
            </a:extLst>
          </p:cNvPr>
          <p:cNvSpPr/>
          <p:nvPr/>
        </p:nvSpPr>
        <p:spPr>
          <a:xfrm>
            <a:off x="3681827" y="5694010"/>
            <a:ext cx="105009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10-In the Days of Jesus</a:t>
            </a:r>
          </a:p>
        </p:txBody>
      </p:sp>
      <p:sp>
        <p:nvSpPr>
          <p:cNvPr id="32" name="Rectangle 31">
            <a:extLst>
              <a:ext uri="{FF2B5EF4-FFF2-40B4-BE49-F238E27FC236}">
                <a16:creationId xmlns:a16="http://schemas.microsoft.com/office/drawing/2014/main" id="{7D196A94-4433-4503-A5FC-91847DCC5588}"/>
              </a:ext>
            </a:extLst>
          </p:cNvPr>
          <p:cNvSpPr/>
          <p:nvPr/>
        </p:nvSpPr>
        <p:spPr>
          <a:xfrm>
            <a:off x="6325063" y="3429000"/>
            <a:ext cx="1163192"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11-Crucifixion and Burial</a:t>
            </a:r>
          </a:p>
        </p:txBody>
      </p:sp>
      <p:sp>
        <p:nvSpPr>
          <p:cNvPr id="33" name="Rectangle 32">
            <a:extLst>
              <a:ext uri="{FF2B5EF4-FFF2-40B4-BE49-F238E27FC236}">
                <a16:creationId xmlns:a16="http://schemas.microsoft.com/office/drawing/2014/main" id="{66B16833-FE0E-43EE-A6E8-A5A2D067F791}"/>
              </a:ext>
            </a:extLst>
          </p:cNvPr>
          <p:cNvSpPr/>
          <p:nvPr/>
        </p:nvSpPr>
        <p:spPr>
          <a:xfrm>
            <a:off x="7947024" y="5280343"/>
            <a:ext cx="946151"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12-Cities of Paul and John</a:t>
            </a:r>
          </a:p>
        </p:txBody>
      </p:sp>
      <p:sp>
        <p:nvSpPr>
          <p:cNvPr id="34" name="Rectangle 33">
            <a:extLst>
              <a:ext uri="{FF2B5EF4-FFF2-40B4-BE49-F238E27FC236}">
                <a16:creationId xmlns:a16="http://schemas.microsoft.com/office/drawing/2014/main" id="{B34C2DB7-216E-46D7-9AB9-9773CE559353}"/>
              </a:ext>
            </a:extLst>
          </p:cNvPr>
          <p:cNvSpPr/>
          <p:nvPr/>
        </p:nvSpPr>
        <p:spPr>
          <a:xfrm>
            <a:off x="4941936" y="6094120"/>
            <a:ext cx="1241426"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13-Finding People in the Bible Outside the Bible</a:t>
            </a:r>
          </a:p>
        </p:txBody>
      </p:sp>
      <p:graphicFrame>
        <p:nvGraphicFramePr>
          <p:cNvPr id="41" name="Object 40">
            <a:extLst>
              <a:ext uri="{FF2B5EF4-FFF2-40B4-BE49-F238E27FC236}">
                <a16:creationId xmlns:a16="http://schemas.microsoft.com/office/drawing/2014/main" id="{AC86D349-E2F9-43C6-9FF9-3D188016E98B}"/>
              </a:ext>
            </a:extLst>
          </p:cNvPr>
          <p:cNvGraphicFramePr>
            <a:graphicFrameLocks noChangeAspect="1"/>
          </p:cNvGraphicFramePr>
          <p:nvPr/>
        </p:nvGraphicFramePr>
        <p:xfrm>
          <a:off x="330607" y="2856715"/>
          <a:ext cx="1256619" cy="1859532"/>
        </p:xfrm>
        <a:graphic>
          <a:graphicData uri="http://schemas.openxmlformats.org/presentationml/2006/ole">
            <mc:AlternateContent xmlns:mc="http://schemas.openxmlformats.org/markup-compatibility/2006">
              <mc:Choice xmlns:v="urn:schemas-microsoft-com:vml" Requires="v">
                <p:oleObj spid="_x0000_s11361" r:id="rId5" imgW="1923480" imgH="2380680" progId="">
                  <p:embed/>
                </p:oleObj>
              </mc:Choice>
              <mc:Fallback>
                <p:oleObj r:id="rId5" imgW="1923480" imgH="2380680" progId="">
                  <p:embed/>
                  <p:pic>
                    <p:nvPicPr>
                      <p:cNvPr id="41" name="Object 40">
                        <a:extLst>
                          <a:ext uri="{FF2B5EF4-FFF2-40B4-BE49-F238E27FC236}">
                            <a16:creationId xmlns:a16="http://schemas.microsoft.com/office/drawing/2014/main" id="{AC86D349-E2F9-43C6-9FF9-3D188016E98B}"/>
                          </a:ext>
                        </a:extLst>
                      </p:cNvPr>
                      <p:cNvPicPr/>
                      <p:nvPr/>
                    </p:nvPicPr>
                    <p:blipFill>
                      <a:blip r:embed="rId6"/>
                      <a:stretch>
                        <a:fillRect/>
                      </a:stretch>
                    </p:blipFill>
                    <p:spPr>
                      <a:xfrm>
                        <a:off x="330607" y="2856715"/>
                        <a:ext cx="1256619" cy="1859532"/>
                      </a:xfrm>
                      <a:prstGeom prst="rect">
                        <a:avLst/>
                      </a:prstGeom>
                    </p:spPr>
                  </p:pic>
                </p:oleObj>
              </mc:Fallback>
            </mc:AlternateContent>
          </a:graphicData>
        </a:graphic>
      </p:graphicFrame>
      <p:sp>
        <p:nvSpPr>
          <p:cNvPr id="39" name="Rectangle 38">
            <a:extLst>
              <a:ext uri="{FF2B5EF4-FFF2-40B4-BE49-F238E27FC236}">
                <a16:creationId xmlns:a16="http://schemas.microsoft.com/office/drawing/2014/main" id="{7B9BA7E6-50B6-45B6-9B20-8CC23AF4F67F}"/>
              </a:ext>
            </a:extLst>
          </p:cNvPr>
          <p:cNvSpPr/>
          <p:nvPr/>
        </p:nvSpPr>
        <p:spPr>
          <a:xfrm>
            <a:off x="171859" y="3494115"/>
            <a:ext cx="165301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16-Archaeology in Jerusalem 8/11</a:t>
            </a:r>
          </a:p>
        </p:txBody>
      </p:sp>
      <p:sp>
        <p:nvSpPr>
          <p:cNvPr id="40" name="Rectangle 39">
            <a:extLst>
              <a:ext uri="{FF2B5EF4-FFF2-40B4-BE49-F238E27FC236}">
                <a16:creationId xmlns:a16="http://schemas.microsoft.com/office/drawing/2014/main" id="{2E89BB49-09D9-4412-ACA2-20731A9F04BE}"/>
              </a:ext>
            </a:extLst>
          </p:cNvPr>
          <p:cNvSpPr/>
          <p:nvPr/>
        </p:nvSpPr>
        <p:spPr>
          <a:xfrm>
            <a:off x="363620" y="3048038"/>
            <a:ext cx="195438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17-Archaeology and the Bible Text 9/1</a:t>
            </a:r>
          </a:p>
        </p:txBody>
      </p:sp>
      <p:sp>
        <p:nvSpPr>
          <p:cNvPr id="37" name="Rectangle 36">
            <a:extLst>
              <a:ext uri="{FF2B5EF4-FFF2-40B4-BE49-F238E27FC236}">
                <a16:creationId xmlns:a16="http://schemas.microsoft.com/office/drawing/2014/main" id="{8170AECD-3778-45AF-8E18-D7A149DAA0CA}"/>
              </a:ext>
            </a:extLst>
          </p:cNvPr>
          <p:cNvSpPr/>
          <p:nvPr/>
        </p:nvSpPr>
        <p:spPr>
          <a:xfrm>
            <a:off x="436505" y="4961377"/>
            <a:ext cx="1608133"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14-Daniel and the Kingdoms 7/28</a:t>
            </a:r>
          </a:p>
        </p:txBody>
      </p:sp>
      <p:sp>
        <p:nvSpPr>
          <p:cNvPr id="4" name="Rectangle 3">
            <a:extLst>
              <a:ext uri="{FF2B5EF4-FFF2-40B4-BE49-F238E27FC236}">
                <a16:creationId xmlns:a16="http://schemas.microsoft.com/office/drawing/2014/main" id="{20CA6067-6BE0-47EC-B70E-DFA3E97B6DE3}"/>
              </a:ext>
            </a:extLst>
          </p:cNvPr>
          <p:cNvSpPr/>
          <p:nvPr/>
        </p:nvSpPr>
        <p:spPr>
          <a:xfrm>
            <a:off x="4343313" y="2052777"/>
            <a:ext cx="133623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pic>
        <p:nvPicPr>
          <p:cNvPr id="5" name="Picture 4" descr="A close up of an animal&#10;&#10;Description automatically generated">
            <a:extLst>
              <a:ext uri="{FF2B5EF4-FFF2-40B4-BE49-F238E27FC236}">
                <a16:creationId xmlns:a16="http://schemas.microsoft.com/office/drawing/2014/main" id="{22E2DFA7-BD3B-4C18-AE18-1CC3BB680B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978" y="3459676"/>
            <a:ext cx="2831599" cy="2115317"/>
          </a:xfrm>
          <a:prstGeom prst="rect">
            <a:avLst/>
          </a:prstGeom>
        </p:spPr>
      </p:pic>
      <p:sp>
        <p:nvSpPr>
          <p:cNvPr id="38" name="Rectangle 37">
            <a:extLst>
              <a:ext uri="{FF2B5EF4-FFF2-40B4-BE49-F238E27FC236}">
                <a16:creationId xmlns:a16="http://schemas.microsoft.com/office/drawing/2014/main" id="{304737FF-3552-48FB-9A0C-CC044E6BF39A}"/>
              </a:ext>
            </a:extLst>
          </p:cNvPr>
          <p:cNvSpPr/>
          <p:nvPr/>
        </p:nvSpPr>
        <p:spPr>
          <a:xfrm>
            <a:off x="381871" y="3934800"/>
            <a:ext cx="141879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15-Museums and Key Bible Finds 8/4</a:t>
            </a:r>
          </a:p>
        </p:txBody>
      </p:sp>
    </p:spTree>
    <p:extLst>
      <p:ext uri="{BB962C8B-B14F-4D97-AF65-F5344CB8AC3E}">
        <p14:creationId xmlns:p14="http://schemas.microsoft.com/office/powerpoint/2010/main" val="8750282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5510150" y="609600"/>
            <a:ext cx="3329049" cy="762000"/>
          </a:xfrm>
        </p:spPr>
        <p:txBody>
          <a:bodyPr/>
          <a:lstStyle/>
          <a:p>
            <a:pPr eaLnBrk="1" hangingPunct="1">
              <a:defRPr/>
            </a:pPr>
            <a:r>
              <a:rPr lang="en-US" dirty="0"/>
              <a:t>Side View of the Tunnel</a:t>
            </a:r>
          </a:p>
        </p:txBody>
      </p:sp>
      <p:sp>
        <p:nvSpPr>
          <p:cNvPr id="95236" name="Rectangle 4"/>
          <p:cNvSpPr>
            <a:spLocks noChangeArrowheads="1"/>
          </p:cNvSpPr>
          <p:nvPr/>
        </p:nvSpPr>
        <p:spPr bwMode="auto">
          <a:xfrm>
            <a:off x="681841" y="6446837"/>
            <a:ext cx="662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Copyright 1995 Hebrew University of Jerusalem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764" y="1390205"/>
            <a:ext cx="4174236" cy="5056632"/>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465"/>
            <a:ext cx="5177642" cy="203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18" y="90341"/>
            <a:ext cx="4769546" cy="332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1578-590E-4008-AE7E-E77EE5B337DE}"/>
              </a:ext>
            </a:extLst>
          </p:cNvPr>
          <p:cNvSpPr>
            <a:spLocks noGrp="1"/>
          </p:cNvSpPr>
          <p:nvPr>
            <p:ph type="title"/>
          </p:nvPr>
        </p:nvSpPr>
        <p:spPr/>
        <p:txBody>
          <a:bodyPr/>
          <a:lstStyle/>
          <a:p>
            <a:endParaRPr lang="en-US" dirty="0"/>
          </a:p>
        </p:txBody>
      </p:sp>
      <p:graphicFrame>
        <p:nvGraphicFramePr>
          <p:cNvPr id="7" name="Table 6">
            <a:extLst>
              <a:ext uri="{FF2B5EF4-FFF2-40B4-BE49-F238E27FC236}">
                <a16:creationId xmlns:a16="http://schemas.microsoft.com/office/drawing/2014/main" id="{08D7900E-848D-4FD9-A99C-D1F08ADC35B2}"/>
              </a:ext>
            </a:extLst>
          </p:cNvPr>
          <p:cNvGraphicFramePr>
            <a:graphicFrameLocks noGrp="1"/>
          </p:cNvGraphicFramePr>
          <p:nvPr/>
        </p:nvGraphicFramePr>
        <p:xfrm>
          <a:off x="806449" y="2082902"/>
          <a:ext cx="7531101" cy="3362325"/>
        </p:xfrm>
        <a:graphic>
          <a:graphicData uri="http://schemas.openxmlformats.org/drawingml/2006/table">
            <a:tbl>
              <a:tblPr/>
              <a:tblGrid>
                <a:gridCol w="1995744">
                  <a:extLst>
                    <a:ext uri="{9D8B030D-6E8A-4147-A177-3AD203B41FA5}">
                      <a16:colId xmlns:a16="http://schemas.microsoft.com/office/drawing/2014/main" val="2456476436"/>
                    </a:ext>
                  </a:extLst>
                </a:gridCol>
                <a:gridCol w="1585812">
                  <a:extLst>
                    <a:ext uri="{9D8B030D-6E8A-4147-A177-3AD203B41FA5}">
                      <a16:colId xmlns:a16="http://schemas.microsoft.com/office/drawing/2014/main" val="1088080235"/>
                    </a:ext>
                  </a:extLst>
                </a:gridCol>
                <a:gridCol w="2046150">
                  <a:extLst>
                    <a:ext uri="{9D8B030D-6E8A-4147-A177-3AD203B41FA5}">
                      <a16:colId xmlns:a16="http://schemas.microsoft.com/office/drawing/2014/main" val="3102912811"/>
                    </a:ext>
                  </a:extLst>
                </a:gridCol>
                <a:gridCol w="1903395">
                  <a:extLst>
                    <a:ext uri="{9D8B030D-6E8A-4147-A177-3AD203B41FA5}">
                      <a16:colId xmlns:a16="http://schemas.microsoft.com/office/drawing/2014/main" val="1611924632"/>
                    </a:ext>
                  </a:extLst>
                </a:gridCol>
              </a:tblGrid>
              <a:tr h="238125">
                <a:tc>
                  <a:txBody>
                    <a:bodyPr/>
                    <a:lstStyle/>
                    <a:p>
                      <a:pPr algn="ctr" fontAlgn="b"/>
                      <a:r>
                        <a:rPr lang="en-US" sz="1400" b="1" i="0" u="none" strike="noStrike">
                          <a:solidFill>
                            <a:srgbClr val="000000"/>
                          </a:solidFill>
                          <a:effectLst/>
                          <a:latin typeface="Calibri" panose="020F0502020204030204" pitchFamily="34" charset="0"/>
                        </a:rPr>
                        <a:t>Old Testament Finds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3110786"/>
                  </a:ext>
                </a:extLst>
              </a:tr>
              <a:tr h="952500">
                <a:tc>
                  <a:txBody>
                    <a:bodyPr/>
                    <a:lstStyle/>
                    <a:p>
                      <a:pPr algn="ctr" fontAlgn="b"/>
                      <a:r>
                        <a:rPr lang="en-US" sz="1400" b="0" i="0" u="none" strike="noStrike" dirty="0">
                          <a:solidFill>
                            <a:srgbClr val="000000"/>
                          </a:solidFill>
                          <a:effectLst/>
                          <a:latin typeface="Calibri" panose="020F0502020204030204" pitchFamily="34" charset="0"/>
                        </a:rPr>
                        <a:t>Tel Dan Stele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Existence of House of David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~842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Dan, Israel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96873004"/>
                  </a:ext>
                </a:extLst>
              </a:tr>
              <a:tr h="390525">
                <a:tc>
                  <a:txBody>
                    <a:bodyPr/>
                    <a:lstStyle/>
                    <a:p>
                      <a:pPr algn="ctr" fontAlgn="b"/>
                      <a:r>
                        <a:rPr lang="en-US" sz="1400" b="0" i="0" u="none" strike="noStrike" dirty="0">
                          <a:solidFill>
                            <a:srgbClr val="000000"/>
                          </a:solidFill>
                          <a:effectLst/>
                          <a:latin typeface="Calibri" panose="020F0502020204030204" pitchFamily="34" charset="0"/>
                        </a:rPr>
                        <a:t>Silver Ketef Hinnom Scrolls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Biblical Text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~640 to 609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2831114"/>
                  </a:ext>
                </a:extLst>
              </a:tr>
              <a:tr h="381000">
                <a:tc>
                  <a:txBody>
                    <a:bodyPr/>
                    <a:lstStyle/>
                    <a:p>
                      <a:pPr algn="ctr" fontAlgn="b"/>
                      <a:r>
                        <a:rPr lang="en-US" sz="1400" b="0" i="0" u="none" strike="noStrike">
                          <a:solidFill>
                            <a:srgbClr val="000000"/>
                          </a:solidFill>
                          <a:effectLst/>
                          <a:latin typeface="Calibri" panose="020F0502020204030204" pitchFamily="34" charset="0"/>
                        </a:rPr>
                        <a:t>Moabite Stone at Louvre in Paris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Moabite version of 2 Kings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 835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Dibon, Jordan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25859964"/>
                  </a:ext>
                </a:extLst>
              </a:tr>
              <a:tr h="571500">
                <a:tc>
                  <a:txBody>
                    <a:bodyPr/>
                    <a:lstStyle/>
                    <a:p>
                      <a:pPr algn="ctr" fontAlgn="b"/>
                      <a:r>
                        <a:rPr lang="en-US" sz="1400" b="0" i="0" u="none" strike="noStrike">
                          <a:solidFill>
                            <a:srgbClr val="000000"/>
                          </a:solidFill>
                          <a:effectLst/>
                          <a:latin typeface="Calibri" panose="020F0502020204030204" pitchFamily="34" charset="0"/>
                        </a:rPr>
                        <a:t>Hezekiah’s Tunnel  at Arch Museum in Istanbul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confirms Hezekiah's efforts to fortify 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before 701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2306646"/>
                  </a:ext>
                </a:extLst>
              </a:tr>
              <a:tr h="571500">
                <a:tc>
                  <a:txBody>
                    <a:bodyPr/>
                    <a:lstStyle/>
                    <a:p>
                      <a:pPr algn="ctr" fontAlgn="b"/>
                      <a:r>
                        <a:rPr lang="en-US" sz="1400" b="0" i="0" u="none" strike="noStrike">
                          <a:solidFill>
                            <a:srgbClr val="000000"/>
                          </a:solidFill>
                          <a:effectLst/>
                          <a:latin typeface="Calibri" panose="020F0502020204030204" pitchFamily="34" charset="0"/>
                        </a:rPr>
                        <a:t>Lachish Reliefs at British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Depicts Siege of Lachish in days of Hezekiah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~700-691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Palace of Nineveh, Iraq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97492597"/>
                  </a:ext>
                </a:extLst>
              </a:tr>
            </a:tbl>
          </a:graphicData>
        </a:graphic>
      </p:graphicFrame>
      <p:sp>
        <p:nvSpPr>
          <p:cNvPr id="3" name="Arrow: Right 2">
            <a:extLst>
              <a:ext uri="{FF2B5EF4-FFF2-40B4-BE49-F238E27FC236}">
                <a16:creationId xmlns:a16="http://schemas.microsoft.com/office/drawing/2014/main" id="{1428B489-53E8-4D4A-874A-69D68ECBD94A}"/>
              </a:ext>
            </a:extLst>
          </p:cNvPr>
          <p:cNvSpPr/>
          <p:nvPr/>
        </p:nvSpPr>
        <p:spPr>
          <a:xfrm>
            <a:off x="229344" y="4880482"/>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7672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7671-83EF-478D-A4F0-A1233D86E15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AA9C42E-1F8B-40C3-9F7E-E6D2F9F94A7C}"/>
              </a:ext>
            </a:extLst>
          </p:cNvPr>
          <p:cNvPicPr>
            <a:picLocks noChangeAspect="1"/>
          </p:cNvPicPr>
          <p:nvPr/>
        </p:nvPicPr>
        <p:blipFill>
          <a:blip r:embed="rId2"/>
          <a:stretch>
            <a:fillRect/>
          </a:stretch>
        </p:blipFill>
        <p:spPr>
          <a:xfrm>
            <a:off x="-15259" y="0"/>
            <a:ext cx="6083655" cy="5783928"/>
          </a:xfrm>
          <a:prstGeom prst="rect">
            <a:avLst/>
          </a:prstGeom>
        </p:spPr>
      </p:pic>
      <p:pic>
        <p:nvPicPr>
          <p:cNvPr id="4" name="Picture 3">
            <a:extLst>
              <a:ext uri="{FF2B5EF4-FFF2-40B4-BE49-F238E27FC236}">
                <a16:creationId xmlns:a16="http://schemas.microsoft.com/office/drawing/2014/main" id="{7694BCCC-B520-46FF-8751-6CED4F9ED242}"/>
              </a:ext>
            </a:extLst>
          </p:cNvPr>
          <p:cNvPicPr>
            <a:picLocks noChangeAspect="1"/>
          </p:cNvPicPr>
          <p:nvPr/>
        </p:nvPicPr>
        <p:blipFill>
          <a:blip r:embed="rId3"/>
          <a:stretch>
            <a:fillRect/>
          </a:stretch>
        </p:blipFill>
        <p:spPr>
          <a:xfrm>
            <a:off x="1143000" y="5783928"/>
            <a:ext cx="3152553" cy="1106305"/>
          </a:xfrm>
          <a:prstGeom prst="rect">
            <a:avLst/>
          </a:prstGeom>
        </p:spPr>
      </p:pic>
      <p:sp>
        <p:nvSpPr>
          <p:cNvPr id="5" name="TextBox 4">
            <a:extLst>
              <a:ext uri="{FF2B5EF4-FFF2-40B4-BE49-F238E27FC236}">
                <a16:creationId xmlns:a16="http://schemas.microsoft.com/office/drawing/2014/main" id="{4BF594D0-B03D-41B2-9E71-FC76513385C4}"/>
              </a:ext>
            </a:extLst>
          </p:cNvPr>
          <p:cNvSpPr txBox="1"/>
          <p:nvPr/>
        </p:nvSpPr>
        <p:spPr>
          <a:xfrm>
            <a:off x="6069862" y="74612"/>
            <a:ext cx="2902688" cy="4770537"/>
          </a:xfrm>
          <a:prstGeom prst="rect">
            <a:avLst/>
          </a:prstGeom>
          <a:solidFill>
            <a:schemeClr val="bg1"/>
          </a:solidFill>
        </p:spPr>
        <p:txBody>
          <a:bodyPr wrap="square" rtlCol="0">
            <a:spAutoFit/>
          </a:bodyPr>
          <a:lstStyle/>
          <a:p>
            <a:r>
              <a:rPr lang="en-US" sz="1600" dirty="0"/>
              <a:t>This victory room was discovered in 1847 by the British archaeologist Austen Henry Layard. It made international news as the first story from the Bible to be dug out of the ground.</a:t>
            </a:r>
          </a:p>
          <a:p>
            <a:r>
              <a:rPr lang="en-US" sz="1600" dirty="0"/>
              <a:t>The air is thick with missiles as the Assyrians fire arrows and stones into the city and the defenders desperately hurl firebrands and rocks upon the attackers. At the bottom of the panel is the gruesome scene of men being impaled on stakes. This was a forerunner of crucifixion.</a:t>
            </a:r>
          </a:p>
          <a:p>
            <a:pPr lvl="1"/>
            <a:r>
              <a:rPr lang="en-US" sz="1600" dirty="0">
                <a:hlinkClick r:id="rId4"/>
              </a:rPr>
              <a:t>.</a:t>
            </a:r>
          </a:p>
          <a:p>
            <a:endParaRPr lang="en-US" sz="1600" dirty="0"/>
          </a:p>
        </p:txBody>
      </p:sp>
      <p:sp>
        <p:nvSpPr>
          <p:cNvPr id="6" name="TextBox 5">
            <a:extLst>
              <a:ext uri="{FF2B5EF4-FFF2-40B4-BE49-F238E27FC236}">
                <a16:creationId xmlns:a16="http://schemas.microsoft.com/office/drawing/2014/main" id="{04087683-3476-450B-8D2E-A1EE13340E3C}"/>
              </a:ext>
            </a:extLst>
          </p:cNvPr>
          <p:cNvSpPr txBox="1"/>
          <p:nvPr/>
        </p:nvSpPr>
        <p:spPr>
          <a:xfrm>
            <a:off x="6068396" y="4997302"/>
            <a:ext cx="3075604" cy="1815882"/>
          </a:xfrm>
          <a:prstGeom prst="rect">
            <a:avLst/>
          </a:prstGeom>
          <a:solidFill>
            <a:schemeClr val="bg1"/>
          </a:solidFill>
        </p:spPr>
        <p:txBody>
          <a:bodyPr wrap="square" rtlCol="0">
            <a:spAutoFit/>
          </a:bodyPr>
          <a:lstStyle/>
          <a:p>
            <a:r>
              <a:rPr lang="en-US" sz="1600" dirty="0"/>
              <a:t>The discovery of the remains of the siege ramp and a mass burial pit containing hundreds of men, women and children are vivid evidence of the battle of Lachish and its aftermath.</a:t>
            </a:r>
          </a:p>
          <a:p>
            <a:endParaRPr lang="en-US" sz="1600" dirty="0"/>
          </a:p>
        </p:txBody>
      </p:sp>
    </p:spTree>
    <p:extLst>
      <p:ext uri="{BB962C8B-B14F-4D97-AF65-F5344CB8AC3E}">
        <p14:creationId xmlns:p14="http://schemas.microsoft.com/office/powerpoint/2010/main" val="336906742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7B38E-0716-4A1F-B7C9-08DF7F5FFAE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C4F9DC0-E570-4017-AE19-E2BB87785664}"/>
              </a:ext>
            </a:extLst>
          </p:cNvPr>
          <p:cNvPicPr>
            <a:picLocks noChangeAspect="1"/>
          </p:cNvPicPr>
          <p:nvPr/>
        </p:nvPicPr>
        <p:blipFill>
          <a:blip r:embed="rId2"/>
          <a:stretch>
            <a:fillRect/>
          </a:stretch>
        </p:blipFill>
        <p:spPr>
          <a:xfrm>
            <a:off x="0" y="-74612"/>
            <a:ext cx="5131454" cy="6858000"/>
          </a:xfrm>
          <a:prstGeom prst="rect">
            <a:avLst/>
          </a:prstGeom>
        </p:spPr>
      </p:pic>
      <p:pic>
        <p:nvPicPr>
          <p:cNvPr id="3" name="Picture 2">
            <a:extLst>
              <a:ext uri="{FF2B5EF4-FFF2-40B4-BE49-F238E27FC236}">
                <a16:creationId xmlns:a16="http://schemas.microsoft.com/office/drawing/2014/main" id="{AEBFFF63-DCEB-4511-8720-9342DA48AE78}"/>
              </a:ext>
            </a:extLst>
          </p:cNvPr>
          <p:cNvPicPr>
            <a:picLocks noChangeAspect="1"/>
          </p:cNvPicPr>
          <p:nvPr/>
        </p:nvPicPr>
        <p:blipFill>
          <a:blip r:embed="rId3"/>
          <a:stretch>
            <a:fillRect/>
          </a:stretch>
        </p:blipFill>
        <p:spPr>
          <a:xfrm>
            <a:off x="4222906" y="155945"/>
            <a:ext cx="4921094" cy="3724939"/>
          </a:xfrm>
          <a:prstGeom prst="rect">
            <a:avLst/>
          </a:prstGeom>
        </p:spPr>
      </p:pic>
      <p:sp>
        <p:nvSpPr>
          <p:cNvPr id="5" name="TextBox 4">
            <a:extLst>
              <a:ext uri="{FF2B5EF4-FFF2-40B4-BE49-F238E27FC236}">
                <a16:creationId xmlns:a16="http://schemas.microsoft.com/office/drawing/2014/main" id="{176F979D-AD46-4644-8DE3-30E6E266B7BC}"/>
              </a:ext>
            </a:extLst>
          </p:cNvPr>
          <p:cNvSpPr txBox="1"/>
          <p:nvPr/>
        </p:nvSpPr>
        <p:spPr>
          <a:xfrm>
            <a:off x="5295014" y="4253023"/>
            <a:ext cx="2817628" cy="1754326"/>
          </a:xfrm>
          <a:prstGeom prst="rect">
            <a:avLst/>
          </a:prstGeom>
          <a:noFill/>
        </p:spPr>
        <p:txBody>
          <a:bodyPr wrap="square" rtlCol="0">
            <a:spAutoFit/>
          </a:bodyPr>
          <a:lstStyle/>
          <a:p>
            <a:r>
              <a:rPr lang="en-US" dirty="0"/>
              <a:t>These sling stones, discovered at Lachish and approximately 44 mm in diameter, were used in the actual battle in 701 BC</a:t>
            </a:r>
          </a:p>
          <a:p>
            <a:pPr lvl="1"/>
            <a:r>
              <a:rPr lang="en-US" dirty="0"/>
              <a:t> </a:t>
            </a:r>
          </a:p>
        </p:txBody>
      </p:sp>
    </p:spTree>
    <p:extLst>
      <p:ext uri="{BB962C8B-B14F-4D97-AF65-F5344CB8AC3E}">
        <p14:creationId xmlns:p14="http://schemas.microsoft.com/office/powerpoint/2010/main" val="294971187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D805-7563-4590-8180-5BA96BD34324}"/>
              </a:ext>
            </a:extLst>
          </p:cNvPr>
          <p:cNvSpPr>
            <a:spLocks noGrp="1"/>
          </p:cNvSpPr>
          <p:nvPr>
            <p:ph type="title"/>
          </p:nvPr>
        </p:nvSpPr>
        <p:spPr/>
        <p:txBody>
          <a:bodyPr/>
          <a:lstStyle/>
          <a:p>
            <a:endParaRPr lang="en-US"/>
          </a:p>
        </p:txBody>
      </p:sp>
      <p:pic>
        <p:nvPicPr>
          <p:cNvPr id="4" name="Picture 3" descr="A close up of a building&#10;&#10;Description automatically generated">
            <a:extLst>
              <a:ext uri="{FF2B5EF4-FFF2-40B4-BE49-F238E27FC236}">
                <a16:creationId xmlns:a16="http://schemas.microsoft.com/office/drawing/2014/main" id="{51D356D5-F4AC-499B-9AB5-E232B7491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9390"/>
            <a:ext cx="9144000" cy="5179219"/>
          </a:xfrm>
          <a:prstGeom prst="rect">
            <a:avLst/>
          </a:prstGeom>
        </p:spPr>
      </p:pic>
    </p:spTree>
    <p:extLst>
      <p:ext uri="{BB962C8B-B14F-4D97-AF65-F5344CB8AC3E}">
        <p14:creationId xmlns:p14="http://schemas.microsoft.com/office/powerpoint/2010/main" val="375033453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DD6F-943F-4C7F-BA8D-0021291BB17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083A082-0456-4140-AC64-CC7184EDE5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5943600" cy="6943725"/>
          </a:xfrm>
          <a:prstGeom prst="rect">
            <a:avLst/>
          </a:prstGeom>
          <a:noFill/>
          <a:ln>
            <a:noFill/>
          </a:ln>
        </p:spPr>
      </p:pic>
      <p:sp>
        <p:nvSpPr>
          <p:cNvPr id="4" name="Oval 3">
            <a:extLst>
              <a:ext uri="{FF2B5EF4-FFF2-40B4-BE49-F238E27FC236}">
                <a16:creationId xmlns:a16="http://schemas.microsoft.com/office/drawing/2014/main" id="{0A9F87B9-DDFB-46FB-A94E-8A04E876A9DE}"/>
              </a:ext>
            </a:extLst>
          </p:cNvPr>
          <p:cNvSpPr/>
          <p:nvPr/>
        </p:nvSpPr>
        <p:spPr>
          <a:xfrm>
            <a:off x="3976577" y="4752753"/>
            <a:ext cx="489097" cy="318977"/>
          </a:xfrm>
          <a:prstGeom prst="ellipse">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3"/>
            <a:extLst>
              <a:ext uri="{FF2B5EF4-FFF2-40B4-BE49-F238E27FC236}">
                <a16:creationId xmlns:a16="http://schemas.microsoft.com/office/drawing/2014/main" id="{429F38A4-F964-4158-891F-B02A4AF2DA1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22605" y="0"/>
            <a:ext cx="3811772" cy="2860158"/>
          </a:xfrm>
          <a:prstGeom prst="rect">
            <a:avLst/>
          </a:prstGeom>
          <a:noFill/>
          <a:ln>
            <a:noFill/>
          </a:ln>
        </p:spPr>
      </p:pic>
      <p:sp>
        <p:nvSpPr>
          <p:cNvPr id="6" name="TextBox 5">
            <a:extLst>
              <a:ext uri="{FF2B5EF4-FFF2-40B4-BE49-F238E27FC236}">
                <a16:creationId xmlns:a16="http://schemas.microsoft.com/office/drawing/2014/main" id="{7A14407A-241D-4977-93E1-73C9F2E8D4F7}"/>
              </a:ext>
            </a:extLst>
          </p:cNvPr>
          <p:cNvSpPr txBox="1"/>
          <p:nvPr/>
        </p:nvSpPr>
        <p:spPr>
          <a:xfrm>
            <a:off x="6113721" y="3189767"/>
            <a:ext cx="2858829" cy="2031325"/>
          </a:xfrm>
          <a:prstGeom prst="rect">
            <a:avLst/>
          </a:prstGeom>
          <a:noFill/>
        </p:spPr>
        <p:txBody>
          <a:bodyPr wrap="square" rtlCol="0">
            <a:spAutoFit/>
          </a:bodyPr>
          <a:lstStyle/>
          <a:p>
            <a:r>
              <a:rPr lang="en-US" dirty="0"/>
              <a:t>In the Nineveh palace a room labeled Courtyard 19 introduces Room 36, a small inner chamber and the place where the reliefs of the battle of Lachish were found.</a:t>
            </a:r>
          </a:p>
        </p:txBody>
      </p:sp>
      <p:sp>
        <p:nvSpPr>
          <p:cNvPr id="7" name="Arrow: Down 6">
            <a:extLst>
              <a:ext uri="{FF2B5EF4-FFF2-40B4-BE49-F238E27FC236}">
                <a16:creationId xmlns:a16="http://schemas.microsoft.com/office/drawing/2014/main" id="{596C1408-3CAF-4B30-B94D-EDA99F69FFFB}"/>
              </a:ext>
            </a:extLst>
          </p:cNvPr>
          <p:cNvSpPr/>
          <p:nvPr/>
        </p:nvSpPr>
        <p:spPr>
          <a:xfrm>
            <a:off x="4141381" y="4088219"/>
            <a:ext cx="180753" cy="57415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4167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188A-583F-4E3F-B0A9-A72C68D1551C}"/>
              </a:ext>
            </a:extLst>
          </p:cNvPr>
          <p:cNvSpPr>
            <a:spLocks noGrp="1"/>
          </p:cNvSpPr>
          <p:nvPr>
            <p:ph type="title"/>
          </p:nvPr>
        </p:nvSpPr>
        <p:spPr/>
        <p:txBody>
          <a:bodyPr/>
          <a:lstStyle/>
          <a:p>
            <a:endParaRPr lang="en-US"/>
          </a:p>
        </p:txBody>
      </p:sp>
      <p:pic>
        <p:nvPicPr>
          <p:cNvPr id="6" name="Picture 5" descr="The roof of a building&#10;&#10;Description automatically generated">
            <a:extLst>
              <a:ext uri="{FF2B5EF4-FFF2-40B4-BE49-F238E27FC236}">
                <a16:creationId xmlns:a16="http://schemas.microsoft.com/office/drawing/2014/main" id="{1809559E-9746-4E3D-A211-07699D71A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pic>
        <p:nvPicPr>
          <p:cNvPr id="4" name="Picture 3">
            <a:extLst>
              <a:ext uri="{FF2B5EF4-FFF2-40B4-BE49-F238E27FC236}">
                <a16:creationId xmlns:a16="http://schemas.microsoft.com/office/drawing/2014/main" id="{28CCD5D5-5FD5-4C8C-9BCC-8588A8A00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493" y="271462"/>
            <a:ext cx="4572000" cy="2571751"/>
          </a:xfrm>
          <a:prstGeom prst="rect">
            <a:avLst/>
          </a:prstGeom>
        </p:spPr>
      </p:pic>
    </p:spTree>
    <p:extLst>
      <p:ext uri="{BB962C8B-B14F-4D97-AF65-F5344CB8AC3E}">
        <p14:creationId xmlns:p14="http://schemas.microsoft.com/office/powerpoint/2010/main" val="33246535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1371600" y="0"/>
            <a:ext cx="7772400" cy="1143000"/>
          </a:xfrm>
        </p:spPr>
        <p:txBody>
          <a:bodyPr/>
          <a:lstStyle/>
          <a:p>
            <a:pPr eaLnBrk="1" hangingPunct="1">
              <a:defRPr/>
            </a:pPr>
            <a:r>
              <a:rPr lang="en-US"/>
              <a:t>Seigie Machine &amp; Assault</a:t>
            </a:r>
          </a:p>
        </p:txBody>
      </p:sp>
      <p:pic>
        <p:nvPicPr>
          <p:cNvPr id="219139" name="Picture 3" descr="Lachish relief, Slab 04 left, Siege engine, mb 1209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295400"/>
            <a:ext cx="4514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4" descr="Lachish relief, Slab 03 left, Assault on city, mb 1209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7800"/>
            <a:ext cx="44577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58802" y="1667232"/>
            <a:ext cx="8302574" cy="462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803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r>
              <a:rPr lang="en-US"/>
              <a:t>Deportees</a:t>
            </a:r>
          </a:p>
        </p:txBody>
      </p:sp>
      <p:pic>
        <p:nvPicPr>
          <p:cNvPr id="220163" name="Picture 3" descr="Lachish relief, Slab 05 left, Deportees, mb 1209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3325" y="0"/>
            <a:ext cx="5195959" cy="692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32D3-D8DA-4CD0-A8EF-AA71EF23E56D}"/>
              </a:ext>
            </a:extLst>
          </p:cNvPr>
          <p:cNvSpPr>
            <a:spLocks noGrp="1"/>
          </p:cNvSpPr>
          <p:nvPr>
            <p:ph type="title"/>
          </p:nvPr>
        </p:nvSpPr>
        <p:spPr>
          <a:xfrm>
            <a:off x="533400" y="74612"/>
            <a:ext cx="8439150" cy="1325563"/>
          </a:xfrm>
        </p:spPr>
        <p:txBody>
          <a:bodyPr/>
          <a:lstStyle/>
          <a:p>
            <a:endParaRPr lang="en-US"/>
          </a:p>
        </p:txBody>
      </p:sp>
      <p:pic>
        <p:nvPicPr>
          <p:cNvPr id="5" name="Picture 4" descr="A close up of text on a white background&#10;&#10;Description automatically generated">
            <a:extLst>
              <a:ext uri="{FF2B5EF4-FFF2-40B4-BE49-F238E27FC236}">
                <a16:creationId xmlns:a16="http://schemas.microsoft.com/office/drawing/2014/main" id="{59EAA641-779D-4C03-A135-9F415C7EB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123" y="116213"/>
            <a:ext cx="4321892" cy="6476349"/>
          </a:xfrm>
          <a:prstGeom prst="rect">
            <a:avLst/>
          </a:prstGeom>
        </p:spPr>
      </p:pic>
      <p:pic>
        <p:nvPicPr>
          <p:cNvPr id="4" name="Picture 3" descr="A black and red text&#10;&#10;Description automatically generated">
            <a:extLst>
              <a:ext uri="{FF2B5EF4-FFF2-40B4-BE49-F238E27FC236}">
                <a16:creationId xmlns:a16="http://schemas.microsoft.com/office/drawing/2014/main" id="{31879ECA-9991-4BA4-BE7C-917E8A8E4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35" y="116213"/>
            <a:ext cx="4383257" cy="6184490"/>
          </a:xfrm>
          <a:prstGeom prst="rect">
            <a:avLst/>
          </a:prstGeom>
        </p:spPr>
      </p:pic>
    </p:spTree>
    <p:extLst>
      <p:ext uri="{BB962C8B-B14F-4D97-AF65-F5344CB8AC3E}">
        <p14:creationId xmlns:p14="http://schemas.microsoft.com/office/powerpoint/2010/main" val="814139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1047750" y="1200150"/>
            <a:ext cx="2628900" cy="1143000"/>
          </a:xfrm>
        </p:spPr>
        <p:txBody>
          <a:bodyPr/>
          <a:lstStyle/>
          <a:p>
            <a:pPr eaLnBrk="1" hangingPunct="1">
              <a:defRPr/>
            </a:pPr>
            <a:r>
              <a:rPr lang="en-US"/>
              <a:t>Captives from Lacish</a:t>
            </a:r>
          </a:p>
        </p:txBody>
      </p:sp>
      <p:pic>
        <p:nvPicPr>
          <p:cNvPr id="221187" name="Picture 3" descr="Lachish relief, Slab 06 right, 07, Captives, mb 1209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4691" y="0"/>
            <a:ext cx="5041076" cy="672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xfrm>
            <a:off x="762000" y="152400"/>
            <a:ext cx="2514600" cy="1143000"/>
          </a:xfrm>
        </p:spPr>
        <p:txBody>
          <a:bodyPr/>
          <a:lstStyle/>
          <a:p>
            <a:pPr eaLnBrk="1" hangingPunct="1">
              <a:defRPr/>
            </a:pPr>
            <a:r>
              <a:rPr lang="en-US" sz="3600"/>
              <a:t>Presentation</a:t>
            </a:r>
            <a:br>
              <a:rPr lang="en-US" sz="3600"/>
            </a:br>
            <a:r>
              <a:rPr lang="en-US" sz="3600"/>
              <a:t>of Prisoners</a:t>
            </a:r>
          </a:p>
        </p:txBody>
      </p:sp>
      <p:pic>
        <p:nvPicPr>
          <p:cNvPr id="222211" name="Picture 3" descr="Lachish relief, Slab 08, Presentation, mb 1209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1838" y="19050"/>
            <a:ext cx="5872162" cy="782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1066800" y="381000"/>
            <a:ext cx="2781300" cy="1143000"/>
          </a:xfrm>
        </p:spPr>
        <p:txBody>
          <a:bodyPr/>
          <a:lstStyle/>
          <a:p>
            <a:pPr eaLnBrk="1" hangingPunct="1">
              <a:defRPr/>
            </a:pPr>
            <a:r>
              <a:rPr lang="en-US" sz="3600"/>
              <a:t>Sennacherib on Throne</a:t>
            </a:r>
          </a:p>
        </p:txBody>
      </p:sp>
      <p:pic>
        <p:nvPicPr>
          <p:cNvPr id="223235" name="Picture 3" descr="Lachish relief, Slab 08 right, Sennacherib, mb 1209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M:\FaithLife-Infographics\Assyrian-Sennacheribs Prisi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2277" y="0"/>
            <a:ext cx="6916387" cy="6900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714CAF-C1C7-4E83-A2D6-37BEBD0873AA}"/>
              </a:ext>
            </a:extLst>
          </p:cNvPr>
          <p:cNvSpPr txBox="1"/>
          <p:nvPr/>
        </p:nvSpPr>
        <p:spPr>
          <a:xfrm>
            <a:off x="737191" y="2307265"/>
            <a:ext cx="1120820" cy="369332"/>
          </a:xfrm>
          <a:prstGeom prst="rect">
            <a:avLst/>
          </a:prstGeom>
          <a:noFill/>
        </p:spPr>
        <p:txBody>
          <a:bodyPr wrap="none" rtlCol="0">
            <a:spAutoFit/>
          </a:bodyPr>
          <a:lstStyle/>
          <a:p>
            <a:r>
              <a:rPr lang="en-US" dirty="0">
                <a:solidFill>
                  <a:schemeClr val="bg1"/>
                </a:solidFill>
              </a:rPr>
              <a:t>#7 on List</a:t>
            </a:r>
          </a:p>
        </p:txBody>
      </p:sp>
    </p:spTree>
    <p:extLst>
      <p:ext uri="{BB962C8B-B14F-4D97-AF65-F5344CB8AC3E}">
        <p14:creationId xmlns:p14="http://schemas.microsoft.com/office/powerpoint/2010/main" val="4156613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66432-191F-4871-B6EE-ED56AA5C8610}"/>
              </a:ext>
            </a:extLst>
          </p:cNvPr>
          <p:cNvSpPr>
            <a:spLocks noGrp="1"/>
          </p:cNvSpPr>
          <p:nvPr>
            <p:ph type="title"/>
          </p:nvPr>
        </p:nvSpPr>
        <p:spPr/>
        <p:txBody>
          <a:bodyPr/>
          <a:lstStyle/>
          <a:p>
            <a:r>
              <a:rPr lang="en-US" dirty="0"/>
              <a:t>\</a:t>
            </a:r>
          </a:p>
        </p:txBody>
      </p:sp>
      <p:graphicFrame>
        <p:nvGraphicFramePr>
          <p:cNvPr id="5" name="Table 4">
            <a:extLst>
              <a:ext uri="{FF2B5EF4-FFF2-40B4-BE49-F238E27FC236}">
                <a16:creationId xmlns:a16="http://schemas.microsoft.com/office/drawing/2014/main" id="{FCE2F47C-7497-410A-A251-9462FD8ED76A}"/>
              </a:ext>
            </a:extLst>
          </p:cNvPr>
          <p:cNvGraphicFramePr>
            <a:graphicFrameLocks noGrp="1"/>
          </p:cNvGraphicFramePr>
          <p:nvPr>
            <p:extLst>
              <p:ext uri="{D42A27DB-BD31-4B8C-83A1-F6EECF244321}">
                <p14:modId xmlns:p14="http://schemas.microsoft.com/office/powerpoint/2010/main" val="1547642450"/>
              </p:ext>
            </p:extLst>
          </p:nvPr>
        </p:nvGraphicFramePr>
        <p:xfrm>
          <a:off x="1085850" y="1753722"/>
          <a:ext cx="7886700" cy="3201699"/>
        </p:xfrm>
        <a:graphic>
          <a:graphicData uri="http://schemas.openxmlformats.org/drawingml/2006/table">
            <a:tbl>
              <a:tblPr/>
              <a:tblGrid>
                <a:gridCol w="2643028">
                  <a:extLst>
                    <a:ext uri="{9D8B030D-6E8A-4147-A177-3AD203B41FA5}">
                      <a16:colId xmlns:a16="http://schemas.microsoft.com/office/drawing/2014/main" val="3512795091"/>
                    </a:ext>
                  </a:extLst>
                </a:gridCol>
                <a:gridCol w="1755964">
                  <a:extLst>
                    <a:ext uri="{9D8B030D-6E8A-4147-A177-3AD203B41FA5}">
                      <a16:colId xmlns:a16="http://schemas.microsoft.com/office/drawing/2014/main" val="3896652871"/>
                    </a:ext>
                  </a:extLst>
                </a:gridCol>
                <a:gridCol w="1671193">
                  <a:extLst>
                    <a:ext uri="{9D8B030D-6E8A-4147-A177-3AD203B41FA5}">
                      <a16:colId xmlns:a16="http://schemas.microsoft.com/office/drawing/2014/main" val="2313414102"/>
                    </a:ext>
                  </a:extLst>
                </a:gridCol>
                <a:gridCol w="1816515">
                  <a:extLst>
                    <a:ext uri="{9D8B030D-6E8A-4147-A177-3AD203B41FA5}">
                      <a16:colId xmlns:a16="http://schemas.microsoft.com/office/drawing/2014/main" val="2790056445"/>
                    </a:ext>
                  </a:extLst>
                </a:gridCol>
              </a:tblGrid>
              <a:tr h="227151">
                <a:tc>
                  <a:txBody>
                    <a:bodyPr/>
                    <a:lstStyle/>
                    <a:p>
                      <a:pPr algn="ctr" fontAlgn="b"/>
                      <a:r>
                        <a:rPr lang="en-US" sz="1400" b="1" i="0" u="none" strike="noStrike">
                          <a:solidFill>
                            <a:srgbClr val="000000"/>
                          </a:solidFill>
                          <a:effectLst/>
                          <a:latin typeface="Calibri" panose="020F0502020204030204" pitchFamily="34" charset="0"/>
                        </a:rPr>
                        <a:t>New Testament Finds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4863110"/>
                  </a:ext>
                </a:extLst>
              </a:tr>
              <a:tr h="908606">
                <a:tc>
                  <a:txBody>
                    <a:bodyPr/>
                    <a:lstStyle/>
                    <a:p>
                      <a:pPr algn="ctr" fontAlgn="b"/>
                      <a:r>
                        <a:rPr lang="en-US" sz="1400" b="0" i="0" u="none" strike="noStrike">
                          <a:solidFill>
                            <a:srgbClr val="000000"/>
                          </a:solidFill>
                          <a:effectLst/>
                          <a:latin typeface="Calibri" panose="020F0502020204030204" pitchFamily="34" charset="0"/>
                        </a:rPr>
                        <a:t>Dead Sea Scrolls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OT Manuscripts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Between the Testaments to Apostolic 150 BC to 60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Qumran, Israel</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54856372"/>
                  </a:ext>
                </a:extLst>
              </a:tr>
              <a:tr h="372528">
                <a:tc>
                  <a:txBody>
                    <a:bodyPr/>
                    <a:lstStyle/>
                    <a:p>
                      <a:pPr algn="ctr" fontAlgn="b"/>
                      <a:r>
                        <a:rPr lang="en-US" sz="1400" b="0" i="0" u="none" strike="noStrike">
                          <a:solidFill>
                            <a:srgbClr val="000000"/>
                          </a:solidFill>
                          <a:effectLst/>
                          <a:latin typeface="Calibri" panose="020F0502020204030204" pitchFamily="34" charset="0"/>
                        </a:rPr>
                        <a:t>Heel Bone of Crucified Man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404040"/>
                          </a:solidFill>
                          <a:effectLst/>
                          <a:latin typeface="Times New Roman" panose="02020603050405020304" pitchFamily="18" charset="0"/>
                        </a:rPr>
                        <a:t>crucifixion</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Apostolic-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49402621"/>
                  </a:ext>
                </a:extLst>
              </a:tr>
              <a:tr h="363442">
                <a:tc>
                  <a:txBody>
                    <a:bodyPr/>
                    <a:lstStyle/>
                    <a:p>
                      <a:pPr algn="ctr" fontAlgn="b"/>
                      <a:r>
                        <a:rPr lang="en-US" sz="1400" b="0" i="0" u="none" strike="noStrike">
                          <a:solidFill>
                            <a:srgbClr val="000000"/>
                          </a:solidFill>
                          <a:effectLst/>
                          <a:latin typeface="Calibri" panose="020F0502020204030204" pitchFamily="34" charset="0"/>
                        </a:rPr>
                        <a:t>P52 Manuscript (Fragment of the Gospel of John) at Rylands Library </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Early Church Fathers AD 125-175</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Egypt</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4636219"/>
                  </a:ext>
                </a:extLst>
              </a:tr>
              <a:tr h="545164">
                <a:tc>
                  <a:txBody>
                    <a:bodyPr/>
                    <a:lstStyle/>
                    <a:p>
                      <a:pPr algn="ctr" fontAlgn="b"/>
                      <a:r>
                        <a:rPr lang="en-US" sz="1400" b="0" i="0" u="none" strike="noStrike">
                          <a:solidFill>
                            <a:srgbClr val="000000"/>
                          </a:solidFill>
                          <a:effectLst/>
                          <a:latin typeface="Calibri" panose="020F0502020204030204" pitchFamily="34" charset="0"/>
                        </a:rPr>
                        <a:t>The Pilate Stone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Gospels-confirmed that Pilate’s title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Life of Christ 26-36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Caesarea</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57490379"/>
                  </a:ext>
                </a:extLst>
              </a:tr>
              <a:tr h="545164">
                <a:tc>
                  <a:txBody>
                    <a:bodyPr/>
                    <a:lstStyle/>
                    <a:p>
                      <a:pPr algn="ctr" fontAlgn="b"/>
                      <a:r>
                        <a:rPr lang="en-US" sz="1400" b="0" i="0" u="none" strike="noStrike">
                          <a:solidFill>
                            <a:srgbClr val="000000"/>
                          </a:solidFill>
                          <a:effectLst/>
                          <a:latin typeface="Calibri" panose="020F0502020204030204" pitchFamily="34" charset="0"/>
                        </a:rPr>
                        <a:t>Caiaphas Ossuary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 - Trial of Jesus High Priest from 18 to 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Gospels-Apolostic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68875554"/>
                  </a:ext>
                </a:extLst>
              </a:tr>
            </a:tbl>
          </a:graphicData>
        </a:graphic>
      </p:graphicFrame>
      <p:sp>
        <p:nvSpPr>
          <p:cNvPr id="6" name="Arrow: Right 5">
            <a:extLst>
              <a:ext uri="{FF2B5EF4-FFF2-40B4-BE49-F238E27FC236}">
                <a16:creationId xmlns:a16="http://schemas.microsoft.com/office/drawing/2014/main" id="{7EC1E4ED-9379-4DB4-BAA2-1657300338CC}"/>
              </a:ext>
            </a:extLst>
          </p:cNvPr>
          <p:cNvSpPr/>
          <p:nvPr/>
        </p:nvSpPr>
        <p:spPr>
          <a:xfrm>
            <a:off x="441995" y="2307402"/>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E308BD-F654-4FDC-A480-528CA30B8EFD}"/>
              </a:ext>
            </a:extLst>
          </p:cNvPr>
          <p:cNvPicPr>
            <a:picLocks noChangeAspect="1"/>
          </p:cNvPicPr>
          <p:nvPr/>
        </p:nvPicPr>
        <p:blipFill>
          <a:blip r:embed="rId2"/>
          <a:stretch>
            <a:fillRect/>
          </a:stretch>
        </p:blipFill>
        <p:spPr>
          <a:xfrm>
            <a:off x="441995" y="538723"/>
            <a:ext cx="3600450" cy="1038225"/>
          </a:xfrm>
          <a:prstGeom prst="rect">
            <a:avLst/>
          </a:prstGeom>
        </p:spPr>
      </p:pic>
    </p:spTree>
    <p:extLst>
      <p:ext uri="{BB962C8B-B14F-4D97-AF65-F5344CB8AC3E}">
        <p14:creationId xmlns:p14="http://schemas.microsoft.com/office/powerpoint/2010/main" val="181128243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1604-B62A-4F5F-980D-213985098367}"/>
              </a:ext>
            </a:extLst>
          </p:cNvPr>
          <p:cNvSpPr>
            <a:spLocks noGrp="1"/>
          </p:cNvSpPr>
          <p:nvPr>
            <p:ph type="title"/>
          </p:nvPr>
        </p:nvSpPr>
        <p:spPr>
          <a:xfrm>
            <a:off x="0" y="0"/>
            <a:ext cx="3294764" cy="1325563"/>
          </a:xfrm>
        </p:spPr>
        <p:txBody>
          <a:bodyPr/>
          <a:lstStyle/>
          <a:p>
            <a:r>
              <a:rPr lang="en-US" dirty="0"/>
              <a:t>Dead Sea Scrolls</a:t>
            </a:r>
          </a:p>
        </p:txBody>
      </p:sp>
      <p:pic>
        <p:nvPicPr>
          <p:cNvPr id="3" name="Picture 2">
            <a:extLst>
              <a:ext uri="{FF2B5EF4-FFF2-40B4-BE49-F238E27FC236}">
                <a16:creationId xmlns:a16="http://schemas.microsoft.com/office/drawing/2014/main" id="{EA16D58F-2E89-4303-ADA3-8717AD97D20C}"/>
              </a:ext>
            </a:extLst>
          </p:cNvPr>
          <p:cNvPicPr>
            <a:picLocks noChangeAspect="1"/>
          </p:cNvPicPr>
          <p:nvPr/>
        </p:nvPicPr>
        <p:blipFill>
          <a:blip r:embed="rId2"/>
          <a:stretch>
            <a:fillRect/>
          </a:stretch>
        </p:blipFill>
        <p:spPr>
          <a:xfrm>
            <a:off x="3112168" y="0"/>
            <a:ext cx="6031832" cy="6858000"/>
          </a:xfrm>
          <a:prstGeom prst="rect">
            <a:avLst/>
          </a:prstGeom>
        </p:spPr>
      </p:pic>
      <p:pic>
        <p:nvPicPr>
          <p:cNvPr id="4" name="Picture 3">
            <a:extLst>
              <a:ext uri="{FF2B5EF4-FFF2-40B4-BE49-F238E27FC236}">
                <a16:creationId xmlns:a16="http://schemas.microsoft.com/office/drawing/2014/main" id="{CB8D29ED-4EDA-4E22-B76F-D29BC24D3506}"/>
              </a:ext>
            </a:extLst>
          </p:cNvPr>
          <p:cNvPicPr>
            <a:picLocks noChangeAspect="1"/>
          </p:cNvPicPr>
          <p:nvPr/>
        </p:nvPicPr>
        <p:blipFill>
          <a:blip r:embed="rId3"/>
          <a:stretch>
            <a:fillRect/>
          </a:stretch>
        </p:blipFill>
        <p:spPr>
          <a:xfrm>
            <a:off x="0" y="1681274"/>
            <a:ext cx="2904607" cy="881173"/>
          </a:xfrm>
          <a:prstGeom prst="rect">
            <a:avLst/>
          </a:prstGeom>
        </p:spPr>
      </p:pic>
      <p:sp>
        <p:nvSpPr>
          <p:cNvPr id="5" name="TextBox 4">
            <a:extLst>
              <a:ext uri="{FF2B5EF4-FFF2-40B4-BE49-F238E27FC236}">
                <a16:creationId xmlns:a16="http://schemas.microsoft.com/office/drawing/2014/main" id="{4AACA165-CEAC-4DDC-AE92-1D36A689C001}"/>
              </a:ext>
            </a:extLst>
          </p:cNvPr>
          <p:cNvSpPr txBox="1"/>
          <p:nvPr/>
        </p:nvSpPr>
        <p:spPr>
          <a:xfrm>
            <a:off x="170122" y="2918158"/>
            <a:ext cx="2394244" cy="2585323"/>
          </a:xfrm>
          <a:prstGeom prst="rect">
            <a:avLst/>
          </a:prstGeom>
          <a:solidFill>
            <a:schemeClr val="bg1"/>
          </a:solidFill>
        </p:spPr>
        <p:txBody>
          <a:bodyPr wrap="square" rtlCol="0">
            <a:spAutoFit/>
          </a:bodyPr>
          <a:lstStyle/>
          <a:p>
            <a:r>
              <a:rPr lang="en-US" dirty="0"/>
              <a:t>Part of the great Isaiah Scroll, the best preserved of the biblical scrolls found at Qumran. This picture shows all of Isaiah 53 (and is mostly identical to the Masoretic Text)</a:t>
            </a:r>
          </a:p>
          <a:p>
            <a:endParaRPr lang="en-US" dirty="0"/>
          </a:p>
        </p:txBody>
      </p:sp>
    </p:spTree>
    <p:extLst>
      <p:ext uri="{BB962C8B-B14F-4D97-AF65-F5344CB8AC3E}">
        <p14:creationId xmlns:p14="http://schemas.microsoft.com/office/powerpoint/2010/main" val="1509150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3BF6E0E2-54A6-44E9-B4C8-685256AD604D}"/>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0834" name="Rectangle 2">
            <a:extLst>
              <a:ext uri="{FF2B5EF4-FFF2-40B4-BE49-F238E27FC236}">
                <a16:creationId xmlns:a16="http://schemas.microsoft.com/office/drawing/2014/main" id="{FE0119AD-BE05-4081-8ED2-5D237569690F}"/>
              </a:ext>
            </a:extLst>
          </p:cNvPr>
          <p:cNvSpPr>
            <a:spLocks noGrp="1" noChangeArrowheads="1"/>
          </p:cNvSpPr>
          <p:nvPr>
            <p:ph type="body" idx="1"/>
          </p:nvPr>
        </p:nvSpPr>
        <p:spPr>
          <a:xfrm>
            <a:off x="228600" y="2362200"/>
            <a:ext cx="8305800" cy="3352800"/>
          </a:xfrm>
        </p:spPr>
        <p:txBody>
          <a:bodyPr/>
          <a:lstStyle/>
          <a:p>
            <a:pPr marL="465138" indent="-465138" algn="just" eaLnBrk="1" hangingPunct="1">
              <a:spcBef>
                <a:spcPct val="0"/>
              </a:spcBef>
              <a:spcAft>
                <a:spcPts val="2400"/>
              </a:spcAft>
              <a:buSzPct val="120000"/>
              <a:buFont typeface="Mini Pics Lil Events" pitchFamily="2" charset="0"/>
              <a:buChar char="Z"/>
              <a:defRPr/>
            </a:pPr>
            <a:r>
              <a:rPr lang="en-US" sz="2400" b="1">
                <a:solidFill>
                  <a:srgbClr val="4D4D4D"/>
                </a:solidFill>
                <a:effectLst>
                  <a:outerShdw blurRad="38100" dist="38100" dir="2700000" algn="tl">
                    <a:srgbClr val="C0C0C0"/>
                  </a:outerShdw>
                </a:effectLst>
                <a:latin typeface="Comic Sans MS" pitchFamily="66" charset="0"/>
              </a:rPr>
              <a:t>But the scrolls cannot be </a:t>
            </a:r>
            <a:r>
              <a:rPr lang="en-US" sz="2400" b="1" u="sng">
                <a:solidFill>
                  <a:srgbClr val="4D4D4D"/>
                </a:solidFill>
                <a:effectLst>
                  <a:outerShdw blurRad="38100" dist="38100" dir="2700000" algn="tl">
                    <a:srgbClr val="C0C0C0"/>
                  </a:outerShdw>
                </a:effectLst>
                <a:latin typeface="Comic Sans MS" pitchFamily="66" charset="0"/>
              </a:rPr>
              <a:t>dated later than 100 B.C.</a:t>
            </a:r>
            <a:r>
              <a:rPr lang="en-US" sz="2400" b="1">
                <a:solidFill>
                  <a:srgbClr val="4D4D4D"/>
                </a:solidFill>
                <a:effectLst>
                  <a:outerShdw blurRad="38100" dist="38100" dir="2700000" algn="tl">
                    <a:srgbClr val="C0C0C0"/>
                  </a:outerShdw>
                </a:effectLst>
                <a:latin typeface="Comic Sans MS" pitchFamily="66" charset="0"/>
              </a:rPr>
              <a:t> -- though Isaiah was likely written c. 750 and the Psalms c. 1,000 B.C., when </a:t>
            </a:r>
            <a:r>
              <a:rPr lang="en-US" sz="2400" b="1" u="sng">
                <a:solidFill>
                  <a:srgbClr val="4D4D4D"/>
                </a:solidFill>
                <a:effectLst>
                  <a:outerShdw blurRad="38100" dist="38100" dir="2700000" algn="tl">
                    <a:srgbClr val="C0C0C0"/>
                  </a:outerShdw>
                </a:effectLst>
                <a:latin typeface="Comic Sans MS" pitchFamily="66" charset="0"/>
              </a:rPr>
              <a:t>crucifixion was unknown</a:t>
            </a:r>
            <a:r>
              <a:rPr lang="en-US" sz="2400" b="1">
                <a:solidFill>
                  <a:srgbClr val="4D4D4D"/>
                </a:solidFill>
                <a:effectLst>
                  <a:outerShdw blurRad="38100" dist="38100" dir="2700000" algn="tl">
                    <a:srgbClr val="C0C0C0"/>
                  </a:outerShdw>
                </a:effectLst>
                <a:latin typeface="Comic Sans MS" pitchFamily="66" charset="0"/>
              </a:rPr>
              <a:t>.</a:t>
            </a:r>
          </a:p>
          <a:p>
            <a:pPr marL="465138" indent="-465138" algn="just" eaLnBrk="1" hangingPunct="1">
              <a:spcBef>
                <a:spcPct val="0"/>
              </a:spcBef>
              <a:spcAft>
                <a:spcPts val="2400"/>
              </a:spcAft>
              <a:buSzPct val="120000"/>
              <a:buFont typeface="Mini Pics Lil Events" pitchFamily="2" charset="0"/>
              <a:buChar char="Z"/>
              <a:defRPr/>
            </a:pPr>
            <a:endParaRPr lang="en-US" sz="2400" b="1">
              <a:solidFill>
                <a:srgbClr val="4D4D4D"/>
              </a:solidFill>
              <a:effectLst>
                <a:outerShdw blurRad="38100" dist="38100" dir="2700000" algn="tl">
                  <a:srgbClr val="C0C0C0"/>
                </a:outerShdw>
              </a:effectLst>
              <a:latin typeface="Comic Sans MS" pitchFamily="66" charset="0"/>
            </a:endParaRPr>
          </a:p>
        </p:txBody>
      </p:sp>
      <p:sp>
        <p:nvSpPr>
          <p:cNvPr id="120835" name="Text Box 3">
            <a:extLst>
              <a:ext uri="{FF2B5EF4-FFF2-40B4-BE49-F238E27FC236}">
                <a16:creationId xmlns:a16="http://schemas.microsoft.com/office/drawing/2014/main" id="{B69C8A5F-0C1C-4B69-8BF9-31096E825304}"/>
              </a:ext>
            </a:extLst>
          </p:cNvPr>
          <p:cNvSpPr txBox="1">
            <a:spLocks noChangeArrowheads="1"/>
          </p:cNvSpPr>
          <p:nvPr/>
        </p:nvSpPr>
        <p:spPr bwMode="auto">
          <a:xfrm>
            <a:off x="228600" y="869950"/>
            <a:ext cx="83042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5613" indent="-455613">
              <a:defRPr>
                <a:solidFill>
                  <a:schemeClr val="tx1"/>
                </a:solidFill>
                <a:latin typeface="Arial" pitchFamily="34" charset="0"/>
              </a:defRPr>
            </a:lvl1pPr>
            <a:lvl2pPr marL="569913">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455613" marR="0" lvl="0" indent="-455613" algn="just" defTabSz="914400" rtl="0" eaLnBrk="0" fontAlgn="base" latinLnBrk="0" hangingPunct="0">
              <a:lnSpc>
                <a:spcPct val="100000"/>
              </a:lnSpc>
              <a:spcBef>
                <a:spcPct val="20000"/>
              </a:spcBef>
              <a:spcAft>
                <a:spcPts val="1200"/>
              </a:spcAft>
              <a:buClrTx/>
              <a:buSzPct val="120000"/>
              <a:buFont typeface="Mini Pics Lil Events" pitchFamily="2" charset="0"/>
              <a:buChar char="Z"/>
              <a:tabLst/>
              <a:defRPr/>
            </a:pPr>
            <a:r>
              <a:rPr kumimoji="0" lang="en-US" sz="2400" b="1" i="0" u="none" strike="noStrike" kern="1200" cap="none" spc="0" normalizeH="0" baseline="0" noProof="0">
                <a:ln>
                  <a:noFill/>
                </a:ln>
                <a:solidFill>
                  <a:srgbClr val="4D4D4D"/>
                </a:solidFill>
                <a:effectLst>
                  <a:outerShdw blurRad="38100" dist="38100" dir="2700000" algn="tl">
                    <a:srgbClr val="C0C0C0"/>
                  </a:outerShdw>
                </a:effectLst>
                <a:uLnTx/>
                <a:uFillTx/>
                <a:latin typeface="Comic Sans MS" pitchFamily="66" charset="0"/>
                <a:ea typeface="+mn-ea"/>
                <a:cs typeface="+mn-cs"/>
              </a:rPr>
              <a:t>Isaiah 53 and Psalm 22 describe the details of the death of Jesus Christ and the anguish of His soul without even the slightest error.</a:t>
            </a:r>
            <a:endParaRPr kumimoji="0" lang="en-US" sz="2400" b="0" i="0" u="none" strike="noStrike" kern="1200" cap="none" spc="0" normalizeH="0" baseline="0" noProof="0">
              <a:ln>
                <a:noFill/>
              </a:ln>
              <a:solidFill>
                <a:srgbClr val="4D4D4D"/>
              </a:solidFill>
              <a:effectLst/>
              <a:uLnTx/>
              <a:uFillTx/>
              <a:latin typeface="Comic Sans MS" pitchFamily="66" charset="0"/>
              <a:ea typeface="+mn-ea"/>
              <a:cs typeface="+mn-cs"/>
            </a:endParaRPr>
          </a:p>
        </p:txBody>
      </p:sp>
      <p:sp>
        <p:nvSpPr>
          <p:cNvPr id="26629" name="Text Box 4">
            <a:extLst>
              <a:ext uri="{FF2B5EF4-FFF2-40B4-BE49-F238E27FC236}">
                <a16:creationId xmlns:a16="http://schemas.microsoft.com/office/drawing/2014/main" id="{1A6B7B98-7777-4303-8840-ACFE55E1399A}"/>
              </a:ext>
            </a:extLst>
          </p:cNvPr>
          <p:cNvSpPr txBox="1">
            <a:spLocks noChangeArrowheads="1"/>
          </p:cNvSpPr>
          <p:nvPr/>
        </p:nvSpPr>
        <p:spPr bwMode="auto">
          <a:xfrm>
            <a:off x="304800" y="1524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4D4D4D"/>
                </a:solidFill>
                <a:effectLst/>
                <a:uLnTx/>
                <a:uFillTx/>
                <a:latin typeface="Mini Pics Lil Events" pitchFamily="2" charset="0"/>
                <a:ea typeface="+mn-ea"/>
                <a:cs typeface="+mn-cs"/>
              </a:rPr>
              <a:t>Importance of Dead Sea Scrolls to Biblical Evidence</a:t>
            </a:r>
          </a:p>
        </p:txBody>
      </p:sp>
      <p:sp>
        <p:nvSpPr>
          <p:cNvPr id="26630" name="Text Box 6">
            <a:extLst>
              <a:ext uri="{FF2B5EF4-FFF2-40B4-BE49-F238E27FC236}">
                <a16:creationId xmlns:a16="http://schemas.microsoft.com/office/drawing/2014/main" id="{4886E7B4-4B6E-4C1B-9753-CD39224954CC}"/>
              </a:ext>
            </a:extLst>
          </p:cNvPr>
          <p:cNvSpPr txBox="1">
            <a:spLocks noChangeArrowheads="1"/>
          </p:cNvSpPr>
          <p:nvPr/>
        </p:nvSpPr>
        <p:spPr bwMode="auto">
          <a:xfrm>
            <a:off x="4572000" y="4294188"/>
            <a:ext cx="43434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0988" indent="-280988"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280988" marR="0" lvl="0" indent="-280988"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 The fool has said in his heart, "There is no God." They are corrupt, They have done abominable works, There is none who does good.</a:t>
            </a:r>
          </a:p>
          <a:p>
            <a:pPr marL="280988" marR="0" lvl="0" indent="-280988"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2 The LORD looks down from heaven upon the children of men, To see if there are any who understand, who seek God.</a:t>
            </a:r>
          </a:p>
          <a:p>
            <a:pPr marL="280988" marR="0" lvl="0" indent="-280988"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120839" name="Text Box 7">
            <a:extLst>
              <a:ext uri="{FF2B5EF4-FFF2-40B4-BE49-F238E27FC236}">
                <a16:creationId xmlns:a16="http://schemas.microsoft.com/office/drawing/2014/main" id="{746CAB1C-A412-4F52-98EE-1AEF58D918BE}"/>
              </a:ext>
            </a:extLst>
          </p:cNvPr>
          <p:cNvSpPr txBox="1">
            <a:spLocks noChangeArrowheads="1"/>
          </p:cNvSpPr>
          <p:nvPr/>
        </p:nvSpPr>
        <p:spPr bwMode="auto">
          <a:xfrm>
            <a:off x="228600" y="4267200"/>
            <a:ext cx="3962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5138" indent="-465138">
              <a:defRPr>
                <a:solidFill>
                  <a:schemeClr val="tx1"/>
                </a:solidFill>
                <a:latin typeface="Arial" pitchFamily="34" charset="0"/>
              </a:defRPr>
            </a:lvl1pPr>
            <a:lvl2pPr marL="865188" indent="-285750">
              <a:defRPr>
                <a:solidFill>
                  <a:schemeClr val="tx1"/>
                </a:solidFill>
                <a:latin typeface="Arial" pitchFamily="34" charset="0"/>
              </a:defRPr>
            </a:lvl2pPr>
            <a:lvl3pPr marL="1208088"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465138" marR="0" lvl="0" indent="-465138" algn="l" defTabSz="914400" rtl="0" eaLnBrk="1" fontAlgn="base" latinLnBrk="0" hangingPunct="1">
              <a:lnSpc>
                <a:spcPct val="100000"/>
              </a:lnSpc>
              <a:spcBef>
                <a:spcPct val="0"/>
              </a:spcBef>
              <a:spcAft>
                <a:spcPts val="2400"/>
              </a:spcAft>
              <a:buClrTx/>
              <a:buSzPct val="120000"/>
              <a:buFont typeface="Mini Pics Lil Events" pitchFamily="2" charset="0"/>
              <a:buChar char="Z"/>
              <a:tabLst/>
              <a:defRPr/>
            </a:pPr>
            <a:r>
              <a:rPr kumimoji="0" lang="en-US" sz="2400" b="1" i="0" u="none" strike="noStrike" kern="1200" cap="none" spc="0" normalizeH="0" baseline="0" noProof="0">
                <a:ln>
                  <a:noFill/>
                </a:ln>
                <a:solidFill>
                  <a:srgbClr val="4D4D4D"/>
                </a:solidFill>
                <a:effectLst>
                  <a:outerShdw blurRad="38100" dist="38100" dir="2700000" algn="tl">
                    <a:srgbClr val="C0C0C0"/>
                  </a:outerShdw>
                </a:effectLst>
                <a:uLnTx/>
                <a:uFillTx/>
                <a:latin typeface="Comic Sans MS" pitchFamily="66" charset="0"/>
                <a:ea typeface="+mn-ea"/>
                <a:cs typeface="+mn-cs"/>
              </a:rPr>
              <a:t>What Power or Intelligence is capable of such knowledge?</a:t>
            </a:r>
          </a:p>
          <a:p>
            <a:pPr marL="465138" marR="0" lvl="0" indent="-465138" algn="l" defTabSz="914400" rtl="0" eaLnBrk="1" fontAlgn="base" latinLnBrk="0" hangingPunct="1">
              <a:lnSpc>
                <a:spcPct val="100000"/>
              </a:lnSpc>
              <a:spcBef>
                <a:spcPct val="0"/>
              </a:spcBef>
              <a:spcAft>
                <a:spcPts val="2400"/>
              </a:spcAft>
              <a:buClrTx/>
              <a:buSzPct val="120000"/>
              <a:buFont typeface="Mini Pics Lil Events" pitchFamily="2" charset="0"/>
              <a:buChar char="Z"/>
              <a:tabLst/>
              <a:defRPr/>
            </a:pPr>
            <a:r>
              <a:rPr kumimoji="0" lang="en-US" sz="2400" b="1" i="0" u="none" strike="noStrike" kern="1200" cap="none" spc="0" normalizeH="0" baseline="0" noProof="0">
                <a:ln>
                  <a:noFill/>
                </a:ln>
                <a:solidFill>
                  <a:srgbClr val="4D4D4D"/>
                </a:solidFill>
                <a:effectLst>
                  <a:outerShdw blurRad="38100" dist="38100" dir="2700000" algn="tl">
                    <a:srgbClr val="C0C0C0"/>
                  </a:outerShdw>
                </a:effectLst>
                <a:uLnTx/>
                <a:uFillTx/>
                <a:latin typeface="Comic Sans MS" pitchFamily="66" charset="0"/>
                <a:ea typeface="+mn-ea"/>
                <a:cs typeface="+mn-cs"/>
              </a:rPr>
              <a:t>Psalm 14:1-2!.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Qumran_jar_found_at_khirbet_and_textile_fragment,_tb112004814sr-762514">
            <a:extLst>
              <a:ext uri="{FF2B5EF4-FFF2-40B4-BE49-F238E27FC236}">
                <a16:creationId xmlns:a16="http://schemas.microsoft.com/office/drawing/2014/main" id="{B2680D41-9F50-44E1-A9A2-67DB60AAE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Make-up of manuscripts">
            <a:extLst>
              <a:ext uri="{FF2B5EF4-FFF2-40B4-BE49-F238E27FC236}">
                <a16:creationId xmlns:a16="http://schemas.microsoft.com/office/drawing/2014/main" id="{D44DEE25-F675-4E37-B8B4-38D247F49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5988"/>
            <a:ext cx="457200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Qumran_jar_found_at_khirbet_and_textile_fragment,_tb112004814sr-762514">
            <a:extLst>
              <a:ext uri="{FF2B5EF4-FFF2-40B4-BE49-F238E27FC236}">
                <a16:creationId xmlns:a16="http://schemas.microsoft.com/office/drawing/2014/main" id="{92BD674E-D660-450C-83C0-ED84F2BB6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Binding Scrolls">
            <a:extLst>
              <a:ext uri="{FF2B5EF4-FFF2-40B4-BE49-F238E27FC236}">
                <a16:creationId xmlns:a16="http://schemas.microsoft.com/office/drawing/2014/main" id="{4A53FB4B-CD4C-4902-9E6F-C27FFE410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48768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F1747D2-6691-42DE-A7D7-E9AEEBE93DD7}"/>
              </a:ext>
            </a:extLst>
          </p:cNvPr>
          <p:cNvSpPr>
            <a:spLocks noGrp="1"/>
          </p:cNvSpPr>
          <p:nvPr>
            <p:ph type="title"/>
          </p:nvPr>
        </p:nvSpPr>
        <p:spPr/>
        <p:txBody>
          <a:bodyPr/>
          <a:lstStyle/>
          <a:p>
            <a:endParaRPr lang="en-US" altLang="en-US"/>
          </a:p>
        </p:txBody>
      </p:sp>
      <p:pic>
        <p:nvPicPr>
          <p:cNvPr id="29699" name="Picture 2">
            <a:extLst>
              <a:ext uri="{FF2B5EF4-FFF2-40B4-BE49-F238E27FC236}">
                <a16:creationId xmlns:a16="http://schemas.microsoft.com/office/drawing/2014/main" id="{32013895-1B7C-4D39-A152-630843785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249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1578-590E-4008-AE7E-E77EE5B337DE}"/>
              </a:ext>
            </a:extLst>
          </p:cNvPr>
          <p:cNvSpPr>
            <a:spLocks noGrp="1"/>
          </p:cNvSpPr>
          <p:nvPr>
            <p:ph type="title"/>
          </p:nvPr>
        </p:nvSpPr>
        <p:spPr/>
        <p:txBody>
          <a:bodyPr/>
          <a:lstStyle/>
          <a:p>
            <a:endParaRPr lang="en-US" dirty="0"/>
          </a:p>
        </p:txBody>
      </p:sp>
      <p:graphicFrame>
        <p:nvGraphicFramePr>
          <p:cNvPr id="7" name="Table 6">
            <a:extLst>
              <a:ext uri="{FF2B5EF4-FFF2-40B4-BE49-F238E27FC236}">
                <a16:creationId xmlns:a16="http://schemas.microsoft.com/office/drawing/2014/main" id="{08D7900E-848D-4FD9-A99C-D1F08ADC35B2}"/>
              </a:ext>
            </a:extLst>
          </p:cNvPr>
          <p:cNvGraphicFramePr>
            <a:graphicFrameLocks noGrp="1"/>
          </p:cNvGraphicFramePr>
          <p:nvPr>
            <p:extLst>
              <p:ext uri="{D42A27DB-BD31-4B8C-83A1-F6EECF244321}">
                <p14:modId xmlns:p14="http://schemas.microsoft.com/office/powerpoint/2010/main" val="1550663480"/>
              </p:ext>
            </p:extLst>
          </p:nvPr>
        </p:nvGraphicFramePr>
        <p:xfrm>
          <a:off x="806449" y="2082902"/>
          <a:ext cx="7531101" cy="3362325"/>
        </p:xfrm>
        <a:graphic>
          <a:graphicData uri="http://schemas.openxmlformats.org/drawingml/2006/table">
            <a:tbl>
              <a:tblPr/>
              <a:tblGrid>
                <a:gridCol w="1995744">
                  <a:extLst>
                    <a:ext uri="{9D8B030D-6E8A-4147-A177-3AD203B41FA5}">
                      <a16:colId xmlns:a16="http://schemas.microsoft.com/office/drawing/2014/main" val="2456476436"/>
                    </a:ext>
                  </a:extLst>
                </a:gridCol>
                <a:gridCol w="1585812">
                  <a:extLst>
                    <a:ext uri="{9D8B030D-6E8A-4147-A177-3AD203B41FA5}">
                      <a16:colId xmlns:a16="http://schemas.microsoft.com/office/drawing/2014/main" val="1088080235"/>
                    </a:ext>
                  </a:extLst>
                </a:gridCol>
                <a:gridCol w="2046150">
                  <a:extLst>
                    <a:ext uri="{9D8B030D-6E8A-4147-A177-3AD203B41FA5}">
                      <a16:colId xmlns:a16="http://schemas.microsoft.com/office/drawing/2014/main" val="3102912811"/>
                    </a:ext>
                  </a:extLst>
                </a:gridCol>
                <a:gridCol w="1903395">
                  <a:extLst>
                    <a:ext uri="{9D8B030D-6E8A-4147-A177-3AD203B41FA5}">
                      <a16:colId xmlns:a16="http://schemas.microsoft.com/office/drawing/2014/main" val="1611924632"/>
                    </a:ext>
                  </a:extLst>
                </a:gridCol>
              </a:tblGrid>
              <a:tr h="238125">
                <a:tc>
                  <a:txBody>
                    <a:bodyPr/>
                    <a:lstStyle/>
                    <a:p>
                      <a:pPr algn="ctr" fontAlgn="b"/>
                      <a:r>
                        <a:rPr lang="en-US" sz="1400" b="1" i="0" u="none" strike="noStrike">
                          <a:solidFill>
                            <a:srgbClr val="000000"/>
                          </a:solidFill>
                          <a:effectLst/>
                          <a:latin typeface="Calibri" panose="020F0502020204030204" pitchFamily="34" charset="0"/>
                        </a:rPr>
                        <a:t>Old Testament Finds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3110786"/>
                  </a:ext>
                </a:extLst>
              </a:tr>
              <a:tr h="952500">
                <a:tc>
                  <a:txBody>
                    <a:bodyPr/>
                    <a:lstStyle/>
                    <a:p>
                      <a:pPr algn="ctr" fontAlgn="b"/>
                      <a:r>
                        <a:rPr lang="en-US" sz="1400" b="0" i="0" u="none" strike="noStrike">
                          <a:solidFill>
                            <a:srgbClr val="000000"/>
                          </a:solidFill>
                          <a:effectLst/>
                          <a:latin typeface="Calibri" panose="020F0502020204030204" pitchFamily="34" charset="0"/>
                        </a:rPr>
                        <a:t>Tel Dan Stele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Existence of House of David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~842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Dan, Israel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96873004"/>
                  </a:ext>
                </a:extLst>
              </a:tr>
              <a:tr h="390525">
                <a:tc>
                  <a:txBody>
                    <a:bodyPr/>
                    <a:lstStyle/>
                    <a:p>
                      <a:pPr algn="ctr" fontAlgn="b"/>
                      <a:r>
                        <a:rPr lang="en-US" sz="1400" b="0" i="0" u="none" strike="noStrike" dirty="0">
                          <a:solidFill>
                            <a:srgbClr val="000000"/>
                          </a:solidFill>
                          <a:effectLst/>
                          <a:latin typeface="Calibri" panose="020F0502020204030204" pitchFamily="34" charset="0"/>
                        </a:rPr>
                        <a:t>Silver Ketef Hinnom Scrolls at Israel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Biblical Text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~640 to 609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2831114"/>
                  </a:ext>
                </a:extLst>
              </a:tr>
              <a:tr h="381000">
                <a:tc>
                  <a:txBody>
                    <a:bodyPr/>
                    <a:lstStyle/>
                    <a:p>
                      <a:pPr algn="ctr" fontAlgn="b"/>
                      <a:r>
                        <a:rPr lang="en-US" sz="1400" b="0" i="0" u="none" strike="noStrike">
                          <a:solidFill>
                            <a:srgbClr val="000000"/>
                          </a:solidFill>
                          <a:effectLst/>
                          <a:latin typeface="Calibri" panose="020F0502020204030204" pitchFamily="34" charset="0"/>
                        </a:rPr>
                        <a:t>Moabite Stone at Louvre in Paris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Moabite version of 2 Kings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 835 BC Divided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Dibon, Jordan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25859964"/>
                  </a:ext>
                </a:extLst>
              </a:tr>
              <a:tr h="571500">
                <a:tc>
                  <a:txBody>
                    <a:bodyPr/>
                    <a:lstStyle/>
                    <a:p>
                      <a:pPr algn="ctr" fontAlgn="b"/>
                      <a:r>
                        <a:rPr lang="en-US" sz="1400" b="0" i="0" u="none" strike="noStrike">
                          <a:solidFill>
                            <a:srgbClr val="000000"/>
                          </a:solidFill>
                          <a:effectLst/>
                          <a:latin typeface="Calibri" panose="020F0502020204030204" pitchFamily="34" charset="0"/>
                        </a:rPr>
                        <a:t>Hezekiah’s Tunnel  at Arch Museum in Istanbul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confirms Hezekiah's efforts to fortify 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before 701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2306646"/>
                  </a:ext>
                </a:extLst>
              </a:tr>
              <a:tr h="571500">
                <a:tc>
                  <a:txBody>
                    <a:bodyPr/>
                    <a:lstStyle/>
                    <a:p>
                      <a:pPr algn="ctr" fontAlgn="b"/>
                      <a:r>
                        <a:rPr lang="en-US" sz="1400" b="0" i="0" u="none" strike="noStrike">
                          <a:solidFill>
                            <a:srgbClr val="000000"/>
                          </a:solidFill>
                          <a:effectLst/>
                          <a:latin typeface="Calibri" panose="020F0502020204030204" pitchFamily="34" charset="0"/>
                        </a:rPr>
                        <a:t>Lachish Reliefs at British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Depicts Siege of Lachish in days of Hezekiah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~700-691 BC Judah 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Palace of Nineveh, Iraq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97492597"/>
                  </a:ext>
                </a:extLst>
              </a:tr>
            </a:tbl>
          </a:graphicData>
        </a:graphic>
      </p:graphicFrame>
      <p:sp>
        <p:nvSpPr>
          <p:cNvPr id="8" name="Arrow: Right 7">
            <a:extLst>
              <a:ext uri="{FF2B5EF4-FFF2-40B4-BE49-F238E27FC236}">
                <a16:creationId xmlns:a16="http://schemas.microsoft.com/office/drawing/2014/main" id="{57BEC394-3DE8-45A8-B63F-EB6C650BBEF3}"/>
              </a:ext>
            </a:extLst>
          </p:cNvPr>
          <p:cNvSpPr/>
          <p:nvPr/>
        </p:nvSpPr>
        <p:spPr>
          <a:xfrm>
            <a:off x="142568" y="2664542"/>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a:extLst>
              <a:ext uri="{FF2B5EF4-FFF2-40B4-BE49-F238E27FC236}">
                <a16:creationId xmlns:a16="http://schemas.microsoft.com/office/drawing/2014/main" id="{FB1114EE-4EE8-4CDB-A774-92C94BD7B70A}"/>
              </a:ext>
            </a:extLst>
          </p:cNvPr>
          <p:cNvGraphicFramePr>
            <a:graphicFrameLocks noChangeAspect="1"/>
          </p:cNvGraphicFramePr>
          <p:nvPr>
            <p:extLst>
              <p:ext uri="{D42A27DB-BD31-4B8C-83A1-F6EECF244321}">
                <p14:modId xmlns:p14="http://schemas.microsoft.com/office/powerpoint/2010/main" val="2875287691"/>
              </p:ext>
            </p:extLst>
          </p:nvPr>
        </p:nvGraphicFramePr>
        <p:xfrm>
          <a:off x="4934257" y="369786"/>
          <a:ext cx="3403293" cy="1588368"/>
        </p:xfrm>
        <a:graphic>
          <a:graphicData uri="http://schemas.openxmlformats.org/presentationml/2006/ole">
            <mc:AlternateContent xmlns:mc="http://schemas.openxmlformats.org/markup-compatibility/2006">
              <mc:Choice xmlns:v="urn:schemas-microsoft-com:vml" Requires="v">
                <p:oleObj spid="_x0000_s12310" r:id="rId3" imgW="4388400" imgH="2048040" progId="">
                  <p:embed/>
                </p:oleObj>
              </mc:Choice>
              <mc:Fallback>
                <p:oleObj r:id="rId3" imgW="4388400" imgH="2048040" progId="">
                  <p:embed/>
                  <p:pic>
                    <p:nvPicPr>
                      <p:cNvPr id="0" name=""/>
                      <p:cNvPicPr/>
                      <p:nvPr/>
                    </p:nvPicPr>
                    <p:blipFill>
                      <a:blip r:embed="rId4"/>
                      <a:stretch>
                        <a:fillRect/>
                      </a:stretch>
                    </p:blipFill>
                    <p:spPr>
                      <a:xfrm>
                        <a:off x="4934257" y="369786"/>
                        <a:ext cx="3403293" cy="1588368"/>
                      </a:xfrm>
                      <a:prstGeom prst="rect">
                        <a:avLst/>
                      </a:prstGeom>
                    </p:spPr>
                  </p:pic>
                </p:oleObj>
              </mc:Fallback>
            </mc:AlternateContent>
          </a:graphicData>
        </a:graphic>
      </p:graphicFrame>
    </p:spTree>
    <p:extLst>
      <p:ext uri="{BB962C8B-B14F-4D97-AF65-F5344CB8AC3E}">
        <p14:creationId xmlns:p14="http://schemas.microsoft.com/office/powerpoint/2010/main" val="257316511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a:extLst>
              <a:ext uri="{FF2B5EF4-FFF2-40B4-BE49-F238E27FC236}">
                <a16:creationId xmlns:a16="http://schemas.microsoft.com/office/drawing/2014/main" id="{8EFA7DD2-D7DA-4E8A-AA16-3F0269C9D823}"/>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3" name="Rectangle 2">
            <a:extLst>
              <a:ext uri="{FF2B5EF4-FFF2-40B4-BE49-F238E27FC236}">
                <a16:creationId xmlns:a16="http://schemas.microsoft.com/office/drawing/2014/main" id="{EABED474-C0B7-4831-ADA9-319621F3FED4}"/>
              </a:ext>
            </a:extLst>
          </p:cNvPr>
          <p:cNvSpPr>
            <a:spLocks noGrp="1" noChangeArrowheads="1"/>
          </p:cNvSpPr>
          <p:nvPr>
            <p:ph type="title"/>
          </p:nvPr>
        </p:nvSpPr>
        <p:spPr>
          <a:xfrm rot="16200000">
            <a:off x="6172200" y="4419600"/>
            <a:ext cx="3733800" cy="1143000"/>
          </a:xfrm>
          <a:solidFill>
            <a:schemeClr val="tx1"/>
          </a:solidFill>
        </p:spPr>
        <p:txBody>
          <a:bodyPr/>
          <a:lstStyle/>
          <a:p>
            <a:pPr eaLnBrk="1" hangingPunct="1"/>
            <a:r>
              <a:rPr lang="en-US" altLang="en-US" sz="3600"/>
              <a:t>Qumran Dates</a:t>
            </a:r>
          </a:p>
        </p:txBody>
      </p:sp>
      <p:pic>
        <p:nvPicPr>
          <p:cNvPr id="30724" name="Picture 4" descr="Qumran Timeline-De Vaux">
            <a:extLst>
              <a:ext uri="{FF2B5EF4-FFF2-40B4-BE49-F238E27FC236}">
                <a16:creationId xmlns:a16="http://schemas.microsoft.com/office/drawing/2014/main" id="{084CBBD4-5F59-4BBA-AC78-FE01F747B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111"/>
          <a:stretch>
            <a:fillRect/>
          </a:stretch>
        </p:blipFill>
        <p:spPr bwMode="auto">
          <a:xfrm>
            <a:off x="358775" y="0"/>
            <a:ext cx="337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Qumran Timeline-De Vaux">
            <a:extLst>
              <a:ext uri="{FF2B5EF4-FFF2-40B4-BE49-F238E27FC236}">
                <a16:creationId xmlns:a16="http://schemas.microsoft.com/office/drawing/2014/main" id="{83FDBAA8-61DF-430D-A684-C69DED23B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851"/>
          <a:stretch>
            <a:fillRect/>
          </a:stretch>
        </p:blipFill>
        <p:spPr bwMode="auto">
          <a:xfrm>
            <a:off x="3429000" y="2451100"/>
            <a:ext cx="3309938"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descr="Carbon Dating">
            <a:extLst>
              <a:ext uri="{FF2B5EF4-FFF2-40B4-BE49-F238E27FC236}">
                <a16:creationId xmlns:a16="http://schemas.microsoft.com/office/drawing/2014/main" id="{B77C6D74-2490-43D9-B8F8-7A00E5F53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063"/>
          <a:stretch>
            <a:fillRect/>
          </a:stretch>
        </p:blipFill>
        <p:spPr bwMode="auto">
          <a:xfrm>
            <a:off x="4953000" y="0"/>
            <a:ext cx="4191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AutoShape 6">
            <a:extLst>
              <a:ext uri="{FF2B5EF4-FFF2-40B4-BE49-F238E27FC236}">
                <a16:creationId xmlns:a16="http://schemas.microsoft.com/office/drawing/2014/main" id="{E15FCC47-0D0B-4476-9074-A13F16EABD89}"/>
              </a:ext>
            </a:extLst>
          </p:cNvPr>
          <p:cNvSpPr>
            <a:spLocks/>
          </p:cNvSpPr>
          <p:nvPr/>
        </p:nvSpPr>
        <p:spPr bwMode="auto">
          <a:xfrm>
            <a:off x="2590800" y="2057400"/>
            <a:ext cx="381000" cy="1066800"/>
          </a:xfrm>
          <a:prstGeom prst="rightBrace">
            <a:avLst>
              <a:gd name="adj1" fmla="val 2333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8" name="Line 7">
            <a:extLst>
              <a:ext uri="{FF2B5EF4-FFF2-40B4-BE49-F238E27FC236}">
                <a16:creationId xmlns:a16="http://schemas.microsoft.com/office/drawing/2014/main" id="{15B04F1B-6053-446A-B47F-4A43E75F7C65}"/>
              </a:ext>
            </a:extLst>
          </p:cNvPr>
          <p:cNvSpPr>
            <a:spLocks noChangeShapeType="1"/>
          </p:cNvSpPr>
          <p:nvPr/>
        </p:nvSpPr>
        <p:spPr bwMode="auto">
          <a:xfrm flipV="1">
            <a:off x="2971800" y="1143000"/>
            <a:ext cx="2209800" cy="1447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9" name="Rectangle 9">
            <a:extLst>
              <a:ext uri="{FF2B5EF4-FFF2-40B4-BE49-F238E27FC236}">
                <a16:creationId xmlns:a16="http://schemas.microsoft.com/office/drawing/2014/main" id="{6E47F97A-8A37-4574-9E49-F5A942AE53A7}"/>
              </a:ext>
            </a:extLst>
          </p:cNvPr>
          <p:cNvSpPr>
            <a:spLocks noChangeArrowheads="1"/>
          </p:cNvSpPr>
          <p:nvPr/>
        </p:nvSpPr>
        <p:spPr bwMode="auto">
          <a:xfrm>
            <a:off x="5181600" y="990600"/>
            <a:ext cx="3810000" cy="381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CE2F47C-7497-410A-A251-9462FD8ED76A}"/>
              </a:ext>
            </a:extLst>
          </p:cNvPr>
          <p:cNvGraphicFramePr>
            <a:graphicFrameLocks noGrp="1"/>
          </p:cNvGraphicFramePr>
          <p:nvPr/>
        </p:nvGraphicFramePr>
        <p:xfrm>
          <a:off x="1085850" y="1753722"/>
          <a:ext cx="7886700" cy="3201699"/>
        </p:xfrm>
        <a:graphic>
          <a:graphicData uri="http://schemas.openxmlformats.org/drawingml/2006/table">
            <a:tbl>
              <a:tblPr/>
              <a:tblGrid>
                <a:gridCol w="2643028">
                  <a:extLst>
                    <a:ext uri="{9D8B030D-6E8A-4147-A177-3AD203B41FA5}">
                      <a16:colId xmlns:a16="http://schemas.microsoft.com/office/drawing/2014/main" val="3512795091"/>
                    </a:ext>
                  </a:extLst>
                </a:gridCol>
                <a:gridCol w="1755964">
                  <a:extLst>
                    <a:ext uri="{9D8B030D-6E8A-4147-A177-3AD203B41FA5}">
                      <a16:colId xmlns:a16="http://schemas.microsoft.com/office/drawing/2014/main" val="3896652871"/>
                    </a:ext>
                  </a:extLst>
                </a:gridCol>
                <a:gridCol w="1671193">
                  <a:extLst>
                    <a:ext uri="{9D8B030D-6E8A-4147-A177-3AD203B41FA5}">
                      <a16:colId xmlns:a16="http://schemas.microsoft.com/office/drawing/2014/main" val="2313414102"/>
                    </a:ext>
                  </a:extLst>
                </a:gridCol>
                <a:gridCol w="1816515">
                  <a:extLst>
                    <a:ext uri="{9D8B030D-6E8A-4147-A177-3AD203B41FA5}">
                      <a16:colId xmlns:a16="http://schemas.microsoft.com/office/drawing/2014/main" val="2790056445"/>
                    </a:ext>
                  </a:extLst>
                </a:gridCol>
              </a:tblGrid>
              <a:tr h="227151">
                <a:tc>
                  <a:txBody>
                    <a:bodyPr/>
                    <a:lstStyle/>
                    <a:p>
                      <a:pPr algn="ctr" fontAlgn="b"/>
                      <a:r>
                        <a:rPr lang="en-US" sz="1400" b="1" i="0" u="none" strike="noStrike">
                          <a:solidFill>
                            <a:srgbClr val="000000"/>
                          </a:solidFill>
                          <a:effectLst/>
                          <a:latin typeface="Calibri" panose="020F0502020204030204" pitchFamily="34" charset="0"/>
                        </a:rPr>
                        <a:t>New Testament Finds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4863110"/>
                  </a:ext>
                </a:extLst>
              </a:tr>
              <a:tr h="908606">
                <a:tc>
                  <a:txBody>
                    <a:bodyPr/>
                    <a:lstStyle/>
                    <a:p>
                      <a:pPr algn="ctr" fontAlgn="b"/>
                      <a:r>
                        <a:rPr lang="en-US" sz="1400" b="0" i="0" u="none" strike="noStrike">
                          <a:solidFill>
                            <a:srgbClr val="000000"/>
                          </a:solidFill>
                          <a:effectLst/>
                          <a:latin typeface="Calibri" panose="020F0502020204030204" pitchFamily="34" charset="0"/>
                        </a:rPr>
                        <a:t>Dead Sea Scrolls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OT Manuscripts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Between the Testaments to Apostolic 150 BC to 60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Qumran, Israel</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54856372"/>
                  </a:ext>
                </a:extLst>
              </a:tr>
              <a:tr h="372528">
                <a:tc>
                  <a:txBody>
                    <a:bodyPr/>
                    <a:lstStyle/>
                    <a:p>
                      <a:pPr algn="ctr" fontAlgn="b"/>
                      <a:r>
                        <a:rPr lang="en-US" sz="1400" b="0" i="0" u="none" strike="noStrike">
                          <a:solidFill>
                            <a:srgbClr val="000000"/>
                          </a:solidFill>
                          <a:effectLst/>
                          <a:latin typeface="Calibri" panose="020F0502020204030204" pitchFamily="34" charset="0"/>
                        </a:rPr>
                        <a:t>Heel Bone of Crucified Man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404040"/>
                          </a:solidFill>
                          <a:effectLst/>
                          <a:latin typeface="Times New Roman" panose="02020603050405020304" pitchFamily="18" charset="0"/>
                        </a:rPr>
                        <a:t>crucifixion</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Apostolic-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49402621"/>
                  </a:ext>
                </a:extLst>
              </a:tr>
              <a:tr h="363442">
                <a:tc>
                  <a:txBody>
                    <a:bodyPr/>
                    <a:lstStyle/>
                    <a:p>
                      <a:pPr algn="ctr" fontAlgn="b"/>
                      <a:r>
                        <a:rPr lang="en-US" sz="1400" b="0" i="0" u="none" strike="noStrike">
                          <a:solidFill>
                            <a:srgbClr val="000000"/>
                          </a:solidFill>
                          <a:effectLst/>
                          <a:latin typeface="Calibri" panose="020F0502020204030204" pitchFamily="34" charset="0"/>
                        </a:rPr>
                        <a:t>P52 Manuscript (Fragment of the Gospel of John) at Rylands Library </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Early Church Fathers AD 125-175</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Egypt</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4636219"/>
                  </a:ext>
                </a:extLst>
              </a:tr>
              <a:tr h="545164">
                <a:tc>
                  <a:txBody>
                    <a:bodyPr/>
                    <a:lstStyle/>
                    <a:p>
                      <a:pPr algn="ctr" fontAlgn="b"/>
                      <a:r>
                        <a:rPr lang="en-US" sz="1400" b="0" i="0" u="none" strike="noStrike">
                          <a:solidFill>
                            <a:srgbClr val="000000"/>
                          </a:solidFill>
                          <a:effectLst/>
                          <a:latin typeface="Calibri" panose="020F0502020204030204" pitchFamily="34" charset="0"/>
                        </a:rPr>
                        <a:t>The Pilate Stone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Gospels-confirmed that Pilate’s title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Life of Christ 26-36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Caesarea</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57490379"/>
                  </a:ext>
                </a:extLst>
              </a:tr>
              <a:tr h="545164">
                <a:tc>
                  <a:txBody>
                    <a:bodyPr/>
                    <a:lstStyle/>
                    <a:p>
                      <a:pPr algn="ctr" fontAlgn="b"/>
                      <a:r>
                        <a:rPr lang="en-US" sz="1400" b="0" i="0" u="none" strike="noStrike">
                          <a:solidFill>
                            <a:srgbClr val="000000"/>
                          </a:solidFill>
                          <a:effectLst/>
                          <a:latin typeface="Calibri" panose="020F0502020204030204" pitchFamily="34" charset="0"/>
                        </a:rPr>
                        <a:t>Caiaphas Ossuary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 - Trial of Jesus High Priest from 18 to 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Gospels-Apolostic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68875554"/>
                  </a:ext>
                </a:extLst>
              </a:tr>
            </a:tbl>
          </a:graphicData>
        </a:graphic>
      </p:graphicFrame>
      <p:sp>
        <p:nvSpPr>
          <p:cNvPr id="6" name="Arrow: Right 5">
            <a:extLst>
              <a:ext uri="{FF2B5EF4-FFF2-40B4-BE49-F238E27FC236}">
                <a16:creationId xmlns:a16="http://schemas.microsoft.com/office/drawing/2014/main" id="{7EC1E4ED-9379-4DB4-BAA2-1657300338CC}"/>
              </a:ext>
            </a:extLst>
          </p:cNvPr>
          <p:cNvSpPr/>
          <p:nvPr/>
        </p:nvSpPr>
        <p:spPr>
          <a:xfrm>
            <a:off x="420730" y="2961281"/>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F47D702-8F32-40F4-A79E-FF7553E67CE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4334076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C8790-8E5F-483E-8307-9EF1F4DC1559}"/>
              </a:ext>
            </a:extLst>
          </p:cNvPr>
          <p:cNvSpPr>
            <a:spLocks noGrp="1"/>
          </p:cNvSpPr>
          <p:nvPr>
            <p:ph type="title"/>
          </p:nvPr>
        </p:nvSpPr>
        <p:spPr>
          <a:xfrm>
            <a:off x="1305" y="46222"/>
            <a:ext cx="4104167" cy="1325563"/>
          </a:xfrm>
        </p:spPr>
        <p:txBody>
          <a:bodyPr>
            <a:normAutofit/>
          </a:bodyPr>
          <a:lstStyle/>
          <a:p>
            <a:r>
              <a:rPr lang="en-US" sz="2800" dirty="0">
                <a:latin typeface="Open Sans"/>
              </a:rPr>
              <a:t>Crucifixion (9.00 am on Friday 3 April AD 30)</a:t>
            </a:r>
            <a:endParaRPr lang="en-US" sz="2800" dirty="0"/>
          </a:p>
        </p:txBody>
      </p:sp>
      <p:pic>
        <p:nvPicPr>
          <p:cNvPr id="3" name="Picture 2">
            <a:extLst>
              <a:ext uri="{FF2B5EF4-FFF2-40B4-BE49-F238E27FC236}">
                <a16:creationId xmlns:a16="http://schemas.microsoft.com/office/drawing/2014/main" id="{616A6414-6C31-4226-A34E-507B244AD956}"/>
              </a:ext>
            </a:extLst>
          </p:cNvPr>
          <p:cNvPicPr>
            <a:picLocks noChangeAspect="1"/>
          </p:cNvPicPr>
          <p:nvPr/>
        </p:nvPicPr>
        <p:blipFill>
          <a:blip r:embed="rId2"/>
          <a:stretch>
            <a:fillRect/>
          </a:stretch>
        </p:blipFill>
        <p:spPr>
          <a:xfrm>
            <a:off x="4072270" y="46222"/>
            <a:ext cx="5153025" cy="3867150"/>
          </a:xfrm>
          <a:prstGeom prst="rect">
            <a:avLst/>
          </a:prstGeom>
        </p:spPr>
      </p:pic>
      <p:sp>
        <p:nvSpPr>
          <p:cNvPr id="4" name="Rectangle 3">
            <a:extLst>
              <a:ext uri="{FF2B5EF4-FFF2-40B4-BE49-F238E27FC236}">
                <a16:creationId xmlns:a16="http://schemas.microsoft.com/office/drawing/2014/main" id="{ECB8612E-270E-4414-BFA3-10410FEF2A08}"/>
              </a:ext>
            </a:extLst>
          </p:cNvPr>
          <p:cNvSpPr/>
          <p:nvPr/>
        </p:nvSpPr>
        <p:spPr>
          <a:xfrm>
            <a:off x="217556" y="6044724"/>
            <a:ext cx="3671666" cy="738664"/>
          </a:xfrm>
          <a:prstGeom prst="rect">
            <a:avLst/>
          </a:prstGeom>
          <a:solidFill>
            <a:schemeClr val="bg1"/>
          </a:solidFill>
        </p:spPr>
        <p:txBody>
          <a:bodyPr wrap="square">
            <a:spAutoFit/>
          </a:bodyPr>
          <a:lstStyle/>
          <a:p>
            <a:pPr algn="just"/>
            <a:r>
              <a:rPr lang="en-US" sz="1400" dirty="0">
                <a:latin typeface="Open Sans"/>
              </a:rPr>
              <a:t>There is almost no skeletal evidence of crucifixion in spite of the wealth of texts referring to crucifixion throughout history</a:t>
            </a:r>
          </a:p>
        </p:txBody>
      </p:sp>
      <p:sp>
        <p:nvSpPr>
          <p:cNvPr id="6" name="TextBox 5">
            <a:extLst>
              <a:ext uri="{FF2B5EF4-FFF2-40B4-BE49-F238E27FC236}">
                <a16:creationId xmlns:a16="http://schemas.microsoft.com/office/drawing/2014/main" id="{81B49CC5-57EA-44A7-A0BD-263A11F50F16}"/>
              </a:ext>
            </a:extLst>
          </p:cNvPr>
          <p:cNvSpPr txBox="1"/>
          <p:nvPr/>
        </p:nvSpPr>
        <p:spPr>
          <a:xfrm>
            <a:off x="4105472" y="4011011"/>
            <a:ext cx="4933507" cy="2800767"/>
          </a:xfrm>
          <a:prstGeom prst="rect">
            <a:avLst/>
          </a:prstGeom>
          <a:noFill/>
        </p:spPr>
        <p:txBody>
          <a:bodyPr wrap="square" rtlCol="0">
            <a:spAutoFit/>
          </a:bodyPr>
          <a:lstStyle/>
          <a:p>
            <a:r>
              <a:rPr lang="en-US" sz="1600" dirty="0"/>
              <a:t>In 1968 an ossuary was discovered in Jerusalem containing the bones of a young child and a man in his mid 20s. The inscription indicates that both the adult and the child were named </a:t>
            </a:r>
            <a:r>
              <a:rPr lang="en-US" sz="1600" dirty="0" err="1"/>
              <a:t>Yehohanan</a:t>
            </a:r>
            <a:r>
              <a:rPr lang="en-US" sz="1600" dirty="0"/>
              <a:t> (John) and that the child was ‘son of the one hanged with knees apart’. The right heel bone of the man has an 11.5cm (4.5 in) nail driven through it and the end of the nail has buckled, making it impossible to remove when the bones of the victim were later gathered into the ossuary. The rest of the skeleton shows no obvious signs of nailing so perhaps the arms were tied to the cross.</a:t>
            </a:r>
          </a:p>
        </p:txBody>
      </p:sp>
      <p:pic>
        <p:nvPicPr>
          <p:cNvPr id="8" name="Picture 7" descr="A picture containing wall, indoor&#10;&#10;Description automatically generated">
            <a:extLst>
              <a:ext uri="{FF2B5EF4-FFF2-40B4-BE49-F238E27FC236}">
                <a16:creationId xmlns:a16="http://schemas.microsoft.com/office/drawing/2014/main" id="{30D7F763-2AF0-448C-8F8C-22735872C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6" y="1360968"/>
            <a:ext cx="3961686" cy="4593080"/>
          </a:xfrm>
          <a:prstGeom prst="rect">
            <a:avLst/>
          </a:prstGeom>
        </p:spPr>
      </p:pic>
      <p:pic>
        <p:nvPicPr>
          <p:cNvPr id="10" name="Picture 9">
            <a:extLst>
              <a:ext uri="{FF2B5EF4-FFF2-40B4-BE49-F238E27FC236}">
                <a16:creationId xmlns:a16="http://schemas.microsoft.com/office/drawing/2014/main" id="{93EC7998-DDF6-4DF9-9254-D846C479A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707" y="3508745"/>
            <a:ext cx="1699438" cy="2314634"/>
          </a:xfrm>
          <a:prstGeom prst="rect">
            <a:avLst/>
          </a:prstGeom>
        </p:spPr>
      </p:pic>
    </p:spTree>
    <p:extLst>
      <p:ext uri="{BB962C8B-B14F-4D97-AF65-F5344CB8AC3E}">
        <p14:creationId xmlns:p14="http://schemas.microsoft.com/office/powerpoint/2010/main" val="54512669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CE2F47C-7497-410A-A251-9462FD8ED76A}"/>
              </a:ext>
            </a:extLst>
          </p:cNvPr>
          <p:cNvGraphicFramePr>
            <a:graphicFrameLocks noGrp="1"/>
          </p:cNvGraphicFramePr>
          <p:nvPr/>
        </p:nvGraphicFramePr>
        <p:xfrm>
          <a:off x="1085850" y="1753722"/>
          <a:ext cx="7886700" cy="3201699"/>
        </p:xfrm>
        <a:graphic>
          <a:graphicData uri="http://schemas.openxmlformats.org/drawingml/2006/table">
            <a:tbl>
              <a:tblPr/>
              <a:tblGrid>
                <a:gridCol w="2643028">
                  <a:extLst>
                    <a:ext uri="{9D8B030D-6E8A-4147-A177-3AD203B41FA5}">
                      <a16:colId xmlns:a16="http://schemas.microsoft.com/office/drawing/2014/main" val="3512795091"/>
                    </a:ext>
                  </a:extLst>
                </a:gridCol>
                <a:gridCol w="1755964">
                  <a:extLst>
                    <a:ext uri="{9D8B030D-6E8A-4147-A177-3AD203B41FA5}">
                      <a16:colId xmlns:a16="http://schemas.microsoft.com/office/drawing/2014/main" val="3896652871"/>
                    </a:ext>
                  </a:extLst>
                </a:gridCol>
                <a:gridCol w="1671193">
                  <a:extLst>
                    <a:ext uri="{9D8B030D-6E8A-4147-A177-3AD203B41FA5}">
                      <a16:colId xmlns:a16="http://schemas.microsoft.com/office/drawing/2014/main" val="2313414102"/>
                    </a:ext>
                  </a:extLst>
                </a:gridCol>
                <a:gridCol w="1816515">
                  <a:extLst>
                    <a:ext uri="{9D8B030D-6E8A-4147-A177-3AD203B41FA5}">
                      <a16:colId xmlns:a16="http://schemas.microsoft.com/office/drawing/2014/main" val="2790056445"/>
                    </a:ext>
                  </a:extLst>
                </a:gridCol>
              </a:tblGrid>
              <a:tr h="227151">
                <a:tc>
                  <a:txBody>
                    <a:bodyPr/>
                    <a:lstStyle/>
                    <a:p>
                      <a:pPr algn="ctr" fontAlgn="b"/>
                      <a:r>
                        <a:rPr lang="en-US" sz="1400" b="1" i="0" u="none" strike="noStrike">
                          <a:solidFill>
                            <a:srgbClr val="000000"/>
                          </a:solidFill>
                          <a:effectLst/>
                          <a:latin typeface="Calibri" panose="020F0502020204030204" pitchFamily="34" charset="0"/>
                        </a:rPr>
                        <a:t>New Testament Finds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4863110"/>
                  </a:ext>
                </a:extLst>
              </a:tr>
              <a:tr h="908606">
                <a:tc>
                  <a:txBody>
                    <a:bodyPr/>
                    <a:lstStyle/>
                    <a:p>
                      <a:pPr algn="ctr" fontAlgn="b"/>
                      <a:r>
                        <a:rPr lang="en-US" sz="1400" b="0" i="0" u="none" strike="noStrike">
                          <a:solidFill>
                            <a:srgbClr val="000000"/>
                          </a:solidFill>
                          <a:effectLst/>
                          <a:latin typeface="Calibri" panose="020F0502020204030204" pitchFamily="34" charset="0"/>
                        </a:rPr>
                        <a:t>Dead Sea Scrolls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OT Manuscripts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Between the Testaments to Apostolic 150 BC to 60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Qumran, Israel</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54856372"/>
                  </a:ext>
                </a:extLst>
              </a:tr>
              <a:tr h="372528">
                <a:tc>
                  <a:txBody>
                    <a:bodyPr/>
                    <a:lstStyle/>
                    <a:p>
                      <a:pPr algn="ctr" fontAlgn="b"/>
                      <a:r>
                        <a:rPr lang="en-US" sz="1400" b="0" i="0" u="none" strike="noStrike">
                          <a:solidFill>
                            <a:srgbClr val="000000"/>
                          </a:solidFill>
                          <a:effectLst/>
                          <a:latin typeface="Calibri" panose="020F0502020204030204" pitchFamily="34" charset="0"/>
                        </a:rPr>
                        <a:t>Heel Bone of Crucified Man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404040"/>
                          </a:solidFill>
                          <a:effectLst/>
                          <a:latin typeface="Times New Roman" panose="02020603050405020304" pitchFamily="18" charset="0"/>
                        </a:rPr>
                        <a:t>crucifixion</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Apostolic-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49402621"/>
                  </a:ext>
                </a:extLst>
              </a:tr>
              <a:tr h="363442">
                <a:tc>
                  <a:txBody>
                    <a:bodyPr/>
                    <a:lstStyle/>
                    <a:p>
                      <a:pPr algn="ctr" fontAlgn="b"/>
                      <a:r>
                        <a:rPr lang="en-US" sz="1400" b="0" i="0" u="none" strike="noStrike">
                          <a:solidFill>
                            <a:srgbClr val="000000"/>
                          </a:solidFill>
                          <a:effectLst/>
                          <a:latin typeface="Calibri" panose="020F0502020204030204" pitchFamily="34" charset="0"/>
                        </a:rPr>
                        <a:t>P52 Manuscript (Fragment of the Gospel of John) at Rylands Library </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Early Church Fathers AD 125-175</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Egypt</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4636219"/>
                  </a:ext>
                </a:extLst>
              </a:tr>
              <a:tr h="545164">
                <a:tc>
                  <a:txBody>
                    <a:bodyPr/>
                    <a:lstStyle/>
                    <a:p>
                      <a:pPr algn="ctr" fontAlgn="b"/>
                      <a:r>
                        <a:rPr lang="en-US" sz="1400" b="0" i="0" u="none" strike="noStrike">
                          <a:solidFill>
                            <a:srgbClr val="000000"/>
                          </a:solidFill>
                          <a:effectLst/>
                          <a:latin typeface="Calibri" panose="020F0502020204030204" pitchFamily="34" charset="0"/>
                        </a:rPr>
                        <a:t>The Pilate Stone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Gospels-confirmed that Pilate’s title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Life of Christ 26-36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Caesarea</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57490379"/>
                  </a:ext>
                </a:extLst>
              </a:tr>
              <a:tr h="545164">
                <a:tc>
                  <a:txBody>
                    <a:bodyPr/>
                    <a:lstStyle/>
                    <a:p>
                      <a:pPr algn="ctr" fontAlgn="b"/>
                      <a:r>
                        <a:rPr lang="en-US" sz="1400" b="0" i="0" u="none" strike="noStrike">
                          <a:solidFill>
                            <a:srgbClr val="000000"/>
                          </a:solidFill>
                          <a:effectLst/>
                          <a:latin typeface="Calibri" panose="020F0502020204030204" pitchFamily="34" charset="0"/>
                        </a:rPr>
                        <a:t>Caiaphas Ossuary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 - Trial of Jesus High Priest from 18 to 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Gospels-Apolostic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68875554"/>
                  </a:ext>
                </a:extLst>
              </a:tr>
            </a:tbl>
          </a:graphicData>
        </a:graphic>
      </p:graphicFrame>
      <p:sp>
        <p:nvSpPr>
          <p:cNvPr id="6" name="Arrow: Right 5">
            <a:extLst>
              <a:ext uri="{FF2B5EF4-FFF2-40B4-BE49-F238E27FC236}">
                <a16:creationId xmlns:a16="http://schemas.microsoft.com/office/drawing/2014/main" id="{7EC1E4ED-9379-4DB4-BAA2-1657300338CC}"/>
              </a:ext>
            </a:extLst>
          </p:cNvPr>
          <p:cNvSpPr/>
          <p:nvPr/>
        </p:nvSpPr>
        <p:spPr>
          <a:xfrm>
            <a:off x="399465" y="3429000"/>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F47D702-8F32-40F4-A79E-FF7553E67CE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9681678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Testament Manuscripts</a:t>
            </a:r>
          </a:p>
        </p:txBody>
      </p:sp>
      <p:sp>
        <p:nvSpPr>
          <p:cNvPr id="6" name="Content Placeholder 5"/>
          <p:cNvSpPr>
            <a:spLocks noGrp="1"/>
          </p:cNvSpPr>
          <p:nvPr>
            <p:ph sz="half" idx="1"/>
          </p:nvPr>
        </p:nvSpPr>
        <p:spPr/>
        <p:txBody>
          <a:bodyPr>
            <a:normAutofit fontScale="77500" lnSpcReduction="20000"/>
          </a:bodyPr>
          <a:lstStyle/>
          <a:p>
            <a:pPr marL="0" indent="0">
              <a:buNone/>
            </a:pPr>
            <a:endParaRPr lang="en-US" dirty="0"/>
          </a:p>
        </p:txBody>
      </p:sp>
      <p:sp>
        <p:nvSpPr>
          <p:cNvPr id="7" name="Content Placeholder 6"/>
          <p:cNvSpPr>
            <a:spLocks noGrp="1"/>
          </p:cNvSpPr>
          <p:nvPr>
            <p:ph sz="half" idx="2"/>
          </p:nvPr>
        </p:nvSpPr>
        <p:spPr/>
        <p:txBody>
          <a:bodyPr>
            <a:normAutofit fontScale="77500" lnSpcReduction="20000"/>
          </a:bodyPr>
          <a:lstStyle/>
          <a:p>
            <a:r>
              <a:rPr lang="en-US" dirty="0"/>
              <a:t>The </a:t>
            </a:r>
            <a:r>
              <a:rPr lang="en-US" dirty="0" err="1"/>
              <a:t>Rylands</a:t>
            </a:r>
            <a:r>
              <a:rPr lang="en-US" dirty="0"/>
              <a:t> Papyrus, also known as the St John's fragment, is a papyrus fragment measuring only 3.5 by 2.5 inches at its widest</a:t>
            </a:r>
          </a:p>
          <a:p>
            <a:r>
              <a:rPr lang="en-US" dirty="0"/>
              <a:t>Dated to the first half of the 2</a:t>
            </a:r>
            <a:r>
              <a:rPr lang="en-US" baseline="30000" dirty="0"/>
              <a:t>nd</a:t>
            </a:r>
            <a:r>
              <a:rPr lang="en-US" dirty="0"/>
              <a:t> century, making it the earliest NT fragment in </a:t>
            </a:r>
            <a:r>
              <a:rPr lang="en-US" dirty="0" err="1"/>
              <a:t>existance</a:t>
            </a:r>
            <a:endParaRPr lang="en-US" dirty="0"/>
          </a:p>
          <a:p>
            <a:r>
              <a:rPr lang="en-US" dirty="0">
                <a:solidFill>
                  <a:srgbClr val="FFFFFF"/>
                </a:solidFill>
              </a:rPr>
              <a:t>The front (recto) contains lines from the Gospel of John 18:31-33, in Greek, and the back (verso) contains lines from verses 37-38.</a:t>
            </a:r>
          </a:p>
          <a:p>
            <a:endParaRPr lang="en-US" dirty="0"/>
          </a:p>
        </p:txBody>
      </p:sp>
      <p:pic>
        <p:nvPicPr>
          <p:cNvPr id="9" name="Picture 6" descr="John Ryland-Front and back"/>
          <p:cNvPicPr>
            <a:picLocks noChangeAspect="1" noChangeArrowheads="1"/>
          </p:cNvPicPr>
          <p:nvPr/>
        </p:nvPicPr>
        <p:blipFill>
          <a:blip r:embed="rId2">
            <a:extLst>
              <a:ext uri="{28A0092B-C50C-407E-A947-70E740481C1C}">
                <a14:useLocalDpi xmlns:a14="http://schemas.microsoft.com/office/drawing/2010/main" val="0"/>
              </a:ext>
            </a:extLst>
          </a:blip>
          <a:srcRect l="1787" t="2518" r="1787" b="2518"/>
          <a:stretch>
            <a:fillRect/>
          </a:stretch>
        </p:blipFill>
        <p:spPr bwMode="auto">
          <a:xfrm>
            <a:off x="457200" y="1600200"/>
            <a:ext cx="4038600" cy="4525963"/>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9852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C365668-7217-4571-832C-F3B78F6D93AB}"/>
              </a:ext>
            </a:extLst>
          </p:cNvPr>
          <p:cNvSpPr>
            <a:spLocks noGrp="1" noChangeArrowheads="1"/>
          </p:cNvSpPr>
          <p:nvPr>
            <p:ph type="title"/>
          </p:nvPr>
        </p:nvSpPr>
        <p:spPr>
          <a:xfrm>
            <a:off x="0" y="304800"/>
            <a:ext cx="9144000" cy="457200"/>
          </a:xfrm>
          <a:solidFill>
            <a:schemeClr val="tx2"/>
          </a:solidFill>
        </p:spPr>
        <p:txBody>
          <a:bodyPr/>
          <a:lstStyle/>
          <a:p>
            <a:pPr eaLnBrk="1" hangingPunct="1"/>
            <a:r>
              <a:rPr lang="en-US" altLang="en-US" sz="3600" b="1">
                <a:solidFill>
                  <a:srgbClr val="FFFF00"/>
                </a:solidFill>
                <a:latin typeface="Comic Sans MS" panose="030F0702030302020204" pitchFamily="66" charset="0"/>
              </a:rPr>
              <a:t>Rylands Library Papyrus P52</a:t>
            </a:r>
          </a:p>
        </p:txBody>
      </p:sp>
      <p:sp>
        <p:nvSpPr>
          <p:cNvPr id="38915" name="Rectangle 3">
            <a:extLst>
              <a:ext uri="{FF2B5EF4-FFF2-40B4-BE49-F238E27FC236}">
                <a16:creationId xmlns:a16="http://schemas.microsoft.com/office/drawing/2014/main" id="{51517230-4BB3-413F-BE85-DE5171559835}"/>
              </a:ext>
            </a:extLst>
          </p:cNvPr>
          <p:cNvSpPr>
            <a:spLocks noGrp="1" noChangeArrowheads="1"/>
          </p:cNvSpPr>
          <p:nvPr>
            <p:ph type="body" idx="1"/>
          </p:nvPr>
        </p:nvSpPr>
        <p:spPr>
          <a:xfrm>
            <a:off x="5486400" y="1143000"/>
            <a:ext cx="3657600" cy="5334000"/>
          </a:xfrm>
          <a:solidFill>
            <a:schemeClr val="tx2"/>
          </a:solidFill>
        </p:spPr>
        <p:txBody>
          <a:bodyPr/>
          <a:lstStyle/>
          <a:p>
            <a:pPr marL="111125" indent="-111125" eaLnBrk="1" hangingPunct="1">
              <a:spcBef>
                <a:spcPct val="0"/>
              </a:spcBef>
              <a:spcAft>
                <a:spcPts val="900"/>
              </a:spcAft>
              <a:buFont typeface="Wingdings" panose="05000000000000000000" pitchFamily="2" charset="2"/>
              <a:buNone/>
            </a:pPr>
            <a:r>
              <a:rPr lang="en-US" altLang="en-US" sz="2000">
                <a:solidFill>
                  <a:srgbClr val="FFFF00"/>
                </a:solidFill>
                <a:latin typeface="Comic Sans MS" panose="030F0702030302020204" pitchFamily="66" charset="0"/>
              </a:rPr>
              <a:t>The, also known as the </a:t>
            </a:r>
            <a:r>
              <a:rPr lang="en-US" altLang="en-US" sz="2000" b="1">
                <a:solidFill>
                  <a:srgbClr val="FFFF00"/>
                </a:solidFill>
                <a:latin typeface="Comic Sans MS" panose="030F0702030302020204" pitchFamily="66" charset="0"/>
              </a:rPr>
              <a:t>St John's fragment</a:t>
            </a:r>
            <a:r>
              <a:rPr lang="en-US" altLang="en-US" sz="2000">
                <a:solidFill>
                  <a:srgbClr val="FFFF00"/>
                </a:solidFill>
                <a:latin typeface="Comic Sans MS" panose="030F0702030302020204" pitchFamily="66" charset="0"/>
              </a:rPr>
              <a:t>, is a papyrus fragment measuring only 3.5 by 2.5 inches at its widest, conserved at the John Rylands Library, Manchester, UK.</a:t>
            </a:r>
          </a:p>
          <a:p>
            <a:pPr marL="111125" indent="-111125" eaLnBrk="1" hangingPunct="1">
              <a:spcBef>
                <a:spcPct val="0"/>
              </a:spcBef>
              <a:spcAft>
                <a:spcPts val="900"/>
              </a:spcAft>
              <a:buFont typeface="Wingdings" panose="05000000000000000000" pitchFamily="2" charset="2"/>
              <a:buNone/>
            </a:pPr>
            <a:endParaRPr lang="en-US" altLang="en-US" sz="2000">
              <a:solidFill>
                <a:srgbClr val="FFFF00"/>
              </a:solidFill>
              <a:latin typeface="Comic Sans MS" panose="030F0702030302020204" pitchFamily="66" charset="0"/>
            </a:endParaRPr>
          </a:p>
          <a:p>
            <a:pPr marL="111125" indent="-111125" eaLnBrk="1" hangingPunct="1">
              <a:spcBef>
                <a:spcPct val="0"/>
              </a:spcBef>
              <a:spcAft>
                <a:spcPts val="900"/>
              </a:spcAft>
              <a:buFont typeface="Wingdings" panose="05000000000000000000" pitchFamily="2" charset="2"/>
              <a:buNone/>
            </a:pPr>
            <a:r>
              <a:rPr lang="en-US" altLang="en-US" sz="2000">
                <a:solidFill>
                  <a:srgbClr val="FFFF00"/>
                </a:solidFill>
                <a:latin typeface="Comic Sans MS" panose="030F0702030302020204" pitchFamily="66" charset="0"/>
              </a:rPr>
              <a:t>The style of the script is strongly Hadrianic, which would suggest a date somewhere between 125 and 160 AD. </a:t>
            </a:r>
          </a:p>
        </p:txBody>
      </p:sp>
      <p:sp>
        <p:nvSpPr>
          <p:cNvPr id="38916" name="Text Box 5">
            <a:extLst>
              <a:ext uri="{FF2B5EF4-FFF2-40B4-BE49-F238E27FC236}">
                <a16:creationId xmlns:a16="http://schemas.microsoft.com/office/drawing/2014/main" id="{A1B368CA-A145-4BA4-A91B-35F0734934BE}"/>
              </a:ext>
            </a:extLst>
          </p:cNvPr>
          <p:cNvSpPr txBox="1">
            <a:spLocks noChangeArrowheads="1"/>
          </p:cNvSpPr>
          <p:nvPr/>
        </p:nvSpPr>
        <p:spPr bwMode="auto">
          <a:xfrm>
            <a:off x="152400" y="5105400"/>
            <a:ext cx="5334000" cy="1295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11125" indent="-11112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11125" marR="0" lvl="0" indent="-111125" algn="l" defTabSz="914400" rtl="0" eaLnBrk="1" fontAlgn="base" latinLnBrk="0" hangingPunct="1">
              <a:lnSpc>
                <a:spcPct val="90000"/>
              </a:lnSpc>
              <a:spcBef>
                <a:spcPct val="0"/>
              </a:spcBef>
              <a:spcAft>
                <a:spcPts val="900"/>
              </a:spcAft>
              <a:buClrTx/>
              <a:buSzTx/>
              <a:buFont typeface="Wingdings" panose="05000000000000000000" pitchFamily="2" charset="2"/>
              <a:buNone/>
              <a:tabLst/>
              <a:defRPr/>
            </a:pPr>
            <a:r>
              <a:rPr kumimoji="0" lang="en-US" altLang="en-US" sz="1800" b="0" i="0" u="none" strike="noStrike" kern="1200" cap="none" spc="0" normalizeH="0" baseline="0" noProof="0">
                <a:ln>
                  <a:noFill/>
                </a:ln>
                <a:solidFill>
                  <a:srgbClr val="FFFF00"/>
                </a:solidFill>
                <a:effectLst/>
                <a:uLnTx/>
                <a:uFillTx/>
                <a:latin typeface="Comic Sans MS" panose="030F0702030302020204" pitchFamily="66" charset="0"/>
                <a:ea typeface="+mn-ea"/>
                <a:cs typeface="+mn-cs"/>
              </a:rPr>
              <a:t>The front (recto) contains lines from the Gospel of John 18:31-33, in Greek, and the back (verso) contains lines from verses 37-38.</a:t>
            </a:r>
          </a:p>
        </p:txBody>
      </p:sp>
      <p:pic>
        <p:nvPicPr>
          <p:cNvPr id="38917" name="Picture 6" descr="John Ryland-Front and back">
            <a:extLst>
              <a:ext uri="{FF2B5EF4-FFF2-40B4-BE49-F238E27FC236}">
                <a16:creationId xmlns:a16="http://schemas.microsoft.com/office/drawing/2014/main" id="{56F58FE4-3B1B-4EAF-A625-03C44D83F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7" t="2518" r="1787" b="2518"/>
          <a:stretch>
            <a:fillRect/>
          </a:stretch>
        </p:blipFill>
        <p:spPr bwMode="auto">
          <a:xfrm>
            <a:off x="914400" y="914400"/>
            <a:ext cx="4267200" cy="29813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CE2F47C-7497-410A-A251-9462FD8ED76A}"/>
              </a:ext>
            </a:extLst>
          </p:cNvPr>
          <p:cNvGraphicFramePr>
            <a:graphicFrameLocks noGrp="1"/>
          </p:cNvGraphicFramePr>
          <p:nvPr/>
        </p:nvGraphicFramePr>
        <p:xfrm>
          <a:off x="1085850" y="1753722"/>
          <a:ext cx="7886700" cy="3201699"/>
        </p:xfrm>
        <a:graphic>
          <a:graphicData uri="http://schemas.openxmlformats.org/drawingml/2006/table">
            <a:tbl>
              <a:tblPr/>
              <a:tblGrid>
                <a:gridCol w="2643028">
                  <a:extLst>
                    <a:ext uri="{9D8B030D-6E8A-4147-A177-3AD203B41FA5}">
                      <a16:colId xmlns:a16="http://schemas.microsoft.com/office/drawing/2014/main" val="3512795091"/>
                    </a:ext>
                  </a:extLst>
                </a:gridCol>
                <a:gridCol w="1755964">
                  <a:extLst>
                    <a:ext uri="{9D8B030D-6E8A-4147-A177-3AD203B41FA5}">
                      <a16:colId xmlns:a16="http://schemas.microsoft.com/office/drawing/2014/main" val="3896652871"/>
                    </a:ext>
                  </a:extLst>
                </a:gridCol>
                <a:gridCol w="1671193">
                  <a:extLst>
                    <a:ext uri="{9D8B030D-6E8A-4147-A177-3AD203B41FA5}">
                      <a16:colId xmlns:a16="http://schemas.microsoft.com/office/drawing/2014/main" val="2313414102"/>
                    </a:ext>
                  </a:extLst>
                </a:gridCol>
                <a:gridCol w="1816515">
                  <a:extLst>
                    <a:ext uri="{9D8B030D-6E8A-4147-A177-3AD203B41FA5}">
                      <a16:colId xmlns:a16="http://schemas.microsoft.com/office/drawing/2014/main" val="2790056445"/>
                    </a:ext>
                  </a:extLst>
                </a:gridCol>
              </a:tblGrid>
              <a:tr h="227151">
                <a:tc>
                  <a:txBody>
                    <a:bodyPr/>
                    <a:lstStyle/>
                    <a:p>
                      <a:pPr algn="ctr" fontAlgn="b"/>
                      <a:r>
                        <a:rPr lang="en-US" sz="1400" b="1" i="0" u="none" strike="noStrike">
                          <a:solidFill>
                            <a:srgbClr val="000000"/>
                          </a:solidFill>
                          <a:effectLst/>
                          <a:latin typeface="Calibri" panose="020F0502020204030204" pitchFamily="34" charset="0"/>
                        </a:rPr>
                        <a:t>New Testament Finds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4863110"/>
                  </a:ext>
                </a:extLst>
              </a:tr>
              <a:tr h="908606">
                <a:tc>
                  <a:txBody>
                    <a:bodyPr/>
                    <a:lstStyle/>
                    <a:p>
                      <a:pPr algn="ctr" fontAlgn="b"/>
                      <a:r>
                        <a:rPr lang="en-US" sz="1400" b="0" i="0" u="none" strike="noStrike">
                          <a:solidFill>
                            <a:srgbClr val="000000"/>
                          </a:solidFill>
                          <a:effectLst/>
                          <a:latin typeface="Calibri" panose="020F0502020204030204" pitchFamily="34" charset="0"/>
                        </a:rPr>
                        <a:t>Dead Sea Scrolls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OT Manuscripts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Between the Testaments to Apostolic 150 BC to 60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Qumran, Israel</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54856372"/>
                  </a:ext>
                </a:extLst>
              </a:tr>
              <a:tr h="372528">
                <a:tc>
                  <a:txBody>
                    <a:bodyPr/>
                    <a:lstStyle/>
                    <a:p>
                      <a:pPr algn="ctr" fontAlgn="b"/>
                      <a:r>
                        <a:rPr lang="en-US" sz="1400" b="0" i="0" u="none" strike="noStrike">
                          <a:solidFill>
                            <a:srgbClr val="000000"/>
                          </a:solidFill>
                          <a:effectLst/>
                          <a:latin typeface="Calibri" panose="020F0502020204030204" pitchFamily="34" charset="0"/>
                        </a:rPr>
                        <a:t>Heel Bone of Crucified Man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404040"/>
                          </a:solidFill>
                          <a:effectLst/>
                          <a:latin typeface="Times New Roman" panose="02020603050405020304" pitchFamily="18" charset="0"/>
                        </a:rPr>
                        <a:t>crucifixion</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Apostolic-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49402621"/>
                  </a:ext>
                </a:extLst>
              </a:tr>
              <a:tr h="363442">
                <a:tc>
                  <a:txBody>
                    <a:bodyPr/>
                    <a:lstStyle/>
                    <a:p>
                      <a:pPr algn="ctr" fontAlgn="b"/>
                      <a:r>
                        <a:rPr lang="en-US" sz="1400" b="0" i="0" u="none" strike="noStrike">
                          <a:solidFill>
                            <a:srgbClr val="000000"/>
                          </a:solidFill>
                          <a:effectLst/>
                          <a:latin typeface="Calibri" panose="020F0502020204030204" pitchFamily="34" charset="0"/>
                        </a:rPr>
                        <a:t>P52 Manuscript (Fragment of the Gospel of John) at Rylands Library </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Early Church Fathers AD 125-175</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Egypt</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4636219"/>
                  </a:ext>
                </a:extLst>
              </a:tr>
              <a:tr h="545164">
                <a:tc>
                  <a:txBody>
                    <a:bodyPr/>
                    <a:lstStyle/>
                    <a:p>
                      <a:pPr algn="ctr" fontAlgn="b"/>
                      <a:r>
                        <a:rPr lang="en-US" sz="1400" b="0" i="0" u="none" strike="noStrike">
                          <a:solidFill>
                            <a:srgbClr val="000000"/>
                          </a:solidFill>
                          <a:effectLst/>
                          <a:latin typeface="Calibri" panose="020F0502020204030204" pitchFamily="34" charset="0"/>
                        </a:rPr>
                        <a:t>The Pilate Stone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Gospels-confirmed that Pilate’s title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Life of Christ 26-36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Caesarea</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57490379"/>
                  </a:ext>
                </a:extLst>
              </a:tr>
              <a:tr h="545164">
                <a:tc>
                  <a:txBody>
                    <a:bodyPr/>
                    <a:lstStyle/>
                    <a:p>
                      <a:pPr algn="ctr" fontAlgn="b"/>
                      <a:r>
                        <a:rPr lang="en-US" sz="1400" b="0" i="0" u="none" strike="noStrike">
                          <a:solidFill>
                            <a:srgbClr val="000000"/>
                          </a:solidFill>
                          <a:effectLst/>
                          <a:latin typeface="Calibri" panose="020F0502020204030204" pitchFamily="34" charset="0"/>
                        </a:rPr>
                        <a:t>Caiaphas Ossuary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 - Trial of Jesus High Priest from 18 to 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Gospels-Apolostic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68875554"/>
                  </a:ext>
                </a:extLst>
              </a:tr>
            </a:tbl>
          </a:graphicData>
        </a:graphic>
      </p:graphicFrame>
      <p:sp>
        <p:nvSpPr>
          <p:cNvPr id="6" name="Arrow: Right 5">
            <a:extLst>
              <a:ext uri="{FF2B5EF4-FFF2-40B4-BE49-F238E27FC236}">
                <a16:creationId xmlns:a16="http://schemas.microsoft.com/office/drawing/2014/main" id="{7EC1E4ED-9379-4DB4-BAA2-1657300338CC}"/>
              </a:ext>
            </a:extLst>
          </p:cNvPr>
          <p:cNvSpPr/>
          <p:nvPr/>
        </p:nvSpPr>
        <p:spPr>
          <a:xfrm>
            <a:off x="452628" y="3918098"/>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F47D702-8F32-40F4-A79E-FF7553E67CEC}"/>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6C913710-27D5-41E8-9196-18C28C86CB24}"/>
              </a:ext>
            </a:extLst>
          </p:cNvPr>
          <p:cNvPicPr>
            <a:picLocks noChangeAspect="1"/>
          </p:cNvPicPr>
          <p:nvPr/>
        </p:nvPicPr>
        <p:blipFill>
          <a:blip r:embed="rId2"/>
          <a:stretch>
            <a:fillRect/>
          </a:stretch>
        </p:blipFill>
        <p:spPr>
          <a:xfrm>
            <a:off x="1446581" y="5271754"/>
            <a:ext cx="3209925" cy="923925"/>
          </a:xfrm>
          <a:prstGeom prst="rect">
            <a:avLst/>
          </a:prstGeom>
        </p:spPr>
      </p:pic>
    </p:spTree>
    <p:extLst>
      <p:ext uri="{BB962C8B-B14F-4D97-AF65-F5344CB8AC3E}">
        <p14:creationId xmlns:p14="http://schemas.microsoft.com/office/powerpoint/2010/main" val="19400392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BB06-0BFD-410E-953E-61F35FD8FFA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12198E7-D960-43EA-BC29-CE8B5C870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4605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840207E1-00A9-4B6B-8D02-5D38BB9C8C6C}"/>
              </a:ext>
            </a:extLst>
          </p:cNvPr>
          <p:cNvSpPr>
            <a:spLocks noGrp="1" noChangeArrowheads="1"/>
          </p:cNvSpPr>
          <p:nvPr>
            <p:ph type="title"/>
          </p:nvPr>
        </p:nvSpPr>
        <p:spPr/>
        <p:txBody>
          <a:bodyPr/>
          <a:lstStyle/>
          <a:p>
            <a:r>
              <a:rPr lang="en-US" altLang="en-US" dirty="0">
                <a:cs typeface="Times New Roman" panose="02020603050405020304" pitchFamily="18" charset="0"/>
              </a:rPr>
              <a:t>Pilate Inscription</a:t>
            </a:r>
          </a:p>
        </p:txBody>
      </p:sp>
      <p:sp>
        <p:nvSpPr>
          <p:cNvPr id="190467" name="Rectangle 3">
            <a:extLst>
              <a:ext uri="{FF2B5EF4-FFF2-40B4-BE49-F238E27FC236}">
                <a16:creationId xmlns:a16="http://schemas.microsoft.com/office/drawing/2014/main" id="{C0B32414-CAB7-402C-8FBA-F40E75E10629}"/>
              </a:ext>
            </a:extLst>
          </p:cNvPr>
          <p:cNvSpPr>
            <a:spLocks noChangeArrowheads="1"/>
          </p:cNvSpPr>
          <p:nvPr/>
        </p:nvSpPr>
        <p:spPr bwMode="auto">
          <a:xfrm>
            <a:off x="2057400" y="4724400"/>
            <a:ext cx="6477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Times New Roman" panose="02020603050405020304" pitchFamily="18" charset="0"/>
              </a:rPr>
              <a:t>Discovered at Caesarea in secondary use in a later wall, this inscription bears witness to a major New Testament figure and settles the debate over Pilot’s title of </a:t>
            </a:r>
            <a:r>
              <a:rPr kumimoji="0" lang="en-US" altLang="en-US" sz="2000" b="0" i="1" u="none" strike="noStrike" kern="1200" cap="none" spc="0" normalizeH="0" baseline="0" noProof="0">
                <a:ln>
                  <a:noFill/>
                </a:ln>
                <a:solidFill>
                  <a:srgbClr val="FFFFFF"/>
                </a:solidFill>
                <a:effectLst/>
                <a:uLnTx/>
                <a:uFillTx/>
                <a:latin typeface="Verdana" panose="020B0604030504040204" pitchFamily="34" charset="0"/>
                <a:ea typeface="+mn-ea"/>
                <a:cs typeface="Times New Roman" panose="02020603050405020304" pitchFamily="18" charset="0"/>
              </a:rPr>
              <a:t>Prefect</a:t>
            </a: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Times New Roman" panose="02020603050405020304" pitchFamily="18" charset="0"/>
              </a:rPr>
              <a:t> rather than the inferior </a:t>
            </a:r>
            <a:r>
              <a:rPr kumimoji="0" lang="en-US" altLang="en-US" sz="2000" b="0" i="1" u="none" strike="noStrike" kern="1200" cap="none" spc="0" normalizeH="0" baseline="0" noProof="0">
                <a:ln>
                  <a:noFill/>
                </a:ln>
                <a:solidFill>
                  <a:srgbClr val="FFFFFF"/>
                </a:solidFill>
                <a:effectLst/>
                <a:uLnTx/>
                <a:uFillTx/>
                <a:latin typeface="Verdana" panose="020B0604030504040204" pitchFamily="34" charset="0"/>
                <a:ea typeface="+mn-ea"/>
                <a:cs typeface="Times New Roman" panose="02020603050405020304" pitchFamily="18" charset="0"/>
              </a:rPr>
              <a:t>Procurator</a:t>
            </a: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Times New Roman" panose="02020603050405020304" pitchFamily="18" charset="0"/>
              </a:rPr>
              <a:t>.</a:t>
            </a: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 </a:t>
            </a:r>
          </a:p>
        </p:txBody>
      </p:sp>
      <p:pic>
        <p:nvPicPr>
          <p:cNvPr id="190470" name="Picture 6">
            <a:extLst>
              <a:ext uri="{FF2B5EF4-FFF2-40B4-BE49-F238E27FC236}">
                <a16:creationId xmlns:a16="http://schemas.microsoft.com/office/drawing/2014/main" id="{66933A5E-CEFB-4329-B4CB-DAA74EC77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728788"/>
            <a:ext cx="4581525" cy="2998787"/>
          </a:xfrm>
          <a:prstGeom prst="rect">
            <a:avLst/>
          </a:prstGeom>
          <a:noFill/>
          <a:extLst>
            <a:ext uri="{909E8E84-426E-40DD-AFC4-6F175D3DCCD1}">
              <a14:hiddenFill xmlns:a14="http://schemas.microsoft.com/office/drawing/2010/main">
                <a:solidFill>
                  <a:srgbClr val="FFFFFF"/>
                </a:solidFill>
              </a14:hiddenFill>
            </a:ext>
          </a:extLst>
        </p:spPr>
      </p:pic>
      <p:pic>
        <p:nvPicPr>
          <p:cNvPr id="190471" name="Picture 7">
            <a:extLst>
              <a:ext uri="{FF2B5EF4-FFF2-40B4-BE49-F238E27FC236}">
                <a16:creationId xmlns:a16="http://schemas.microsoft.com/office/drawing/2014/main" id="{14A7849D-5CFC-45DF-8BF8-E7C3AA474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136" b="6136"/>
          <a:stretch>
            <a:fillRect/>
          </a:stretch>
        </p:blipFill>
        <p:spPr bwMode="auto">
          <a:xfrm>
            <a:off x="1290638" y="2003425"/>
            <a:ext cx="2276475" cy="1306513"/>
          </a:xfrm>
          <a:prstGeom prst="rect">
            <a:avLst/>
          </a:prstGeom>
          <a:noFill/>
          <a:extLst>
            <a:ext uri="{909E8E84-426E-40DD-AFC4-6F175D3DCCD1}">
              <a14:hiddenFill xmlns:a14="http://schemas.microsoft.com/office/drawing/2010/main">
                <a:solidFill>
                  <a:srgbClr val="FFFFFF"/>
                </a:solidFill>
              </a14:hiddenFill>
            </a:ext>
          </a:extLst>
        </p:spPr>
      </p:pic>
      <p:pic>
        <p:nvPicPr>
          <p:cNvPr id="190472" name="Picture 8">
            <a:extLst>
              <a:ext uri="{FF2B5EF4-FFF2-40B4-BE49-F238E27FC236}">
                <a16:creationId xmlns:a16="http://schemas.microsoft.com/office/drawing/2014/main" id="{BCFE10B9-F310-42CE-9BB6-6D5BD646C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463" b="7463"/>
          <a:stretch>
            <a:fillRect/>
          </a:stretch>
        </p:blipFill>
        <p:spPr bwMode="auto">
          <a:xfrm>
            <a:off x="1171575" y="3251200"/>
            <a:ext cx="2362200" cy="1277938"/>
          </a:xfrm>
          <a:prstGeom prst="rect">
            <a:avLst/>
          </a:prstGeom>
          <a:noFill/>
          <a:extLst>
            <a:ext uri="{909E8E84-426E-40DD-AFC4-6F175D3DCCD1}">
              <a14:hiddenFill xmlns:a14="http://schemas.microsoft.com/office/drawing/2010/main">
                <a:solidFill>
                  <a:srgbClr val="FFFFFF"/>
                </a:solidFill>
              </a14:hiddenFill>
            </a:ext>
          </a:extLst>
        </p:spPr>
      </p:pic>
      <p:sp>
        <p:nvSpPr>
          <p:cNvPr id="190475" name="Freeform 11">
            <a:extLst>
              <a:ext uri="{FF2B5EF4-FFF2-40B4-BE49-F238E27FC236}">
                <a16:creationId xmlns:a16="http://schemas.microsoft.com/office/drawing/2014/main" id="{8BAC0BFF-D870-4CD9-BF51-3E53430F4F6B}"/>
              </a:ext>
            </a:extLst>
          </p:cNvPr>
          <p:cNvSpPr>
            <a:spLocks/>
          </p:cNvSpPr>
          <p:nvPr/>
        </p:nvSpPr>
        <p:spPr bwMode="auto">
          <a:xfrm>
            <a:off x="1990725" y="2057400"/>
            <a:ext cx="1466850" cy="1181100"/>
          </a:xfrm>
          <a:custGeom>
            <a:avLst/>
            <a:gdLst>
              <a:gd name="T0" fmla="*/ 24 w 924"/>
              <a:gd name="T1" fmla="*/ 0 h 744"/>
              <a:gd name="T2" fmla="*/ 924 w 924"/>
              <a:gd name="T3" fmla="*/ 6 h 744"/>
              <a:gd name="T4" fmla="*/ 912 w 924"/>
              <a:gd name="T5" fmla="*/ 720 h 744"/>
              <a:gd name="T6" fmla="*/ 882 w 924"/>
              <a:gd name="T7" fmla="*/ 744 h 744"/>
              <a:gd name="T8" fmla="*/ 648 w 924"/>
              <a:gd name="T9" fmla="*/ 738 h 744"/>
              <a:gd name="T10" fmla="*/ 42 w 924"/>
              <a:gd name="T11" fmla="*/ 726 h 744"/>
              <a:gd name="T12" fmla="*/ 36 w 924"/>
              <a:gd name="T13" fmla="*/ 606 h 744"/>
              <a:gd name="T14" fmla="*/ 18 w 924"/>
              <a:gd name="T15" fmla="*/ 522 h 744"/>
              <a:gd name="T16" fmla="*/ 6 w 924"/>
              <a:gd name="T17" fmla="*/ 480 h 744"/>
              <a:gd name="T18" fmla="*/ 30 w 924"/>
              <a:gd name="T19" fmla="*/ 426 h 744"/>
              <a:gd name="T20" fmla="*/ 24 w 924"/>
              <a:gd name="T21" fmla="*/ 372 h 744"/>
              <a:gd name="T22" fmla="*/ 0 w 924"/>
              <a:gd name="T23" fmla="*/ 312 h 744"/>
              <a:gd name="T24" fmla="*/ 12 w 924"/>
              <a:gd name="T25" fmla="*/ 240 h 744"/>
              <a:gd name="T26" fmla="*/ 24 w 924"/>
              <a:gd name="T27" fmla="*/ 84 h 744"/>
              <a:gd name="T28" fmla="*/ 24 w 924"/>
              <a:gd name="T29" fmla="*/ 36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4" h="744">
                <a:moveTo>
                  <a:pt x="24" y="0"/>
                </a:moveTo>
                <a:lnTo>
                  <a:pt x="924" y="6"/>
                </a:lnTo>
                <a:lnTo>
                  <a:pt x="912" y="720"/>
                </a:lnTo>
                <a:lnTo>
                  <a:pt x="882" y="744"/>
                </a:lnTo>
                <a:lnTo>
                  <a:pt x="648" y="738"/>
                </a:lnTo>
                <a:lnTo>
                  <a:pt x="42" y="726"/>
                </a:lnTo>
                <a:lnTo>
                  <a:pt x="36" y="606"/>
                </a:lnTo>
                <a:lnTo>
                  <a:pt x="18" y="522"/>
                </a:lnTo>
                <a:lnTo>
                  <a:pt x="6" y="480"/>
                </a:lnTo>
                <a:lnTo>
                  <a:pt x="30" y="426"/>
                </a:lnTo>
                <a:lnTo>
                  <a:pt x="24" y="372"/>
                </a:lnTo>
                <a:lnTo>
                  <a:pt x="0" y="312"/>
                </a:lnTo>
                <a:lnTo>
                  <a:pt x="12" y="240"/>
                </a:lnTo>
                <a:lnTo>
                  <a:pt x="24" y="84"/>
                </a:lnTo>
                <a:lnTo>
                  <a:pt x="24" y="36"/>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0476" name="Freeform 12">
            <a:extLst>
              <a:ext uri="{FF2B5EF4-FFF2-40B4-BE49-F238E27FC236}">
                <a16:creationId xmlns:a16="http://schemas.microsoft.com/office/drawing/2014/main" id="{D8DCEF22-C6CE-4669-BD03-B40814BBBBD1}"/>
              </a:ext>
            </a:extLst>
          </p:cNvPr>
          <p:cNvSpPr>
            <a:spLocks/>
          </p:cNvSpPr>
          <p:nvPr/>
        </p:nvSpPr>
        <p:spPr bwMode="auto">
          <a:xfrm>
            <a:off x="1962150" y="3314700"/>
            <a:ext cx="1466850" cy="1181100"/>
          </a:xfrm>
          <a:custGeom>
            <a:avLst/>
            <a:gdLst>
              <a:gd name="T0" fmla="*/ 24 w 924"/>
              <a:gd name="T1" fmla="*/ 0 h 744"/>
              <a:gd name="T2" fmla="*/ 924 w 924"/>
              <a:gd name="T3" fmla="*/ 6 h 744"/>
              <a:gd name="T4" fmla="*/ 912 w 924"/>
              <a:gd name="T5" fmla="*/ 720 h 744"/>
              <a:gd name="T6" fmla="*/ 882 w 924"/>
              <a:gd name="T7" fmla="*/ 744 h 744"/>
              <a:gd name="T8" fmla="*/ 648 w 924"/>
              <a:gd name="T9" fmla="*/ 738 h 744"/>
              <a:gd name="T10" fmla="*/ 42 w 924"/>
              <a:gd name="T11" fmla="*/ 726 h 744"/>
              <a:gd name="T12" fmla="*/ 36 w 924"/>
              <a:gd name="T13" fmla="*/ 606 h 744"/>
              <a:gd name="T14" fmla="*/ 18 w 924"/>
              <a:gd name="T15" fmla="*/ 522 h 744"/>
              <a:gd name="T16" fmla="*/ 6 w 924"/>
              <a:gd name="T17" fmla="*/ 480 h 744"/>
              <a:gd name="T18" fmla="*/ 30 w 924"/>
              <a:gd name="T19" fmla="*/ 426 h 744"/>
              <a:gd name="T20" fmla="*/ 24 w 924"/>
              <a:gd name="T21" fmla="*/ 372 h 744"/>
              <a:gd name="T22" fmla="*/ 0 w 924"/>
              <a:gd name="T23" fmla="*/ 312 h 744"/>
              <a:gd name="T24" fmla="*/ 12 w 924"/>
              <a:gd name="T25" fmla="*/ 240 h 744"/>
              <a:gd name="T26" fmla="*/ 24 w 924"/>
              <a:gd name="T27" fmla="*/ 84 h 744"/>
              <a:gd name="T28" fmla="*/ 24 w 924"/>
              <a:gd name="T29" fmla="*/ 36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4" h="744">
                <a:moveTo>
                  <a:pt x="24" y="0"/>
                </a:moveTo>
                <a:lnTo>
                  <a:pt x="924" y="6"/>
                </a:lnTo>
                <a:lnTo>
                  <a:pt x="912" y="720"/>
                </a:lnTo>
                <a:lnTo>
                  <a:pt x="882" y="744"/>
                </a:lnTo>
                <a:lnTo>
                  <a:pt x="648" y="738"/>
                </a:lnTo>
                <a:lnTo>
                  <a:pt x="42" y="726"/>
                </a:lnTo>
                <a:lnTo>
                  <a:pt x="36" y="606"/>
                </a:lnTo>
                <a:lnTo>
                  <a:pt x="18" y="522"/>
                </a:lnTo>
                <a:lnTo>
                  <a:pt x="6" y="480"/>
                </a:lnTo>
                <a:lnTo>
                  <a:pt x="30" y="426"/>
                </a:lnTo>
                <a:lnTo>
                  <a:pt x="24" y="372"/>
                </a:lnTo>
                <a:lnTo>
                  <a:pt x="0" y="312"/>
                </a:lnTo>
                <a:lnTo>
                  <a:pt x="12" y="240"/>
                </a:lnTo>
                <a:lnTo>
                  <a:pt x="24" y="84"/>
                </a:lnTo>
                <a:lnTo>
                  <a:pt x="24" y="36"/>
                </a:ln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5D5CB6-BD53-4F35-A9E2-1A455901A552}"/>
              </a:ext>
            </a:extLst>
          </p:cNvPr>
          <p:cNvSpPr>
            <a:spLocks noGrp="1"/>
          </p:cNvSpPr>
          <p:nvPr>
            <p:ph type="title"/>
          </p:nvPr>
        </p:nvSpPr>
        <p:spPr/>
        <p:txBody>
          <a:bodyPr/>
          <a:lstStyle/>
          <a:p>
            <a:endParaRPr lang="en-US"/>
          </a:p>
        </p:txBody>
      </p:sp>
      <p:pic>
        <p:nvPicPr>
          <p:cNvPr id="6" name="Picture 5" descr="A picture containing text&#10;&#10;Description automatically generated">
            <a:extLst>
              <a:ext uri="{FF2B5EF4-FFF2-40B4-BE49-F238E27FC236}">
                <a16:creationId xmlns:a16="http://schemas.microsoft.com/office/drawing/2014/main" id="{75D523EC-5952-4A56-9E27-3C187BB43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413" y="0"/>
            <a:ext cx="6873441" cy="6858000"/>
          </a:xfrm>
          <a:prstGeom prst="rect">
            <a:avLst/>
          </a:prstGeom>
        </p:spPr>
      </p:pic>
      <p:pic>
        <p:nvPicPr>
          <p:cNvPr id="9" name="Picture 8" descr="A picture containing ceramic ware, vessel&#10;&#10;Description automatically generated">
            <a:extLst>
              <a:ext uri="{FF2B5EF4-FFF2-40B4-BE49-F238E27FC236}">
                <a16:creationId xmlns:a16="http://schemas.microsoft.com/office/drawing/2014/main" id="{42A345B9-4DAB-4368-9CB2-A6ADAB8BF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 y="0"/>
            <a:ext cx="2588012" cy="2352934"/>
          </a:xfrm>
          <a:prstGeom prst="rect">
            <a:avLst/>
          </a:prstGeom>
        </p:spPr>
      </p:pic>
      <p:sp>
        <p:nvSpPr>
          <p:cNvPr id="10" name="TextBox 9">
            <a:extLst>
              <a:ext uri="{FF2B5EF4-FFF2-40B4-BE49-F238E27FC236}">
                <a16:creationId xmlns:a16="http://schemas.microsoft.com/office/drawing/2014/main" id="{D97D853D-74C9-4DD1-926B-0F654028F4C5}"/>
              </a:ext>
            </a:extLst>
          </p:cNvPr>
          <p:cNvSpPr txBox="1"/>
          <p:nvPr/>
        </p:nvSpPr>
        <p:spPr>
          <a:xfrm>
            <a:off x="398491" y="2427546"/>
            <a:ext cx="1293046" cy="646331"/>
          </a:xfrm>
          <a:prstGeom prst="rect">
            <a:avLst/>
          </a:prstGeom>
          <a:noFill/>
        </p:spPr>
        <p:txBody>
          <a:bodyPr wrap="none" rtlCol="0">
            <a:spAutoFit/>
          </a:bodyPr>
          <a:lstStyle/>
          <a:p>
            <a:r>
              <a:rPr lang="en-US" dirty="0"/>
              <a:t>Bronze Ring</a:t>
            </a:r>
          </a:p>
          <a:p>
            <a:r>
              <a:rPr lang="en-US" dirty="0"/>
              <a:t>Of Pilate</a:t>
            </a:r>
          </a:p>
        </p:txBody>
      </p:sp>
      <p:pic>
        <p:nvPicPr>
          <p:cNvPr id="12" name="Picture 11" descr="A picture containing text&#10;&#10;Description automatically generated">
            <a:extLst>
              <a:ext uri="{FF2B5EF4-FFF2-40B4-BE49-F238E27FC236}">
                <a16:creationId xmlns:a16="http://schemas.microsoft.com/office/drawing/2014/main" id="{4EFCA24F-FF47-40A9-9824-7A9BF899C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522" y="3051608"/>
            <a:ext cx="2489906" cy="3634899"/>
          </a:xfrm>
          <a:prstGeom prst="rect">
            <a:avLst/>
          </a:prstGeom>
        </p:spPr>
      </p:pic>
    </p:spTree>
    <p:extLst>
      <p:ext uri="{BB962C8B-B14F-4D97-AF65-F5344CB8AC3E}">
        <p14:creationId xmlns:p14="http://schemas.microsoft.com/office/powerpoint/2010/main" val="26895279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092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CE2F47C-7497-410A-A251-9462FD8ED76A}"/>
              </a:ext>
            </a:extLst>
          </p:cNvPr>
          <p:cNvGraphicFramePr>
            <a:graphicFrameLocks noGrp="1"/>
          </p:cNvGraphicFramePr>
          <p:nvPr/>
        </p:nvGraphicFramePr>
        <p:xfrm>
          <a:off x="1085850" y="1753722"/>
          <a:ext cx="7886700" cy="3201699"/>
        </p:xfrm>
        <a:graphic>
          <a:graphicData uri="http://schemas.openxmlformats.org/drawingml/2006/table">
            <a:tbl>
              <a:tblPr/>
              <a:tblGrid>
                <a:gridCol w="2643028">
                  <a:extLst>
                    <a:ext uri="{9D8B030D-6E8A-4147-A177-3AD203B41FA5}">
                      <a16:colId xmlns:a16="http://schemas.microsoft.com/office/drawing/2014/main" val="3512795091"/>
                    </a:ext>
                  </a:extLst>
                </a:gridCol>
                <a:gridCol w="1755964">
                  <a:extLst>
                    <a:ext uri="{9D8B030D-6E8A-4147-A177-3AD203B41FA5}">
                      <a16:colId xmlns:a16="http://schemas.microsoft.com/office/drawing/2014/main" val="3896652871"/>
                    </a:ext>
                  </a:extLst>
                </a:gridCol>
                <a:gridCol w="1671193">
                  <a:extLst>
                    <a:ext uri="{9D8B030D-6E8A-4147-A177-3AD203B41FA5}">
                      <a16:colId xmlns:a16="http://schemas.microsoft.com/office/drawing/2014/main" val="2313414102"/>
                    </a:ext>
                  </a:extLst>
                </a:gridCol>
                <a:gridCol w="1816515">
                  <a:extLst>
                    <a:ext uri="{9D8B030D-6E8A-4147-A177-3AD203B41FA5}">
                      <a16:colId xmlns:a16="http://schemas.microsoft.com/office/drawing/2014/main" val="2790056445"/>
                    </a:ext>
                  </a:extLst>
                </a:gridCol>
              </a:tblGrid>
              <a:tr h="227151">
                <a:tc>
                  <a:txBody>
                    <a:bodyPr/>
                    <a:lstStyle/>
                    <a:p>
                      <a:pPr algn="ctr" fontAlgn="b"/>
                      <a:r>
                        <a:rPr lang="en-US" sz="1400" b="1" i="0" u="none" strike="noStrike">
                          <a:solidFill>
                            <a:srgbClr val="000000"/>
                          </a:solidFill>
                          <a:effectLst/>
                          <a:latin typeface="Calibri" panose="020F0502020204030204" pitchFamily="34" charset="0"/>
                        </a:rPr>
                        <a:t>New Testament Finds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Importance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Bible Period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Location of Find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4863110"/>
                  </a:ext>
                </a:extLst>
              </a:tr>
              <a:tr h="908606">
                <a:tc>
                  <a:txBody>
                    <a:bodyPr/>
                    <a:lstStyle/>
                    <a:p>
                      <a:pPr algn="ctr" fontAlgn="b"/>
                      <a:r>
                        <a:rPr lang="en-US" sz="1400" b="0" i="0" u="none" strike="noStrike">
                          <a:solidFill>
                            <a:srgbClr val="000000"/>
                          </a:solidFill>
                          <a:effectLst/>
                          <a:latin typeface="Calibri" panose="020F0502020204030204" pitchFamily="34" charset="0"/>
                        </a:rPr>
                        <a:t>Dead Sea Scrolls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Oldest OT Manuscripts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Between the Testaments to Apostolic 150 BC to 60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Qumran, Israel</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54856372"/>
                  </a:ext>
                </a:extLst>
              </a:tr>
              <a:tr h="372528">
                <a:tc>
                  <a:txBody>
                    <a:bodyPr/>
                    <a:lstStyle/>
                    <a:p>
                      <a:pPr algn="ctr" fontAlgn="b"/>
                      <a:r>
                        <a:rPr lang="en-US" sz="1400" b="0" i="0" u="none" strike="noStrike">
                          <a:solidFill>
                            <a:srgbClr val="000000"/>
                          </a:solidFill>
                          <a:effectLst/>
                          <a:latin typeface="Calibri" panose="020F0502020204030204" pitchFamily="34" charset="0"/>
                        </a:rPr>
                        <a:t>Heel Bone of Crucified Man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404040"/>
                          </a:solidFill>
                          <a:effectLst/>
                          <a:latin typeface="Times New Roman" panose="02020603050405020304" pitchFamily="18" charset="0"/>
                        </a:rPr>
                        <a:t>crucifixion</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Apostolic-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49402621"/>
                  </a:ext>
                </a:extLst>
              </a:tr>
              <a:tr h="363442">
                <a:tc>
                  <a:txBody>
                    <a:bodyPr/>
                    <a:lstStyle/>
                    <a:p>
                      <a:pPr algn="ctr" fontAlgn="b"/>
                      <a:r>
                        <a:rPr lang="en-US" sz="1400" b="0" i="0" u="none" strike="noStrike">
                          <a:solidFill>
                            <a:srgbClr val="000000"/>
                          </a:solidFill>
                          <a:effectLst/>
                          <a:latin typeface="Calibri" panose="020F0502020204030204" pitchFamily="34" charset="0"/>
                        </a:rPr>
                        <a:t>P52 Manuscript (Fragment of the Gospel of John) at Rylands Library </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Early Church Fathers AD 125-175</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Egypt</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4636219"/>
                  </a:ext>
                </a:extLst>
              </a:tr>
              <a:tr h="545164">
                <a:tc>
                  <a:txBody>
                    <a:bodyPr/>
                    <a:lstStyle/>
                    <a:p>
                      <a:pPr algn="ctr" fontAlgn="b"/>
                      <a:r>
                        <a:rPr lang="en-US" sz="1400" b="0" i="0" u="none" strike="noStrike">
                          <a:solidFill>
                            <a:srgbClr val="000000"/>
                          </a:solidFill>
                          <a:effectLst/>
                          <a:latin typeface="Calibri" panose="020F0502020204030204" pitchFamily="34" charset="0"/>
                        </a:rPr>
                        <a:t>The Pilate Stone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Gospels-confirmed that Pilate’s title</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Life of Christ 26-36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Caesarea</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57490379"/>
                  </a:ext>
                </a:extLst>
              </a:tr>
              <a:tr h="545164">
                <a:tc>
                  <a:txBody>
                    <a:bodyPr/>
                    <a:lstStyle/>
                    <a:p>
                      <a:pPr algn="ctr" fontAlgn="b"/>
                      <a:r>
                        <a:rPr lang="en-US" sz="1400" b="0" i="0" u="none" strike="noStrike">
                          <a:solidFill>
                            <a:srgbClr val="000000"/>
                          </a:solidFill>
                          <a:effectLst/>
                          <a:latin typeface="Calibri" panose="020F0502020204030204" pitchFamily="34" charset="0"/>
                        </a:rPr>
                        <a:t>Caiaphas Ossuary at Israel Museum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 - Trial of Jesus High Priest from 18 to 36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Gospels-Apolostic before 70 AD</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Jerusalem</a:t>
                      </a:r>
                    </a:p>
                  </a:txBody>
                  <a:tcPr marL="9086" marR="9086" marT="90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68875554"/>
                  </a:ext>
                </a:extLst>
              </a:tr>
            </a:tbl>
          </a:graphicData>
        </a:graphic>
      </p:graphicFrame>
      <p:sp>
        <p:nvSpPr>
          <p:cNvPr id="6" name="Arrow: Right 5">
            <a:extLst>
              <a:ext uri="{FF2B5EF4-FFF2-40B4-BE49-F238E27FC236}">
                <a16:creationId xmlns:a16="http://schemas.microsoft.com/office/drawing/2014/main" id="{7EC1E4ED-9379-4DB4-BAA2-1657300338CC}"/>
              </a:ext>
            </a:extLst>
          </p:cNvPr>
          <p:cNvSpPr/>
          <p:nvPr/>
        </p:nvSpPr>
        <p:spPr>
          <a:xfrm>
            <a:off x="471377" y="4439093"/>
            <a:ext cx="432619" cy="39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F47D702-8F32-40F4-A79E-FF7553E67CEC}"/>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A986FE53-7526-40E6-A91C-6E285B9896C8}"/>
              </a:ext>
            </a:extLst>
          </p:cNvPr>
          <p:cNvPicPr>
            <a:picLocks noChangeAspect="1"/>
          </p:cNvPicPr>
          <p:nvPr/>
        </p:nvPicPr>
        <p:blipFill>
          <a:blip r:embed="rId2"/>
          <a:stretch>
            <a:fillRect/>
          </a:stretch>
        </p:blipFill>
        <p:spPr>
          <a:xfrm>
            <a:off x="1190625" y="5055117"/>
            <a:ext cx="3562350" cy="1085850"/>
          </a:xfrm>
          <a:prstGeom prst="rect">
            <a:avLst/>
          </a:prstGeom>
        </p:spPr>
      </p:pic>
    </p:spTree>
    <p:extLst>
      <p:ext uri="{BB962C8B-B14F-4D97-AF65-F5344CB8AC3E}">
        <p14:creationId xmlns:p14="http://schemas.microsoft.com/office/powerpoint/2010/main" val="364444994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AEE5B-B0B2-40A6-BEA4-1E6343B3911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7929F71-70DB-4AE0-B759-C4BF037E4E4E}"/>
              </a:ext>
            </a:extLst>
          </p:cNvPr>
          <p:cNvPicPr>
            <a:picLocks noChangeAspect="1"/>
          </p:cNvPicPr>
          <p:nvPr/>
        </p:nvPicPr>
        <p:blipFill>
          <a:blip r:embed="rId2"/>
          <a:stretch>
            <a:fillRect/>
          </a:stretch>
        </p:blipFill>
        <p:spPr>
          <a:xfrm>
            <a:off x="952390" y="0"/>
            <a:ext cx="8191609" cy="6783388"/>
          </a:xfrm>
          <a:prstGeom prst="rect">
            <a:avLst/>
          </a:prstGeom>
        </p:spPr>
      </p:pic>
      <p:pic>
        <p:nvPicPr>
          <p:cNvPr id="4" name="Picture 3">
            <a:extLst>
              <a:ext uri="{FF2B5EF4-FFF2-40B4-BE49-F238E27FC236}">
                <a16:creationId xmlns:a16="http://schemas.microsoft.com/office/drawing/2014/main" id="{7794B910-95A0-465A-990A-E0C4895743C3}"/>
              </a:ext>
            </a:extLst>
          </p:cNvPr>
          <p:cNvPicPr>
            <a:picLocks noChangeAspect="1"/>
          </p:cNvPicPr>
          <p:nvPr/>
        </p:nvPicPr>
        <p:blipFill>
          <a:blip r:embed="rId3"/>
          <a:stretch>
            <a:fillRect/>
          </a:stretch>
        </p:blipFill>
        <p:spPr>
          <a:xfrm>
            <a:off x="104220" y="5466907"/>
            <a:ext cx="2660245" cy="1087896"/>
          </a:xfrm>
          <a:prstGeom prst="rect">
            <a:avLst/>
          </a:prstGeom>
        </p:spPr>
      </p:pic>
    </p:spTree>
    <p:extLst>
      <p:ext uri="{BB962C8B-B14F-4D97-AF65-F5344CB8AC3E}">
        <p14:creationId xmlns:p14="http://schemas.microsoft.com/office/powerpoint/2010/main" val="256572383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4F8DF-CF0D-4C83-8083-1EDB10A2FC2E}"/>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B7C479A9-C221-4676-80FF-D49E305A4093}"/>
              </a:ext>
            </a:extLst>
          </p:cNvPr>
          <p:cNvSpPr txBox="1"/>
          <p:nvPr/>
        </p:nvSpPr>
        <p:spPr>
          <a:xfrm>
            <a:off x="76201" y="1860698"/>
            <a:ext cx="3453808" cy="4247317"/>
          </a:xfrm>
          <a:prstGeom prst="rect">
            <a:avLst/>
          </a:prstGeom>
          <a:noFill/>
        </p:spPr>
        <p:txBody>
          <a:bodyPr wrap="square" rtlCol="0">
            <a:spAutoFit/>
          </a:bodyPr>
          <a:lstStyle/>
          <a:p>
            <a:r>
              <a:rPr lang="en-US" dirty="0"/>
              <a:t>Two of the ossuaries bore the name “Caiaphas.”  One just bore the name “Caiaphas” alone, and had very little ornamentation.  It contained the bones of five individuals.  The other </a:t>
            </a:r>
            <a:r>
              <a:rPr lang="en-US" dirty="0" err="1"/>
              <a:t>ossuarywas</a:t>
            </a:r>
            <a:r>
              <a:rPr lang="en-US" dirty="0"/>
              <a:t> very ornate, and on the side it contained the following inscription: </a:t>
            </a:r>
            <a:r>
              <a:rPr lang="en-US" dirty="0" err="1"/>
              <a:t>yhwsp</a:t>
            </a:r>
            <a:r>
              <a:rPr lang="en-US" dirty="0"/>
              <a:t> </a:t>
            </a:r>
            <a:r>
              <a:rPr lang="en-US" dirty="0" err="1"/>
              <a:t>br</a:t>
            </a:r>
            <a:r>
              <a:rPr lang="en-US" dirty="0"/>
              <a:t> </a:t>
            </a:r>
            <a:r>
              <a:rPr lang="en-US" dirty="0" err="1"/>
              <a:t>qp</a:t>
            </a:r>
            <a:r>
              <a:rPr lang="en-US" dirty="0"/>
              <a:t>’.  Translated, this reads “Joseph son of Caiaphas.”   This ossuary contained the bones of six people: two babies, a young child, a teenage boy, an adult woman, and a 60 year old man.</a:t>
            </a:r>
          </a:p>
        </p:txBody>
      </p:sp>
      <p:pic>
        <p:nvPicPr>
          <p:cNvPr id="5" name="Picture 4" descr="A picture containing living, building, ground&#10;&#10;Description automatically generated">
            <a:extLst>
              <a:ext uri="{FF2B5EF4-FFF2-40B4-BE49-F238E27FC236}">
                <a16:creationId xmlns:a16="http://schemas.microsoft.com/office/drawing/2014/main" id="{E024FC9A-FEFF-4639-B771-D11C25868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850" y="166687"/>
            <a:ext cx="4076700" cy="2466975"/>
          </a:xfrm>
          <a:prstGeom prst="rect">
            <a:avLst/>
          </a:prstGeom>
        </p:spPr>
      </p:pic>
      <p:pic>
        <p:nvPicPr>
          <p:cNvPr id="7" name="Picture 6" descr="A picture containing building, outdoor, ground&#10;&#10;Description automatically generated">
            <a:extLst>
              <a:ext uri="{FF2B5EF4-FFF2-40B4-BE49-F238E27FC236}">
                <a16:creationId xmlns:a16="http://schemas.microsoft.com/office/drawing/2014/main" id="{C7BE4A93-7261-42D1-9349-A8A3AF2D3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505" y="2807106"/>
            <a:ext cx="2867495" cy="2966374"/>
          </a:xfrm>
          <a:prstGeom prst="rect">
            <a:avLst/>
          </a:prstGeom>
        </p:spPr>
      </p:pic>
      <p:pic>
        <p:nvPicPr>
          <p:cNvPr id="9" name="Picture 8" descr="A close up of a map&#10;&#10;Description automatically generated">
            <a:extLst>
              <a:ext uri="{FF2B5EF4-FFF2-40B4-BE49-F238E27FC236}">
                <a16:creationId xmlns:a16="http://schemas.microsoft.com/office/drawing/2014/main" id="{2F0D3AC7-04CA-4709-ADEF-0B00E3C28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704" y="2807106"/>
            <a:ext cx="2962730" cy="2466975"/>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F98B70C4-AC1A-439E-AE5A-72D6BE58B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5704" y="5156791"/>
            <a:ext cx="2900622" cy="1701209"/>
          </a:xfrm>
          <a:prstGeom prst="rect">
            <a:avLst/>
          </a:prstGeom>
        </p:spPr>
      </p:pic>
    </p:spTree>
    <p:extLst>
      <p:ext uri="{BB962C8B-B14F-4D97-AF65-F5344CB8AC3E}">
        <p14:creationId xmlns:p14="http://schemas.microsoft.com/office/powerpoint/2010/main" val="427012775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D4905AC2-E486-44F9-9E14-B21DFB65D0A2}"/>
              </a:ext>
            </a:extLst>
          </p:cNvPr>
          <p:cNvSpPr>
            <a:spLocks noGrp="1" noChangeArrowheads="1"/>
          </p:cNvSpPr>
          <p:nvPr>
            <p:ph type="title"/>
          </p:nvPr>
        </p:nvSpPr>
        <p:spPr/>
        <p:txBody>
          <a:bodyPr/>
          <a:lstStyle/>
          <a:p>
            <a:r>
              <a:rPr lang="en-US" altLang="en-US" dirty="0">
                <a:cs typeface="Times New Roman" panose="02020603050405020304" pitchFamily="18" charset="0"/>
              </a:rPr>
              <a:t>Caiaphas Ossuary</a:t>
            </a:r>
          </a:p>
        </p:txBody>
      </p:sp>
      <p:pic>
        <p:nvPicPr>
          <p:cNvPr id="174083" name="Picture 3">
            <a:extLst>
              <a:ext uri="{FF2B5EF4-FFF2-40B4-BE49-F238E27FC236}">
                <a16:creationId xmlns:a16="http://schemas.microsoft.com/office/drawing/2014/main" id="{6BFE277C-A4EF-4B90-B16F-A9DF8B944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55" b="4210"/>
          <a:stretch>
            <a:fillRect/>
          </a:stretch>
        </p:blipFill>
        <p:spPr bwMode="auto">
          <a:xfrm>
            <a:off x="457200" y="2057400"/>
            <a:ext cx="3300413"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4">
            <a:extLst>
              <a:ext uri="{FF2B5EF4-FFF2-40B4-BE49-F238E27FC236}">
                <a16:creationId xmlns:a16="http://schemas.microsoft.com/office/drawing/2014/main" id="{236B3D46-1610-4847-B3D4-095D13D1F1AA}"/>
              </a:ext>
            </a:extLst>
          </p:cNvPr>
          <p:cNvSpPr txBox="1">
            <a:spLocks noChangeArrowheads="1"/>
          </p:cNvSpPr>
          <p:nvPr/>
        </p:nvSpPr>
        <p:spPr bwMode="auto">
          <a:xfrm>
            <a:off x="3810000" y="2209800"/>
            <a:ext cx="48006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4813" indent="-404813" algn="l">
              <a:spcBef>
                <a:spcPct val="0"/>
              </a:spcBef>
              <a:defRPr sz="2400">
                <a:solidFill>
                  <a:schemeClr val="tx1"/>
                </a:solidFill>
                <a:latin typeface="Times New Roman" panose="02020603050405020304" pitchFamily="18" charset="0"/>
              </a:defRPr>
            </a:lvl1pPr>
            <a:lvl2pPr marL="519113"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404813" marR="0" lvl="0" indent="-404813"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FFFFFF"/>
                </a:solidFill>
                <a:effectLst/>
                <a:uLnTx/>
                <a:uFillTx/>
                <a:latin typeface="Verdana" panose="020B0604030504040204" pitchFamily="34" charset="0"/>
                <a:ea typeface="+mn-ea"/>
                <a:cs typeface="Times New Roman" panose="02020603050405020304" pitchFamily="18" charset="0"/>
              </a:rPr>
              <a:t>From the Caiaphas family tomb in Jerusalem,</a:t>
            </a:r>
          </a:p>
          <a:p>
            <a:pPr marL="404813" marR="0" lvl="0" indent="-404813"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FFFFFF"/>
                </a:solidFill>
                <a:effectLst/>
                <a:uLnTx/>
                <a:uFillTx/>
                <a:latin typeface="Verdana" panose="020B0604030504040204" pitchFamily="34" charset="0"/>
                <a:ea typeface="+mn-ea"/>
                <a:cs typeface="Times New Roman" panose="02020603050405020304" pitchFamily="18" charset="0"/>
              </a:rPr>
              <a:t>Ossuary bears the inscription "Yehosef bar Qafa: (Joseph, son of Caiaphas)</a:t>
            </a:r>
          </a:p>
          <a:p>
            <a:pPr marL="404813" marR="0" lvl="0" indent="-404813"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FFFFFF"/>
                </a:solidFill>
                <a:effectLst/>
                <a:uLnTx/>
                <a:uFillTx/>
                <a:latin typeface="Verdana" panose="020B0604030504040204" pitchFamily="34" charset="0"/>
                <a:ea typeface="+mn-ea"/>
                <a:cs typeface="Times New Roman" panose="02020603050405020304" pitchFamily="18" charset="0"/>
              </a:rPr>
              <a:t>Dated to the Second Temple Period </a:t>
            </a:r>
          </a:p>
          <a:p>
            <a:pPr marL="404813" marR="0" lvl="0" indent="-404813"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FFFFFF"/>
                </a:solidFill>
                <a:effectLst/>
                <a:uLnTx/>
                <a:uFillTx/>
                <a:latin typeface="Verdana" panose="020B0604030504040204" pitchFamily="34" charset="0"/>
                <a:ea typeface="+mn-ea"/>
                <a:cs typeface="Times New Roman" panose="02020603050405020304" pitchFamily="18" charset="0"/>
              </a:rPr>
              <a:t>Caiaphas is the name of the High Priest who presided over the trial of Jesus.</a:t>
            </a:r>
            <a:r>
              <a:rPr kumimoji="0" lang="en-US" altLang="en-US" sz="2400" b="0" i="0" u="none" strike="noStrike" kern="1200" cap="none" spc="0" normalizeH="0" baseline="0" noProof="0">
                <a:ln>
                  <a:noFill/>
                </a:ln>
                <a:solidFill>
                  <a:srgbClr val="FFFFFF"/>
                </a:solidFill>
                <a:effectLst/>
                <a:uLnTx/>
                <a:uFillTx/>
                <a:latin typeface="Verdana" panose="020B0604030504040204" pitchFamily="34" charset="0"/>
                <a:ea typeface="+mn-ea"/>
                <a:cs typeface="+mn-cs"/>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67CD-7BE3-4329-9427-2686F4D9D63B}"/>
              </a:ext>
            </a:extLst>
          </p:cNvPr>
          <p:cNvSpPr>
            <a:spLocks noGrp="1"/>
          </p:cNvSpPr>
          <p:nvPr>
            <p:ph type="title"/>
          </p:nvPr>
        </p:nvSpPr>
        <p:spPr/>
        <p:txBody>
          <a:bodyPr/>
          <a:lstStyle/>
          <a:p>
            <a:r>
              <a:rPr lang="en-US" dirty="0"/>
              <a:t>#10 The Erastus inscription at Corinth</a:t>
            </a:r>
          </a:p>
        </p:txBody>
      </p:sp>
      <p:pic>
        <p:nvPicPr>
          <p:cNvPr id="4" name="Picture 3" descr="A person that is standing in the dirt&#10;&#10;Description automatically generated">
            <a:extLst>
              <a:ext uri="{FF2B5EF4-FFF2-40B4-BE49-F238E27FC236}">
                <a16:creationId xmlns:a16="http://schemas.microsoft.com/office/drawing/2014/main" id="{366DE8F0-BEA3-4B20-A76F-C701EE6C0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975" y="1133168"/>
            <a:ext cx="3785419" cy="2839064"/>
          </a:xfrm>
          <a:prstGeom prst="rect">
            <a:avLst/>
          </a:prstGeom>
        </p:spPr>
      </p:pic>
      <p:sp>
        <p:nvSpPr>
          <p:cNvPr id="5" name="TextBox 4">
            <a:extLst>
              <a:ext uri="{FF2B5EF4-FFF2-40B4-BE49-F238E27FC236}">
                <a16:creationId xmlns:a16="http://schemas.microsoft.com/office/drawing/2014/main" id="{0B467008-2635-496C-A864-B338746BF02C}"/>
              </a:ext>
            </a:extLst>
          </p:cNvPr>
          <p:cNvSpPr txBox="1"/>
          <p:nvPr/>
        </p:nvSpPr>
        <p:spPr>
          <a:xfrm>
            <a:off x="324465" y="1700981"/>
            <a:ext cx="4050890" cy="5078313"/>
          </a:xfrm>
          <a:prstGeom prst="rect">
            <a:avLst/>
          </a:prstGeom>
          <a:noFill/>
        </p:spPr>
        <p:txBody>
          <a:bodyPr wrap="square" rtlCol="0">
            <a:spAutoFit/>
          </a:bodyPr>
          <a:lstStyle/>
          <a:p>
            <a:pPr fontAlgn="base"/>
            <a:r>
              <a:rPr lang="en-US" dirty="0"/>
              <a:t>John </a:t>
            </a:r>
            <a:r>
              <a:rPr lang="en-US" dirty="0" err="1"/>
              <a:t>McRay</a:t>
            </a:r>
            <a:r>
              <a:rPr lang="en-US" dirty="0"/>
              <a:t> says the pavement in which this inscription was found dates to before A.D. 50. The letters are 7 inches high. The complete inscription reads:</a:t>
            </a:r>
          </a:p>
          <a:p>
            <a:pPr fontAlgn="base"/>
            <a:r>
              <a:rPr lang="en-US" dirty="0"/>
              <a:t>ERASTVS-PRO-AEDILIT[at]E S-P-</a:t>
            </a:r>
            <a:r>
              <a:rPr lang="en-US" dirty="0" err="1"/>
              <a:t>Stravit</a:t>
            </a:r>
            <a:br>
              <a:rPr lang="en-US" dirty="0"/>
            </a:br>
            <a:r>
              <a:rPr lang="en-US" dirty="0"/>
              <a:t>In full: </a:t>
            </a:r>
          </a:p>
          <a:p>
            <a:pPr fontAlgn="base"/>
            <a:endParaRPr lang="en-US" i="1" dirty="0"/>
          </a:p>
          <a:p>
            <a:pPr fontAlgn="base"/>
            <a:r>
              <a:rPr lang="en-US" i="1" dirty="0"/>
              <a:t>Erastus pro </a:t>
            </a:r>
            <a:r>
              <a:rPr lang="en-US" i="1" dirty="0" err="1"/>
              <a:t>aedilitate</a:t>
            </a:r>
            <a:r>
              <a:rPr lang="en-US" i="1" dirty="0"/>
              <a:t> </a:t>
            </a:r>
            <a:r>
              <a:rPr lang="en-US" i="1" dirty="0" err="1"/>
              <a:t>sua</a:t>
            </a:r>
            <a:r>
              <a:rPr lang="en-US" i="1" dirty="0"/>
              <a:t> </a:t>
            </a:r>
            <a:r>
              <a:rPr lang="en-US" i="1" dirty="0" err="1"/>
              <a:t>pecunia</a:t>
            </a:r>
            <a:r>
              <a:rPr lang="en-US" i="1" dirty="0"/>
              <a:t> </a:t>
            </a:r>
            <a:r>
              <a:rPr lang="en-US" i="1" dirty="0" err="1"/>
              <a:t>stravit</a:t>
            </a:r>
            <a:r>
              <a:rPr lang="en-US" dirty="0"/>
              <a:t>.</a:t>
            </a:r>
          </a:p>
          <a:p>
            <a:pPr fontAlgn="base"/>
            <a:endParaRPr lang="en-US" dirty="0"/>
          </a:p>
          <a:p>
            <a:pPr fontAlgn="base"/>
            <a:r>
              <a:rPr lang="en-US" dirty="0"/>
              <a:t>The English translation of the inscription is, “Erastus in return for his </a:t>
            </a:r>
            <a:r>
              <a:rPr lang="en-US" dirty="0" err="1"/>
              <a:t>aedileship</a:t>
            </a:r>
            <a:r>
              <a:rPr lang="en-US" dirty="0"/>
              <a:t> laid (the pavement) at his own expense.” </a:t>
            </a:r>
          </a:p>
          <a:p>
            <a:pPr fontAlgn="base"/>
            <a:endParaRPr lang="en-US" dirty="0"/>
          </a:p>
          <a:p>
            <a:pPr fontAlgn="base"/>
            <a:r>
              <a:rPr lang="en-US" dirty="0"/>
              <a:t>Originally the letters were filled with bronze, but most of that was removed long ago. The name ERASTVS is seen in the closeup below.</a:t>
            </a:r>
          </a:p>
          <a:p>
            <a:endParaRPr lang="en-US" dirty="0"/>
          </a:p>
        </p:txBody>
      </p:sp>
      <p:pic>
        <p:nvPicPr>
          <p:cNvPr id="7" name="Picture 6" descr="A close up of a rock&#10;&#10;Description automatically generated">
            <a:extLst>
              <a:ext uri="{FF2B5EF4-FFF2-40B4-BE49-F238E27FC236}">
                <a16:creationId xmlns:a16="http://schemas.microsoft.com/office/drawing/2014/main" id="{051EBB74-A3A6-45AC-8287-D614E3FF1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235492"/>
            <a:ext cx="4375353" cy="1974378"/>
          </a:xfrm>
          <a:prstGeom prst="rect">
            <a:avLst/>
          </a:prstGeom>
        </p:spPr>
      </p:pic>
      <p:sp>
        <p:nvSpPr>
          <p:cNvPr id="8" name="Rectangle 7">
            <a:extLst>
              <a:ext uri="{FF2B5EF4-FFF2-40B4-BE49-F238E27FC236}">
                <a16:creationId xmlns:a16="http://schemas.microsoft.com/office/drawing/2014/main" id="{249C7D24-32EF-4A96-B7F3-584DA2D53051}"/>
              </a:ext>
            </a:extLst>
          </p:cNvPr>
          <p:cNvSpPr/>
          <p:nvPr/>
        </p:nvSpPr>
        <p:spPr>
          <a:xfrm>
            <a:off x="4851297" y="6459181"/>
            <a:ext cx="4572000" cy="246221"/>
          </a:xfrm>
          <a:prstGeom prst="rect">
            <a:avLst/>
          </a:prstGeom>
        </p:spPr>
        <p:txBody>
          <a:bodyPr>
            <a:spAutoFit/>
          </a:bodyPr>
          <a:lstStyle/>
          <a:p>
            <a:r>
              <a:rPr lang="en-US" sz="1000" dirty="0"/>
              <a:t>https://ferrelljenkins.blog/2013/10/23/the-erastus-inscription-at-corinth/</a:t>
            </a:r>
          </a:p>
        </p:txBody>
      </p:sp>
    </p:spTree>
    <p:extLst>
      <p:ext uri="{BB962C8B-B14F-4D97-AF65-F5344CB8AC3E}">
        <p14:creationId xmlns:p14="http://schemas.microsoft.com/office/powerpoint/2010/main" val="37542110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1925300" cy="681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53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63425"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820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050" cy="691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771654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5806</TotalTime>
  <Words>3697</Words>
  <Application>Microsoft Office PowerPoint</Application>
  <PresentationFormat>On-screen Show (4:3)</PresentationFormat>
  <Paragraphs>410</Paragraphs>
  <Slides>64</Slides>
  <Notes>8</Notes>
  <HiddenSlides>0</HiddenSlides>
  <MMClips>0</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0</vt:i4>
      </vt:variant>
      <vt:variant>
        <vt:lpstr>Slide Titles</vt:lpstr>
      </vt:variant>
      <vt:variant>
        <vt:i4>64</vt:i4>
      </vt:variant>
    </vt:vector>
  </HeadingPairs>
  <TitlesOfParts>
    <vt:vector size="88" baseType="lpstr">
      <vt:lpstr>&amp;quot</vt:lpstr>
      <vt:lpstr>Arial</vt:lpstr>
      <vt:lpstr>Calibri</vt:lpstr>
      <vt:lpstr>Calibri Light</vt:lpstr>
      <vt:lpstr>Cambria</vt:lpstr>
      <vt:lpstr>Comic Sans MS</vt:lpstr>
      <vt:lpstr>David</vt:lpstr>
      <vt:lpstr>ff-meta-serif-web-pro</vt:lpstr>
      <vt:lpstr>inherit</vt:lpstr>
      <vt:lpstr>Mini Pics Lil Events</vt:lpstr>
      <vt:lpstr>Open Sans</vt:lpstr>
      <vt:lpstr>Times New Roman</vt:lpstr>
      <vt:lpstr>Verdana</vt:lpstr>
      <vt:lpstr>Wingdings</vt:lpstr>
      <vt:lpstr>2_Office Theme</vt:lpstr>
      <vt:lpstr>3_Office Theme</vt:lpstr>
      <vt:lpstr>11_Office Theme</vt:lpstr>
      <vt:lpstr>Office Theme</vt:lpstr>
      <vt:lpstr>Expedition</vt:lpstr>
      <vt:lpstr>4_Expedition</vt:lpstr>
      <vt:lpstr>5_Expedition</vt:lpstr>
      <vt:lpstr>Default Design</vt:lpstr>
      <vt:lpstr>1_Office Theme</vt:lpstr>
      <vt:lpstr>1_Default Design</vt:lpstr>
      <vt:lpstr>PowerPoint Presentation</vt:lpstr>
      <vt:lpstr>Objectives:</vt:lpstr>
      <vt:lpstr>Journey thru the Bible with Archaeology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Ketef Hinnom Amulets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Side View of the Tunnel</vt:lpstr>
      <vt:lpstr>PowerPoint Presentation</vt:lpstr>
      <vt:lpstr>Side View of the Tunnel</vt:lpstr>
      <vt:lpstr>PowerPoint Presentation</vt:lpstr>
      <vt:lpstr>PowerPoint Presentation</vt:lpstr>
      <vt:lpstr>PowerPoint Presentation</vt:lpstr>
      <vt:lpstr>PowerPoint Presentation</vt:lpstr>
      <vt:lpstr>PowerPoint Presentation</vt:lpstr>
      <vt:lpstr>PowerPoint Presentation</vt:lpstr>
      <vt:lpstr>Seigie Machine &amp; Assault</vt:lpstr>
      <vt:lpstr>PowerPoint Presentation</vt:lpstr>
      <vt:lpstr>Deportees</vt:lpstr>
      <vt:lpstr>Captives from Lacish</vt:lpstr>
      <vt:lpstr>Presentation of Prisoners</vt:lpstr>
      <vt:lpstr>Sennacherib on Throne</vt:lpstr>
      <vt:lpstr>PowerPoint Presentation</vt:lpstr>
      <vt:lpstr>\</vt:lpstr>
      <vt:lpstr>Dead Sea Scrolls</vt:lpstr>
      <vt:lpstr>PowerPoint Presentation</vt:lpstr>
      <vt:lpstr>PowerPoint Presentation</vt:lpstr>
      <vt:lpstr>PowerPoint Presentation</vt:lpstr>
      <vt:lpstr>PowerPoint Presentation</vt:lpstr>
      <vt:lpstr>Qumran Dates</vt:lpstr>
      <vt:lpstr>PowerPoint Presentation</vt:lpstr>
      <vt:lpstr>Crucifixion (9.00 am on Friday 3 April AD 30)</vt:lpstr>
      <vt:lpstr>PowerPoint Presentation</vt:lpstr>
      <vt:lpstr>New Testament Manuscripts</vt:lpstr>
      <vt:lpstr>Rylands Library Papyrus P52</vt:lpstr>
      <vt:lpstr>PowerPoint Presentation</vt:lpstr>
      <vt:lpstr>PowerPoint Presentation</vt:lpstr>
      <vt:lpstr>Pilate Inscription</vt:lpstr>
      <vt:lpstr>PowerPoint Presentation</vt:lpstr>
      <vt:lpstr>PowerPoint Presentation</vt:lpstr>
      <vt:lpstr>PowerPoint Presentation</vt:lpstr>
      <vt:lpstr>PowerPoint Presentation</vt:lpstr>
      <vt:lpstr>Caiaphas Ossuary</vt:lpstr>
      <vt:lpstr>#10 The Erastus inscription at Corinth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dc:title>
  <dc:creator>Brad Beutjer</dc:creator>
  <cp:lastModifiedBy>Robert Haynes</cp:lastModifiedBy>
  <cp:revision>118</cp:revision>
  <dcterms:created xsi:type="dcterms:W3CDTF">2019-07-14T15:00:03Z</dcterms:created>
  <dcterms:modified xsi:type="dcterms:W3CDTF">2019-08-04T20:04:12Z</dcterms:modified>
</cp:coreProperties>
</file>