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9" r:id="rId3"/>
    <p:sldMasterId id="2147483747" r:id="rId4"/>
    <p:sldMasterId id="2147483856" r:id="rId5"/>
    <p:sldMasterId id="2147483880" r:id="rId6"/>
    <p:sldMasterId id="2147483895" r:id="rId7"/>
    <p:sldMasterId id="2147483907" r:id="rId8"/>
    <p:sldMasterId id="2147483919" r:id="rId9"/>
    <p:sldMasterId id="2147483931" r:id="rId10"/>
    <p:sldMasterId id="2147483943" r:id="rId11"/>
    <p:sldMasterId id="2147483955" r:id="rId12"/>
    <p:sldMasterId id="2147483979" r:id="rId13"/>
    <p:sldMasterId id="2147483991" r:id="rId14"/>
    <p:sldMasterId id="2147484003" r:id="rId15"/>
    <p:sldMasterId id="2147484015" r:id="rId16"/>
  </p:sldMasterIdLst>
  <p:notesMasterIdLst>
    <p:notesMasterId r:id="rId164"/>
  </p:notesMasterIdLst>
  <p:sldIdLst>
    <p:sldId id="539" r:id="rId17"/>
    <p:sldId id="276" r:id="rId18"/>
    <p:sldId id="609" r:id="rId19"/>
    <p:sldId id="277" r:id="rId20"/>
    <p:sldId id="278" r:id="rId21"/>
    <p:sldId id="581" r:id="rId22"/>
    <p:sldId id="283" r:id="rId23"/>
    <p:sldId id="284" r:id="rId24"/>
    <p:sldId id="281" r:id="rId25"/>
    <p:sldId id="275" r:id="rId26"/>
    <p:sldId id="622" r:id="rId27"/>
    <p:sldId id="611" r:id="rId28"/>
    <p:sldId id="612" r:id="rId29"/>
    <p:sldId id="613" r:id="rId30"/>
    <p:sldId id="625" r:id="rId31"/>
    <p:sldId id="553" r:id="rId32"/>
    <p:sldId id="462" r:id="rId33"/>
    <p:sldId id="548" r:id="rId34"/>
    <p:sldId id="256" r:id="rId35"/>
    <p:sldId id="552" r:id="rId36"/>
    <p:sldId id="554" r:id="rId37"/>
    <p:sldId id="555" r:id="rId38"/>
    <p:sldId id="572" r:id="rId39"/>
    <p:sldId id="580" r:id="rId40"/>
    <p:sldId id="556" r:id="rId41"/>
    <p:sldId id="557" r:id="rId42"/>
    <p:sldId id="558" r:id="rId43"/>
    <p:sldId id="559" r:id="rId44"/>
    <p:sldId id="560" r:id="rId45"/>
    <p:sldId id="561" r:id="rId46"/>
    <p:sldId id="562" r:id="rId47"/>
    <p:sldId id="626" r:id="rId48"/>
    <p:sldId id="563" r:id="rId49"/>
    <p:sldId id="564" r:id="rId50"/>
    <p:sldId id="565" r:id="rId51"/>
    <p:sldId id="566" r:id="rId52"/>
    <p:sldId id="567" r:id="rId53"/>
    <p:sldId id="568" r:id="rId54"/>
    <p:sldId id="570" r:id="rId55"/>
    <p:sldId id="506" r:id="rId56"/>
    <p:sldId id="507" r:id="rId57"/>
    <p:sldId id="503" r:id="rId58"/>
    <p:sldId id="508" r:id="rId59"/>
    <p:sldId id="504" r:id="rId60"/>
    <p:sldId id="509" r:id="rId61"/>
    <p:sldId id="510" r:id="rId62"/>
    <p:sldId id="605" r:id="rId63"/>
    <p:sldId id="606" r:id="rId64"/>
    <p:sldId id="607" r:id="rId65"/>
    <p:sldId id="447" r:id="rId66"/>
    <p:sldId id="619" r:id="rId67"/>
    <p:sldId id="549" r:id="rId68"/>
    <p:sldId id="573" r:id="rId69"/>
    <p:sldId id="576" r:id="rId70"/>
    <p:sldId id="577" r:id="rId71"/>
    <p:sldId id="574" r:id="rId72"/>
    <p:sldId id="583" r:id="rId73"/>
    <p:sldId id="584" r:id="rId74"/>
    <p:sldId id="585" r:id="rId75"/>
    <p:sldId id="575" r:id="rId76"/>
    <p:sldId id="262" r:id="rId77"/>
    <p:sldId id="582" r:id="rId78"/>
    <p:sldId id="610" r:id="rId79"/>
    <p:sldId id="617" r:id="rId80"/>
    <p:sldId id="614" r:id="rId81"/>
    <p:sldId id="615" r:id="rId82"/>
    <p:sldId id="616" r:id="rId83"/>
    <p:sldId id="550" r:id="rId84"/>
    <p:sldId id="261" r:id="rId85"/>
    <p:sldId id="551" r:id="rId86"/>
    <p:sldId id="608" r:id="rId87"/>
    <p:sldId id="599" r:id="rId88"/>
    <p:sldId id="600" r:id="rId89"/>
    <p:sldId id="603" r:id="rId90"/>
    <p:sldId id="604" r:id="rId91"/>
    <p:sldId id="602" r:id="rId92"/>
    <p:sldId id="586" r:id="rId93"/>
    <p:sldId id="587" r:id="rId94"/>
    <p:sldId id="588" r:id="rId95"/>
    <p:sldId id="601" r:id="rId96"/>
    <p:sldId id="591" r:id="rId97"/>
    <p:sldId id="589" r:id="rId98"/>
    <p:sldId id="590" r:id="rId99"/>
    <p:sldId id="618" r:id="rId100"/>
    <p:sldId id="594" r:id="rId101"/>
    <p:sldId id="595" r:id="rId102"/>
    <p:sldId id="596" r:id="rId103"/>
    <p:sldId id="597" r:id="rId104"/>
    <p:sldId id="598" r:id="rId105"/>
    <p:sldId id="592" r:id="rId106"/>
    <p:sldId id="593" r:id="rId107"/>
    <p:sldId id="402" r:id="rId108"/>
    <p:sldId id="452" r:id="rId109"/>
    <p:sldId id="491" r:id="rId110"/>
    <p:sldId id="453" r:id="rId111"/>
    <p:sldId id="424" r:id="rId112"/>
    <p:sldId id="454" r:id="rId113"/>
    <p:sldId id="484" r:id="rId114"/>
    <p:sldId id="431" r:id="rId115"/>
    <p:sldId id="489" r:id="rId116"/>
    <p:sldId id="482" r:id="rId117"/>
    <p:sldId id="435" r:id="rId118"/>
    <p:sldId id="436" r:id="rId119"/>
    <p:sldId id="439" r:id="rId120"/>
    <p:sldId id="437" r:id="rId121"/>
    <p:sldId id="455" r:id="rId122"/>
    <p:sldId id="416" r:id="rId123"/>
    <p:sldId id="456" r:id="rId124"/>
    <p:sldId id="450" r:id="rId125"/>
    <p:sldId id="463" r:id="rId126"/>
    <p:sldId id="457" r:id="rId127"/>
    <p:sldId id="458" r:id="rId128"/>
    <p:sldId id="387" r:id="rId129"/>
    <p:sldId id="459" r:id="rId130"/>
    <p:sldId id="304" r:id="rId131"/>
    <p:sldId id="308" r:id="rId132"/>
    <p:sldId id="313" r:id="rId133"/>
    <p:sldId id="315" r:id="rId134"/>
    <p:sldId id="317" r:id="rId135"/>
    <p:sldId id="319" r:id="rId136"/>
    <p:sldId id="329" r:id="rId137"/>
    <p:sldId id="339" r:id="rId138"/>
    <p:sldId id="341" r:id="rId139"/>
    <p:sldId id="344" r:id="rId140"/>
    <p:sldId id="347" r:id="rId141"/>
    <p:sldId id="350" r:id="rId142"/>
    <p:sldId id="352" r:id="rId143"/>
    <p:sldId id="353" r:id="rId144"/>
    <p:sldId id="354" r:id="rId145"/>
    <p:sldId id="359" r:id="rId146"/>
    <p:sldId id="361" r:id="rId147"/>
    <p:sldId id="363" r:id="rId148"/>
    <p:sldId id="365" r:id="rId149"/>
    <p:sldId id="370" r:id="rId150"/>
    <p:sldId id="372" r:id="rId151"/>
    <p:sldId id="378" r:id="rId152"/>
    <p:sldId id="390" r:id="rId153"/>
    <p:sldId id="394" r:id="rId154"/>
    <p:sldId id="545" r:id="rId155"/>
    <p:sldId id="396" r:id="rId156"/>
    <p:sldId id="398" r:id="rId157"/>
    <p:sldId id="399" r:id="rId158"/>
    <p:sldId id="400" r:id="rId159"/>
    <p:sldId id="403" r:id="rId160"/>
    <p:sldId id="406" r:id="rId161"/>
    <p:sldId id="409" r:id="rId162"/>
    <p:sldId id="412" r:id="rId1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0CC2AB-C8C0-43D0-9690-C4BC43D1CC95}">
          <p14:sldIdLst>
            <p14:sldId id="539"/>
            <p14:sldId id="276"/>
            <p14:sldId id="609"/>
            <p14:sldId id="277"/>
            <p14:sldId id="278"/>
            <p14:sldId id="581"/>
            <p14:sldId id="283"/>
            <p14:sldId id="284"/>
            <p14:sldId id="281"/>
            <p14:sldId id="275"/>
            <p14:sldId id="622"/>
            <p14:sldId id="611"/>
            <p14:sldId id="612"/>
            <p14:sldId id="613"/>
            <p14:sldId id="625"/>
            <p14:sldId id="553"/>
            <p14:sldId id="462"/>
            <p14:sldId id="548"/>
            <p14:sldId id="256"/>
            <p14:sldId id="552"/>
            <p14:sldId id="554"/>
            <p14:sldId id="555"/>
            <p14:sldId id="572"/>
            <p14:sldId id="580"/>
            <p14:sldId id="556"/>
            <p14:sldId id="557"/>
            <p14:sldId id="558"/>
            <p14:sldId id="559"/>
            <p14:sldId id="560"/>
            <p14:sldId id="561"/>
            <p14:sldId id="562"/>
            <p14:sldId id="626"/>
            <p14:sldId id="563"/>
            <p14:sldId id="564"/>
            <p14:sldId id="565"/>
            <p14:sldId id="566"/>
            <p14:sldId id="567"/>
            <p14:sldId id="568"/>
            <p14:sldId id="570"/>
            <p14:sldId id="506"/>
            <p14:sldId id="507"/>
            <p14:sldId id="503"/>
            <p14:sldId id="508"/>
            <p14:sldId id="504"/>
            <p14:sldId id="509"/>
            <p14:sldId id="510"/>
            <p14:sldId id="605"/>
            <p14:sldId id="606"/>
            <p14:sldId id="607"/>
            <p14:sldId id="447"/>
            <p14:sldId id="619"/>
            <p14:sldId id="549"/>
            <p14:sldId id="573"/>
            <p14:sldId id="576"/>
            <p14:sldId id="577"/>
            <p14:sldId id="574"/>
            <p14:sldId id="583"/>
            <p14:sldId id="584"/>
            <p14:sldId id="585"/>
            <p14:sldId id="575"/>
            <p14:sldId id="262"/>
            <p14:sldId id="582"/>
            <p14:sldId id="610"/>
            <p14:sldId id="617"/>
            <p14:sldId id="614"/>
            <p14:sldId id="615"/>
            <p14:sldId id="616"/>
            <p14:sldId id="550"/>
            <p14:sldId id="261"/>
            <p14:sldId id="551"/>
            <p14:sldId id="608"/>
            <p14:sldId id="599"/>
            <p14:sldId id="600"/>
            <p14:sldId id="603"/>
            <p14:sldId id="604"/>
            <p14:sldId id="602"/>
            <p14:sldId id="586"/>
            <p14:sldId id="587"/>
            <p14:sldId id="588"/>
            <p14:sldId id="601"/>
            <p14:sldId id="591"/>
            <p14:sldId id="589"/>
            <p14:sldId id="590"/>
            <p14:sldId id="618"/>
            <p14:sldId id="594"/>
            <p14:sldId id="595"/>
            <p14:sldId id="596"/>
            <p14:sldId id="597"/>
            <p14:sldId id="598"/>
            <p14:sldId id="592"/>
            <p14:sldId id="593"/>
            <p14:sldId id="402"/>
            <p14:sldId id="452"/>
            <p14:sldId id="491"/>
            <p14:sldId id="453"/>
            <p14:sldId id="424"/>
            <p14:sldId id="454"/>
            <p14:sldId id="484"/>
            <p14:sldId id="431"/>
            <p14:sldId id="489"/>
            <p14:sldId id="482"/>
            <p14:sldId id="435"/>
            <p14:sldId id="436"/>
            <p14:sldId id="439"/>
            <p14:sldId id="437"/>
            <p14:sldId id="455"/>
            <p14:sldId id="416"/>
            <p14:sldId id="456"/>
            <p14:sldId id="450"/>
            <p14:sldId id="463"/>
            <p14:sldId id="457"/>
            <p14:sldId id="458"/>
            <p14:sldId id="387"/>
            <p14:sldId id="459"/>
            <p14:sldId id="304"/>
            <p14:sldId id="308"/>
            <p14:sldId id="313"/>
            <p14:sldId id="315"/>
            <p14:sldId id="317"/>
            <p14:sldId id="319"/>
            <p14:sldId id="329"/>
            <p14:sldId id="339"/>
            <p14:sldId id="341"/>
            <p14:sldId id="344"/>
            <p14:sldId id="347"/>
            <p14:sldId id="350"/>
            <p14:sldId id="352"/>
            <p14:sldId id="353"/>
            <p14:sldId id="354"/>
            <p14:sldId id="359"/>
            <p14:sldId id="361"/>
            <p14:sldId id="363"/>
            <p14:sldId id="365"/>
            <p14:sldId id="370"/>
            <p14:sldId id="372"/>
            <p14:sldId id="378"/>
            <p14:sldId id="390"/>
            <p14:sldId id="394"/>
            <p14:sldId id="545"/>
            <p14:sldId id="396"/>
            <p14:sldId id="398"/>
            <p14:sldId id="399"/>
            <p14:sldId id="400"/>
            <p14:sldId id="403"/>
            <p14:sldId id="406"/>
            <p14:sldId id="409"/>
            <p14:sldId id="41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Haynes" initials="RH" lastIdx="1" clrIdx="0">
    <p:extLst>
      <p:ext uri="{19B8F6BF-5375-455C-9EA6-DF929625EA0E}">
        <p15:presenceInfo xmlns:p15="http://schemas.microsoft.com/office/powerpoint/2012/main" userId="5f66fb1f641c70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1113" autoAdjust="0"/>
  </p:normalViewPr>
  <p:slideViewPr>
    <p:cSldViewPr snapToGrid="0">
      <p:cViewPr varScale="1">
        <p:scale>
          <a:sx n="102" d="100"/>
          <a:sy n="102" d="100"/>
        </p:scale>
        <p:origin x="1842" y="10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slide" Target="slides/slide143.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commentAuthors" Target="commentAuthor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slide" Target="slides/slide140.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72C49-83F5-4078-97A7-11BE5A3CB113}" type="datetimeFigureOut">
              <a:rPr lang="en-US" smtClean="0"/>
              <a:t>7/31/2019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4E6A-2465-45A9-87D2-8670ED48525E}" type="slidenum">
              <a:rPr lang="en-US" smtClean="0"/>
              <a:t>‹#›</a:t>
            </a:fld>
            <a:endParaRPr lang="en-US"/>
          </a:p>
        </p:txBody>
      </p:sp>
    </p:spTree>
    <p:extLst>
      <p:ext uri="{BB962C8B-B14F-4D97-AF65-F5344CB8AC3E}">
        <p14:creationId xmlns:p14="http://schemas.microsoft.com/office/powerpoint/2010/main" val="388076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aslibrary.org/biblical-archaeology-review/29/4/3/fn/1?width=600"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baslibrary.org/biblical-archaeology-review/29/4/3/en/1?width=60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3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055"/>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DBB8A6-2CD9-4F07-9F59-64E6CB08AE89}"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146434" name="Rectangle 2"/>
          <p:cNvSpPr>
            <a:spLocks noGrp="1" noRot="1" noChangeAspect="1" noChangeArrowheads="1" noTextEdit="1"/>
          </p:cNvSpPr>
          <p:nvPr>
            <p:ph type="sldImg"/>
          </p:nvPr>
        </p:nvSpPr>
        <p:spPr>
          <a:xfrm>
            <a:off x="685800" y="685800"/>
            <a:ext cx="5486400" cy="3429000"/>
          </a:xfrm>
          <a:ln/>
        </p:spPr>
      </p:sp>
      <p:sp>
        <p:nvSpPr>
          <p:cNvPr id="146435" name="Rectangle 3"/>
          <p:cNvSpPr>
            <a:spLocks noGrp="1" noChangeArrowheads="1"/>
          </p:cNvSpPr>
          <p:nvPr>
            <p:ph type="body" idx="1"/>
          </p:nvPr>
        </p:nvSpPr>
        <p:spPr>
          <a:noFill/>
          <a:ln/>
        </p:spPr>
        <p:txBody>
          <a:bodyPr/>
          <a:lstStyle/>
          <a:p>
            <a:pPr eaLnBrk="1" hangingPunct="1"/>
            <a:r>
              <a:rPr lang="en-US" dirty="0">
                <a:ea typeface="ＭＳ Ｐゴシック" pitchFamily="34" charset="-128"/>
              </a:rPr>
              <a:t>This stone pillar (</a:t>
            </a:r>
            <a:r>
              <a:rPr lang="en-US" dirty="0" err="1">
                <a:ea typeface="ＭＳ Ｐゴシック" pitchFamily="34" charset="-128"/>
              </a:rPr>
              <a:t>massebah</a:t>
            </a:r>
            <a:r>
              <a:rPr lang="en-US" dirty="0">
                <a:ea typeface="ＭＳ Ｐゴシック" pitchFamily="34" charset="-128"/>
              </a:rPr>
              <a:t>) found at </a:t>
            </a:r>
            <a:r>
              <a:rPr lang="en-US" dirty="0" err="1">
                <a:ea typeface="ＭＳ Ｐゴシック" pitchFamily="34" charset="-128"/>
              </a:rPr>
              <a:t>Shechem</a:t>
            </a:r>
            <a:r>
              <a:rPr lang="en-US" dirty="0">
                <a:ea typeface="ＭＳ Ｐゴシック" pitchFamily="34" charset="-128"/>
              </a:rPr>
              <a:t> may be similar to the one that Joshua set up as a witness to the renewal of the covenant. </a:t>
            </a:r>
          </a:p>
          <a:p>
            <a:pPr eaLnBrk="1" hangingPunct="1"/>
            <a:endParaRPr lang="en-US" dirty="0">
              <a:ea typeface="ＭＳ Ｐゴシック" pitchFamily="34" charset="-128"/>
            </a:endParaRPr>
          </a:p>
          <a:p>
            <a:pPr eaLnBrk="1" hangingPunct="1"/>
            <a:r>
              <a:rPr lang="en-US" dirty="0">
                <a:ea typeface="ＭＳ Ｐゴシック" pitchFamily="34" charset="-128"/>
              </a:rPr>
              <a:t>tb011300115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Deuteronomy 27:2-3(ESV) </a:t>
            </a:r>
          </a:p>
          <a:p>
            <a:r>
              <a:rPr lang="en-US" dirty="0"/>
              <a:t>2And on the day you cross over the Jordan to the land that the Lord your God is giving you, you shall set up large stones and plaster them with plaster.  </a:t>
            </a:r>
          </a:p>
          <a:p>
            <a:r>
              <a:rPr lang="en-US" dirty="0"/>
              <a:t>3And you shall write on them all the words of this law, when you cross over to enter the land that the Lord your God is giving you, a land flowing with milk and honey, as the Lord, the God of your fathers, has promised you.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4E2403-7A58-436E-9FAE-635796B963A5}"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1332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Deuteronomy 27:2-3(ESV) </a:t>
            </a:r>
          </a:p>
          <a:p>
            <a:r>
              <a:rPr lang="en-US" dirty="0"/>
              <a:t>2And on the day you cross over the Jordan to the land that the Lord your God is giving you, you shall set up large stones and plaster them with plaster.  </a:t>
            </a:r>
          </a:p>
          <a:p>
            <a:r>
              <a:rPr lang="en-US" dirty="0"/>
              <a:t>3And you shall write on them all the words of this law, when you cross over to enter the land that the Lord your God is giving you, a land flowing with milk and honey, as the Lord, the God of your fathers, has promised you.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4E2403-7A58-436E-9FAE-635796B963A5}"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1332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055">
            <a:extLst>
              <a:ext uri="{FF2B5EF4-FFF2-40B4-BE49-F238E27FC236}">
                <a16:creationId xmlns:a16="http://schemas.microsoft.com/office/drawing/2014/main" id="{D707AF8F-C03C-4DB1-AC47-66F28EDBE8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15B6B-4E83-4A89-A89D-DE564EDF893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251" name="Rectangle 2">
            <a:extLst>
              <a:ext uri="{FF2B5EF4-FFF2-40B4-BE49-F238E27FC236}">
                <a16:creationId xmlns:a16="http://schemas.microsoft.com/office/drawing/2014/main" id="{C3662B2E-01F8-48DB-B269-2FFE9BDB08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592FEF3D-158F-475B-9C15-B9C4273FDA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stone pillar (massebah) found at Shechem might be similar to the one that Joshua set up as a witness to the renewal of the covenant.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Amarna Letters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Conquest of Canaan did not end with the covenant ceremony of Joshua 24. The tribes continued the struggle in their individual allotments for many decades, as documented in the book of Judges, and reflected, I believe, in the Amarna Letters (abbreviated as EA plus letter number). The debate over the possible connection between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of the Amarna Letters and the biblical Israelites is well known. The term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is a social designation meaning fugitive or refugee, which was in use throughout the ancient Near East for most of the second millennium (</a:t>
            </a:r>
            <a:r>
              <a:rPr lang="en-US" sz="1200" kern="1200" dirty="0" err="1">
                <a:solidFill>
                  <a:schemeClr val="tx1"/>
                </a:solidFill>
                <a:effectLst/>
                <a:latin typeface="+mn-lt"/>
                <a:ea typeface="+mn-ea"/>
                <a:cs typeface="+mn-cs"/>
              </a:rPr>
              <a:t>Lemche</a:t>
            </a:r>
            <a:r>
              <a:rPr lang="en-US" sz="1200" kern="1200" dirty="0">
                <a:solidFill>
                  <a:schemeClr val="tx1"/>
                </a:solidFill>
                <a:effectLst/>
                <a:latin typeface="+mn-lt"/>
                <a:ea typeface="+mn-ea"/>
                <a:cs typeface="+mn-cs"/>
              </a:rPr>
              <a:t> 1992). While every reference to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in the Amarna Letters does not necessarily refer to the Israelites, if the Israelites came into the land at the end of the 15th century, as the Bible indicates, and if the Israelites were involved in an armed struggle to gain control of the central hill country, as the Bible also indicates, then at least some of the references to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in the areas where the Israelites were active must refer to the Israelites (Merrill 1987: 102-108). Such an assumption correlates quite well with the biblical data and the information gleaned from the Amarna Letters.</a:t>
            </a:r>
          </a:p>
          <a:p>
            <a:r>
              <a:rPr lang="en-US" sz="1200" kern="1200" dirty="0">
                <a:solidFill>
                  <a:schemeClr val="tx1"/>
                </a:solidFill>
                <a:effectLst/>
                <a:latin typeface="+mn-lt"/>
                <a:ea typeface="+mn-ea"/>
                <a:cs typeface="+mn-cs"/>
              </a:rPr>
              <a:t>A number of the Amarna Letters indicate that the </a:t>
            </a:r>
            <a:r>
              <a:rPr lang="en-US" sz="1200" kern="1200" dirty="0" err="1">
                <a:solidFill>
                  <a:schemeClr val="tx1"/>
                </a:solidFill>
                <a:effectLst/>
                <a:latin typeface="+mn-lt"/>
                <a:ea typeface="+mn-ea"/>
                <a:cs typeface="+mn-cs"/>
              </a:rPr>
              <a:t>Shechemites</a:t>
            </a:r>
            <a:r>
              <a:rPr lang="en-US" sz="1200" kern="1200" dirty="0">
                <a:solidFill>
                  <a:schemeClr val="tx1"/>
                </a:solidFill>
                <a:effectLst/>
                <a:latin typeface="+mn-lt"/>
                <a:ea typeface="+mn-ea"/>
                <a:cs typeface="+mn-cs"/>
              </a:rPr>
              <a:t> were working with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/Israelites to expand their territory. Since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was a third generation ruler (EA 253), there was continuity in leadership from the time of the conquest. This could account for a continuing relationship between the </a:t>
            </a:r>
            <a:r>
              <a:rPr lang="en-US" sz="1200" kern="1200" dirty="0" err="1">
                <a:solidFill>
                  <a:schemeClr val="tx1"/>
                </a:solidFill>
                <a:effectLst/>
                <a:latin typeface="+mn-lt"/>
                <a:ea typeface="+mn-ea"/>
                <a:cs typeface="+mn-cs"/>
              </a:rPr>
              <a:t>Shechemites</a:t>
            </a:r>
            <a:r>
              <a:rPr lang="en-US" sz="1200" kern="1200" dirty="0">
                <a:solidFill>
                  <a:schemeClr val="tx1"/>
                </a:solidFill>
                <a:effectLst/>
                <a:latin typeface="+mn-lt"/>
                <a:ea typeface="+mn-ea"/>
                <a:cs typeface="+mn-cs"/>
              </a:rPr>
              <a:t> and the Israelites/</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We have three letters from the king of Shechem (EA 252-254). In one letter,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has a somewhat defiant tone, much different than the letters from the other city states (EA 252; Campbell 1965: 195-196; Hess 1993: 99) This, coupled with the fact that Shechem was fortified during this period, suggests that Shechem was somewhat independent of Egyptian control and was pursuing its own best interests.</a:t>
            </a:r>
          </a:p>
          <a:p>
            <a:r>
              <a:rPr lang="en-US" sz="1200" kern="1200" dirty="0">
                <a:solidFill>
                  <a:schemeClr val="tx1"/>
                </a:solidFill>
                <a:effectLst/>
                <a:latin typeface="+mn-lt"/>
                <a:ea typeface="+mn-ea"/>
                <a:cs typeface="+mn-cs"/>
              </a:rPr>
              <a:t>The king of Jerusalem complains that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gave the land of Shechem to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289). The sons of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Miliku</a:t>
            </a:r>
            <a:r>
              <a:rPr lang="en-US" sz="1200" kern="1200" dirty="0">
                <a:solidFill>
                  <a:schemeClr val="tx1"/>
                </a:solidFill>
                <a:effectLst/>
                <a:latin typeface="+mn-lt"/>
                <a:ea typeface="+mn-ea"/>
                <a:cs typeface="+mn-cs"/>
              </a:rPr>
              <a:t>, king of Gezer, are accused of giving the land of the king (of Egypt) to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287). The king of Megiddo charges that "two sons of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have indeed given their money to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and to the </a:t>
            </a:r>
            <a:r>
              <a:rPr lang="en-US" sz="1200" kern="1200" dirty="0" err="1">
                <a:solidFill>
                  <a:schemeClr val="tx1"/>
                </a:solidFill>
                <a:effectLst/>
                <a:latin typeface="+mn-lt"/>
                <a:ea typeface="+mn-ea"/>
                <a:cs typeface="+mn-cs"/>
              </a:rPr>
              <a:t>Suteans</a:t>
            </a:r>
            <a:r>
              <a:rPr lang="en-US" sz="1200" kern="1200" dirty="0">
                <a:solidFill>
                  <a:schemeClr val="tx1"/>
                </a:solidFill>
                <a:effectLst/>
                <a:latin typeface="+mn-lt"/>
                <a:ea typeface="+mn-ea"/>
                <a:cs typeface="+mn-cs"/>
              </a:rPr>
              <a:t> in order to wage war against me" (EA 246).(3)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answers the charge that his son was "consorting with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254). These allusions suggest a close alliance between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(Harrelson 1957: 7, 8; </a:t>
            </a:r>
            <a:r>
              <a:rPr lang="en-US" sz="1200" kern="1200" dirty="0" err="1">
                <a:solidFill>
                  <a:schemeClr val="tx1"/>
                </a:solidFill>
                <a:effectLst/>
                <a:latin typeface="+mn-lt"/>
                <a:ea typeface="+mn-ea"/>
                <a:cs typeface="+mn-cs"/>
              </a:rPr>
              <a:t>Reviv</a:t>
            </a:r>
            <a:r>
              <a:rPr lang="en-US" sz="1200" kern="1200" dirty="0">
                <a:solidFill>
                  <a:schemeClr val="tx1"/>
                </a:solidFill>
                <a:effectLst/>
                <a:latin typeface="+mn-lt"/>
                <a:ea typeface="+mn-ea"/>
                <a:cs typeface="+mn-cs"/>
              </a:rPr>
              <a:t> 1966: 253-255).</a:t>
            </a:r>
          </a:p>
          <a:p>
            <a:r>
              <a:rPr lang="en-US" sz="1200" kern="1200" dirty="0">
                <a:solidFill>
                  <a:schemeClr val="tx1"/>
                </a:solidFill>
                <a:effectLst/>
                <a:latin typeface="+mn-lt"/>
                <a:ea typeface="+mn-ea"/>
                <a:cs typeface="+mn-cs"/>
              </a:rPr>
              <a:t>A number of the Amarna Letters indicate that, in the mid- 14th century,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Shechemites</a:t>
            </a:r>
            <a:r>
              <a:rPr lang="en-US" sz="1200" kern="1200" dirty="0">
                <a:solidFill>
                  <a:schemeClr val="tx1"/>
                </a:solidFill>
                <a:effectLst/>
                <a:latin typeface="+mn-lt"/>
                <a:ea typeface="+mn-ea"/>
                <a:cs typeface="+mn-cs"/>
              </a:rPr>
              <a:t> were attempting to subdue areas that the Israelites failed to subdue during the Conquest. The Israelites were able to take most of the south, with the notable exception of Jerusalem and the </a:t>
            </a:r>
            <a:r>
              <a:rPr lang="en-US" sz="1200" kern="1200" dirty="0" err="1">
                <a:solidFill>
                  <a:schemeClr val="tx1"/>
                </a:solidFill>
                <a:effectLst/>
                <a:latin typeface="+mn-lt"/>
                <a:ea typeface="+mn-ea"/>
                <a:cs typeface="+mn-cs"/>
              </a:rPr>
              <a:t>Shephelah</a:t>
            </a:r>
            <a:r>
              <a:rPr lang="en-US" sz="1200" kern="1200" dirty="0">
                <a:solidFill>
                  <a:schemeClr val="tx1"/>
                </a:solidFill>
                <a:effectLst/>
                <a:latin typeface="+mn-lt"/>
                <a:ea typeface="+mn-ea"/>
                <a:cs typeface="+mn-cs"/>
              </a:rPr>
              <a:t>. The king of Jerusalem complained loud and long to the king of Egypt that he was being besieged by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He pleads:</a:t>
            </a:r>
          </a:p>
          <a:p>
            <a:r>
              <a:rPr lang="en-US" sz="1200" i="1" kern="1200" dirty="0">
                <a:solidFill>
                  <a:schemeClr val="tx1"/>
                </a:solidFill>
                <a:effectLst/>
                <a:latin typeface="+mn-lt"/>
                <a:ea typeface="+mn-ea"/>
                <a:cs typeface="+mn-cs"/>
              </a:rPr>
              <a:t>May the king give thought to his land; the land of the king is lost. All of it has attacked me. I am at war as far as the land of </a:t>
            </a:r>
            <a:r>
              <a:rPr lang="en-US" sz="1200" i="1" kern="1200" dirty="0" err="1">
                <a:solidFill>
                  <a:schemeClr val="tx1"/>
                </a:solidFill>
                <a:effectLst/>
                <a:latin typeface="+mn-lt"/>
                <a:ea typeface="+mn-ea"/>
                <a:cs typeface="+mn-cs"/>
              </a:rPr>
              <a:t>Seru</a:t>
            </a:r>
            <a:r>
              <a:rPr lang="en-US" sz="1200" i="1" kern="1200" dirty="0">
                <a:solidFill>
                  <a:schemeClr val="tx1"/>
                </a:solidFill>
                <a:effectLst/>
                <a:latin typeface="+mn-lt"/>
                <a:ea typeface="+mn-ea"/>
                <a:cs typeface="+mn-cs"/>
              </a:rPr>
              <a:t> and as far as </a:t>
            </a:r>
            <a:r>
              <a:rPr lang="en-US" sz="1200" i="1" kern="1200" dirty="0" err="1">
                <a:solidFill>
                  <a:schemeClr val="tx1"/>
                </a:solidFill>
                <a:effectLst/>
                <a:latin typeface="+mn-lt"/>
                <a:ea typeface="+mn-ea"/>
                <a:cs typeface="+mn-cs"/>
              </a:rPr>
              <a:t>Ginti-kirmil</a:t>
            </a:r>
            <a:r>
              <a:rPr lang="en-US" sz="1200" i="1" kern="1200" dirty="0">
                <a:solidFill>
                  <a:schemeClr val="tx1"/>
                </a:solidFill>
                <a:effectLst/>
                <a:latin typeface="+mn-lt"/>
                <a:ea typeface="+mn-ea"/>
                <a:cs typeface="+mn-cs"/>
              </a:rPr>
              <a:t>. All the mayors are at peace, but I am at war. I am treated like an </a:t>
            </a:r>
            <a:r>
              <a:rPr lang="en-US" sz="1200" i="1" kern="1200" dirty="0" err="1">
                <a:solidFill>
                  <a:schemeClr val="tx1"/>
                </a:solidFill>
                <a:effectLst/>
                <a:latin typeface="+mn-lt"/>
                <a:ea typeface="+mn-ea"/>
                <a:cs typeface="+mn-cs"/>
              </a:rPr>
              <a:t>habiru</a:t>
            </a:r>
            <a:r>
              <a:rPr lang="en-US" sz="1200" i="1" kern="1200" dirty="0">
                <a:solidFill>
                  <a:schemeClr val="tx1"/>
                </a:solidFill>
                <a:effectLst/>
                <a:latin typeface="+mn-lt"/>
                <a:ea typeface="+mn-ea"/>
                <a:cs typeface="+mn-cs"/>
              </a:rPr>
              <a:t>, and I do not visit the king, my lord, since I am at war. I am situated like a ship in the midst of the sea. The strong hand of the king took the land of </a:t>
            </a:r>
            <a:r>
              <a:rPr lang="en-US" sz="1200" i="1" kern="1200" dirty="0" err="1">
                <a:solidFill>
                  <a:schemeClr val="tx1"/>
                </a:solidFill>
                <a:effectLst/>
                <a:latin typeface="+mn-lt"/>
                <a:ea typeface="+mn-ea"/>
                <a:cs typeface="+mn-cs"/>
              </a:rPr>
              <a:t>Nahrima</a:t>
            </a:r>
            <a:r>
              <a:rPr lang="en-US" sz="1200" i="1" kern="1200" dirty="0">
                <a:solidFill>
                  <a:schemeClr val="tx1"/>
                </a:solidFill>
                <a:effectLst/>
                <a:latin typeface="+mn-lt"/>
                <a:ea typeface="+mn-ea"/>
                <a:cs typeface="+mn-cs"/>
              </a:rPr>
              <a:t> and the land of Kasi, but now the </a:t>
            </a:r>
            <a:r>
              <a:rPr lang="en-US" sz="1200" i="1" kern="1200" dirty="0" err="1">
                <a:solidFill>
                  <a:schemeClr val="tx1"/>
                </a:solidFill>
                <a:effectLst/>
                <a:latin typeface="+mn-lt"/>
                <a:ea typeface="+mn-ea"/>
                <a:cs typeface="+mn-cs"/>
              </a:rPr>
              <a:t>habiru</a:t>
            </a:r>
            <a:r>
              <a:rPr lang="en-US" sz="1200" i="1" kern="1200" dirty="0">
                <a:solidFill>
                  <a:schemeClr val="tx1"/>
                </a:solidFill>
                <a:effectLst/>
                <a:latin typeface="+mn-lt"/>
                <a:ea typeface="+mn-ea"/>
                <a:cs typeface="+mn-cs"/>
              </a:rPr>
              <a:t> have taken the very cities of the king. Not a single mayor remains to the king, my lord ; all are lost. ... If there are no archers this year, all the lands of the King, my lord, are lost (EA 288).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charges that the sons of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along with others, are attempting to isolate Jerusalem (EA 289).</a:t>
            </a:r>
          </a:p>
          <a:p>
            <a:r>
              <a:rPr lang="en-US" sz="1200" kern="1200" dirty="0">
                <a:solidFill>
                  <a:schemeClr val="tx1"/>
                </a:solidFill>
                <a:effectLst/>
                <a:latin typeface="+mn-lt"/>
                <a:ea typeface="+mn-ea"/>
                <a:cs typeface="+mn-cs"/>
              </a:rPr>
              <a:t>The king of Gezer at one time complained about attacks from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and harassment from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but later seems to have joined forces with </a:t>
            </a:r>
            <a:r>
              <a:rPr lang="en-US" sz="1200" kern="1200" dirty="0" err="1">
                <a:solidFill>
                  <a:schemeClr val="tx1"/>
                </a:solidFill>
                <a:effectLst/>
                <a:latin typeface="+mn-lt"/>
                <a:ea typeface="+mn-ea"/>
                <a:cs typeface="+mn-cs"/>
              </a:rPr>
              <a:t>Lab'ayu's</a:t>
            </a:r>
            <a:r>
              <a:rPr lang="en-US" sz="1200" kern="1200" dirty="0">
                <a:solidFill>
                  <a:schemeClr val="tx1"/>
                </a:solidFill>
                <a:effectLst/>
                <a:latin typeface="+mn-lt"/>
                <a:ea typeface="+mn-ea"/>
                <a:cs typeface="+mn-cs"/>
              </a:rPr>
              <a:t> sons and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He says that the war against him is severe and he begs the king to "save his land from the power of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271) and states that there is "war against me from the mountains" (EA 292) and that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are stronger than him and that he is in danger of being destroyed by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299).</a:t>
            </a:r>
          </a:p>
          <a:p>
            <a:r>
              <a:rPr lang="en-US" sz="1200" kern="1200" dirty="0" err="1">
                <a:solidFill>
                  <a:schemeClr val="tx1"/>
                </a:solidFill>
                <a:effectLst/>
                <a:latin typeface="+mn-lt"/>
                <a:ea typeface="+mn-ea"/>
                <a:cs typeface="+mn-cs"/>
              </a:rPr>
              <a:t>Suwardata</a:t>
            </a:r>
            <a:r>
              <a:rPr lang="en-US" sz="1200" kern="1200" dirty="0">
                <a:solidFill>
                  <a:schemeClr val="tx1"/>
                </a:solidFill>
                <a:effectLst/>
                <a:latin typeface="+mn-lt"/>
                <a:ea typeface="+mn-ea"/>
                <a:cs typeface="+mn-cs"/>
              </a:rPr>
              <a:t>, possibly the king of Gath, another city that the Israelites could not conquer, states that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who is now dead, used to take his towns (EA 280). He also tells the king of Egypt that he has smitten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that rose up against him, and that he and the king of Jerusalem are at war with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(EA 366).</a:t>
            </a:r>
          </a:p>
          <a:p>
            <a:r>
              <a:rPr lang="en-US" sz="1200" kern="1200" dirty="0">
                <a:solidFill>
                  <a:schemeClr val="tx1"/>
                </a:solidFill>
                <a:effectLst/>
                <a:latin typeface="+mn-lt"/>
                <a:ea typeface="+mn-ea"/>
                <a:cs typeface="+mn-cs"/>
              </a:rPr>
              <a:t>Turning to the north, the king of Gath-</a:t>
            </a:r>
            <a:r>
              <a:rPr lang="en-US" sz="1200" kern="1200" dirty="0" err="1">
                <a:solidFill>
                  <a:schemeClr val="tx1"/>
                </a:solidFill>
                <a:effectLst/>
                <a:latin typeface="+mn-lt"/>
                <a:ea typeface="+mn-ea"/>
                <a:cs typeface="+mn-cs"/>
              </a:rPr>
              <a:t>Padella</a:t>
            </a:r>
            <a:r>
              <a:rPr lang="en-US" sz="1200" kern="1200" dirty="0">
                <a:solidFill>
                  <a:schemeClr val="tx1"/>
                </a:solidFill>
                <a:effectLst/>
                <a:latin typeface="+mn-lt"/>
                <a:ea typeface="+mn-ea"/>
                <a:cs typeface="+mn-cs"/>
              </a:rPr>
              <a:t> writes that the sons of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are trying to coerce him to revolt:</a:t>
            </a:r>
          </a:p>
          <a:p>
            <a:r>
              <a:rPr lang="en-US" sz="1200" i="1" kern="1200" dirty="0">
                <a:solidFill>
                  <a:schemeClr val="tx1"/>
                </a:solidFill>
                <a:effectLst/>
                <a:latin typeface="+mn-lt"/>
                <a:ea typeface="+mn-ea"/>
                <a:cs typeface="+mn-cs"/>
              </a:rPr>
              <a:t>And thus the two sons of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keep saying to me, "Wage war against the king, your lord, as our father did, when he attacked </a:t>
            </a:r>
            <a:r>
              <a:rPr lang="en-US" sz="1200" i="1" kern="1200" dirty="0" err="1">
                <a:solidFill>
                  <a:schemeClr val="tx1"/>
                </a:solidFill>
                <a:effectLst/>
                <a:latin typeface="+mn-lt"/>
                <a:ea typeface="+mn-ea"/>
                <a:cs typeface="+mn-cs"/>
              </a:rPr>
              <a:t>Sunama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Burquna</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Harabu</a:t>
            </a:r>
            <a:r>
              <a:rPr lang="en-US" sz="1200" i="1" kern="1200" dirty="0">
                <a:solidFill>
                  <a:schemeClr val="tx1"/>
                </a:solidFill>
                <a:effectLst/>
                <a:latin typeface="+mn-lt"/>
                <a:ea typeface="+mn-ea"/>
                <a:cs typeface="+mn-cs"/>
              </a:rPr>
              <a:t>, and deported the evil ones, lifting up the loyal." He also seized </a:t>
            </a:r>
            <a:r>
              <a:rPr lang="en-US" sz="1200" i="1" kern="1200" dirty="0" err="1">
                <a:solidFill>
                  <a:schemeClr val="tx1"/>
                </a:solidFill>
                <a:effectLst/>
                <a:latin typeface="+mn-lt"/>
                <a:ea typeface="+mn-ea"/>
                <a:cs typeface="+mn-cs"/>
              </a:rPr>
              <a:t>Gittirimmunima</a:t>
            </a:r>
            <a:r>
              <a:rPr lang="en-US" sz="1200" i="1" kern="1200" dirty="0">
                <a:solidFill>
                  <a:schemeClr val="tx1"/>
                </a:solidFill>
                <a:effectLst/>
                <a:latin typeface="+mn-lt"/>
                <a:ea typeface="+mn-ea"/>
                <a:cs typeface="+mn-cs"/>
              </a:rPr>
              <a:t>, and he cultivated the fields of the king, your lord (EA 250).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king of Megiddo was also being besieged by the </a:t>
            </a:r>
            <a:r>
              <a:rPr lang="en-US" sz="1200" kern="1200" dirty="0" err="1">
                <a:solidFill>
                  <a:schemeClr val="tx1"/>
                </a:solidFill>
                <a:effectLst/>
                <a:latin typeface="+mn-lt"/>
                <a:ea typeface="+mn-ea"/>
                <a:cs typeface="+mn-cs"/>
              </a:rPr>
              <a:t>Shechemites</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He complains:</a:t>
            </a:r>
          </a:p>
          <a:p>
            <a:r>
              <a:rPr lang="en-US" sz="1200" i="1" kern="1200" dirty="0">
                <a:solidFill>
                  <a:schemeClr val="tx1"/>
                </a:solidFill>
                <a:effectLst/>
                <a:latin typeface="+mn-lt"/>
                <a:ea typeface="+mn-ea"/>
                <a:cs typeface="+mn-cs"/>
              </a:rPr>
              <a:t>May the king, my lord, know that since the return to Egypt of the archers,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has waged war against me. We are thus unable to do the harvesting, and we are unable to go out of the city gate because of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When he learned that archers were not coming out, he immediately determined to take Megiddo. May the king save his city lest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seize it. Look, the city is consumed by pestilence, by... So may the king give a garrison of 100 men to guard his city lest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seize it. Look, </a:t>
            </a:r>
            <a:r>
              <a:rPr lang="en-US" sz="1200" i="1" kern="1200" dirty="0" err="1">
                <a:solidFill>
                  <a:schemeClr val="tx1"/>
                </a:solidFill>
                <a:effectLst/>
                <a:latin typeface="+mn-lt"/>
                <a:ea typeface="+mn-ea"/>
                <a:cs typeface="+mn-cs"/>
              </a:rPr>
              <a:t>Lab'ayu</a:t>
            </a:r>
            <a:r>
              <a:rPr lang="en-US" sz="1200" i="1" kern="1200" dirty="0">
                <a:solidFill>
                  <a:schemeClr val="tx1"/>
                </a:solidFill>
                <a:effectLst/>
                <a:latin typeface="+mn-lt"/>
                <a:ea typeface="+mn-ea"/>
                <a:cs typeface="+mn-cs"/>
              </a:rPr>
              <a:t> has no other purpose. He seeks simply the seizure of Megiddo (EA 244).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says he is guarding Megiddo around the clock, because "the warring of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in the land is severe" (EA 243). Finally, as was mentioned earlier, the king of Megiddo states that the two sons of </a:t>
            </a:r>
            <a:r>
              <a:rPr lang="en-US" sz="1200" kern="1200" dirty="0" err="1">
                <a:solidFill>
                  <a:schemeClr val="tx1"/>
                </a:solidFill>
                <a:effectLst/>
                <a:latin typeface="+mn-lt"/>
                <a:ea typeface="+mn-ea"/>
                <a:cs typeface="+mn-cs"/>
              </a:rPr>
              <a:t>Lab'ayu</a:t>
            </a:r>
            <a:r>
              <a:rPr lang="en-US" sz="1200" kern="1200" dirty="0">
                <a:solidFill>
                  <a:schemeClr val="tx1"/>
                </a:solidFill>
                <a:effectLst/>
                <a:latin typeface="+mn-lt"/>
                <a:ea typeface="+mn-ea"/>
                <a:cs typeface="+mn-cs"/>
              </a:rPr>
              <a:t> bribed the </a:t>
            </a:r>
            <a:r>
              <a:rPr lang="en-US" sz="1200" kern="1200" dirty="0" err="1">
                <a:solidFill>
                  <a:schemeClr val="tx1"/>
                </a:solidFill>
                <a:effectLst/>
                <a:latin typeface="+mn-lt"/>
                <a:ea typeface="+mn-ea"/>
                <a:cs typeface="+mn-cs"/>
              </a:rPr>
              <a:t>habiru</a:t>
            </a:r>
            <a:r>
              <a:rPr lang="en-US" sz="1200" kern="1200" dirty="0">
                <a:solidFill>
                  <a:schemeClr val="tx1"/>
                </a:solidFill>
                <a:effectLst/>
                <a:latin typeface="+mn-lt"/>
                <a:ea typeface="+mn-ea"/>
                <a:cs typeface="+mn-cs"/>
              </a:rPr>
              <a:t> to wage war against him (EA 246).</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summary, although I can offer no parallels from the Ancient Near East, a patron-client relationship between Shechem and Israel seems to best fit the epigraphic and archaeological data presently at our disposal. This began at the time of the Conquest, as reflected in the Joshua narrative, and continued to the mid-14th century, as demonstrated by the Amarna Letters, Even as late as the mid-12th century, the Abi-</a:t>
            </a:r>
            <a:r>
              <a:rPr lang="en-US" sz="1200" kern="1200" dirty="0" err="1">
                <a:solidFill>
                  <a:schemeClr val="tx1"/>
                </a:solidFill>
                <a:effectLst/>
                <a:latin typeface="+mn-lt"/>
                <a:ea typeface="+mn-ea"/>
                <a:cs typeface="+mn-cs"/>
              </a:rPr>
              <a:t>melech</a:t>
            </a:r>
            <a:r>
              <a:rPr lang="en-US" sz="1200" kern="1200" dirty="0">
                <a:solidFill>
                  <a:schemeClr val="tx1"/>
                </a:solidFill>
                <a:effectLst/>
                <a:latin typeface="+mn-lt"/>
                <a:ea typeface="+mn-ea"/>
                <a:cs typeface="+mn-cs"/>
              </a:rPr>
              <a:t> episode of Judges 9 shows an ongoing political relationship between the urban center at Shechem and the Israelite tribes. We shall probably never know the full details as to what lay behind this understanding. It seems strange that such a relationship should occur in view of the conflict between these parties in Genesis 34. Of course, that was nearly 500 years earlier according to a biblical chronology and may have been forgotten by the </a:t>
            </a:r>
            <a:r>
              <a:rPr lang="en-US" sz="1200" kern="1200" dirty="0" err="1">
                <a:solidFill>
                  <a:schemeClr val="tx1"/>
                </a:solidFill>
                <a:effectLst/>
                <a:latin typeface="+mn-lt"/>
                <a:ea typeface="+mn-ea"/>
                <a:cs typeface="+mn-cs"/>
              </a:rPr>
              <a:t>Shechemites</a:t>
            </a:r>
            <a:r>
              <a:rPr lang="en-US" sz="1200" kern="1200" dirty="0">
                <a:solidFill>
                  <a:schemeClr val="tx1"/>
                </a:solidFill>
                <a:effectLst/>
                <a:latin typeface="+mn-lt"/>
                <a:ea typeface="+mn-ea"/>
                <a:cs typeface="+mn-cs"/>
              </a:rPr>
              <a:t>. The fact that Jacob's descendants retained rights to land at Shechem may have maintained ties between the two communities. Or, it may be that Shechem was concerned about its own safety in the face of the advancing Israelite tribes. On these matters we can only speculate.</a:t>
            </a:r>
          </a:p>
          <a:p>
            <a:r>
              <a:rPr lang="en-US" sz="1200" kern="1200" dirty="0">
                <a:solidFill>
                  <a:schemeClr val="tx1"/>
                </a:solidFill>
                <a:effectLst/>
                <a:latin typeface="+mn-lt"/>
                <a:ea typeface="+mn-ea"/>
                <a:cs typeface="+mn-cs"/>
              </a:rPr>
              <a:t>This article first appeared in: The Role of Shechem in the Conquest of Canaan. Pp. 245-56 in To Understand the Scriptures: Essays in Honor of William H. Shea, ed. David </a:t>
            </a:r>
            <a:r>
              <a:rPr lang="en-US" sz="1200" kern="1200" dirty="0" err="1">
                <a:solidFill>
                  <a:schemeClr val="tx1"/>
                </a:solidFill>
                <a:effectLst/>
                <a:latin typeface="+mn-lt"/>
                <a:ea typeface="+mn-ea"/>
                <a:cs typeface="+mn-cs"/>
              </a:rPr>
              <a:t>Merling</a:t>
            </a:r>
            <a:r>
              <a:rPr lang="en-US" sz="1200" kern="1200" dirty="0">
                <a:solidFill>
                  <a:schemeClr val="tx1"/>
                </a:solidFill>
                <a:effectLst/>
                <a:latin typeface="+mn-lt"/>
                <a:ea typeface="+mn-ea"/>
                <a:cs typeface="+mn-cs"/>
              </a:rPr>
              <a:t>. Berrien Springs MI: The Institute of Archaeology/Siegfried H. Horn Archaeological Museum (1997). </a:t>
            </a:r>
            <a:r>
              <a:rPr lang="en-US" sz="1200" kern="1200">
                <a:solidFill>
                  <a:schemeClr val="tx1"/>
                </a:solidFill>
                <a:effectLst/>
                <a:latin typeface="+mn-lt"/>
                <a:ea typeface="+mn-ea"/>
                <a:cs typeface="+mn-cs"/>
              </a:rPr>
              <a:t>Posted with permission.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524E6A-2465-45A9-87D2-8670ED485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04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27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Temple of Baal-</a:t>
            </a:r>
            <a:r>
              <a:rPr lang="en-US" sz="1200" kern="1200" dirty="0" err="1">
                <a:solidFill>
                  <a:schemeClr val="tx1"/>
                </a:solidFill>
                <a:effectLst/>
                <a:latin typeface="+mn-lt"/>
                <a:ea typeface="+mn-ea"/>
                <a:cs typeface="+mn-cs"/>
              </a:rPr>
              <a:t>berith</a:t>
            </a:r>
            <a:r>
              <a:rPr lang="en-US" sz="1200" kern="1200" dirty="0">
                <a:solidFill>
                  <a:schemeClr val="tx1"/>
                </a:solidFill>
                <a:effectLst/>
                <a:latin typeface="+mn-lt"/>
                <a:ea typeface="+mn-ea"/>
                <a:cs typeface="+mn-cs"/>
              </a:rPr>
              <a:t> References to the “temple of Baal-</a:t>
            </a:r>
            <a:r>
              <a:rPr lang="en-US" sz="1200" kern="1200" dirty="0" err="1">
                <a:solidFill>
                  <a:schemeClr val="tx1"/>
                </a:solidFill>
                <a:effectLst/>
                <a:latin typeface="+mn-lt"/>
                <a:ea typeface="+mn-ea"/>
                <a:cs typeface="+mn-cs"/>
              </a:rPr>
              <a:t>Berith</a:t>
            </a:r>
            <a:r>
              <a:rPr lang="en-US" sz="1200" kern="1200" dirty="0">
                <a:solidFill>
                  <a:schemeClr val="tx1"/>
                </a:solidFill>
                <a:effectLst/>
                <a:latin typeface="+mn-lt"/>
                <a:ea typeface="+mn-ea"/>
                <a:cs typeface="+mn-cs"/>
              </a:rPr>
              <a:t>” (v. 4), “Beth-</a:t>
            </a:r>
            <a:r>
              <a:rPr lang="en-US" sz="1200" kern="1200" dirty="0" err="1">
                <a:solidFill>
                  <a:schemeClr val="tx1"/>
                </a:solidFill>
                <a:effectLst/>
                <a:latin typeface="+mn-lt"/>
                <a:ea typeface="+mn-ea"/>
                <a:cs typeface="+mn-cs"/>
              </a:rPr>
              <a:t>Millo</a:t>
            </a:r>
            <a:r>
              <a:rPr lang="en-US" sz="1200" kern="1200" dirty="0">
                <a:solidFill>
                  <a:schemeClr val="tx1"/>
                </a:solidFill>
                <a:effectLst/>
                <a:latin typeface="+mn-lt"/>
                <a:ea typeface="+mn-ea"/>
                <a:cs typeface="+mn-cs"/>
              </a:rPr>
              <a:t>” (vv. 6, 20), “temple of their god” (v. 27), “tower of Shechem” (vv.46, 49) and “temple of El-</a:t>
            </a:r>
            <a:r>
              <a:rPr lang="en-US" sz="1200" kern="1200" dirty="0" err="1">
                <a:solidFill>
                  <a:schemeClr val="tx1"/>
                </a:solidFill>
                <a:effectLst/>
                <a:latin typeface="+mn-lt"/>
                <a:ea typeface="+mn-ea"/>
                <a:cs typeface="+mn-cs"/>
              </a:rPr>
              <a:t>Berith</a:t>
            </a:r>
            <a:r>
              <a:rPr lang="en-US" sz="1200" kern="1200" dirty="0">
                <a:solidFill>
                  <a:schemeClr val="tx1"/>
                </a:solidFill>
                <a:effectLst/>
                <a:latin typeface="+mn-lt"/>
                <a:ea typeface="+mn-ea"/>
                <a:cs typeface="+mn-cs"/>
              </a:rPr>
              <a:t>” (v. 46) all appear to be the same structure at Shechem (Stager 2003; 1999: 242, 245; Toombs 1992:1184; Campbell 1983: 269; Campbell and Ross 1963: 16). </a:t>
            </a:r>
            <a:r>
              <a:rPr lang="en-US" sz="1200" kern="1200" dirty="0" err="1">
                <a:solidFill>
                  <a:schemeClr val="tx1"/>
                </a:solidFill>
                <a:effectLst/>
                <a:latin typeface="+mn-lt"/>
                <a:ea typeface="+mn-ea"/>
                <a:cs typeface="+mn-cs"/>
              </a:rPr>
              <a:t>Berith</a:t>
            </a:r>
            <a:r>
              <a:rPr lang="en-US" sz="1200" kern="1200" dirty="0">
                <a:solidFill>
                  <a:schemeClr val="tx1"/>
                </a:solidFill>
                <a:effectLst/>
                <a:latin typeface="+mn-lt"/>
                <a:ea typeface="+mn-ea"/>
                <a:cs typeface="+mn-cs"/>
              </a:rPr>
              <a:t> is the Hebrew word for covenant, so the temple was for “Baal of the covenant.” A large fortress temple discovered on the acropolis of Shechem has been identified as the temple of Judges 9 (Stager 2003; 1999). It was constructed in the 17th century BC and lasted until the destruction of the city by Abimelech in the 12th century BC. The largest temple yet found in Canaan, it measures 70 x 86.3 ft (21.2 x 26.3 m), and has foundations 17 ft (5.1 m) thick that supported a multistoried superstructure of mud bricks and timber. </a:t>
            </a:r>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61</a:t>
            </a:fld>
            <a:endParaRPr lang="en-US"/>
          </a:p>
        </p:txBody>
      </p:sp>
    </p:spTree>
    <p:extLst>
      <p:ext uri="{BB962C8B-B14F-4D97-AF65-F5344CB8AC3E}">
        <p14:creationId xmlns:p14="http://schemas.microsoft.com/office/powerpoint/2010/main" val="3116995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Abimelech’s attack on Shechem culminates with the “notables of the Tower of Shechem” taking refuge in the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—sometimes translated as “the stronghold”—of the Temple of El-</a:t>
            </a:r>
            <a:r>
              <a:rPr lang="en-US" sz="1200" kern="1200" dirty="0" err="1">
                <a:solidFill>
                  <a:schemeClr val="tx1"/>
                </a:solidFill>
                <a:effectLst/>
                <a:latin typeface="+mn-lt"/>
                <a:ea typeface="+mn-ea"/>
                <a:cs typeface="+mn-cs"/>
              </a:rPr>
              <a:t>berith</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Judges 9:46</a:t>
            </a:r>
            <a:r>
              <a:rPr lang="en-US" sz="1200" kern="1200" dirty="0">
                <a:solidFill>
                  <a:schemeClr val="tx1"/>
                </a:solidFill>
                <a:effectLst/>
                <a:latin typeface="+mn-lt"/>
                <a:ea typeface="+mn-ea"/>
                <a:cs typeface="+mn-cs"/>
              </a:rPr>
              <a:t>). Abimelech and his troops gathered brushwood and “laid it against the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and they set the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on fire over [or against] them, so that all the people of the Tower of Shechem also died, about a thousand men and women” (</a:t>
            </a:r>
            <a:r>
              <a:rPr lang="en-US" sz="1200" u="none" strike="noStrike" kern="1200" dirty="0">
                <a:solidFill>
                  <a:schemeClr val="tx1"/>
                </a:solidFill>
                <a:effectLst/>
                <a:latin typeface="+mn-lt"/>
                <a:ea typeface="+mn-ea"/>
                <a:cs typeface="+mn-cs"/>
              </a:rPr>
              <a:t>Judges 9:46</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49</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word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remains a conundrum (it appears only one other time in the Hebrew Bible, in </a:t>
            </a:r>
            <a:r>
              <a:rPr lang="en-US" sz="1200" u="none" strike="noStrike" kern="1200" dirty="0">
                <a:solidFill>
                  <a:schemeClr val="tx1"/>
                </a:solidFill>
                <a:effectLst/>
                <a:latin typeface="+mn-lt"/>
                <a:ea typeface="+mn-ea"/>
                <a:cs typeface="+mn-cs"/>
              </a:rPr>
              <a:t>1 Samuel 13:6</a:t>
            </a:r>
            <a:r>
              <a:rPr lang="en-US" sz="1200" kern="1200" dirty="0">
                <a:solidFill>
                  <a:schemeClr val="tx1"/>
                </a:solidFill>
                <a:effectLst/>
                <a:latin typeface="+mn-lt"/>
                <a:ea typeface="+mn-ea"/>
                <a:cs typeface="+mn-cs"/>
              </a:rPr>
              <a:t>, but its use there does not help us understand its meaning here). Some scholars have interpreted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to mean a </a:t>
            </a:r>
            <a:r>
              <a:rPr lang="en-US" sz="1200" kern="1200" dirty="0" err="1">
                <a:solidFill>
                  <a:schemeClr val="tx1"/>
                </a:solidFill>
                <a:effectLst/>
                <a:latin typeface="+mn-lt"/>
                <a:ea typeface="+mn-ea"/>
                <a:cs typeface="+mn-cs"/>
              </a:rPr>
              <a:t>rockcut</a:t>
            </a:r>
            <a:r>
              <a:rPr lang="en-US" sz="1200" kern="1200" dirty="0">
                <a:solidFill>
                  <a:schemeClr val="tx1"/>
                </a:solidFill>
                <a:effectLst/>
                <a:latin typeface="+mn-lt"/>
                <a:ea typeface="+mn-ea"/>
                <a:cs typeface="+mn-cs"/>
              </a:rPr>
              <a:t> tunnel or chamber. Taking into consideration the context of </a:t>
            </a:r>
            <a:r>
              <a:rPr lang="en-US" sz="1200" u="none" strike="noStrike" kern="1200" dirty="0">
                <a:solidFill>
                  <a:schemeClr val="tx1"/>
                </a:solidFill>
                <a:effectLst/>
                <a:latin typeface="+mn-lt"/>
                <a:ea typeface="+mn-ea"/>
                <a:cs typeface="+mn-cs"/>
              </a:rPr>
              <a:t>Judges 9</a:t>
            </a:r>
            <a:r>
              <a:rPr lang="en-US" sz="1200" kern="1200" dirty="0">
                <a:solidFill>
                  <a:schemeClr val="tx1"/>
                </a:solidFill>
                <a:effectLst/>
                <a:latin typeface="+mn-lt"/>
                <a:ea typeface="+mn-ea"/>
                <a:cs typeface="+mn-cs"/>
              </a:rPr>
              <a:t>, I would suggest that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refers to the corridors or ambulatory inside the walls that surrounded Shechem’s temple on three sides. It seems unlikely that the 16.7-foot-thick foundation wall of the temple rose two or three stories high as solid walls. More likely, the side walls consisted of parallel interior and exterior walls with room enough between them for corridors. Later analogies can perhaps be found in the three-story “side rooms” attached to Solomon’s Temple in Jerusalem (</a:t>
            </a:r>
            <a:r>
              <a:rPr lang="en-US" sz="1200" u="none" strike="noStrike" kern="1200" dirty="0">
                <a:solidFill>
                  <a:schemeClr val="tx1"/>
                </a:solidFill>
                <a:effectLst/>
                <a:latin typeface="+mn-lt"/>
                <a:ea typeface="+mn-ea"/>
                <a:cs typeface="+mn-cs"/>
              </a:rPr>
              <a:t>1 Kings 6–7</a:t>
            </a:r>
            <a:r>
              <a:rPr lang="en-US" sz="1200" kern="1200" dirty="0">
                <a:solidFill>
                  <a:schemeClr val="tx1"/>
                </a:solidFill>
                <a:effectLst/>
                <a:latin typeface="+mn-lt"/>
                <a:ea typeface="+mn-ea"/>
                <a:cs typeface="+mn-cs"/>
              </a:rPr>
              <a:t>). Archaeological remains of a well-preserved temple at ’Ain Dara, in Syria, provide a contemporary parallel to the Jerusalem </a:t>
            </a:r>
            <a:r>
              <a:rPr lang="en-US" sz="1200" kern="1200" dirty="0" err="1">
                <a:solidFill>
                  <a:schemeClr val="tx1"/>
                </a:solidFill>
                <a:effectLst/>
                <a:latin typeface="+mn-lt"/>
                <a:ea typeface="+mn-ea"/>
                <a:cs typeface="+mn-cs"/>
              </a:rPr>
              <a:t>Temple.</a:t>
            </a:r>
            <a:r>
              <a:rPr lang="en-US" sz="1200" u="none" strike="noStrike" kern="1200" baseline="30000" dirty="0" err="1">
                <a:solidFill>
                  <a:schemeClr val="tx1"/>
                </a:solidFill>
                <a:effectLst/>
                <a:latin typeface="+mn-lt"/>
                <a:ea typeface="+mn-ea"/>
                <a:cs typeface="+mn-cs"/>
                <a:hlinkClick r:id="rId3"/>
              </a:rPr>
              <a:t>a</a:t>
            </a:r>
            <a:r>
              <a:rPr lang="en-US" sz="1200" kern="1200" dirty="0">
                <a:solidFill>
                  <a:schemeClr val="tx1"/>
                </a:solidFill>
                <a:effectLst/>
                <a:latin typeface="+mn-lt"/>
                <a:ea typeface="+mn-ea"/>
                <a:cs typeface="+mn-cs"/>
              </a:rPr>
              <a:t> The outer stone walls of the ’Ain Dara temple are 18 feet thick at the base. Parallel walls once built several stories high on the thick stone </a:t>
            </a:r>
            <a:r>
              <a:rPr lang="en-US" sz="1200" kern="1200" dirty="0" err="1">
                <a:solidFill>
                  <a:schemeClr val="tx1"/>
                </a:solidFill>
                <a:effectLst/>
                <a:latin typeface="+mn-lt"/>
                <a:ea typeface="+mn-ea"/>
                <a:cs typeface="+mn-cs"/>
              </a:rPr>
              <a:t>socles</a:t>
            </a:r>
            <a:r>
              <a:rPr lang="en-US" sz="1200" kern="1200" dirty="0">
                <a:solidFill>
                  <a:schemeClr val="tx1"/>
                </a:solidFill>
                <a:effectLst/>
                <a:latin typeface="+mn-lt"/>
                <a:ea typeface="+mn-ea"/>
                <a:cs typeface="+mn-cs"/>
              </a:rPr>
              <a:t> (base) still stand high enough to create corridors 6.6 feet to 8.2 feet wide on three sides of the temple. Access to the ambulatory was through a side door of the great portico at the front of the building.</a:t>
            </a:r>
            <a:r>
              <a:rPr lang="en-US" sz="1200" u="none" strike="noStrike" kern="1200" baseline="30000" dirty="0">
                <a:solidFill>
                  <a:schemeClr val="tx1"/>
                </a:solidFill>
                <a:effectLst/>
                <a:latin typeface="+mn-lt"/>
                <a:ea typeface="+mn-ea"/>
                <a:cs typeface="+mn-cs"/>
                <a:hlinkClick r:id="rId4"/>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can imagine such doors leading into one or both of the great towers that flanked the entrance to the Fortress-Temple at Shechem. At ground level the corridor would have the appearance of a rather dark, narrow tunnel. Stairwells in the temple towers led to upper stories. Like the “side rooms” of the Jerusalem Temple (see </a:t>
            </a:r>
            <a:r>
              <a:rPr lang="en-US" sz="1200" u="none" strike="noStrike" kern="1200" dirty="0">
                <a:solidFill>
                  <a:schemeClr val="tx1"/>
                </a:solidFill>
                <a:effectLst/>
                <a:latin typeface="+mn-lt"/>
                <a:ea typeface="+mn-ea"/>
                <a:cs typeface="+mn-cs"/>
              </a:rPr>
              <a:t>1 Kings 6:6</a:t>
            </a:r>
            <a:r>
              <a:rPr lang="en-US" sz="1200" kern="1200" dirty="0">
                <a:solidFill>
                  <a:schemeClr val="tx1"/>
                </a:solidFill>
                <a:effectLst/>
                <a:latin typeface="+mn-lt"/>
                <a:ea typeface="+mn-ea"/>
                <a:cs typeface="+mn-cs"/>
              </a:rPr>
              <a:t>), the interior of the corridors at the upper levels of Shechem’s Fortress-Temple would have become increasingly more spacious as the load-bearing side walls became narrower. If this were the </a:t>
            </a:r>
            <a:r>
              <a:rPr lang="en-US" sz="1200" i="1" kern="1200" dirty="0" err="1">
                <a:solidFill>
                  <a:schemeClr val="tx1"/>
                </a:solidFill>
                <a:effectLst/>
                <a:latin typeface="+mn-lt"/>
                <a:ea typeface="+mn-ea"/>
                <a:cs typeface="+mn-cs"/>
              </a:rPr>
              <a:t>seriah</a:t>
            </a:r>
            <a:r>
              <a:rPr lang="en-US" sz="1200" kern="1200" dirty="0">
                <a:solidFill>
                  <a:schemeClr val="tx1"/>
                </a:solidFill>
                <a:effectLst/>
                <a:latin typeface="+mn-lt"/>
                <a:ea typeface="+mn-ea"/>
                <a:cs typeface="+mn-cs"/>
              </a:rPr>
              <a:t> to which the elite of Shechem fled to escape Abimelech in </a:t>
            </a:r>
            <a:r>
              <a:rPr lang="en-US" sz="1200" u="none" strike="noStrike" kern="1200" dirty="0">
                <a:solidFill>
                  <a:schemeClr val="tx1"/>
                </a:solidFill>
                <a:effectLst/>
                <a:latin typeface="+mn-lt"/>
                <a:ea typeface="+mn-ea"/>
                <a:cs typeface="+mn-cs"/>
              </a:rPr>
              <a:t>Judges 9</a:t>
            </a:r>
            <a:r>
              <a:rPr lang="en-US" sz="1200" kern="1200" dirty="0">
                <a:solidFill>
                  <a:schemeClr val="tx1"/>
                </a:solidFill>
                <a:effectLst/>
                <a:latin typeface="+mn-lt"/>
                <a:ea typeface="+mn-ea"/>
                <a:cs typeface="+mn-cs"/>
              </a:rPr>
              <a:t>, smoke from bonfires at the entrance of the corridors would have suffocated many of the people crowded inside; bonfires laid up against the outer walls of the temple would have roasted the rest.</a:t>
            </a:r>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62</a:t>
            </a:fld>
            <a:endParaRPr lang="en-US"/>
          </a:p>
        </p:txBody>
      </p:sp>
    </p:spTree>
    <p:extLst>
      <p:ext uri="{BB962C8B-B14F-4D97-AF65-F5344CB8AC3E}">
        <p14:creationId xmlns:p14="http://schemas.microsoft.com/office/powerpoint/2010/main" val="28092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0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79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p>
            <a:fld id="{418EE11C-7B01-4088-A75D-8B97A25B68F7}" type="slidenum">
              <a:rPr lang="en-US" smtClean="0">
                <a:latin typeface="Times New Roman" pitchFamily="18" charset="0"/>
                <a:cs typeface="Calibri" pitchFamily="34" charset="0"/>
              </a:rPr>
              <a:pPr/>
              <a:t>17</a:t>
            </a:fld>
            <a:endParaRPr lang="en-US" dirty="0">
              <a:latin typeface="Times New Roman" pitchFamily="18" charset="0"/>
              <a:cs typeface="Calibri" pitchFamily="34"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pPr eaLnBrk="1" hangingPunct="1"/>
            <a:r>
              <a:rPr lang="en-US" dirty="0">
                <a:latin typeface="Times New Roman" pitchFamily="18" charset="0"/>
              </a:rPr>
              <a:t>The Atlantic </a:t>
            </a:r>
            <a:r>
              <a:rPr lang="en-US" dirty="0" err="1">
                <a:latin typeface="Times New Roman" pitchFamily="18" charset="0"/>
              </a:rPr>
              <a:t>terebinth</a:t>
            </a:r>
            <a:r>
              <a:rPr lang="en-US" dirty="0">
                <a:latin typeface="Times New Roman" pitchFamily="18" charset="0"/>
              </a:rPr>
              <a:t> tree can be found throughout the Negev highlands. One of the most common trees in Israel in biblical times, these trees can produce fruit even if there is very little rain each year. Because it could live for up to 800 years, and could regenerate from its stump, it was a symbol of fertility and was worshipped by the Canaanites and Israelites.</a:t>
            </a:r>
          </a:p>
          <a:p>
            <a:pPr eaLnBrk="1" hangingPunct="1"/>
            <a:endParaRPr lang="en-US" dirty="0">
              <a:latin typeface="Times New Roman" pitchFamily="18" charset="0"/>
            </a:endParaRPr>
          </a:p>
          <a:p>
            <a:pPr eaLnBrk="1" hangingPunct="1"/>
            <a:r>
              <a:rPr lang="en-US" dirty="0">
                <a:latin typeface="Times New Roman" pitchFamily="18" charset="0"/>
              </a:rPr>
              <a:t>tb010303570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Samaritan Bible consists only of the Pentateuch, the five books of Moses. Moreover, the Samaritan Pentateuch (or SP, as it is abbreviated in scholarly literature) differs from the standard Hebrew Pentateuch (or MT, for Masoretic Text) in several of important details.</a:t>
            </a:r>
          </a:p>
          <a:p>
            <a:r>
              <a:rPr lang="en-US" sz="1200" dirty="0"/>
              <a:t>In the MT, upon entering the Holy Land the Israelites are commanded to build an altar on Mt. </a:t>
            </a:r>
            <a:r>
              <a:rPr lang="en-US" sz="1200" dirty="0" err="1"/>
              <a:t>Ebal</a:t>
            </a:r>
            <a:r>
              <a:rPr lang="en-US" sz="1200" dirty="0"/>
              <a:t> (Deuteronomy 27:4), opposite Mt. Gerizim; in the SP, the altar is to be built on Mt. Gerizim. In Samaritan tradition, the Israelites’ Tent of Meeting (or Tabernacle) was set up on Mt. Gerizim. In the MT, it is set up in Shiloh (Joshua 18:1). More importantly, wherever the MT has “the place the Lord (Yahweh) will choose” (envisioning Jerusalem, which had not yet been conquered), the SP has “the place the Lord has chosen,” (referring to Gerizim).</a:t>
            </a:r>
            <a:r>
              <a:rPr lang="en-US" sz="1200" baseline="30000" dirty="0"/>
              <a:t>2</a:t>
            </a:r>
            <a:r>
              <a:rPr lang="en-US" sz="1200" dirty="0"/>
              <a:t> The SP even has an additional commandment to worship on Mt. Gerizim. </a:t>
            </a:r>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77</a:t>
            </a:fld>
            <a:endParaRPr lang="en-US"/>
          </a:p>
        </p:txBody>
      </p:sp>
    </p:spTree>
    <p:extLst>
      <p:ext uri="{BB962C8B-B14F-4D97-AF65-F5344CB8AC3E}">
        <p14:creationId xmlns:p14="http://schemas.microsoft.com/office/powerpoint/2010/main" val="3360549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Jesus was talking to the Samaritan woman at Jacob's well in Sychar (modern Nablus), she said to Him, 'Our fathers worshiped on this mountain' (Jn 4:20). She was referring to Mount </a:t>
            </a:r>
            <a:r>
              <a:rPr lang="en-US" sz="1200" b="1" dirty="0"/>
              <a:t>Gerizim</a:t>
            </a:r>
            <a:r>
              <a:rPr lang="en-US" sz="1200" dirty="0"/>
              <a:t> 2 km (1.2 mi) to the southwest, the center of Samaritan worship since the eighth century BC. After nearly two decades of work, the Samaritan sacred precinct and a later Byzantine church have been laid bare, thanks to the efforts of the Israel Antiquities Authority. Yitzhak Magen, director of the excavations, summarizes the findings in the following article.</a:t>
            </a:r>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79</a:t>
            </a:fld>
            <a:endParaRPr lang="en-US"/>
          </a:p>
        </p:txBody>
      </p:sp>
    </p:spTree>
    <p:extLst>
      <p:ext uri="{BB962C8B-B14F-4D97-AF65-F5344CB8AC3E}">
        <p14:creationId xmlns:p14="http://schemas.microsoft.com/office/powerpoint/2010/main" val="349494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Previously Proposed Solutions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have been a number of solutions proposed for the unusual relationship that existed between Israel and Shechem. One possibility often suggested is that Josh 8:30-35 and Joshua 24 are simply literary constructs. De Vaux, for example, says that Josh 8:30-35 is a late editorial insertion (1978: 594, 620). This may explain the journeys to Shechem for covenant ceremonies, but it does not explain the lack of military campaigns in the territory of Shechem, or the burial of Joseph there.</a:t>
            </a:r>
          </a:p>
          <a:p>
            <a:r>
              <a:rPr lang="en-US" sz="1200" kern="1200" dirty="0">
                <a:solidFill>
                  <a:schemeClr val="tx1"/>
                </a:solidFill>
                <a:effectLst/>
                <a:latin typeface="+mn-lt"/>
                <a:ea typeface="+mn-ea"/>
                <a:cs typeface="+mn-cs"/>
              </a:rPr>
              <a:t>Another explanation is that the area of Shechem had already been conquered by the Israelites as described in Genesis 34. Here, we have the account of the slaughter of the men of Shechem by two of Jacob's sons, Simeon and Levi, because of the rape of Dinah, their sister. According to this theory some Israelites settled in Shechem at that time and were still living there at the time of the Conquest (Jack 1925: 151, 152; Campbell and Ross 1963; Boling 1982: 254; Wright 1962: 77; Wright 1965: 20, 21, 135). This proposition is pure speculation, since there is no hint of Israelites living in Shechem between the time of Jacob and the Conquest. According to the biblical record, Jacob's family stayed together and were forced to move to Egypt because of a famine in Canaan.</a:t>
            </a:r>
          </a:p>
          <a:p>
            <a:r>
              <a:rPr lang="en-US" sz="1200" kern="1200" dirty="0">
                <a:solidFill>
                  <a:schemeClr val="tx1"/>
                </a:solidFill>
                <a:effectLst/>
                <a:latin typeface="+mn-lt"/>
                <a:ea typeface="+mn-ea"/>
                <a:cs typeface="+mn-cs"/>
              </a:rPr>
              <a:t>A third idea is the possibility that Israel conquered Shechem, or Shechem surrendered without resistance, although the event was not recorded in the Bible (</a:t>
            </a:r>
            <a:r>
              <a:rPr lang="en-US" sz="1200" kern="1200" dirty="0" err="1">
                <a:solidFill>
                  <a:schemeClr val="tx1"/>
                </a:solidFill>
                <a:effectLst/>
                <a:latin typeface="+mn-lt"/>
                <a:ea typeface="+mn-ea"/>
                <a:cs typeface="+mn-cs"/>
              </a:rPr>
              <a:t>Blaike</a:t>
            </a:r>
            <a:r>
              <a:rPr lang="en-US" sz="1200" kern="1200" dirty="0">
                <a:solidFill>
                  <a:schemeClr val="tx1"/>
                </a:solidFill>
                <a:effectLst/>
                <a:latin typeface="+mn-lt"/>
                <a:ea typeface="+mn-ea"/>
                <a:cs typeface="+mn-cs"/>
              </a:rPr>
              <a:t> 1893: 202; Kitchen 1966: 71; Davis 1969: 59). Again, because of its importance, if Shechem was defeated by the Israelites, logic dictates that it would have been included in the Conquest narrative.</a:t>
            </a:r>
          </a:p>
          <a:p>
            <a:r>
              <a:rPr lang="en-US" sz="1200" kern="1200" dirty="0">
                <a:solidFill>
                  <a:schemeClr val="tx1"/>
                </a:solidFill>
                <a:effectLst/>
                <a:latin typeface="+mn-lt"/>
                <a:ea typeface="+mn-ea"/>
                <a:cs typeface="+mn-cs"/>
              </a:rPr>
              <a:t>A fourth prospect, suggested by John </a:t>
            </a:r>
            <a:r>
              <a:rPr lang="en-US" sz="1200" kern="1200" dirty="0" err="1">
                <a:solidFill>
                  <a:schemeClr val="tx1"/>
                </a:solidFill>
                <a:effectLst/>
                <a:latin typeface="+mn-lt"/>
                <a:ea typeface="+mn-ea"/>
                <a:cs typeface="+mn-cs"/>
              </a:rPr>
              <a:t>Bimson</a:t>
            </a:r>
            <a:r>
              <a:rPr lang="en-US" sz="1200" kern="1200" dirty="0">
                <a:solidFill>
                  <a:schemeClr val="tx1"/>
                </a:solidFill>
                <a:effectLst/>
                <a:latin typeface="+mn-lt"/>
                <a:ea typeface="+mn-ea"/>
                <a:cs typeface="+mn-cs"/>
              </a:rPr>
              <a:t> (1981: 211-214), is that Shechem was already destroyed and abandoned before the Israelites arrived. The possibility that this could be the case is dependent upon one's chronology for the Conquest. There are two windows of opportunity for this reconstruction. According to the archaeological findings, Shechem was abandoned in the LB IA period, ca. 1500-1450 BC, following the violent destruction at the end of the Middle Bronze Age. Another such abandonment occurred in the Iron I period, after the Abi-</a:t>
            </a:r>
            <a:r>
              <a:rPr lang="en-US" sz="1200" kern="1200" dirty="0" err="1">
                <a:solidFill>
                  <a:schemeClr val="tx1"/>
                </a:solidFill>
                <a:effectLst/>
                <a:latin typeface="+mn-lt"/>
                <a:ea typeface="+mn-ea"/>
                <a:cs typeface="+mn-cs"/>
              </a:rPr>
              <a:t>melech</a:t>
            </a:r>
            <a:r>
              <a:rPr lang="en-US" sz="1200" kern="1200" dirty="0">
                <a:solidFill>
                  <a:schemeClr val="tx1"/>
                </a:solidFill>
                <a:effectLst/>
                <a:latin typeface="+mn-lt"/>
                <a:ea typeface="+mn-ea"/>
                <a:cs typeface="+mn-cs"/>
              </a:rPr>
              <a:t> destruction, 1150-975 BC (Campbell 1993: 1347). </a:t>
            </a:r>
            <a:r>
              <a:rPr lang="en-US" sz="1200" kern="1200" dirty="0" err="1">
                <a:solidFill>
                  <a:schemeClr val="tx1"/>
                </a:solidFill>
                <a:effectLst/>
                <a:latin typeface="+mn-lt"/>
                <a:ea typeface="+mn-ea"/>
                <a:cs typeface="+mn-cs"/>
              </a:rPr>
              <a:t>Bimson</a:t>
            </a:r>
            <a:r>
              <a:rPr lang="en-US" sz="1200" kern="1200" dirty="0">
                <a:solidFill>
                  <a:schemeClr val="tx1"/>
                </a:solidFill>
                <a:effectLst/>
                <a:latin typeface="+mn-lt"/>
                <a:ea typeface="+mn-ea"/>
                <a:cs typeface="+mn-cs"/>
              </a:rPr>
              <a:t> would place the Conquest at the end of the Middle Bronze period and thus postulates that the Israelites visited the ruined site just before the rebuilding of the city in the LB IB period. Such a scenario would work only if his dating of the Conquest is correct. According to biblical chronology, however, we should expect the Conquest to have taken place at the end of the 15th century (Shea 1982: 233), in which case this particular explanation would be ruled out.</a:t>
            </a:r>
          </a:p>
          <a:p>
            <a:r>
              <a:rPr lang="en-US" sz="1200" kern="1200" dirty="0">
                <a:solidFill>
                  <a:schemeClr val="tx1"/>
                </a:solidFill>
                <a:effectLst/>
                <a:latin typeface="+mn-lt"/>
                <a:ea typeface="+mn-ea"/>
                <a:cs typeface="+mn-cs"/>
              </a:rPr>
              <a:t>The most attractive solution thus far proposed is that the Israelites made a treaty or covenant with Shechem, which is not recorded in the Bible (Anderson 1957: 14; Gray 1967: 94; Bright 1972: 132; </a:t>
            </a:r>
            <a:r>
              <a:rPr lang="en-US" sz="1200" kern="1200" dirty="0" err="1">
                <a:solidFill>
                  <a:schemeClr val="tx1"/>
                </a:solidFill>
                <a:effectLst/>
                <a:latin typeface="+mn-lt"/>
                <a:ea typeface="+mn-ea"/>
                <a:cs typeface="+mn-cs"/>
              </a:rPr>
              <a:t>Soggin</a:t>
            </a:r>
            <a:r>
              <a:rPr lang="en-US" sz="1200" kern="1200" dirty="0">
                <a:solidFill>
                  <a:schemeClr val="tx1"/>
                </a:solidFill>
                <a:effectLst/>
                <a:latin typeface="+mn-lt"/>
                <a:ea typeface="+mn-ea"/>
                <a:cs typeface="+mn-cs"/>
              </a:rPr>
              <a:t> 1972: 229; Wright and Campbell 1988: 461). In the Septuagint, Josh 8:30-35 is placed after Josh 9:2, apparently in an effort to link the journey to Shechem with the Gibeonite covenant. Some have suggested that the covenant with the Gibeonites included Shechem (NIV Study Bible: 302). This is not compatible with historical reality, however, since Shechem was a much more important center than Gibeon and surely would have been mentioned if it were part of a covenant with Israel.</a:t>
            </a:r>
          </a:p>
          <a:p>
            <a:r>
              <a:rPr lang="en-US" sz="1200" kern="1200" dirty="0">
                <a:solidFill>
                  <a:schemeClr val="tx1"/>
                </a:solidFill>
                <a:effectLst/>
                <a:latin typeface="+mn-lt"/>
                <a:ea typeface="+mn-ea"/>
                <a:cs typeface="+mn-cs"/>
              </a:rPr>
              <a:t>International treaties were of two types. Parity treaties, between equal powers, sought to establish nonaggression between the parties to guarantee the stability of the respective ruling dynasties (Bar-re 1992: 654). Such a treaty does not seem to fit the Israel-Shechem situation, however, since Israel had no political status at the time of the Conquest and could not be considered an equal with a well established, urban-based, power such as Shechem.</a:t>
            </a:r>
          </a:p>
          <a:p>
            <a:r>
              <a:rPr lang="en-US" sz="1200" kern="1200" dirty="0">
                <a:solidFill>
                  <a:schemeClr val="tx1"/>
                </a:solidFill>
                <a:effectLst/>
                <a:latin typeface="+mn-lt"/>
                <a:ea typeface="+mn-ea"/>
                <a:cs typeface="+mn-cs"/>
              </a:rPr>
              <a:t>The second type, suzerain-vassal treaties, were made between a major power and a lesser power. They served to consolidate the hegemony of the suzerain, with the interests of the vassal being subordinate to those of the suzerain (Barré 1992: 654). Again, this type of treaty does not fit the relationship of Shechem and the Israelites because there is no hint in the biblical record that Israel was a vassal to Shechem.</a:t>
            </a:r>
          </a:p>
          <a:p>
            <a:r>
              <a:rPr lang="en-US" sz="1200" b="1" kern="1200" dirty="0">
                <a:solidFill>
                  <a:schemeClr val="tx1"/>
                </a:solidFill>
                <a:effectLst/>
                <a:latin typeface="+mn-lt"/>
                <a:ea typeface="+mn-ea"/>
                <a:cs typeface="+mn-cs"/>
              </a:rPr>
              <a:t>A New Proposal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proposed solution, I suggest a slight variation on the treaty/covenant approach. In view of the power and influence of Shechem, it seems most plausible that Israel came into central Canaan under the patronage of the king of Shechem. Such an arrangement would differ from a covenant or treaty. In a patron-client relationship, the client is under the care and protection of the patron, and in the case of Shechem and Israel, both parties stood to gain by the arrangement. According to this scenario, after Israel had wandered in the Sinai for 40 years, they struck a deal, evidently while Moses was still alive, with the king of Shechem. The terms of the agreement seems to have been that if the Israelites would help expand his holdings north and south, the king of Shechem would allow the Israelite tribes to settle in his domain, most likely in previously unoccupied areas, and in newly-acquired regions. This would have applied only to the hill country, since the Egyptians were firmly in control of the lowland areas along the coast and the inland Jezreel Valley.</a:t>
            </a:r>
          </a:p>
          <a:p>
            <a:r>
              <a:rPr lang="en-US" sz="1200" kern="1200" dirty="0">
                <a:solidFill>
                  <a:schemeClr val="tx1"/>
                </a:solidFill>
                <a:effectLst/>
                <a:latin typeface="+mn-lt"/>
                <a:ea typeface="+mn-ea"/>
                <a:cs typeface="+mn-cs"/>
              </a:rPr>
              <a:t>One objection to this idea is the strong biblical prohibition against entering into treaties with the inhabitants of the land (</a:t>
            </a:r>
            <a:r>
              <a:rPr lang="en-US" sz="1200" kern="1200" dirty="0" err="1">
                <a:solidFill>
                  <a:schemeClr val="tx1"/>
                </a:solidFill>
                <a:effectLst/>
                <a:latin typeface="+mn-lt"/>
                <a:ea typeface="+mn-ea"/>
                <a:cs typeface="+mn-cs"/>
              </a:rPr>
              <a:t>Exod</a:t>
            </a:r>
            <a:r>
              <a:rPr lang="en-US" sz="1200" kern="1200" dirty="0">
                <a:solidFill>
                  <a:schemeClr val="tx1"/>
                </a:solidFill>
                <a:effectLst/>
                <a:latin typeface="+mn-lt"/>
                <a:ea typeface="+mn-ea"/>
                <a:cs typeface="+mn-cs"/>
              </a:rPr>
              <a:t> 23:32; 34:12, 15;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7:2; </a:t>
            </a:r>
            <a:r>
              <a:rPr lang="en-US" sz="1200" kern="1200" dirty="0" err="1">
                <a:solidFill>
                  <a:schemeClr val="tx1"/>
                </a:solidFill>
                <a:effectLst/>
                <a:latin typeface="+mn-lt"/>
                <a:ea typeface="+mn-ea"/>
                <a:cs typeface="+mn-cs"/>
              </a:rPr>
              <a:t>Judg</a:t>
            </a:r>
            <a:r>
              <a:rPr lang="en-US" sz="1200" kern="1200" dirty="0">
                <a:solidFill>
                  <a:schemeClr val="tx1"/>
                </a:solidFill>
                <a:effectLst/>
                <a:latin typeface="+mn-lt"/>
                <a:ea typeface="+mn-ea"/>
                <a:cs typeface="+mn-cs"/>
              </a:rPr>
              <a:t> 2:2). This prohibition would have to be understood as applying only to the enemies of Israel, i.e. those outside </a:t>
            </a:r>
            <a:r>
              <a:rPr lang="en-US" sz="1200" kern="1200" dirty="0" err="1">
                <a:solidFill>
                  <a:schemeClr val="tx1"/>
                </a:solidFill>
                <a:effectLst/>
                <a:latin typeface="+mn-lt"/>
                <a:ea typeface="+mn-ea"/>
                <a:cs typeface="+mn-cs"/>
              </a:rPr>
              <a:t>Shechemite</a:t>
            </a:r>
            <a:r>
              <a:rPr lang="en-US" sz="1200" kern="1200" dirty="0">
                <a:solidFill>
                  <a:schemeClr val="tx1"/>
                </a:solidFill>
                <a:effectLst/>
                <a:latin typeface="+mn-lt"/>
                <a:ea typeface="+mn-ea"/>
                <a:cs typeface="+mn-cs"/>
              </a:rPr>
              <a:t> dominion. Such a patron-client agreement is reflected in both the biblical narrative and the Amarna letters, written about a half century after the arrival of the Israelites, according to a late-15th century dating of the Conquest.</a:t>
            </a:r>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84</a:t>
            </a:fld>
            <a:endParaRPr lang="en-US"/>
          </a:p>
        </p:txBody>
      </p:sp>
    </p:spTree>
    <p:extLst>
      <p:ext uri="{BB962C8B-B14F-4D97-AF65-F5344CB8AC3E}">
        <p14:creationId xmlns:p14="http://schemas.microsoft.com/office/powerpoint/2010/main" val="3916760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illustration was created in the 1880s and published in </a:t>
            </a:r>
            <a:r>
              <a:rPr lang="en-US" sz="1200" i="1" dirty="0"/>
              <a:t>Picturesque Palestine</a:t>
            </a:r>
            <a:r>
              <a:rPr lang="en-US" sz="1200" dirty="0"/>
              <a:t>.</a:t>
            </a:r>
          </a:p>
          <a:p>
            <a:endParaRPr lang="en-US" sz="1200" dirty="0"/>
          </a:p>
          <a:p>
            <a:r>
              <a:rPr lang="en-US" sz="1200" dirty="0"/>
              <a:t>pp1230</a:t>
            </a:r>
            <a:endParaRPr lang="en-US" dirty="0"/>
          </a:p>
        </p:txBody>
      </p:sp>
    </p:spTree>
    <p:extLst>
      <p:ext uri="{BB962C8B-B14F-4D97-AF65-F5344CB8AC3E}">
        <p14:creationId xmlns:p14="http://schemas.microsoft.com/office/powerpoint/2010/main" val="1816386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r>
              <a:rPr lang="en-US" dirty="0">
                <a:ea typeface="ＭＳ Ｐゴシック" pitchFamily="34" charset="-128"/>
              </a:rPr>
              <a:t>tb050106401</a:t>
            </a:r>
          </a:p>
        </p:txBody>
      </p:sp>
      <p:sp>
        <p:nvSpPr>
          <p:cNvPr id="1945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CF9C46-5A3E-42AF-A80E-406BD391975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Times New Roman" pitchFamily="18" charset="0"/>
              </a:rPr>
              <a:t>bb00120041</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3610E-C3D1-4B78-8C27-250C9E78AED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endParaRPr>
          </a:p>
        </p:txBody>
      </p:sp>
    </p:spTree>
    <p:extLst>
      <p:ext uri="{BB962C8B-B14F-4D97-AF65-F5344CB8AC3E}">
        <p14:creationId xmlns:p14="http://schemas.microsoft.com/office/powerpoint/2010/main" val="20576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p:spPr>
        <p:txBody>
          <a:bodyPr/>
          <a:lstStyle/>
          <a:p>
            <a:r>
              <a:rPr lang="en-US" dirty="0">
                <a:ea typeface="ＭＳ Ｐゴシック" pitchFamily="34" charset="-128"/>
              </a:rPr>
              <a:t>tb070507663</a:t>
            </a:r>
          </a:p>
        </p:txBody>
      </p:sp>
      <p:sp>
        <p:nvSpPr>
          <p:cNvPr id="2969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8F09C4-4676-4E3A-AEB2-3C1D3152F3B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ln/>
        </p:spPr>
        <p:txBody>
          <a:bodyPr/>
          <a:lstStyle/>
          <a:p>
            <a:pPr marL="228600" indent="-228600" eaLnBrk="1" hangingPunct="1"/>
            <a:r>
              <a:rPr lang="en-US" b="1" dirty="0">
                <a:ea typeface="ＭＳ Ｐゴシック" pitchFamily="34" charset="-128"/>
              </a:rPr>
              <a:t>Mount Gerizim: Introduction</a:t>
            </a:r>
          </a:p>
          <a:p>
            <a:pPr marL="228600" indent="-228600" eaLnBrk="1" hangingPunct="1">
              <a:buFontTx/>
              <a:buAutoNum type="arabicPeriod"/>
            </a:pPr>
            <a:r>
              <a:rPr lang="en-US" dirty="0">
                <a:ea typeface="ＭＳ Ｐゴシック" pitchFamily="34" charset="-128"/>
              </a:rPr>
              <a:t>The Mount Gerizim is 2,816 feet (880 m) above sea level and about 1,130 feet (353 m) above Shechem.</a:t>
            </a:r>
          </a:p>
          <a:p>
            <a:pPr marL="228600" indent="-228600" eaLnBrk="1" hangingPunct="1">
              <a:buFontTx/>
              <a:buAutoNum type="arabicPeriod"/>
            </a:pPr>
            <a:r>
              <a:rPr lang="en-US" dirty="0">
                <a:ea typeface="ＭＳ Ｐゴシック" pitchFamily="34" charset="-128"/>
              </a:rPr>
              <a:t>The mountain is composed of two perpendicular ridges: a lower ridge that runs east-west, and an upper ridge that runs north-south.</a:t>
            </a:r>
          </a:p>
          <a:p>
            <a:pPr marL="685800" lvl="1" indent="-228600" eaLnBrk="1" hangingPunct="1">
              <a:buFontTx/>
              <a:buAutoNum type="alphaLcPeriod"/>
            </a:pPr>
            <a:r>
              <a:rPr lang="en-US" dirty="0">
                <a:ea typeface="ＭＳ Ｐゴシック" pitchFamily="34" charset="-128"/>
              </a:rPr>
              <a:t>On the summit there is a Hellenistic city and a Byzantine church.</a:t>
            </a:r>
          </a:p>
          <a:p>
            <a:pPr marL="685800" lvl="1" indent="-228600" eaLnBrk="1" hangingPunct="1">
              <a:buFontTx/>
              <a:buAutoNum type="alphaLcPeriod"/>
            </a:pPr>
            <a:r>
              <a:rPr lang="en-US" dirty="0">
                <a:ea typeface="ＭＳ Ｐゴシック" pitchFamily="34" charset="-128"/>
              </a:rPr>
              <a:t>On the northern ridge (Tell </a:t>
            </a:r>
            <a:r>
              <a:rPr lang="en-US" dirty="0" err="1">
                <a:ea typeface="ＭＳ Ｐゴシック" pitchFamily="34" charset="-128"/>
              </a:rPr>
              <a:t>er-Ras</a:t>
            </a:r>
            <a:r>
              <a:rPr lang="en-US" dirty="0">
                <a:ea typeface="ＭＳ Ｐゴシック" pitchFamily="34" charset="-128"/>
              </a:rPr>
              <a:t>) there are remains of a Roman temple along with Hellenistic remains. It is an artificial mound measuring 260 x 390 feet (80 x 120 m) and about 33 feet (10 m) high.</a:t>
            </a:r>
          </a:p>
          <a:p>
            <a:pPr marL="685800" lvl="1" indent="-228600" eaLnBrk="1" hangingPunct="1">
              <a:buFontTx/>
              <a:buAutoNum type="alphaLcPeriod"/>
            </a:pPr>
            <a:r>
              <a:rPr lang="en-US" dirty="0">
                <a:ea typeface="ＭＳ Ｐゴシック" pitchFamily="34" charset="-128"/>
              </a:rPr>
              <a:t>Remains of the Crusader period have been found at nearby </a:t>
            </a:r>
            <a:r>
              <a:rPr lang="en-US" dirty="0" err="1">
                <a:ea typeface="ＭＳ Ｐゴシック" pitchFamily="34" charset="-128"/>
              </a:rPr>
              <a:t>Ras</a:t>
            </a:r>
            <a:r>
              <a:rPr lang="en-US" dirty="0">
                <a:ea typeface="ＭＳ Ｐゴシック" pitchFamily="34" charset="-128"/>
              </a:rPr>
              <a:t> </a:t>
            </a:r>
            <a:r>
              <a:rPr lang="en-US" dirty="0" err="1">
                <a:ea typeface="ＭＳ Ｐゴシック" pitchFamily="34" charset="-128"/>
              </a:rPr>
              <a:t>Kikas</a:t>
            </a:r>
            <a:r>
              <a:rPr lang="en-US" dirty="0">
                <a:ea typeface="ＭＳ Ｐゴシック" pitchFamily="34" charset="-128"/>
              </a:rPr>
              <a:t>.</a:t>
            </a:r>
          </a:p>
          <a:p>
            <a:pPr marL="228600" indent="-228600" eaLnBrk="1" hangingPunct="1">
              <a:buFontTx/>
              <a:buAutoNum type="arabicPeriod"/>
            </a:pPr>
            <a:r>
              <a:rPr lang="en-US" dirty="0">
                <a:ea typeface="ＭＳ Ｐゴシック" pitchFamily="34" charset="-128"/>
              </a:rPr>
              <a:t>A Samaritan Temple, Roman Temple, and Byzantine church were all built on Mount Gerizim.</a:t>
            </a:r>
          </a:p>
          <a:p>
            <a:pPr marL="228600" indent="-228600"/>
            <a:endParaRPr lang="en-US" dirty="0">
              <a:ea typeface="ＭＳ Ｐゴシック" pitchFamily="34" charset="-128"/>
            </a:endParaRPr>
          </a:p>
          <a:p>
            <a:pPr marL="228600" indent="-228600"/>
            <a:r>
              <a:rPr lang="en-US" dirty="0">
                <a:ea typeface="ＭＳ Ｐゴシック" pitchFamily="34" charset="-128"/>
              </a:rPr>
              <a:t>tb050106405</a:t>
            </a:r>
          </a:p>
        </p:txBody>
      </p:sp>
      <p:sp>
        <p:nvSpPr>
          <p:cNvPr id="3789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DA43-A850-41A5-B2F6-588259F32AB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r>
              <a:rPr lang="en-US" dirty="0">
                <a:ea typeface="ＭＳ Ｐゴシック" pitchFamily="34" charset="-128"/>
              </a:rPr>
              <a:t>tb050106405</a:t>
            </a:r>
          </a:p>
        </p:txBody>
      </p:sp>
      <p:sp>
        <p:nvSpPr>
          <p:cNvPr id="3993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5BDF96-2E4A-4B4D-889F-5FDE10827D1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cs typeface="Times New Roman" pitchFamily="18" charset="0"/>
              </a:rPr>
              <a:t>bb00120057</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141F17-FA56-4A99-8D88-E36A3119787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endParaRPr>
          </a:p>
        </p:txBody>
      </p:sp>
    </p:spTree>
    <p:extLst>
      <p:ext uri="{BB962C8B-B14F-4D97-AF65-F5344CB8AC3E}">
        <p14:creationId xmlns:p14="http://schemas.microsoft.com/office/powerpoint/2010/main" val="386499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9487AF-0315-4F4C-AB5D-8760EEB25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847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ln/>
        </p:spPr>
        <p:txBody>
          <a:bodyPr/>
          <a:lstStyle/>
          <a:p>
            <a:pPr marL="152400" indent="-152400" eaLnBrk="1" hangingPunct="1"/>
            <a:r>
              <a:rPr lang="en-US" b="1" dirty="0">
                <a:ea typeface="ＭＳ Ｐゴシック" pitchFamily="34" charset="-128"/>
              </a:rPr>
              <a:t>Samaritan Temple on Mount Gerizim: History</a:t>
            </a:r>
          </a:p>
          <a:p>
            <a:pPr marL="227013" indent="-227013" eaLnBrk="1" hangingPunct="1">
              <a:buFontTx/>
              <a:buAutoNum type="arabicPeriod"/>
            </a:pPr>
            <a:r>
              <a:rPr lang="en-US" dirty="0">
                <a:ea typeface="ＭＳ Ｐゴシック" pitchFamily="34" charset="-128"/>
              </a:rPr>
              <a:t>According to the Samaritans, Gerizim is Mount </a:t>
            </a:r>
            <a:r>
              <a:rPr lang="en-US" dirty="0" err="1">
                <a:ea typeface="ＭＳ Ｐゴシック" pitchFamily="34" charset="-128"/>
              </a:rPr>
              <a:t>Moriah</a:t>
            </a:r>
            <a:r>
              <a:rPr lang="en-US" dirty="0">
                <a:ea typeface="ＭＳ Ｐゴシック" pitchFamily="34" charset="-128"/>
              </a:rPr>
              <a:t>, is mentioned in Genesis 22, and is the place where God chose to place his name according to Deuteronomy 12.</a:t>
            </a:r>
          </a:p>
          <a:p>
            <a:pPr marL="227013" indent="-227013" eaLnBrk="1" hangingPunct="1">
              <a:buFontTx/>
              <a:buAutoNum type="arabicPeriod"/>
            </a:pPr>
            <a:r>
              <a:rPr lang="en-US" dirty="0">
                <a:ea typeface="ＭＳ Ｐゴシック" pitchFamily="34" charset="-128"/>
              </a:rPr>
              <a:t>The Samaritans read Gerizim as the place where Joshua built the altar in Joshua 8:30. Some scholars today believe that Gerizim is the original reading, and that it was changed to Ebal because of Jewish anti-Samaritan feeling.</a:t>
            </a:r>
          </a:p>
          <a:p>
            <a:pPr marL="227013" indent="-227013" eaLnBrk="1" hangingPunct="1">
              <a:buFontTx/>
              <a:buAutoNum type="arabicPeriod"/>
            </a:pPr>
            <a:r>
              <a:rPr lang="en-US" dirty="0">
                <a:ea typeface="ＭＳ Ｐゴシック" pitchFamily="34" charset="-128"/>
              </a:rPr>
              <a:t>The Samaritans built a temple on Mount Gerizim in the 5th or 4th century BC. This Samaritan temple was modeled after the temple in Jerusalem.</a:t>
            </a:r>
          </a:p>
          <a:p>
            <a:pPr marL="227013" indent="-227013" eaLnBrk="1" hangingPunct="1">
              <a:buFontTx/>
              <a:buAutoNum type="arabicPeriod"/>
            </a:pPr>
            <a:r>
              <a:rPr lang="en-US" dirty="0">
                <a:ea typeface="ＭＳ Ｐゴシック" pitchFamily="34" charset="-128"/>
              </a:rPr>
              <a:t>Antiochus IV desecrated the Samaritan temple and dedicated it to “Zeus the Friend of Strangers” (2 </a:t>
            </a:r>
            <a:r>
              <a:rPr lang="en-US" dirty="0" err="1">
                <a:ea typeface="ＭＳ Ｐゴシック" pitchFamily="34" charset="-128"/>
              </a:rPr>
              <a:t>Macc</a:t>
            </a:r>
            <a:r>
              <a:rPr lang="en-US" dirty="0">
                <a:ea typeface="ＭＳ Ｐゴシック" pitchFamily="34" charset="-128"/>
              </a:rPr>
              <a:t> 6:2).</a:t>
            </a:r>
          </a:p>
          <a:p>
            <a:pPr marL="227013" indent="-227013" eaLnBrk="1" hangingPunct="1">
              <a:buFontTx/>
              <a:buAutoNum type="arabicPeriod"/>
            </a:pPr>
            <a:r>
              <a:rPr lang="en-US" dirty="0">
                <a:ea typeface="ＭＳ Ｐゴシック" pitchFamily="34" charset="-128"/>
              </a:rPr>
              <a:t>In 129 BC John Hyrcanus completely destroyed the temple.</a:t>
            </a:r>
            <a:endParaRPr lang="en-US" b="1" u="sng" dirty="0">
              <a:ea typeface="ＭＳ Ｐゴシック" pitchFamily="34" charset="-128"/>
            </a:endParaRPr>
          </a:p>
          <a:p>
            <a:pPr marL="152400" indent="-152400"/>
            <a:endParaRPr lang="en-US" dirty="0">
              <a:ea typeface="ＭＳ Ｐゴシック" pitchFamily="34" charset="-128"/>
            </a:endParaRPr>
          </a:p>
          <a:p>
            <a:pPr marL="152400" indent="-152400"/>
            <a:r>
              <a:rPr lang="en-US" dirty="0">
                <a:ea typeface="ＭＳ Ｐゴシック" pitchFamily="34" charset="-128"/>
              </a:rPr>
              <a:t>tb070507668</a:t>
            </a:r>
          </a:p>
        </p:txBody>
      </p:sp>
      <p:sp>
        <p:nvSpPr>
          <p:cNvPr id="5632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33FCEB-7D76-4B64-BB11-52166E1D8CD5}"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b="1" dirty="0">
                <a:ea typeface="ＭＳ Ｐゴシック" pitchFamily="34" charset="-128"/>
              </a:rPr>
              <a:t>Biblical Events at Mount Gerizim</a:t>
            </a:r>
          </a:p>
          <a:p>
            <a:pPr marL="228600" indent="-228600" eaLnBrk="1" hangingPunct="1">
              <a:buFontTx/>
              <a:buAutoNum type="arabicPeriod"/>
            </a:pPr>
            <a:r>
              <a:rPr lang="en-US" dirty="0">
                <a:ea typeface="ＭＳ Ｐゴシック" pitchFamily="34" charset="-128"/>
              </a:rPr>
              <a:t>Toward the end of his life, </a:t>
            </a:r>
            <a:r>
              <a:rPr lang="en-US" b="1" dirty="0">
                <a:ea typeface="ＭＳ Ｐゴシック" pitchFamily="34" charset="-128"/>
              </a:rPr>
              <a:t>Joshua</a:t>
            </a:r>
            <a:r>
              <a:rPr lang="en-US" dirty="0">
                <a:ea typeface="ＭＳ Ｐゴシック" pitchFamily="34" charset="-128"/>
              </a:rPr>
              <a:t> reviewed Israel’s history, and with the people, reconfirmed the covenant with God. A stone of witness was set up and Joseph’s bones were buried in Shechem (Josh 24).</a:t>
            </a:r>
          </a:p>
          <a:p>
            <a:pPr marL="228600" indent="-228600" eaLnBrk="1" hangingPunct="1">
              <a:buFontTx/>
              <a:buAutoNum type="arabicPeriod"/>
            </a:pPr>
            <a:r>
              <a:rPr lang="en-US" b="1" dirty="0">
                <a:ea typeface="ＭＳ Ｐゴシック" pitchFamily="34" charset="-128"/>
              </a:rPr>
              <a:t>Abimelech</a:t>
            </a:r>
            <a:r>
              <a:rPr lang="en-US" dirty="0">
                <a:ea typeface="ＭＳ Ｐゴシック" pitchFamily="34" charset="-128"/>
              </a:rPr>
              <a:t>, Gideon’s son, exalted himself through violence and was proclaimed king at Shechem. Jotham gave his fable of denunciation from Mount Gerizim (</a:t>
            </a:r>
            <a:r>
              <a:rPr lang="en-US" dirty="0" err="1">
                <a:ea typeface="ＭＳ Ｐゴシック" pitchFamily="34" charset="-128"/>
              </a:rPr>
              <a:t>Judg</a:t>
            </a:r>
            <a:r>
              <a:rPr lang="en-US" dirty="0">
                <a:ea typeface="ＭＳ Ｐゴシック" pitchFamily="34" charset="-128"/>
              </a:rPr>
              <a:t> 9).</a:t>
            </a:r>
          </a:p>
          <a:p>
            <a:pPr marL="228600" indent="-228600" eaLnBrk="1" hangingPunct="1">
              <a:buFontTx/>
              <a:buAutoNum type="arabicPeriod"/>
            </a:pPr>
            <a:r>
              <a:rPr lang="en-US" dirty="0">
                <a:ea typeface="ＭＳ Ｐゴシック" pitchFamily="34" charset="-128"/>
              </a:rPr>
              <a:t>The </a:t>
            </a:r>
            <a:r>
              <a:rPr lang="en-US" b="1" dirty="0">
                <a:ea typeface="ＭＳ Ｐゴシック" pitchFamily="34" charset="-128"/>
              </a:rPr>
              <a:t>Samaritans</a:t>
            </a:r>
            <a:r>
              <a:rPr lang="en-US" dirty="0">
                <a:ea typeface="ＭＳ Ｐゴシック" pitchFamily="34" charset="-128"/>
              </a:rPr>
              <a:t> were not allowed to participate in the rebuilding of the Temple, and they opposed the rebuilding of Jerusalem’s city wall (Ezra 4:1-5; </a:t>
            </a:r>
            <a:r>
              <a:rPr lang="en-US" dirty="0" err="1">
                <a:ea typeface="ＭＳ Ｐゴシック" pitchFamily="34" charset="-128"/>
              </a:rPr>
              <a:t>Neh</a:t>
            </a:r>
            <a:r>
              <a:rPr lang="en-US" dirty="0">
                <a:ea typeface="ＭＳ Ｐゴシック" pitchFamily="34" charset="-128"/>
              </a:rPr>
              <a:t> 4:1-9).</a:t>
            </a:r>
          </a:p>
          <a:p>
            <a:pPr marL="228600" indent="-228600" eaLnBrk="1" hangingPunct="1">
              <a:buFontTx/>
              <a:buAutoNum type="arabicPeriod"/>
            </a:pPr>
            <a:r>
              <a:rPr lang="en-US" b="1" dirty="0">
                <a:ea typeface="ＭＳ Ｐゴシック" pitchFamily="34" charset="-128"/>
              </a:rPr>
              <a:t>Jesus</a:t>
            </a:r>
            <a:r>
              <a:rPr lang="en-US" dirty="0">
                <a:ea typeface="ＭＳ Ｐゴシック" pitchFamily="34" charset="-128"/>
              </a:rPr>
              <a:t> traveled through Samaria en route to Galilee. He stopped near </a:t>
            </a:r>
            <a:r>
              <a:rPr lang="en-US" dirty="0" err="1">
                <a:ea typeface="ＭＳ Ｐゴシック" pitchFamily="34" charset="-128"/>
              </a:rPr>
              <a:t>Sychar</a:t>
            </a:r>
            <a:r>
              <a:rPr lang="en-US" dirty="0">
                <a:ea typeface="ＭＳ Ｐゴシック" pitchFamily="34" charset="-128"/>
              </a:rPr>
              <a:t> at Jacob’s Well and discussed living water with a Samaritan woman. The woman at the well references the worship of her fathers on “this mountain” (John 4:20).</a:t>
            </a:r>
          </a:p>
          <a:p>
            <a:endParaRPr lang="en-US" sz="1200" baseline="0" dirty="0">
              <a:latin typeface="Times New Roman" pitchFamily="18" charset="0"/>
            </a:endParaRPr>
          </a:p>
          <a:p>
            <a:r>
              <a:rPr lang="en-US" sz="1200" baseline="0" dirty="0">
                <a:latin typeface="Times New Roman" pitchFamily="18" charset="0"/>
              </a:rPr>
              <a:t>bb00120082</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3610E-C3D1-4B78-8C27-250C9E78AED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endParaRPr>
          </a:p>
        </p:txBody>
      </p:sp>
    </p:spTree>
    <p:extLst>
      <p:ext uri="{BB962C8B-B14F-4D97-AF65-F5344CB8AC3E}">
        <p14:creationId xmlns:p14="http://schemas.microsoft.com/office/powerpoint/2010/main" val="630473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cs typeface="Times New Roman" pitchFamily="18" charset="0"/>
              </a:rPr>
              <a:t>bb00120055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141F17-FA56-4A99-8D88-E36A3119787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endParaRPr>
          </a:p>
        </p:txBody>
      </p:sp>
    </p:spTree>
    <p:extLst>
      <p:ext uri="{BB962C8B-B14F-4D97-AF65-F5344CB8AC3E}">
        <p14:creationId xmlns:p14="http://schemas.microsoft.com/office/powerpoint/2010/main" val="2740465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ln/>
        </p:spPr>
        <p:txBody>
          <a:bodyPr/>
          <a:lstStyle/>
          <a:p>
            <a:pPr marL="152400" indent="-152400" eaLnBrk="1" hangingPunct="1"/>
            <a:r>
              <a:rPr lang="en-US" b="1" dirty="0">
                <a:ea typeface="ＭＳ Ｐゴシック" pitchFamily="34" charset="-128"/>
              </a:rPr>
              <a:t>Samaritan Temple on Mount Gerizim: Discovery</a:t>
            </a:r>
          </a:p>
          <a:p>
            <a:pPr marL="152400" indent="-152400" eaLnBrk="1" hangingPunct="1">
              <a:buFontTx/>
              <a:buAutoNum type="arabicPeriod"/>
            </a:pPr>
            <a:r>
              <a:rPr lang="en-US" dirty="0">
                <a:ea typeface="ＭＳ Ｐゴシック" pitchFamily="34" charset="-128"/>
              </a:rPr>
              <a:t>Underneath the Roman temple, the Americans thought they had discovered a Samaritan complex. However, contrary to the conclusion of R. J. Bull, the discovery is really only a podium.</a:t>
            </a:r>
          </a:p>
          <a:p>
            <a:pPr marL="152400" indent="-152400" eaLnBrk="1" hangingPunct="1">
              <a:buFontTx/>
              <a:buAutoNum type="arabicPeriod"/>
            </a:pPr>
            <a:r>
              <a:rPr lang="en-US" dirty="0">
                <a:ea typeface="ＭＳ Ｐゴシック" pitchFamily="34" charset="-128"/>
              </a:rPr>
              <a:t>“The excavations so far have produced no evidence of a temple or settlement from the time of the </a:t>
            </a:r>
            <a:r>
              <a:rPr lang="en-US" dirty="0" err="1">
                <a:ea typeface="ＭＳ Ｐゴシック" pitchFamily="34" charset="-128"/>
              </a:rPr>
              <a:t>Ptolemies</a:t>
            </a:r>
            <a:r>
              <a:rPr lang="en-US" dirty="0">
                <a:ea typeface="ＭＳ Ｐゴシック" pitchFamily="34" charset="-128"/>
              </a:rPr>
              <a:t>. Although the nucleus of an ancient settlement from the fourth to third centuries BCE may have existed here, no signs of it have been unearthed so far” (</a:t>
            </a:r>
            <a:r>
              <a:rPr lang="en-US" dirty="0" err="1">
                <a:ea typeface="ＭＳ Ｐゴシック" pitchFamily="34" charset="-128"/>
              </a:rPr>
              <a:t>Magen</a:t>
            </a:r>
            <a:r>
              <a:rPr lang="en-US" dirty="0">
                <a:ea typeface="ＭＳ Ｐゴシック" pitchFamily="34" charset="-128"/>
              </a:rPr>
              <a:t> 1993: 487).</a:t>
            </a:r>
          </a:p>
          <a:p>
            <a:pPr marL="152400" indent="-152400" eaLnBrk="1" hangingPunct="1">
              <a:buFontTx/>
              <a:buAutoNum type="arabicPeriod"/>
            </a:pPr>
            <a:r>
              <a:rPr lang="en-US" dirty="0">
                <a:ea typeface="ＭＳ Ｐゴシック" pitchFamily="34" charset="-128"/>
              </a:rPr>
              <a:t>Several years after that was published, </a:t>
            </a:r>
            <a:r>
              <a:rPr lang="en-US" dirty="0" err="1">
                <a:ea typeface="ＭＳ Ｐゴシック" pitchFamily="34" charset="-128"/>
              </a:rPr>
              <a:t>Magen</a:t>
            </a:r>
            <a:r>
              <a:rPr lang="en-US" dirty="0">
                <a:ea typeface="ＭＳ Ｐゴシック" pitchFamily="34" charset="-128"/>
              </a:rPr>
              <a:t> located six-foot-thick walls, gates, and altars under the remains of the 5th-century Byzantine church.</a:t>
            </a:r>
          </a:p>
          <a:p>
            <a:pPr marL="152400" indent="-152400" eaLnBrk="1" hangingPunct="1">
              <a:buFontTx/>
              <a:buAutoNum type="arabicPeriod"/>
            </a:pPr>
            <a:r>
              <a:rPr lang="en-US" dirty="0">
                <a:ea typeface="ＭＳ Ｐゴシック" pitchFamily="34" charset="-128"/>
              </a:rPr>
              <a:t>The foundation of the temple that remains appears to be about 400 feet by 560 feet (125 x 175 m). </a:t>
            </a:r>
          </a:p>
          <a:p>
            <a:pPr marL="152400" indent="-152400" eaLnBrk="1" hangingPunct="1">
              <a:buFontTx/>
              <a:buAutoNum type="arabicPeriod"/>
            </a:pPr>
            <a:r>
              <a:rPr lang="en-US" dirty="0">
                <a:ea typeface="ＭＳ Ｐゴシック" pitchFamily="34" charset="-128"/>
              </a:rPr>
              <a:t>The remains of the temple’s foundation may help in understanding the Jerusalem temple. Josephus recounts how the priest, Manasseh, driven from Jerusalem when he married a Samaritan woman, had her father, Sanballat, leader of Samaritans, build him an exact replica of the temple and appoint him as high priest (</a:t>
            </a:r>
            <a:r>
              <a:rPr lang="en-US" i="1" dirty="0">
                <a:ea typeface="ＭＳ Ｐゴシック" pitchFamily="34" charset="-128"/>
              </a:rPr>
              <a:t>Ant</a:t>
            </a:r>
            <a:r>
              <a:rPr lang="en-US" dirty="0">
                <a:ea typeface="ＭＳ Ｐゴシック" pitchFamily="34" charset="-128"/>
              </a:rPr>
              <a:t>. XI.7-8).</a:t>
            </a:r>
          </a:p>
          <a:p>
            <a:pPr marL="152400" indent="-152400" eaLnBrk="1" hangingPunct="1">
              <a:buFontTx/>
              <a:buAutoNum type="arabicPeriod"/>
            </a:pPr>
            <a:r>
              <a:rPr lang="en-US" dirty="0" err="1">
                <a:ea typeface="ＭＳ Ｐゴシック" pitchFamily="34" charset="-128"/>
              </a:rPr>
              <a:t>Magen</a:t>
            </a:r>
            <a:r>
              <a:rPr lang="en-US" dirty="0">
                <a:ea typeface="ＭＳ Ｐゴシック" pitchFamily="34" charset="-128"/>
              </a:rPr>
              <a:t> says that inscriptions discovered in </a:t>
            </a:r>
            <a:r>
              <a:rPr lang="en-US" dirty="0" err="1">
                <a:ea typeface="ＭＳ Ｐゴシック" pitchFamily="34" charset="-128"/>
              </a:rPr>
              <a:t>paleo</a:t>
            </a:r>
            <a:r>
              <a:rPr lang="en-US" dirty="0">
                <a:ea typeface="ＭＳ Ｐゴシック" pitchFamily="34" charset="-128"/>
              </a:rPr>
              <a:t>-Hebrew from the 2nd century BC show that the Samaritans adopted Jewish worship wholesale, from prayers to sacrifice rituals. Ashes from the sacrifices have also been found, including with charred bones of yearling goats and sheep. </a:t>
            </a:r>
          </a:p>
          <a:p>
            <a:pPr marL="152400" indent="-152400"/>
            <a:endParaRPr lang="en-US" dirty="0">
              <a:ea typeface="ＭＳ Ｐゴシック" pitchFamily="34" charset="-128"/>
            </a:endParaRPr>
          </a:p>
          <a:p>
            <a:pPr marL="152400" indent="-152400"/>
            <a:r>
              <a:rPr lang="en-US" dirty="0">
                <a:ea typeface="ＭＳ Ｐゴシック" pitchFamily="34" charset="-128"/>
              </a:rPr>
              <a:t>tb041106497</a:t>
            </a:r>
          </a:p>
        </p:txBody>
      </p:sp>
      <p:sp>
        <p:nvSpPr>
          <p:cNvPr id="5837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EC0302-016E-496A-8632-D5693CCF99E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ln/>
        </p:spPr>
        <p:txBody>
          <a:bodyPr/>
          <a:lstStyle/>
          <a:p>
            <a:pPr marL="228600" indent="-228600"/>
            <a:r>
              <a:rPr lang="en-US" dirty="0">
                <a:ea typeface="ＭＳ Ｐゴシック" pitchFamily="34" charset="-128"/>
              </a:rPr>
              <a:t>tb031807246</a:t>
            </a:r>
          </a:p>
        </p:txBody>
      </p:sp>
      <p:sp>
        <p:nvSpPr>
          <p:cNvPr id="6041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6C8C92-1DB1-4F23-9F5B-FB8F8180F375}"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p:spPr>
        <p:txBody>
          <a:bodyPr/>
          <a:lstStyle/>
          <a:p>
            <a:r>
              <a:rPr lang="en-US" dirty="0">
                <a:ea typeface="ＭＳ Ｐゴシック" pitchFamily="34" charset="-128"/>
              </a:rPr>
              <a:t>Yitzhak </a:t>
            </a:r>
            <a:r>
              <a:rPr lang="en-US" dirty="0" err="1">
                <a:ea typeface="ＭＳ Ｐゴシック" pitchFamily="34" charset="-128"/>
              </a:rPr>
              <a:t>Magen</a:t>
            </a:r>
            <a:r>
              <a:rPr lang="en-US" dirty="0">
                <a:ea typeface="ＭＳ Ｐゴシック" pitchFamily="34" charset="-128"/>
              </a:rPr>
              <a:t>, archaeological staff officer in Judea and Samaria, conducted excavations of the Hellenistic-era city from 1983 to 1990.</a:t>
            </a:r>
          </a:p>
          <a:p>
            <a:endParaRPr lang="en-US" dirty="0">
              <a:ea typeface="ＭＳ Ｐゴシック" pitchFamily="34" charset="-128"/>
            </a:endParaRPr>
          </a:p>
          <a:p>
            <a:r>
              <a:rPr lang="en-US" dirty="0">
                <a:ea typeface="ＭＳ Ｐゴシック" pitchFamily="34" charset="-128"/>
              </a:rPr>
              <a:t>tb031807245</a:t>
            </a:r>
          </a:p>
        </p:txBody>
      </p:sp>
      <p:sp>
        <p:nvSpPr>
          <p:cNvPr id="6246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964964-6E9C-4A5C-929D-B4DD43FF2FD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p:spPr>
        <p:txBody>
          <a:bodyPr/>
          <a:lstStyle/>
          <a:p>
            <a:r>
              <a:rPr lang="en-US" dirty="0">
                <a:ea typeface="ＭＳ Ｐゴシック" pitchFamily="34" charset="-128"/>
              </a:rPr>
              <a:t>This monumental eastern staircase was constructed in the early second century BC as part of the construction of a new sacred precinct around the Samaritan temple (</a:t>
            </a:r>
            <a:r>
              <a:rPr lang="en-US" dirty="0" err="1">
                <a:ea typeface="ＭＳ Ｐゴシック" pitchFamily="34" charset="-128"/>
              </a:rPr>
              <a:t>Magen</a:t>
            </a:r>
            <a:r>
              <a:rPr lang="en-US" dirty="0">
                <a:ea typeface="ＭＳ Ｐゴシック" pitchFamily="34" charset="-128"/>
              </a:rPr>
              <a:t> 2010: 32-35). </a:t>
            </a:r>
          </a:p>
          <a:p>
            <a:endParaRPr lang="en-US" dirty="0">
              <a:ea typeface="ＭＳ Ｐゴシック" pitchFamily="34" charset="-128"/>
            </a:endParaRPr>
          </a:p>
          <a:p>
            <a:r>
              <a:rPr lang="en-US" dirty="0">
                <a:ea typeface="ＭＳ Ｐゴシック" pitchFamily="34" charset="-128"/>
              </a:rPr>
              <a:t>tb031807251</a:t>
            </a:r>
          </a:p>
        </p:txBody>
      </p:sp>
      <p:sp>
        <p:nvSpPr>
          <p:cNvPr id="6861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3EF1A3-4FB2-4341-B2B3-B72305359EF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p:spPr>
        <p:txBody>
          <a:bodyPr/>
          <a:lstStyle/>
          <a:p>
            <a:r>
              <a:rPr lang="en-US" dirty="0">
                <a:ea typeface="ＭＳ Ｐゴシック" pitchFamily="34" charset="-128"/>
              </a:rPr>
              <a:t>tb120806819</a:t>
            </a:r>
          </a:p>
        </p:txBody>
      </p:sp>
      <p:sp>
        <p:nvSpPr>
          <p:cNvPr id="8294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5E922-B5E0-4A40-94D6-DB4674E3F6F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ln/>
        </p:spPr>
        <p:txBody>
          <a:bodyPr/>
          <a:lstStyle/>
          <a:p>
            <a:pPr marL="228600" indent="-228600" eaLnBrk="1" hangingPunct="1"/>
            <a:r>
              <a:rPr lang="en-US" b="1" dirty="0">
                <a:ea typeface="ＭＳ Ｐゴシック" pitchFamily="34" charset="-128"/>
              </a:rPr>
              <a:t>Mount Ebal: Biblical History</a:t>
            </a:r>
          </a:p>
          <a:p>
            <a:pPr marL="228600" indent="-228600" eaLnBrk="1" hangingPunct="1">
              <a:buFontTx/>
              <a:buAutoNum type="arabicPeriod"/>
            </a:pPr>
            <a:r>
              <a:rPr lang="en-US" dirty="0">
                <a:ea typeface="ＭＳ Ｐゴシック" pitchFamily="34" charset="-128"/>
              </a:rPr>
              <a:t>Moses commanded that an altar be built on Mount Ebal (Deut 27:1-10).</a:t>
            </a:r>
          </a:p>
          <a:p>
            <a:pPr marL="228600" indent="-228600" eaLnBrk="1" hangingPunct="1">
              <a:buFontTx/>
              <a:buAutoNum type="arabicPeriod"/>
            </a:pPr>
            <a:r>
              <a:rPr lang="en-US" dirty="0">
                <a:ea typeface="ＭＳ Ｐゴシック" pitchFamily="34" charset="-128"/>
              </a:rPr>
              <a:t>On Mount Ebal, great stones were to be set up, covered with plaster, and the law written on them. Following this, an altar of </a:t>
            </a:r>
            <a:r>
              <a:rPr lang="en-US" dirty="0" err="1">
                <a:ea typeface="ＭＳ Ｐゴシック" pitchFamily="34" charset="-128"/>
              </a:rPr>
              <a:t>unhewn</a:t>
            </a:r>
            <a:r>
              <a:rPr lang="en-US" dirty="0">
                <a:ea typeface="ＭＳ Ｐゴシック" pitchFamily="34" charset="-128"/>
              </a:rPr>
              <a:t> stones was built and sacrifices were offered. Although the practice of plastering stones was previously known from Egypt, it has now been seen in 8th century wall inscriptions found at Tel </a:t>
            </a:r>
            <a:r>
              <a:rPr lang="en-US" dirty="0" err="1">
                <a:ea typeface="ＭＳ Ｐゴシック" pitchFamily="34" charset="-128"/>
              </a:rPr>
              <a:t>Deir</a:t>
            </a:r>
            <a:r>
              <a:rPr lang="en-US" dirty="0">
                <a:ea typeface="ＭＳ Ｐゴシック" pitchFamily="34" charset="-128"/>
              </a:rPr>
              <a:t> </a:t>
            </a:r>
            <a:r>
              <a:rPr lang="en-US" dirty="0" err="1">
                <a:ea typeface="ＭＳ Ｐゴシック" pitchFamily="34" charset="-128"/>
              </a:rPr>
              <a:t>Alla</a:t>
            </a:r>
            <a:r>
              <a:rPr lang="en-US" dirty="0">
                <a:ea typeface="ＭＳ Ｐゴシック" pitchFamily="34" charset="-128"/>
              </a:rPr>
              <a:t>. </a:t>
            </a:r>
          </a:p>
          <a:p>
            <a:pPr marL="228600" indent="-228600" eaLnBrk="1" hangingPunct="1">
              <a:buFontTx/>
              <a:buAutoNum type="arabicPeriod"/>
            </a:pPr>
            <a:r>
              <a:rPr lang="en-US" dirty="0">
                <a:ea typeface="ＭＳ Ｐゴシック" pitchFamily="34" charset="-128"/>
              </a:rPr>
              <a:t>“The stones on which a copy of the law was written were probably not the stones of the altar” (</a:t>
            </a:r>
            <a:r>
              <a:rPr lang="en-US" dirty="0" err="1">
                <a:ea typeface="ＭＳ Ｐゴシック" pitchFamily="34" charset="-128"/>
              </a:rPr>
              <a:t>Woudstra</a:t>
            </a:r>
            <a:r>
              <a:rPr lang="en-US" dirty="0">
                <a:ea typeface="ＭＳ Ｐゴシック" pitchFamily="34" charset="-128"/>
              </a:rPr>
              <a:t> 1981: 147). </a:t>
            </a:r>
            <a:r>
              <a:rPr lang="en-US" dirty="0" err="1">
                <a:ea typeface="ＭＳ Ｐゴシック" pitchFamily="34" charset="-128"/>
              </a:rPr>
              <a:t>Woudstra</a:t>
            </a:r>
            <a:r>
              <a:rPr lang="en-US" dirty="0">
                <a:ea typeface="ＭＳ Ｐゴシック" pitchFamily="34" charset="-128"/>
              </a:rPr>
              <a:t> notes that “The Hebrew does use the definite article here, as customary in Hebrew when designating objects to be used. It need not mean ‘the just named stones’” (</a:t>
            </a:r>
            <a:r>
              <a:rPr lang="en-US" dirty="0" err="1">
                <a:ea typeface="ＭＳ Ｐゴシック" pitchFamily="34" charset="-128"/>
              </a:rPr>
              <a:t>Woudstra</a:t>
            </a:r>
            <a:r>
              <a:rPr lang="en-US" dirty="0">
                <a:ea typeface="ＭＳ Ｐゴシック" pitchFamily="34" charset="-128"/>
              </a:rPr>
              <a:t> 1981: 147, fn. 16).</a:t>
            </a:r>
          </a:p>
          <a:p>
            <a:pPr marL="228600" indent="-228600" eaLnBrk="1" hangingPunct="1">
              <a:buFontTx/>
              <a:buAutoNum type="arabicPeriod"/>
            </a:pPr>
            <a:r>
              <a:rPr lang="en-US" dirty="0">
                <a:ea typeface="ＭＳ Ｐゴシック" pitchFamily="34" charset="-128"/>
              </a:rPr>
              <a:t>White-washing stones was an Egyptian technique.</a:t>
            </a:r>
          </a:p>
          <a:p>
            <a:pPr marL="228600" indent="-228600" eaLnBrk="1" hangingPunct="1">
              <a:buFontTx/>
              <a:buAutoNum type="arabicPeriod"/>
            </a:pPr>
            <a:r>
              <a:rPr lang="en-US" dirty="0">
                <a:ea typeface="ＭＳ Ｐゴシック" pitchFamily="34" charset="-128"/>
              </a:rPr>
              <a:t>The extent of the law that was to be written on the stones is not specified; it may have been the ten commandments, or it may have been the blessings and curses of Deuteronomy 28. The Jews believed that the written law contained the 613 commands (</a:t>
            </a:r>
            <a:r>
              <a:rPr lang="en-US" dirty="0" err="1">
                <a:ea typeface="ＭＳ Ｐゴシック" pitchFamily="34" charset="-128"/>
              </a:rPr>
              <a:t>Woudstra</a:t>
            </a:r>
            <a:r>
              <a:rPr lang="en-US" dirty="0">
                <a:ea typeface="ＭＳ Ｐゴシック" pitchFamily="34" charset="-128"/>
              </a:rPr>
              <a:t> 1981: 148).</a:t>
            </a:r>
          </a:p>
          <a:p>
            <a:pPr marL="228600" indent="-228600"/>
            <a:endParaRPr lang="en-US" dirty="0">
              <a:ea typeface="ＭＳ Ｐゴシック" pitchFamily="34" charset="-128"/>
            </a:endParaRPr>
          </a:p>
          <a:p>
            <a:pPr marL="228600" indent="-228600"/>
            <a:r>
              <a:rPr lang="en-US" dirty="0">
                <a:ea typeface="ＭＳ Ｐゴシック" pitchFamily="34" charset="-128"/>
              </a:rPr>
              <a:t>tb070507662</a:t>
            </a:r>
          </a:p>
        </p:txBody>
      </p:sp>
      <p:sp>
        <p:nvSpPr>
          <p:cNvPr id="8499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BA06CB-725C-412B-BDF3-A004E81DE9F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p:spPr>
        <p:txBody>
          <a:bodyPr/>
          <a:lstStyle/>
          <a:p>
            <a:r>
              <a:rPr lang="en-US" dirty="0">
                <a:ea typeface="ＭＳ Ｐゴシック" pitchFamily="34" charset="-128"/>
              </a:rPr>
              <a:t>tb070507662</a:t>
            </a:r>
          </a:p>
        </p:txBody>
      </p:sp>
      <p:sp>
        <p:nvSpPr>
          <p:cNvPr id="8704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E52DE1-2344-4D6F-96D0-1D7AE780A16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Claiming the Land (1:1–5:15)</a:t>
            </a:r>
          </a:p>
          <a:p>
            <a:r>
              <a:rPr lang="en-US" dirty="0"/>
              <a:t>II.	Conquering the Land (6:1–12:24)</a:t>
            </a:r>
          </a:p>
          <a:p>
            <a:r>
              <a:rPr lang="en-US" dirty="0"/>
              <a:t>III.	Distributing the Land (13:1–21:45)</a:t>
            </a:r>
          </a:p>
          <a:p>
            <a:r>
              <a:rPr lang="en-US" dirty="0"/>
              <a:t>IV.	Living in the Land (22:1–24:28)</a:t>
            </a:r>
          </a:p>
          <a:p>
            <a:r>
              <a:rPr lang="en-US" dirty="0"/>
              <a:t>V.	Resting in the Land (24:29–33)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0129A-5B77-4C8B-A518-E954B0AECF5F}"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98382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p:spPr>
        <p:txBody>
          <a:bodyPr/>
          <a:lstStyle/>
          <a:p>
            <a:r>
              <a:rPr lang="en-US" b="1" dirty="0">
                <a:ea typeface="ＭＳ Ｐゴシック" pitchFamily="34" charset="-128"/>
              </a:rPr>
              <a:t>Acoustical Experiment</a:t>
            </a:r>
          </a:p>
          <a:p>
            <a:r>
              <a:rPr lang="en-US" dirty="0">
                <a:ea typeface="ＭＳ Ｐゴシック" pitchFamily="34" charset="-128"/>
              </a:rPr>
              <a:t>Something of a bowl shape in Mount Ebal may be discerned above. An acoustical experiment was performed by J. W. </a:t>
            </a:r>
            <a:r>
              <a:rPr lang="en-US" dirty="0" err="1">
                <a:ea typeface="ＭＳ Ｐゴシック" pitchFamily="34" charset="-128"/>
              </a:rPr>
              <a:t>McGarvey</a:t>
            </a:r>
            <a:r>
              <a:rPr lang="en-US" dirty="0">
                <a:ea typeface="ＭＳ Ｐゴシック" pitchFamily="34" charset="-128"/>
              </a:rPr>
              <a:t> in 1879 on his tour of the Holy Land. This section is from </a:t>
            </a:r>
            <a:r>
              <a:rPr lang="en-US" i="1" dirty="0">
                <a:ea typeface="ＭＳ Ｐゴシック" pitchFamily="34" charset="-128"/>
              </a:rPr>
              <a:t>Lands of the Bible</a:t>
            </a:r>
            <a:r>
              <a:rPr lang="en-US" dirty="0">
                <a:ea typeface="ＭＳ Ｐゴシック" pitchFamily="34" charset="-128"/>
              </a:rPr>
              <a:t>, originally published in 1880, pages 506-8 (emphasis added).</a:t>
            </a:r>
          </a:p>
          <a:p>
            <a:endParaRPr lang="en-US" dirty="0">
              <a:ea typeface="ＭＳ Ｐゴシック" pitchFamily="34" charset="-128"/>
            </a:endParaRPr>
          </a:p>
          <a:p>
            <a:r>
              <a:rPr lang="en-US" dirty="0">
                <a:ea typeface="ＭＳ Ｐゴシック" pitchFamily="34" charset="-128"/>
              </a:rPr>
              <a:t>“On reaching Shechem we called on Brother El </a:t>
            </a:r>
            <a:r>
              <a:rPr lang="en-US" dirty="0" err="1">
                <a:ea typeface="ＭＳ Ｐゴシック" pitchFamily="34" charset="-128"/>
              </a:rPr>
              <a:t>Karey</a:t>
            </a:r>
            <a:r>
              <a:rPr lang="en-US" dirty="0">
                <a:ea typeface="ＭＳ Ｐゴシック" pitchFamily="34" charset="-128"/>
              </a:rPr>
              <a:t>, the only Baptist missionary in Palestine. I had a letter of introduction to him, given me by a Baptist preacher from London whom I met at Naples. He received us very cordially, explained to us his missionary labors, and, being a native of the place, though educated in England, he was full of the local information for which we were in search. We especially wanted to learn the best way to reach </a:t>
            </a:r>
            <a:r>
              <a:rPr lang="en-US" dirty="0" err="1">
                <a:ea typeface="ＭＳ Ｐゴシック" pitchFamily="34" charset="-128"/>
              </a:rPr>
              <a:t>Aenon</a:t>
            </a:r>
            <a:r>
              <a:rPr lang="en-US" dirty="0">
                <a:ea typeface="ＭＳ Ｐゴシック" pitchFamily="34" charset="-128"/>
              </a:rPr>
              <a:t>, the locality of which was definitely fixed by Lieutenant </a:t>
            </a:r>
            <a:r>
              <a:rPr lang="en-US" dirty="0" err="1">
                <a:ea typeface="ＭＳ Ｐゴシック" pitchFamily="34" charset="-128"/>
              </a:rPr>
              <a:t>Conder</a:t>
            </a:r>
            <a:r>
              <a:rPr lang="en-US" dirty="0">
                <a:ea typeface="ＭＳ Ｐゴシック" pitchFamily="34" charset="-128"/>
              </a:rPr>
              <a:t>, but which our dragoman had never visited. He gave us the desired information, and the next morning, leaving our tents pitched at Shechem, we made an excursion to that interesting spot.</a:t>
            </a:r>
          </a:p>
          <a:p>
            <a:r>
              <a:rPr lang="en-US" dirty="0">
                <a:ea typeface="ＭＳ Ｐゴシック" pitchFamily="34" charset="-128"/>
              </a:rPr>
              <a:t>Our route took us back through the valley, and we resolved that while passing between the two mountains of Ebal and Gerizim, in the still morning air, </a:t>
            </a:r>
            <a:r>
              <a:rPr lang="en-US" b="1" dirty="0">
                <a:ea typeface="ＭＳ Ｐゴシック" pitchFamily="34" charset="-128"/>
              </a:rPr>
              <a:t>we would try the experiment of reading the blessings and curses</a:t>
            </a:r>
            <a:r>
              <a:rPr lang="en-US" dirty="0">
                <a:ea typeface="ＭＳ Ｐゴシック" pitchFamily="34" charset="-128"/>
              </a:rPr>
              <a:t>. It will be remembered by the reader that, in compliance with directions given before the death of Moses, Joshua assembled all the people on these two mountains, stationing six tribes on one, and six opposite to them on the other, and he stood between and read to them all the blessings and curses of the law (See Deut 27-28, Josh 8:30-35).</a:t>
            </a:r>
          </a:p>
          <a:p>
            <a:r>
              <a:rPr lang="en-US" dirty="0">
                <a:ea typeface="ＭＳ Ｐゴシック" pitchFamily="34" charset="-128"/>
              </a:rPr>
              <a:t>(continued on next slide)</a:t>
            </a:r>
          </a:p>
          <a:p>
            <a:endParaRPr lang="en-US" dirty="0">
              <a:ea typeface="ＭＳ Ｐゴシック" pitchFamily="34" charset="-128"/>
            </a:endParaRPr>
          </a:p>
          <a:p>
            <a:r>
              <a:rPr lang="en-US" dirty="0">
                <a:ea typeface="ＭＳ Ｐゴシック" pitchFamily="34" charset="-128"/>
              </a:rPr>
              <a:t>tbs78139312</a:t>
            </a:r>
          </a:p>
        </p:txBody>
      </p:sp>
      <p:sp>
        <p:nvSpPr>
          <p:cNvPr id="9318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23A9A-1EC0-466F-8324-D64BC7B6FBD5}"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r>
              <a:rPr lang="en-US" sz="1000" b="1" dirty="0">
                <a:ea typeface="ＭＳ Ｐゴシック" pitchFamily="34" charset="-128"/>
              </a:rPr>
              <a:t>Acoustical Experiment (continued)</a:t>
            </a:r>
          </a:p>
          <a:p>
            <a:r>
              <a:rPr lang="en-US" sz="1000" dirty="0">
                <a:ea typeface="ＭＳ Ｐゴシック" pitchFamily="34" charset="-128"/>
              </a:rPr>
              <a:t>It has been urged by some skeptics that it was impossible for Joshua to read so as to be heard by the whole multitude of Israel. It is a sufficient answer to this to show that while Joshua read, the Levites were directed to repeat the words “with a loud voice” (Deut 27:14), and that it was an easy matter to station them at such points that their repetitions, like those of officers along the line of a marching army, could carry the words to the utmost limits of the multitude. But it is interesting to know that the spot chosen by God for this reading is </a:t>
            </a:r>
            <a:r>
              <a:rPr lang="en-US" sz="1000" b="1" dirty="0">
                <a:ea typeface="ＭＳ Ｐゴシック" pitchFamily="34" charset="-128"/>
              </a:rPr>
              <a:t>a vast natural </a:t>
            </a:r>
            <a:r>
              <a:rPr lang="en-US" sz="1000" b="1" dirty="0" err="1">
                <a:ea typeface="ＭＳ Ｐゴシック" pitchFamily="34" charset="-128"/>
              </a:rPr>
              <a:t>amphitheatre</a:t>
            </a:r>
            <a:r>
              <a:rPr lang="en-US" sz="1000" dirty="0">
                <a:ea typeface="ＭＳ Ｐゴシック" pitchFamily="34" charset="-128"/>
              </a:rPr>
              <a:t>, in which the human voice can be heard to a surprising distance. About half-way between Shechem and the mouth of the valley in which it stands there is a deep, semicircular recess in the face of Mount Ebal, and a corresponding one precisely opposite to it in Mount Gerizim. </a:t>
            </a:r>
            <a:r>
              <a:rPr lang="en-US" sz="1000" b="1" dirty="0">
                <a:ea typeface="ＭＳ Ｐゴシック" pitchFamily="34" charset="-128"/>
              </a:rPr>
              <a:t>No man with his eyes open can ride along the valley without being struck with this singular formation</a:t>
            </a:r>
            <a:r>
              <a:rPr lang="en-US" sz="1000" dirty="0">
                <a:ea typeface="ＭＳ Ｐゴシック" pitchFamily="34" charset="-128"/>
              </a:rPr>
              <a:t>. As soon as I saw it I recognized it as the place of Joshua's reading. It has been asserted repeatedly by travelers that, although two men stationed on the opposite slopes of these two mountains are a mile apart, they can read so as to be heard by each other. We preferred to try the experiment in stricter accordance with Joshua's example; so I took a position, Bible in hand, in the middle of the valley, while Brother Taylor and Frank, to represent six tribes, climbed halfway up the slope of Mount Gerizim; and Brother Earl, to represent the other six tribes, took a similar position on Mount Ebal. I read, and they were to pronounce the amen after each curse or blessing. </a:t>
            </a:r>
            <a:r>
              <a:rPr lang="en-US" sz="1000" b="1" dirty="0">
                <a:ea typeface="ＭＳ Ｐゴシック" pitchFamily="34" charset="-128"/>
              </a:rPr>
              <a:t>Brother Taylor heard me distinctly, and I could hear his response. </a:t>
            </a:r>
            <a:r>
              <a:rPr lang="en-US" sz="1000" dirty="0">
                <a:ea typeface="ＭＳ Ｐゴシック" pitchFamily="34" charset="-128"/>
              </a:rPr>
              <a:t>But Brother Earl, though he could hear my voice, could not distinguish the words. This was owing to the fact that some terrace-walls on the side of the mountain prevented him from ascending high enough, and the trees between me and him interrupted the passage of the sound. The experiment makes it perfectly obvious that if Joshua had a strong voice,--which I have not,--he could have been heard by his audience without the assistance of the Levites. As to the space included in the two </a:t>
            </a:r>
            <a:r>
              <a:rPr lang="en-US" sz="1000" dirty="0" err="1">
                <a:ea typeface="ＭＳ Ｐゴシック" pitchFamily="34" charset="-128"/>
              </a:rPr>
              <a:t>amphitheatres</a:t>
            </a:r>
            <a:r>
              <a:rPr lang="en-US" sz="1000" dirty="0">
                <a:ea typeface="ＭＳ Ｐゴシック" pitchFamily="34" charset="-128"/>
              </a:rPr>
              <a:t>, I think it ample to accommodate the six hundred thousand men with their families, though of this I cannot be certain. If more space was required, the aid of the Levites was indispensable.” </a:t>
            </a:r>
          </a:p>
          <a:p>
            <a:r>
              <a:rPr lang="en-US" sz="1000" dirty="0">
                <a:ea typeface="ＭＳ Ｐゴシック" pitchFamily="34" charset="-128"/>
              </a:rPr>
              <a:t>We express our appreciation to Paul Mitchell for sharing this quotation with us.</a:t>
            </a:r>
          </a:p>
          <a:p>
            <a:endParaRPr lang="en-US" sz="1000" dirty="0">
              <a:ea typeface="ＭＳ Ｐゴシック" pitchFamily="34" charset="-128"/>
            </a:endParaRPr>
          </a:p>
          <a:p>
            <a:r>
              <a:rPr lang="en-US" sz="1000" dirty="0">
                <a:ea typeface="ＭＳ Ｐゴシック" pitchFamily="34" charset="-128"/>
              </a:rPr>
              <a:t>tb070507676</a:t>
            </a:r>
          </a:p>
        </p:txBody>
      </p:sp>
      <p:sp>
        <p:nvSpPr>
          <p:cNvPr id="9523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9710EA-0CF6-42ED-8D2F-2306ED4C37D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p:spPr>
        <p:txBody>
          <a:bodyPr/>
          <a:lstStyle/>
          <a:p>
            <a:r>
              <a:rPr lang="en-US" dirty="0">
                <a:ea typeface="ＭＳ Ｐゴシック" pitchFamily="34" charset="-128"/>
              </a:rPr>
              <a:t>tb050106416</a:t>
            </a:r>
          </a:p>
        </p:txBody>
      </p:sp>
      <p:sp>
        <p:nvSpPr>
          <p:cNvPr id="10137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5F8C05-331F-4775-A8FD-B1DF7A071A1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ln/>
        </p:spPr>
      </p:sp>
      <p:sp>
        <p:nvSpPr>
          <p:cNvPr id="121858" name="Notes Placeholder 2"/>
          <p:cNvSpPr>
            <a:spLocks noGrp="1"/>
          </p:cNvSpPr>
          <p:nvPr>
            <p:ph type="body" idx="1"/>
          </p:nvPr>
        </p:nvSpPr>
        <p:spPr>
          <a:noFill/>
          <a:ln/>
        </p:spPr>
        <p:txBody>
          <a:bodyPr/>
          <a:lstStyle/>
          <a:p>
            <a:r>
              <a:rPr lang="en-US" dirty="0">
                <a:ea typeface="ＭＳ Ｐゴシック" pitchFamily="34" charset="-128"/>
              </a:rPr>
              <a:t>tb052106504</a:t>
            </a:r>
          </a:p>
        </p:txBody>
      </p:sp>
      <p:sp>
        <p:nvSpPr>
          <p:cNvPr id="12185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3E4509-0B96-4F52-914E-7386F0E111D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ln/>
        </p:spPr>
        <p:txBody>
          <a:bodyPr/>
          <a:lstStyle/>
          <a:p>
            <a:pPr marL="228600" indent="-228600" eaLnBrk="1" hangingPunct="1"/>
            <a:r>
              <a:rPr lang="en-US" sz="1100" b="1" dirty="0">
                <a:ea typeface="ＭＳ Ｐゴシック" pitchFamily="34" charset="-128"/>
              </a:rPr>
              <a:t>Shechem: Introduction</a:t>
            </a:r>
          </a:p>
          <a:p>
            <a:pPr marL="228600" indent="-228600" eaLnBrk="1" hangingPunct="1">
              <a:buFontTx/>
              <a:buAutoNum type="arabicPeriod"/>
            </a:pPr>
            <a:r>
              <a:rPr lang="en-US" sz="1100" dirty="0">
                <a:ea typeface="ＭＳ Ｐゴシック" pitchFamily="34" charset="-128"/>
              </a:rPr>
              <a:t>Shechem is located about 31 miles (50 km) north of Jerusalem and 5.5 miles (9 km) southeast of Samaria.</a:t>
            </a:r>
          </a:p>
          <a:p>
            <a:pPr marL="228600" indent="-228600" eaLnBrk="1" hangingPunct="1">
              <a:buFontTx/>
              <a:buAutoNum type="arabicPeriod"/>
            </a:pPr>
            <a:r>
              <a:rPr lang="en-US" sz="1100" dirty="0">
                <a:ea typeface="ＭＳ Ｐゴシック" pitchFamily="34" charset="-128"/>
              </a:rPr>
              <a:t>Shechem is located at the juncture of two major valley systems (Michmethath and Shechem). “All the towns mentioned in the Bible lie in the Senonian valleys with their easy communications” (Baly 1974: 170). “As for the capital, the fact that the routes followed the Senonian chalk inside the rim of the basin meant that there was no natural focal point in the center, and such focal points as there were stood at junctions of low-lying valleys (Shechem and Tirzah) and were therefore useless for defense. It was not until Omri decided to build an entirely new city on top of the hill that a satisfactory stronghold was created” (Baly 1974: 169).</a:t>
            </a:r>
          </a:p>
          <a:p>
            <a:pPr marL="228600" indent="-228600" eaLnBrk="1" hangingPunct="1">
              <a:buFontTx/>
              <a:buAutoNum type="arabicPeriod"/>
            </a:pPr>
            <a:r>
              <a:rPr lang="en-US" sz="1100" dirty="0">
                <a:ea typeface="ＭＳ Ｐゴシック" pitchFamily="34" charset="-128"/>
              </a:rPr>
              <a:t>Although not easily defended, the city is well-situated because of the fertile valleys, springs and communication routes surrounding it.</a:t>
            </a:r>
          </a:p>
          <a:p>
            <a:pPr marL="228600" indent="-228600" eaLnBrk="1" hangingPunct="1">
              <a:buFontTx/>
              <a:buAutoNum type="arabicPeriod"/>
            </a:pPr>
            <a:r>
              <a:rPr lang="en-US" sz="1100" dirty="0">
                <a:ea typeface="ＭＳ Ｐゴシック" pitchFamily="34" charset="-128"/>
              </a:rPr>
              <a:t>The site’s geographical situation contributed to its semi-autonomous, often-times rebellious nature. G. A. Smith calls Shechem “the natural capitol of the Holy Land” (1966: 223), well-situated with water, agriculture, and open communication routes, yet “incapable of defense” (G. A. Smith 1931: 227). Historically, semi-autonomous governments have gravitated to this spot, resisting the control of the dominant power in the region. Examples include the Amarna letters, Abimelech, Jeroboam, the Samaritans (versus the Greeks, Hasmoneans and Romans), and the Byzantine to the modern Israeli periods.</a:t>
            </a:r>
          </a:p>
          <a:p>
            <a:pPr marL="228600" indent="-228600" eaLnBrk="1" hangingPunct="1">
              <a:buFontTx/>
              <a:buAutoNum type="arabicPeriod"/>
            </a:pPr>
            <a:r>
              <a:rPr lang="en-US" sz="1100" dirty="0">
                <a:ea typeface="ＭＳ Ｐゴシック" pitchFamily="34" charset="-128"/>
              </a:rPr>
              <a:t>Shechem was the “navel of the land” (</a:t>
            </a:r>
            <a:r>
              <a:rPr lang="en-US" sz="1100" dirty="0" err="1">
                <a:ea typeface="ＭＳ Ｐゴシック" pitchFamily="34" charset="-128"/>
              </a:rPr>
              <a:t>Judg</a:t>
            </a:r>
            <a:r>
              <a:rPr lang="en-US" sz="1100" dirty="0">
                <a:ea typeface="ＭＳ Ｐゴシック" pitchFamily="34" charset="-128"/>
              </a:rPr>
              <a:t> 9:37).</a:t>
            </a:r>
          </a:p>
          <a:p>
            <a:pPr marL="228600" indent="-228600" eaLnBrk="1" hangingPunct="1">
              <a:buFontTx/>
              <a:buAutoNum type="arabicPeriod"/>
            </a:pPr>
            <a:r>
              <a:rPr lang="en-US" sz="1100" dirty="0">
                <a:ea typeface="ＭＳ Ｐゴシック" pitchFamily="34" charset="-128"/>
              </a:rPr>
              <a:t>Nablus is the second largest Arab city in the West Bank with a population of about 130,000.</a:t>
            </a:r>
          </a:p>
          <a:p>
            <a:pPr marL="228600" indent="-228600"/>
            <a:endParaRPr lang="en-US" sz="1100" dirty="0">
              <a:ea typeface="ＭＳ Ｐゴシック" pitchFamily="34" charset="-128"/>
            </a:endParaRPr>
          </a:p>
          <a:p>
            <a:pPr marL="228600" indent="-228600"/>
            <a:r>
              <a:rPr lang="en-US" sz="1100" dirty="0">
                <a:ea typeface="ＭＳ Ｐゴシック" pitchFamily="34" charset="-128"/>
              </a:rPr>
              <a:t>tb070507675</a:t>
            </a:r>
          </a:p>
        </p:txBody>
      </p:sp>
      <p:sp>
        <p:nvSpPr>
          <p:cNvPr id="12595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BF24BE-72DD-47FF-BE36-17552C73D92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a:lstStyle/>
          <a:p>
            <a:r>
              <a:rPr lang="en-US" dirty="0">
                <a:ea typeface="ＭＳ Ｐゴシック" pitchFamily="34" charset="-128"/>
              </a:rPr>
              <a:t>tb070507675</a:t>
            </a:r>
          </a:p>
        </p:txBody>
      </p:sp>
      <p:sp>
        <p:nvSpPr>
          <p:cNvPr id="12800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0E510-DBDB-45D5-89FE-8122FE02E5E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Sychar is located at</a:t>
            </a:r>
            <a:r>
              <a:rPr lang="en-US" sz="1200" baseline="0" dirty="0"/>
              <a:t> the eastern base of Mount Ebal (right side). Slides below will provide more close perspectives, but this image shows the general region. </a:t>
            </a:r>
            <a:r>
              <a:rPr lang="en-US" dirty="0">
                <a:ea typeface="ＭＳ Ｐゴシック" pitchFamily="34" charset="-128"/>
              </a:rPr>
              <a:t>Mount Gerizim is 2,816 feet (880 m) above sea level and about 1,130 feet (353 m) above Shechem.</a:t>
            </a:r>
          </a:p>
          <a:p>
            <a:endParaRPr lang="en-US" sz="1200" baseline="0" dirty="0"/>
          </a:p>
          <a:p>
            <a:endParaRPr lang="en-US" sz="1200" dirty="0"/>
          </a:p>
          <a:p>
            <a:r>
              <a:rPr lang="en-US" sz="1200" dirty="0"/>
              <a:t>tb050106458</a:t>
            </a:r>
            <a:endParaRPr lang="en-US" dirty="0"/>
          </a:p>
        </p:txBody>
      </p:sp>
    </p:spTree>
    <p:extLst>
      <p:ext uri="{BB962C8B-B14F-4D97-AF65-F5344CB8AC3E}">
        <p14:creationId xmlns:p14="http://schemas.microsoft.com/office/powerpoint/2010/main" val="3346387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buFontTx/>
              <a:buNone/>
            </a:pPr>
            <a:r>
              <a:rPr lang="en-US" sz="1200" dirty="0">
                <a:ea typeface="ＭＳ Ｐゴシック" pitchFamily="34" charset="-128"/>
              </a:rPr>
              <a:t>Sychar was probably the main Samaritan settlement in this area in the</a:t>
            </a:r>
            <a:r>
              <a:rPr lang="en-US" sz="1200" baseline="0" dirty="0">
                <a:ea typeface="ＭＳ Ｐゴシック" pitchFamily="34" charset="-128"/>
              </a:rPr>
              <a:t> first century AD. Roman tombs discovered in the area confirm occupation during this time.</a:t>
            </a:r>
          </a:p>
          <a:p>
            <a:pPr marL="0" indent="0" eaLnBrk="1" hangingPunct="1">
              <a:buFontTx/>
              <a:buNone/>
            </a:pPr>
            <a:endParaRPr lang="en-US" sz="1200" dirty="0">
              <a:ea typeface="ＭＳ Ｐゴシック" pitchFamily="34" charset="-128"/>
            </a:endParaRPr>
          </a:p>
          <a:p>
            <a:r>
              <a:rPr lang="en-US" sz="1200" dirty="0"/>
              <a:t>tb052106502</a:t>
            </a:r>
            <a:endParaRPr lang="en-US" dirty="0"/>
          </a:p>
        </p:txBody>
      </p:sp>
    </p:spTree>
    <p:extLst>
      <p:ext uri="{BB962C8B-B14F-4D97-AF65-F5344CB8AC3E}">
        <p14:creationId xmlns:p14="http://schemas.microsoft.com/office/powerpoint/2010/main" val="2244188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The bones of Joseph were buried at</a:t>
            </a:r>
            <a:r>
              <a:rPr lang="en-US" sz="1200" b="0" i="0" kern="1200" baseline="0" dirty="0">
                <a:solidFill>
                  <a:schemeClr val="tx1"/>
                </a:solidFill>
                <a:effectLst/>
                <a:latin typeface="+mn-lt"/>
                <a:ea typeface="+mn-ea"/>
                <a:cs typeface="+mn-cs"/>
              </a:rPr>
              <a:t> Shechem in the land that Jacob had purchased from the Canaanites (Josh 24:32). The traditional site remembers this event and is located in close proximity to Joseph’s tomb, though it is impossible to confirm the original location today. Sychar is located to the north (behind the photographer). </a:t>
            </a:r>
            <a:r>
              <a:rPr lang="en-US" sz="1200" b="0" i="0" kern="1200" dirty="0">
                <a:solidFill>
                  <a:schemeClr val="tx1"/>
                </a:solidFill>
                <a:effectLst/>
                <a:latin typeface="+mn-lt"/>
                <a:ea typeface="+mn-ea"/>
                <a:cs typeface="+mn-cs"/>
              </a:rPr>
              <a:t>This American Colony photograph was taken between 1898 and 1914. (The American Colony name is written</a:t>
            </a:r>
            <a:r>
              <a:rPr lang="en-US" sz="1200" b="0" i="0" kern="1200" baseline="0" dirty="0">
                <a:solidFill>
                  <a:schemeClr val="tx1"/>
                </a:solidFill>
                <a:effectLst/>
                <a:latin typeface="+mn-lt"/>
                <a:ea typeface="+mn-ea"/>
                <a:cs typeface="+mn-cs"/>
              </a:rPr>
              <a:t> in reverse, indicating that the photo was published in mirror image. The </a:t>
            </a:r>
            <a:r>
              <a:rPr lang="en-US" sz="1200" b="0" i="0" kern="1200" baseline="0" dirty="0" err="1">
                <a:solidFill>
                  <a:schemeClr val="tx1"/>
                </a:solidFill>
                <a:effectLst/>
                <a:latin typeface="+mn-lt"/>
                <a:ea typeface="+mn-ea"/>
                <a:cs typeface="+mn-cs"/>
              </a:rPr>
              <a:t>weli</a:t>
            </a:r>
            <a:r>
              <a:rPr lang="en-US" sz="1200" b="0" i="0" kern="1200" baseline="0" dirty="0">
                <a:solidFill>
                  <a:schemeClr val="tx1"/>
                </a:solidFill>
                <a:effectLst/>
                <a:latin typeface="+mn-lt"/>
                <a:ea typeface="+mn-ea"/>
                <a:cs typeface="+mn-cs"/>
              </a:rPr>
              <a:t> on top of Mount Gerizim proves that the orientation above is correct.)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dirty="0" err="1"/>
              <a:t>mat07374</a:t>
            </a:r>
            <a:endParaRPr lang="en-US" dirty="0"/>
          </a:p>
        </p:txBody>
      </p:sp>
    </p:spTree>
    <p:extLst>
      <p:ext uri="{BB962C8B-B14F-4D97-AF65-F5344CB8AC3E}">
        <p14:creationId xmlns:p14="http://schemas.microsoft.com/office/powerpoint/2010/main" val="1314758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photograph shows the proximity</a:t>
            </a:r>
            <a:r>
              <a:rPr lang="en-US" baseline="0" dirty="0"/>
              <a:t> of Sychar, Jacob’s well, and Joseph’s tomb. According to Joshua 24, Joseph’s bones were buried in the field that Jacob purchased in Shechem.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tb070507680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4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xfrm>
            <a:off x="685800" y="685800"/>
            <a:ext cx="5486400" cy="3429000"/>
          </a:xfrm>
          <a:ln/>
        </p:spPr>
      </p:sp>
      <p:sp>
        <p:nvSpPr>
          <p:cNvPr id="121858" name="Notes Placeholder 2"/>
          <p:cNvSpPr>
            <a:spLocks noGrp="1"/>
          </p:cNvSpPr>
          <p:nvPr>
            <p:ph type="body" idx="1"/>
          </p:nvPr>
        </p:nvSpPr>
        <p:spPr>
          <a:noFill/>
          <a:ln/>
        </p:spPr>
        <p:txBody>
          <a:bodyPr/>
          <a:lstStyle/>
          <a:p>
            <a:r>
              <a:rPr lang="en-US" dirty="0">
                <a:ea typeface="ＭＳ Ｐゴシック" pitchFamily="34" charset="-128"/>
              </a:rPr>
              <a:t>tb052106504</a:t>
            </a:r>
          </a:p>
        </p:txBody>
      </p:sp>
      <p:sp>
        <p:nvSpPr>
          <p:cNvPr id="12185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3E4509-0B96-4F52-914E-7386F0E111D4}"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major sites are visible from</a:t>
            </a:r>
            <a:r>
              <a:rPr lang="en-US" baseline="0" dirty="0"/>
              <a:t> this aerial perspective. Even if the traditional sites are inaccurate, the event undoubtedly occurred somewhere within the frame of this photo. </a:t>
            </a:r>
          </a:p>
          <a:p>
            <a:endParaRPr lang="en-US" baseline="0" dirty="0"/>
          </a:p>
          <a:p>
            <a:r>
              <a:rPr lang="en-US" dirty="0"/>
              <a:t>ws041017800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715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photograph captures the close relationship between the ancient ruins of Shechem, important in the life of Jacob (Gen 34), the traditional well of Jacob (not mentioned in the OT), and the traditional tomb of Joseph, which may be identified with the land that Jacob gave to Joseph (Gen 48:21).</a:t>
            </a:r>
            <a:endParaRPr lang="en-US" baseline="0" dirty="0"/>
          </a:p>
          <a:p>
            <a:endParaRPr lang="en-US" dirty="0"/>
          </a:p>
          <a:p>
            <a:r>
              <a:rPr lang="en-US" dirty="0"/>
              <a:t>ws041017787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497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 American Colony photograph, taken between 1898 and 1914,</a:t>
            </a:r>
            <a:r>
              <a:rPr lang="en-US" sz="1200" b="0" i="0" kern="1200" baseline="0" dirty="0">
                <a:solidFill>
                  <a:schemeClr val="tx1"/>
                </a:solidFill>
                <a:effectLst/>
                <a:latin typeface="+mn-lt"/>
                <a:ea typeface="+mn-ea"/>
                <a:cs typeface="+mn-cs"/>
              </a:rPr>
              <a:t> shows the site after some initial construction by the Greek Orthodox to build a church over Jacob’s well. The following slides show the progression of the building of the church.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dirty="0" err="1"/>
              <a:t>mat07373</a:t>
            </a:r>
            <a:endParaRPr lang="en-US" dirty="0"/>
          </a:p>
        </p:txBody>
      </p:sp>
    </p:spTree>
    <p:extLst>
      <p:ext uri="{BB962C8B-B14F-4D97-AF65-F5344CB8AC3E}">
        <p14:creationId xmlns:p14="http://schemas.microsoft.com/office/powerpoint/2010/main" val="1585528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photograph was taken by David Bivin in 1964</a:t>
            </a:r>
            <a:r>
              <a:rPr lang="en-US" sz="1200" baseline="0" dirty="0"/>
              <a:t> and it shows the area that the woman would have traveled from her home in Sychar to Jacob’s well. The distance is about half of a mile (0.8 km). </a:t>
            </a:r>
          </a:p>
          <a:p>
            <a:endParaRPr lang="en-US" sz="1200" baseline="0" dirty="0"/>
          </a:p>
          <a:p>
            <a:r>
              <a:rPr lang="en-US" sz="1200" dirty="0"/>
              <a:t>db6403282703</a:t>
            </a:r>
            <a:endParaRPr lang="en-US" dirty="0"/>
          </a:p>
        </p:txBody>
      </p:sp>
    </p:spTree>
    <p:extLst>
      <p:ext uri="{BB962C8B-B14F-4D97-AF65-F5344CB8AC3E}">
        <p14:creationId xmlns:p14="http://schemas.microsoft.com/office/powerpoint/2010/main" val="671180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a:t>
            </a:r>
            <a:r>
              <a:rPr lang="en-US" sz="1200" dirty="0" err="1"/>
              <a:t>photochrom</a:t>
            </a:r>
            <a:r>
              <a:rPr lang="en-US" sz="1200" dirty="0"/>
              <a:t> image was taken in the 1890s.</a:t>
            </a:r>
          </a:p>
          <a:p>
            <a:endParaRPr lang="en-US" sz="1200" dirty="0"/>
          </a:p>
          <a:p>
            <a:r>
              <a:rPr lang="en-US" sz="1200" dirty="0"/>
              <a:t>pcm05907</a:t>
            </a:r>
            <a:endParaRPr lang="en-US" dirty="0"/>
          </a:p>
        </p:txBody>
      </p:sp>
    </p:spTree>
    <p:extLst>
      <p:ext uri="{BB962C8B-B14F-4D97-AF65-F5344CB8AC3E}">
        <p14:creationId xmlns:p14="http://schemas.microsoft.com/office/powerpoint/2010/main" val="1174935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between </a:t>
            </a:r>
            <a:r>
              <a:rPr lang="en-US" sz="1200" b="0" i="0" kern="1200" dirty="0">
                <a:solidFill>
                  <a:schemeClr val="tx1"/>
                </a:solidFill>
                <a:effectLst/>
                <a:latin typeface="+mn-lt"/>
                <a:ea typeface="+mn-ea"/>
                <a:cs typeface="+mn-cs"/>
              </a:rPr>
              <a:t>1900 and 1920.</a:t>
            </a:r>
          </a:p>
          <a:p>
            <a:endParaRPr lang="en-US" sz="1200" b="0" i="0" kern="1200" dirty="0">
              <a:solidFill>
                <a:schemeClr val="tx1"/>
              </a:solidFill>
              <a:effectLst/>
              <a:latin typeface="+mn-lt"/>
              <a:ea typeface="+mn-ea"/>
              <a:cs typeface="+mn-cs"/>
            </a:endParaRPr>
          </a:p>
          <a:p>
            <a:r>
              <a:rPr lang="en-US" sz="1200" dirty="0"/>
              <a:t>mat05107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88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1900 and 1920.</a:t>
            </a:r>
          </a:p>
          <a:p>
            <a:endParaRPr lang="en-US" sz="1200" b="0" i="0" kern="1200" dirty="0">
              <a:solidFill>
                <a:schemeClr val="tx1"/>
              </a:solidFill>
              <a:effectLst/>
              <a:latin typeface="+mn-lt"/>
              <a:ea typeface="+mn-ea"/>
              <a:cs typeface="+mn-cs"/>
            </a:endParaRPr>
          </a:p>
          <a:p>
            <a:r>
              <a:rPr lang="en-US" sz="1200" dirty="0" err="1"/>
              <a:t>mat01871</a:t>
            </a:r>
            <a:endParaRPr lang="en-US" dirty="0"/>
          </a:p>
        </p:txBody>
      </p:sp>
    </p:spTree>
    <p:extLst>
      <p:ext uri="{BB962C8B-B14F-4D97-AF65-F5344CB8AC3E}">
        <p14:creationId xmlns:p14="http://schemas.microsoft.com/office/powerpoint/2010/main" val="2015072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Afqa</a:t>
            </a:r>
            <a:r>
              <a:rPr lang="en-US" dirty="0"/>
              <a:t> is located in the mountains of Lebanon, east of ancient Byblos.</a:t>
            </a:r>
          </a:p>
          <a:p>
            <a:endParaRPr lang="en-US" dirty="0"/>
          </a:p>
          <a:p>
            <a:r>
              <a:rPr lang="en-US" dirty="0"/>
              <a:t>adr1307097114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120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artifact was photographed</a:t>
            </a:r>
            <a:r>
              <a:rPr lang="en-US" sz="1200" baseline="0" dirty="0"/>
              <a:t> in the </a:t>
            </a:r>
            <a:r>
              <a:rPr lang="de-DE" dirty="0"/>
              <a:t>Johns Hopkins Archaeological Museum.</a:t>
            </a:r>
          </a:p>
          <a:p>
            <a:endParaRPr lang="de-DE" dirty="0"/>
          </a:p>
          <a:p>
            <a:r>
              <a:rPr lang="de-DE" dirty="0"/>
              <a:t>adr1311223943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023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a:t>
            </a:r>
            <a:r>
              <a:rPr lang="en-US"/>
              <a:t>at the Nazareth </a:t>
            </a:r>
            <a:r>
              <a:rPr lang="en-US" dirty="0"/>
              <a:t>Village.</a:t>
            </a:r>
          </a:p>
          <a:p>
            <a:endParaRPr lang="en-US" dirty="0"/>
          </a:p>
          <a:p>
            <a:r>
              <a:rPr lang="en-US" dirty="0" err="1"/>
              <a:t>tb052704174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22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685800" y="685800"/>
            <a:ext cx="5486400" cy="3429000"/>
          </a:xfrm>
          <a:ln/>
        </p:spPr>
      </p:sp>
      <p:sp>
        <p:nvSpPr>
          <p:cNvPr id="128002" name="Notes Placeholder 2"/>
          <p:cNvSpPr>
            <a:spLocks noGrp="1"/>
          </p:cNvSpPr>
          <p:nvPr>
            <p:ph type="body" idx="1"/>
          </p:nvPr>
        </p:nvSpPr>
        <p:spPr>
          <a:noFill/>
          <a:ln/>
        </p:spPr>
        <p:txBody>
          <a:bodyPr/>
          <a:lstStyle/>
          <a:p>
            <a:r>
              <a:rPr lang="en-US" dirty="0">
                <a:ea typeface="ＭＳ Ｐゴシック" pitchFamily="34" charset="-128"/>
              </a:rPr>
              <a:t>tb070507675</a:t>
            </a:r>
          </a:p>
        </p:txBody>
      </p:sp>
      <p:sp>
        <p:nvSpPr>
          <p:cNvPr id="12800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00E510-DBDB-45D5-89FE-8122FE02E5EE}"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tb031315624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20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1934 and 1939.</a:t>
            </a:r>
          </a:p>
          <a:p>
            <a:endParaRPr lang="en-US" sz="1200" b="0" i="0" kern="1200" dirty="0">
              <a:solidFill>
                <a:schemeClr val="tx1"/>
              </a:solidFill>
              <a:effectLst/>
              <a:latin typeface="+mn-lt"/>
              <a:ea typeface="+mn-ea"/>
              <a:cs typeface="+mn-cs"/>
            </a:endParaRPr>
          </a:p>
          <a:p>
            <a:r>
              <a:rPr lang="en-US" dirty="0" err="1"/>
              <a:t>mat04170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769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1898 and 1914.</a:t>
            </a:r>
          </a:p>
          <a:p>
            <a:endParaRPr lang="en-US" sz="1200" b="0" i="0" kern="1200" dirty="0">
              <a:solidFill>
                <a:schemeClr val="tx1"/>
              </a:solidFill>
              <a:effectLst/>
              <a:latin typeface="+mn-lt"/>
              <a:ea typeface="+mn-ea"/>
              <a:cs typeface="+mn-cs"/>
            </a:endParaRPr>
          </a:p>
          <a:p>
            <a:r>
              <a:rPr lang="en-US" dirty="0" err="1"/>
              <a:t>mat07359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198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adr1307097130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224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approximately 1900 to 1920.</a:t>
            </a:r>
          </a:p>
          <a:p>
            <a:endParaRPr lang="en-US" sz="1200" b="0" i="0" kern="1200" dirty="0">
              <a:solidFill>
                <a:schemeClr val="tx1"/>
              </a:solidFill>
              <a:effectLst/>
              <a:latin typeface="+mn-lt"/>
              <a:ea typeface="+mn-ea"/>
              <a:cs typeface="+mn-cs"/>
            </a:endParaRPr>
          </a:p>
          <a:p>
            <a:r>
              <a:rPr lang="en-US" dirty="0" err="1"/>
              <a:t>mat01225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91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Excavations in recent years have identified remains of the Samaritan</a:t>
            </a:r>
            <a:r>
              <a:rPr lang="en-US" sz="1200" b="0" i="0" kern="1200" baseline="0" dirty="0">
                <a:solidFill>
                  <a:schemeClr val="tx1"/>
                </a:solidFill>
                <a:effectLst/>
                <a:latin typeface="+mn-lt"/>
                <a:ea typeface="+mn-ea"/>
                <a:cs typeface="+mn-cs"/>
              </a:rPr>
              <a:t> temple in the place shown above where the Samaritans pray. (See slides below.) </a:t>
            </a:r>
            <a:r>
              <a:rPr lang="en-US" sz="1200" b="0" i="0" kern="1200" dirty="0">
                <a:solidFill>
                  <a:schemeClr val="tx1"/>
                </a:solidFill>
                <a:effectLst/>
                <a:latin typeface="+mn-lt"/>
                <a:ea typeface="+mn-ea"/>
                <a:cs typeface="+mn-cs"/>
              </a:rPr>
              <a:t>This American Colony photograph was taken approximately 1900 to 1920.</a:t>
            </a:r>
          </a:p>
          <a:p>
            <a:endParaRPr lang="en-US" sz="1200" b="0" i="0" kern="1200" dirty="0">
              <a:solidFill>
                <a:schemeClr val="tx1"/>
              </a:solidFill>
              <a:effectLst/>
              <a:latin typeface="+mn-lt"/>
              <a:ea typeface="+mn-ea"/>
              <a:cs typeface="+mn-cs"/>
            </a:endParaRPr>
          </a:p>
          <a:p>
            <a:r>
              <a:rPr lang="en-US" dirty="0" err="1"/>
              <a:t>mat01870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772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a:t>
            </a:r>
            <a:r>
              <a:rPr lang="en-US" baseline="0" dirty="0"/>
              <a:t> shows the relationship between Jacob’s Well and Mount Gerizim where the Samaritan temple once stood.  Jesus and the woman could see the mountain as they talked.</a:t>
            </a:r>
          </a:p>
          <a:p>
            <a:endParaRPr lang="en-US" baseline="0" dirty="0"/>
          </a:p>
          <a:p>
            <a:r>
              <a:rPr lang="en-US" dirty="0"/>
              <a:t>ws030515557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161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ruins of the Samaritan temple</a:t>
            </a:r>
            <a:r>
              <a:rPr lang="en-US" baseline="0" dirty="0"/>
              <a:t> are located on the peak on the left side. Ruins of a Roman temple are located on the summit in the middle. </a:t>
            </a:r>
          </a:p>
          <a:p>
            <a:endParaRPr lang="en-US" baseline="0" dirty="0"/>
          </a:p>
          <a:p>
            <a:r>
              <a:rPr lang="en-US" dirty="0"/>
              <a:t>ws120716016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4054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model depicts Herod’s</a:t>
            </a:r>
            <a:r>
              <a:rPr lang="en-US" sz="1200" baseline="0" dirty="0"/>
              <a:t> temple based on the best available historical and archaeological sources. It is on display at the Israel Museum. Jesus worshiped at this temple many times in his life.</a:t>
            </a:r>
          </a:p>
          <a:p>
            <a:endParaRPr lang="en-US" sz="1200" dirty="0"/>
          </a:p>
          <a:p>
            <a:r>
              <a:rPr lang="en-US" sz="1200" dirty="0"/>
              <a:t>tb051703215</a:t>
            </a:r>
            <a:endParaRPr lang="en-US" dirty="0"/>
          </a:p>
          <a:p>
            <a:endParaRPr lang="en-US" dirty="0"/>
          </a:p>
        </p:txBody>
      </p:sp>
    </p:spTree>
    <p:extLst>
      <p:ext uri="{BB962C8B-B14F-4D97-AF65-F5344CB8AC3E}">
        <p14:creationId xmlns:p14="http://schemas.microsoft.com/office/powerpoint/2010/main" val="25617766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Mount Gerizim</a:t>
            </a:r>
            <a:r>
              <a:rPr lang="en-US" baseline="0" dirty="0">
                <a:ea typeface="ＭＳ Ｐゴシック" pitchFamily="34" charset="-128"/>
              </a:rPr>
              <a:t> </a:t>
            </a:r>
            <a:r>
              <a:rPr lang="en-US" dirty="0">
                <a:ea typeface="ＭＳ Ｐゴシック" pitchFamily="34" charset="-128"/>
              </a:rPr>
              <a:t>is composed of two perpendicular ridges: a lower ridge that runs east-west, and an upper ridge that runs north-south. On the summit there is a Hellenistic city and a Byzantine church. On the northern ridge (Tell </a:t>
            </a:r>
            <a:r>
              <a:rPr lang="en-US" dirty="0" err="1">
                <a:ea typeface="ＭＳ Ｐゴシック" pitchFamily="34" charset="-128"/>
              </a:rPr>
              <a:t>er-Ras</a:t>
            </a:r>
            <a:r>
              <a:rPr lang="en-US" dirty="0">
                <a:ea typeface="ＭＳ Ｐゴシック" pitchFamily="34" charset="-128"/>
              </a:rPr>
              <a:t>) there are remains of a Roman temple along with Hellenistic remains. Tell </a:t>
            </a:r>
            <a:r>
              <a:rPr lang="en-US" dirty="0" err="1">
                <a:ea typeface="ＭＳ Ｐゴシック" pitchFamily="34" charset="-128"/>
              </a:rPr>
              <a:t>er-Ras</a:t>
            </a:r>
            <a:r>
              <a:rPr lang="en-US" dirty="0">
                <a:ea typeface="ＭＳ Ｐゴシック" pitchFamily="34" charset="-128"/>
              </a:rPr>
              <a:t> is an artificial mound measuring 260 x 390 feet (80 x 120 m) and about 33 feet (10 m) high.</a:t>
            </a:r>
            <a:r>
              <a:rPr lang="en-US" baseline="0" dirty="0">
                <a:ea typeface="ＭＳ Ｐゴシック" pitchFamily="34" charset="-128"/>
              </a:rPr>
              <a:t> </a:t>
            </a:r>
          </a:p>
          <a:p>
            <a:endParaRPr lang="en-US" dirty="0"/>
          </a:p>
          <a:p>
            <a:r>
              <a:rPr lang="en-US" dirty="0"/>
              <a:t>ws092213009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62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07D1D-F8C8-4DEB-9258-88281362498D}"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4819" name="Rectangle 2"/>
          <p:cNvSpPr>
            <a:spLocks noGrp="1" noRot="1" noChangeAspect="1" noChangeArrowheads="1" noTextEdit="1"/>
          </p:cNvSpPr>
          <p:nvPr>
            <p:ph type="sldImg"/>
          </p:nvPr>
        </p:nvSpPr>
        <p:spPr>
          <a:xfrm>
            <a:off x="685800" y="685800"/>
            <a:ext cx="54864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“Nâblûs, the ancient Shechem, has been described by every traveller in Palestine.  Situated in the most beautiful position possible, the modern town is also on the site of an overwhelming crowd of scriptural events.  Mount Gerizim, ‘the Mountain of Blessing,’ is on its south; Mount Ebal, ‘the Mountain of Cursing,’ on the north.  Its history begins 4,000 years ago, when as yet Jerusalem had no existence.  To run through it seems like running through the history of the Bible, from Abraham to our Lord.  Here is Jacob’s Well, a site accepted nominally; here is the traditional tomb of Joseph; here was the ancient temple of the Samaritans; here where they annually kept the Feast of the Passover; here where the Law was read, Israel standing half over against Mount Gerizim, and half over against Mount Ebal” (Besant 1873: 199-200).</a:t>
            </a:r>
          </a:p>
          <a:p>
            <a:pPr eaLnBrk="1" hangingPunct="1">
              <a:spcBef>
                <a:spcPct val="0"/>
              </a:spcBef>
            </a:pPr>
            <a:endParaRPr lang="en-US" altLang="en-US"/>
          </a:p>
          <a:p>
            <a:pPr eaLnBrk="1" hangingPunct="1">
              <a:spcBef>
                <a:spcPct val="0"/>
              </a:spcBef>
            </a:pPr>
            <a:r>
              <a:rPr lang="en-US" altLang="en-US"/>
              <a:t>“Those mountains were now before us in all their beauty; Mount Gerizim, crowned by a Wely on its highest point, bearing North; just beyond it the entrance of the valley of Nâbulus bearing nearly N. N. East; further North the rugged heights of Mount Ebal; and then the fine plain extending beyond towards the N. N. E. skirted on its eastern side in its whole length by tracts of picturesque though lower hills” (Robinson and Smith 1841: 3: 92). </a:t>
            </a:r>
          </a:p>
          <a:p>
            <a:pPr eaLnBrk="1" hangingPunct="1">
              <a:spcBef>
                <a:spcPct val="0"/>
              </a:spcBef>
            </a:pPr>
            <a:endParaRPr lang="en-US" altLang="en-US"/>
          </a:p>
          <a:p>
            <a:pPr eaLnBrk="1" hangingPunct="1">
              <a:spcBef>
                <a:spcPct val="0"/>
              </a:spcBef>
            </a:pPr>
            <a:r>
              <a:rPr lang="en-US" altLang="en-US"/>
              <a:t>Date of photograph: between 1910 and 1920 </a:t>
            </a:r>
          </a:p>
          <a:p>
            <a:pPr eaLnBrk="1" hangingPunct="1">
              <a:spcBef>
                <a:spcPct val="0"/>
              </a:spcBef>
            </a:pPr>
            <a:endParaRPr lang="en-US" altLang="en-US"/>
          </a:p>
          <a:p>
            <a:pPr eaLnBrk="1" hangingPunct="1">
              <a:spcBef>
                <a:spcPct val="0"/>
              </a:spcBef>
            </a:pPr>
            <a:r>
              <a:rPr lang="en-US" altLang="en-US"/>
              <a:t>mat05142</a:t>
            </a:r>
          </a:p>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was taken from the popular viewing area in</a:t>
            </a:r>
            <a:r>
              <a:rPr lang="en-US" baseline="0" dirty="0"/>
              <a:t> front of the Seven Arches Hotel.</a:t>
            </a:r>
          </a:p>
          <a:p>
            <a:endParaRPr lang="en-US" dirty="0"/>
          </a:p>
          <a:p>
            <a:r>
              <a:rPr lang="en-US" dirty="0"/>
              <a:t>tb010210539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770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modern-day leaders of the Samaritan people are shown in this photo preparing for their annual Passover</a:t>
            </a:r>
            <a:r>
              <a:rPr lang="en-US" baseline="0" dirty="0"/>
              <a:t> sacrifice.</a:t>
            </a:r>
          </a:p>
          <a:p>
            <a:endParaRPr lang="en-US" dirty="0"/>
          </a:p>
          <a:p>
            <a:r>
              <a:rPr lang="en-US" dirty="0"/>
              <a:t>tb041106638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4989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buNone/>
            </a:pPr>
            <a:r>
              <a:rPr lang="en-US" dirty="0"/>
              <a:t>“</a:t>
            </a:r>
            <a:r>
              <a:rPr lang="en-US" sz="1200" b="0" i="0" kern="1200" dirty="0">
                <a:solidFill>
                  <a:schemeClr val="tx1"/>
                </a:solidFill>
                <a:effectLst/>
                <a:latin typeface="+mn-lt"/>
                <a:ea typeface="+mn-ea"/>
                <a:cs typeface="+mn-cs"/>
              </a:rPr>
              <a:t>And many peoples shall go and say, Come ye, and let us go up to the mountain of Jehovah, to the house of the God of Jacob; and he will teach us of his ways, and we will walk in his paths: for out of Zion shall go forth the law, and the word of Jehovah from Jerusalem” (Isa 2:3, ASV).</a:t>
            </a:r>
            <a:endParaRPr lang="en-US" dirty="0"/>
          </a:p>
          <a:p>
            <a:pPr marL="4763" lvl="2" indent="0">
              <a:buNone/>
            </a:pPr>
            <a:endParaRPr lang="en-US" dirty="0"/>
          </a:p>
          <a:p>
            <a:pPr marL="4763" lvl="2" indent="0">
              <a:buNone/>
            </a:pPr>
            <a:r>
              <a:rPr lang="en-US" dirty="0"/>
              <a:t>The Great Isaiah Scroll is owned by the Israel Museum in Jerusalem. This image is public domain, from Wikimedia: https://commons.wikimedia.org/wiki/File:The_Great_Isaiah_Scroll_MS_A_(1QIsa)_-_Google_Art_Project-x4-y0.jpg</a:t>
            </a:r>
          </a:p>
          <a:p>
            <a:pPr marL="4763" lvl="2" indent="0">
              <a:buNone/>
            </a:pPr>
            <a:endParaRPr lang="en-US" dirty="0"/>
          </a:p>
          <a:p>
            <a:pPr marL="4763" lvl="2" indent="0">
              <a:buNone/>
            </a:pPr>
            <a:r>
              <a:rPr lang="en-US" dirty="0"/>
              <a:t>isax4y0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5171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sundial</a:t>
            </a:r>
            <a:r>
              <a:rPr lang="en-US" baseline="0" dirty="0"/>
              <a:t> </a:t>
            </a:r>
            <a:r>
              <a:rPr lang="en-US" dirty="0"/>
              <a:t>is on display in the Istanbul Museum of the Ancient Orient.</a:t>
            </a:r>
          </a:p>
          <a:p>
            <a:endParaRPr lang="en-US" dirty="0"/>
          </a:p>
          <a:p>
            <a:r>
              <a:rPr lang="en-US"/>
              <a:t>tb122916352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4812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Discovered in</a:t>
            </a:r>
            <a:r>
              <a:rPr lang="en-US" sz="1200" baseline="0" dirty="0"/>
              <a:t> Cave 4 of Qumran in the early 1950s, this text contains five biblical verses that focused on the coming of the Messiah. </a:t>
            </a:r>
            <a:r>
              <a:rPr lang="en-US" sz="1200" dirty="0"/>
              <a:t>This artifact was photographed</a:t>
            </a:r>
            <a:r>
              <a:rPr lang="en-US" sz="1200" baseline="0" dirty="0"/>
              <a:t> in the </a:t>
            </a:r>
            <a:r>
              <a:rPr lang="en-US" dirty="0"/>
              <a:t>Amman Museum.</a:t>
            </a:r>
          </a:p>
          <a:p>
            <a:endParaRPr lang="en-US" dirty="0"/>
          </a:p>
          <a:p>
            <a:r>
              <a:rPr lang="en-US" dirty="0"/>
              <a:t>tb060108053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2248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mat00063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7781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db6804084004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5039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In some parts</a:t>
            </a:r>
            <a:r>
              <a:rPr lang="en-US" baseline="0" dirty="0"/>
              <a:t> of the land of Israel, farmers continue to do all of their work by hand, just as their fathers and forefathers have always done. This photograph was taken by David Dorsey in the 1970s.</a:t>
            </a:r>
          </a:p>
          <a:p>
            <a:endParaRPr lang="en-US" dirty="0"/>
          </a:p>
          <a:p>
            <a:r>
              <a:rPr lang="en-US" dirty="0"/>
              <a:t>dad240102</a:t>
            </a:r>
          </a:p>
          <a:p>
            <a:endParaRPr lang="en-US" dirty="0"/>
          </a:p>
        </p:txBody>
      </p:sp>
    </p:spTree>
    <p:extLst>
      <p:ext uri="{BB962C8B-B14F-4D97-AF65-F5344CB8AC3E}">
        <p14:creationId xmlns:p14="http://schemas.microsoft.com/office/powerpoint/2010/main" val="1698787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tb033005857</a:t>
            </a:r>
            <a:endParaRPr lang="en-US" dirty="0"/>
          </a:p>
        </p:txBody>
      </p:sp>
    </p:spTree>
    <p:extLst>
      <p:ext uri="{BB962C8B-B14F-4D97-AF65-F5344CB8AC3E}">
        <p14:creationId xmlns:p14="http://schemas.microsoft.com/office/powerpoint/2010/main" val="63931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xfrm>
            <a:off x="1143000" y="685800"/>
            <a:ext cx="4572000" cy="3429000"/>
          </a:xfrm>
          <a:ln/>
        </p:spPr>
      </p:sp>
      <p:sp>
        <p:nvSpPr>
          <p:cNvPr id="134146" name="Notes Placeholder 2"/>
          <p:cNvSpPr>
            <a:spLocks noGrp="1"/>
          </p:cNvSpPr>
          <p:nvPr>
            <p:ph type="body" idx="1"/>
          </p:nvPr>
        </p:nvSpPr>
        <p:spPr>
          <a:noFill/>
          <a:ln/>
        </p:spPr>
        <p:txBody>
          <a:bodyPr/>
          <a:lstStyle/>
          <a:p>
            <a:r>
              <a:rPr lang="en-US" dirty="0">
                <a:ea typeface="ＭＳ Ｐゴシック" pitchFamily="34" charset="-128"/>
              </a:rPr>
              <a:t>tb070507673</a:t>
            </a:r>
          </a:p>
        </p:txBody>
      </p:sp>
      <p:sp>
        <p:nvSpPr>
          <p:cNvPr id="13414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492F3F-6197-40B1-91F2-40105440446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a:t>View looking west–southwest at the "Fortress Temple."  The temple dates to the Middle and Later Bronze Ages (ca. 1650–1200 BC).  The group of people is standing in the entrance to the temple.  On the left side of the image the rebuilt courtyard of the fortress/temple is visible as is, on the far left, the standing stone.</a:t>
            </a:r>
          </a:p>
          <a:p>
            <a:endParaRPr lang="en-US" dirty="0"/>
          </a:p>
          <a:p>
            <a:r>
              <a:rPr lang="en-US" dirty="0"/>
              <a:t>Note in the background all of the modern buildings of Nablus on the lower slope of Mt. Gerizim.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07CBBB-C6E1-4F01-AB0B-8D3C2FAE69B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2671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14.xml"/><Relationship Id="rId6" Type="http://schemas.openxmlformats.org/officeDocument/2006/relationships/image" Target="../media/image22.jpe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14.xml"/><Relationship Id="rId6" Type="http://schemas.openxmlformats.org/officeDocument/2006/relationships/image" Target="../media/image24.jpe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0756804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762143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090940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116558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324965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115899"/>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115899"/>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83486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260475"/>
            <a:ext cx="6481763"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a:solidFill>
                <a:srgbClr val="000000"/>
              </a:solidFill>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sz="2400">
              <a:solidFill>
                <a:srgbClr val="000000"/>
              </a:solidFill>
              <a:cs typeface="+mn-cs"/>
            </a:endParaRPr>
          </a:p>
        </p:txBody>
      </p:sp>
      <p:sp>
        <p:nvSpPr>
          <p:cNvPr id="6" name="Freeform 5"/>
          <p:cNvSpPr>
            <a:spLocks/>
          </p:cNvSpPr>
          <p:nvPr/>
        </p:nvSpPr>
        <p:spPr bwMode="auto">
          <a:xfrm rot="5400000">
            <a:off x="1282702" y="1193817"/>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7" name="Freeform 6"/>
          <p:cNvSpPr>
            <a:spLocks/>
          </p:cNvSpPr>
          <p:nvPr/>
        </p:nvSpPr>
        <p:spPr bwMode="auto">
          <a:xfrm rot="5400000">
            <a:off x="1479573" y="1090613"/>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8" name="Line 11"/>
          <p:cNvSpPr>
            <a:spLocks noChangeShapeType="1"/>
          </p:cNvSpPr>
          <p:nvPr/>
        </p:nvSpPr>
        <p:spPr bwMode="auto">
          <a:xfrm rot="5400000" flipH="1">
            <a:off x="1165249" y="1403351"/>
            <a:ext cx="333376"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9" name="Freeform 8"/>
          <p:cNvSpPr>
            <a:spLocks/>
          </p:cNvSpPr>
          <p:nvPr/>
        </p:nvSpPr>
        <p:spPr bwMode="auto">
          <a:xfrm rot="16200000" flipH="1">
            <a:off x="7413626" y="1193817"/>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0" name="Freeform 9"/>
          <p:cNvSpPr>
            <a:spLocks/>
          </p:cNvSpPr>
          <p:nvPr/>
        </p:nvSpPr>
        <p:spPr bwMode="auto">
          <a:xfrm rot="10800000">
            <a:off x="7818465"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1" name="Line 14"/>
          <p:cNvSpPr>
            <a:spLocks noChangeShapeType="1"/>
          </p:cNvSpPr>
          <p:nvPr/>
        </p:nvSpPr>
        <p:spPr bwMode="auto">
          <a:xfrm rot="10800000" flipH="1">
            <a:off x="7507315" y="1243013"/>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12" name="Freeform 11"/>
          <p:cNvSpPr>
            <a:spLocks/>
          </p:cNvSpPr>
          <p:nvPr/>
        </p:nvSpPr>
        <p:spPr bwMode="auto">
          <a:xfrm flipH="1">
            <a:off x="7434264" y="475297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3" name="Freeform 12"/>
          <p:cNvSpPr>
            <a:spLocks/>
          </p:cNvSpPr>
          <p:nvPr/>
        </p:nvSpPr>
        <p:spPr bwMode="auto">
          <a:xfrm rot="16200000">
            <a:off x="7705738" y="4989514"/>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4" name="Line 17"/>
          <p:cNvSpPr>
            <a:spLocks noChangeShapeType="1"/>
          </p:cNvSpPr>
          <p:nvPr/>
        </p:nvSpPr>
        <p:spPr bwMode="auto">
          <a:xfrm rot="16200000" flipH="1">
            <a:off x="7689869" y="5010151"/>
            <a:ext cx="333376"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15" name="Freeform 14"/>
          <p:cNvSpPr>
            <a:spLocks/>
          </p:cNvSpPr>
          <p:nvPr/>
        </p:nvSpPr>
        <p:spPr bwMode="auto">
          <a:xfrm>
            <a:off x="1282720" y="4746626"/>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mn-cs"/>
            </a:endParaRPr>
          </a:p>
        </p:txBody>
      </p:sp>
      <p:sp>
        <p:nvSpPr>
          <p:cNvPr id="16" name="Freeform 15"/>
          <p:cNvSpPr>
            <a:spLocks/>
          </p:cNvSpPr>
          <p:nvPr/>
        </p:nvSpPr>
        <p:spPr bwMode="auto">
          <a:xfrm>
            <a:off x="1346203" y="4846653"/>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mn-cs"/>
            </a:endParaRPr>
          </a:p>
        </p:txBody>
      </p:sp>
      <p:sp>
        <p:nvSpPr>
          <p:cNvPr id="17" name="Line 20"/>
          <p:cNvSpPr>
            <a:spLocks noChangeShapeType="1"/>
          </p:cNvSpPr>
          <p:nvPr/>
        </p:nvSpPr>
        <p:spPr bwMode="auto">
          <a:xfrm flipH="1">
            <a:off x="1327171" y="5162550"/>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mn-cs"/>
            </a:endParaRPr>
          </a:p>
        </p:txBody>
      </p:sp>
      <p:sp>
        <p:nvSpPr>
          <p:cNvPr id="3075" name="Rectangle 3"/>
          <p:cNvSpPr>
            <a:spLocks noGrp="1" noChangeArrowheads="1"/>
          </p:cNvSpPr>
          <p:nvPr>
            <p:ph type="ctrTitle"/>
          </p:nvPr>
        </p:nvSpPr>
        <p:spPr>
          <a:xfrm>
            <a:off x="1609737" y="1698635"/>
            <a:ext cx="5924551"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4" y="3536950"/>
            <a:ext cx="5861051"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11DC0A8-08B4-4F15-9881-3BEC37B7F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167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33F127-2365-42E6-8B15-A0A50AB1C9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11597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78185-7716-4F2F-8D62-EB124F4DDF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381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1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1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A9767-E574-4C48-B8CA-62280DE17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617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21497-F789-406D-BE9E-6426F68AF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3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31FD13-23DB-40FB-AA20-30E600F2E1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92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48900987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0327BB3-AC4F-42D3-AD7C-0BDF9BC26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65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FA74-FCD3-449C-ABC2-8A73D88E1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381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40ADFC-9066-471C-91FD-15D8E4CDAB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9160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30962C-8C23-4A15-9C4E-899C5E500F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757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115899"/>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115899"/>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30031-1DF9-4D5D-ABCD-F8D016C6B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5331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C3B1-7BDB-432B-84C7-ED6094E74F0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5784CD-DFEC-45C1-8F81-204796B64C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8898ED-17DB-4BAC-8169-0307DE98861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0FEE9E-C465-4C36-BAD3-687AAB33BF9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06D683-3287-4B62-9E6B-C363A1A5BE66}"/>
              </a:ext>
            </a:extLst>
          </p:cNvPr>
          <p:cNvSpPr>
            <a:spLocks noGrp="1"/>
          </p:cNvSpPr>
          <p:nvPr>
            <p:ph type="sldNum" sz="quarter" idx="12"/>
          </p:nvPr>
        </p:nvSpPr>
        <p:spPr/>
        <p:txBody>
          <a:bodyPr/>
          <a:lstStyle>
            <a:lvl1pPr>
              <a:defRPr/>
            </a:lvl1pPr>
          </a:lstStyle>
          <a:p>
            <a:fld id="{8C42EFAD-E6B0-4921-AE01-BD01BADE557D}" type="slidenum">
              <a:rPr lang="en-US" altLang="en-US"/>
              <a:pPr/>
              <a:t>‹#›</a:t>
            </a:fld>
            <a:endParaRPr lang="en-US" altLang="en-US"/>
          </a:p>
        </p:txBody>
      </p:sp>
    </p:spTree>
    <p:extLst>
      <p:ext uri="{BB962C8B-B14F-4D97-AF65-F5344CB8AC3E}">
        <p14:creationId xmlns:p14="http://schemas.microsoft.com/office/powerpoint/2010/main" val="4914535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F7D6-9B72-4580-9ABB-FF1146EA0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1467F-7693-4A56-A16A-4ECDFA5D1D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C0B9A-350F-4F02-AAB1-847AD80081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9A5B1B9-A971-4A03-9891-868FB502A27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2226C5B-18E0-4048-AEC9-5D2BB2C8FF2C}"/>
              </a:ext>
            </a:extLst>
          </p:cNvPr>
          <p:cNvSpPr>
            <a:spLocks noGrp="1"/>
          </p:cNvSpPr>
          <p:nvPr>
            <p:ph type="sldNum" sz="quarter" idx="12"/>
          </p:nvPr>
        </p:nvSpPr>
        <p:spPr/>
        <p:txBody>
          <a:bodyPr/>
          <a:lstStyle>
            <a:lvl1pPr>
              <a:defRPr/>
            </a:lvl1pPr>
          </a:lstStyle>
          <a:p>
            <a:fld id="{6D55F662-176A-43A5-967E-A7146E64B8E4}" type="slidenum">
              <a:rPr lang="en-US" altLang="en-US"/>
              <a:pPr/>
              <a:t>‹#›</a:t>
            </a:fld>
            <a:endParaRPr lang="en-US" altLang="en-US"/>
          </a:p>
        </p:txBody>
      </p:sp>
    </p:spTree>
    <p:extLst>
      <p:ext uri="{BB962C8B-B14F-4D97-AF65-F5344CB8AC3E}">
        <p14:creationId xmlns:p14="http://schemas.microsoft.com/office/powerpoint/2010/main" val="1935019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A14D-6CCC-4778-89A5-B1BF14AA3D1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05A4C-2F25-41BA-95B6-792DE6ECA6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8DE6C1A-AF80-45DE-8429-18131C3B528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7B2E3B-42E2-4C2F-883B-E5F53E32250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E9593D-2123-436C-A9AA-8F236F9AAE88}"/>
              </a:ext>
            </a:extLst>
          </p:cNvPr>
          <p:cNvSpPr>
            <a:spLocks noGrp="1"/>
          </p:cNvSpPr>
          <p:nvPr>
            <p:ph type="sldNum" sz="quarter" idx="12"/>
          </p:nvPr>
        </p:nvSpPr>
        <p:spPr/>
        <p:txBody>
          <a:bodyPr/>
          <a:lstStyle>
            <a:lvl1pPr>
              <a:defRPr/>
            </a:lvl1pPr>
          </a:lstStyle>
          <a:p>
            <a:fld id="{988302E5-78CD-4380-8DDE-3B954D326CDF}" type="slidenum">
              <a:rPr lang="en-US" altLang="en-US"/>
              <a:pPr/>
              <a:t>‹#›</a:t>
            </a:fld>
            <a:endParaRPr lang="en-US" altLang="en-US"/>
          </a:p>
        </p:txBody>
      </p:sp>
    </p:spTree>
    <p:extLst>
      <p:ext uri="{BB962C8B-B14F-4D97-AF65-F5344CB8AC3E}">
        <p14:creationId xmlns:p14="http://schemas.microsoft.com/office/powerpoint/2010/main" val="36771949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1292-42BA-4316-AD03-514AF1CD8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B6025-8B13-4CA6-8A6C-AA21FC7D0D93}"/>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39D17-AFA1-4361-A971-3E1BEF547999}"/>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24A36-A591-44E5-8C57-7AC46798933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3425CD4-FB3D-4E79-B5AF-A3B349C7FC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7A5649C-2C90-47F2-96DA-E17F42925C7C}"/>
              </a:ext>
            </a:extLst>
          </p:cNvPr>
          <p:cNvSpPr>
            <a:spLocks noGrp="1"/>
          </p:cNvSpPr>
          <p:nvPr>
            <p:ph type="sldNum" sz="quarter" idx="12"/>
          </p:nvPr>
        </p:nvSpPr>
        <p:spPr/>
        <p:txBody>
          <a:bodyPr/>
          <a:lstStyle>
            <a:lvl1pPr>
              <a:defRPr/>
            </a:lvl1pPr>
          </a:lstStyle>
          <a:p>
            <a:fld id="{713E63BF-2C5A-44A4-A764-747A6D5D09A5}" type="slidenum">
              <a:rPr lang="en-US" altLang="en-US"/>
              <a:pPr/>
              <a:t>‹#›</a:t>
            </a:fld>
            <a:endParaRPr lang="en-US" altLang="en-US"/>
          </a:p>
        </p:txBody>
      </p:sp>
    </p:spTree>
    <p:extLst>
      <p:ext uri="{BB962C8B-B14F-4D97-AF65-F5344CB8AC3E}">
        <p14:creationId xmlns:p14="http://schemas.microsoft.com/office/powerpoint/2010/main" val="31225092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26FE-7DBF-48B2-8F17-17E96254351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DC12E-6E9F-4027-ACAA-D102C243FC4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5121D-D412-45FA-9165-272AEEF052B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98D5A-08A9-46D3-B630-9C54BA0FAB5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3098C-B52E-4053-8D44-BF99675B1F0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A0B0E-B8C2-4AC9-A902-D4AAE548559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8A951F3-0000-4161-94E1-3FCF7FF8843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B5D6A1B-6B10-41E4-B88B-9F1C1933239E}"/>
              </a:ext>
            </a:extLst>
          </p:cNvPr>
          <p:cNvSpPr>
            <a:spLocks noGrp="1"/>
          </p:cNvSpPr>
          <p:nvPr>
            <p:ph type="sldNum" sz="quarter" idx="12"/>
          </p:nvPr>
        </p:nvSpPr>
        <p:spPr/>
        <p:txBody>
          <a:bodyPr/>
          <a:lstStyle>
            <a:lvl1pPr>
              <a:defRPr/>
            </a:lvl1pPr>
          </a:lstStyle>
          <a:p>
            <a:fld id="{54F97FE7-B33F-4C61-AE62-7FB9BE466B46}" type="slidenum">
              <a:rPr lang="en-US" altLang="en-US"/>
              <a:pPr/>
              <a:t>‹#›</a:t>
            </a:fld>
            <a:endParaRPr lang="en-US" altLang="en-US"/>
          </a:p>
        </p:txBody>
      </p:sp>
    </p:spTree>
    <p:extLst>
      <p:ext uri="{BB962C8B-B14F-4D97-AF65-F5344CB8AC3E}">
        <p14:creationId xmlns:p14="http://schemas.microsoft.com/office/powerpoint/2010/main" val="210643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2385190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9D9E-BA4D-4537-913C-2E36F58148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303C0-AAEF-43F6-98D5-2FC61AAD83D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A2AFD66-B75E-4B56-8740-26103FC91D2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53D104-91A4-464B-99C6-8361B90E476C}"/>
              </a:ext>
            </a:extLst>
          </p:cNvPr>
          <p:cNvSpPr>
            <a:spLocks noGrp="1"/>
          </p:cNvSpPr>
          <p:nvPr>
            <p:ph type="sldNum" sz="quarter" idx="12"/>
          </p:nvPr>
        </p:nvSpPr>
        <p:spPr/>
        <p:txBody>
          <a:bodyPr/>
          <a:lstStyle>
            <a:lvl1pPr>
              <a:defRPr/>
            </a:lvl1pPr>
          </a:lstStyle>
          <a:p>
            <a:fld id="{EB46D542-A9AE-43E6-A706-EE461A2E137B}" type="slidenum">
              <a:rPr lang="en-US" altLang="en-US"/>
              <a:pPr/>
              <a:t>‹#›</a:t>
            </a:fld>
            <a:endParaRPr lang="en-US" altLang="en-US"/>
          </a:p>
        </p:txBody>
      </p:sp>
    </p:spTree>
    <p:extLst>
      <p:ext uri="{BB962C8B-B14F-4D97-AF65-F5344CB8AC3E}">
        <p14:creationId xmlns:p14="http://schemas.microsoft.com/office/powerpoint/2010/main" val="1819646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4CA31-E2BD-4E56-B5A2-84AEBE2F52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75EB297-8768-4383-B7AD-E7F62511DF9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C198B68-8965-4EA4-8846-37A3829399C5}"/>
              </a:ext>
            </a:extLst>
          </p:cNvPr>
          <p:cNvSpPr>
            <a:spLocks noGrp="1"/>
          </p:cNvSpPr>
          <p:nvPr>
            <p:ph type="sldNum" sz="quarter" idx="12"/>
          </p:nvPr>
        </p:nvSpPr>
        <p:spPr/>
        <p:txBody>
          <a:bodyPr/>
          <a:lstStyle>
            <a:lvl1pPr>
              <a:defRPr/>
            </a:lvl1pPr>
          </a:lstStyle>
          <a:p>
            <a:fld id="{8B1D0D6F-A08B-47C3-8BDE-A7DD22B1305E}" type="slidenum">
              <a:rPr lang="en-US" altLang="en-US"/>
              <a:pPr/>
              <a:t>‹#›</a:t>
            </a:fld>
            <a:endParaRPr lang="en-US" altLang="en-US"/>
          </a:p>
        </p:txBody>
      </p:sp>
    </p:spTree>
    <p:extLst>
      <p:ext uri="{BB962C8B-B14F-4D97-AF65-F5344CB8AC3E}">
        <p14:creationId xmlns:p14="http://schemas.microsoft.com/office/powerpoint/2010/main" val="1834081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DA92-2276-493E-97AC-D12A578B80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783A5-CA49-4D63-AE92-A089FE30189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F6254-BE12-4BF5-BFB3-E20A35913AB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53F42-2ED5-4585-9428-F583D8CFB5D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0FBB355-9723-4BA8-A0AF-69796A1E4FE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69C315-CED2-486D-B050-0D5693AD2F46}"/>
              </a:ext>
            </a:extLst>
          </p:cNvPr>
          <p:cNvSpPr>
            <a:spLocks noGrp="1"/>
          </p:cNvSpPr>
          <p:nvPr>
            <p:ph type="sldNum" sz="quarter" idx="12"/>
          </p:nvPr>
        </p:nvSpPr>
        <p:spPr/>
        <p:txBody>
          <a:bodyPr/>
          <a:lstStyle>
            <a:lvl1pPr>
              <a:defRPr/>
            </a:lvl1pPr>
          </a:lstStyle>
          <a:p>
            <a:fld id="{2B6F19DB-6C18-40ED-B7F5-24FADB7909B7}" type="slidenum">
              <a:rPr lang="en-US" altLang="en-US"/>
              <a:pPr/>
              <a:t>‹#›</a:t>
            </a:fld>
            <a:endParaRPr lang="en-US" altLang="en-US"/>
          </a:p>
        </p:txBody>
      </p:sp>
    </p:spTree>
    <p:extLst>
      <p:ext uri="{BB962C8B-B14F-4D97-AF65-F5344CB8AC3E}">
        <p14:creationId xmlns:p14="http://schemas.microsoft.com/office/powerpoint/2010/main" val="19633803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28CA-0BB7-4EF3-B66B-C90CE12D91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E8430B-3C2C-4918-A065-ED64A443A9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E4D55A-98A9-43E5-AD9F-D69DE25BAF4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66CF1-C4EA-4811-B0CB-05E6843D8EB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7632BC-DEC8-4123-A666-DD12F777BB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589592B-FBE3-4522-A1A5-220F83FA09F8}"/>
              </a:ext>
            </a:extLst>
          </p:cNvPr>
          <p:cNvSpPr>
            <a:spLocks noGrp="1"/>
          </p:cNvSpPr>
          <p:nvPr>
            <p:ph type="sldNum" sz="quarter" idx="12"/>
          </p:nvPr>
        </p:nvSpPr>
        <p:spPr/>
        <p:txBody>
          <a:bodyPr/>
          <a:lstStyle>
            <a:lvl1pPr>
              <a:defRPr/>
            </a:lvl1pPr>
          </a:lstStyle>
          <a:p>
            <a:fld id="{41FDB3D9-BE8C-42CD-98BF-DE63B40EE54D}" type="slidenum">
              <a:rPr lang="en-US" altLang="en-US"/>
              <a:pPr/>
              <a:t>‹#›</a:t>
            </a:fld>
            <a:endParaRPr lang="en-US" altLang="en-US"/>
          </a:p>
        </p:txBody>
      </p:sp>
    </p:spTree>
    <p:extLst>
      <p:ext uri="{BB962C8B-B14F-4D97-AF65-F5344CB8AC3E}">
        <p14:creationId xmlns:p14="http://schemas.microsoft.com/office/powerpoint/2010/main" val="28453669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9AD7-5CE2-475D-8C8F-3B03FA7828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B8CDA6-E8EA-4737-ABD2-7786FBD154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2D3FA-B8A5-49A2-B730-29C9D9884B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EF1393-BEE9-41CA-8216-E725490434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AA905-D1CB-4DEE-88FB-445CBB44CE6F}"/>
              </a:ext>
            </a:extLst>
          </p:cNvPr>
          <p:cNvSpPr>
            <a:spLocks noGrp="1"/>
          </p:cNvSpPr>
          <p:nvPr>
            <p:ph type="sldNum" sz="quarter" idx="12"/>
          </p:nvPr>
        </p:nvSpPr>
        <p:spPr/>
        <p:txBody>
          <a:bodyPr/>
          <a:lstStyle>
            <a:lvl1pPr>
              <a:defRPr/>
            </a:lvl1pPr>
          </a:lstStyle>
          <a:p>
            <a:fld id="{8F288F3F-B205-49A0-A635-40F222324710}" type="slidenum">
              <a:rPr lang="en-US" altLang="en-US"/>
              <a:pPr/>
              <a:t>‹#›</a:t>
            </a:fld>
            <a:endParaRPr lang="en-US" altLang="en-US"/>
          </a:p>
        </p:txBody>
      </p:sp>
    </p:spTree>
    <p:extLst>
      <p:ext uri="{BB962C8B-B14F-4D97-AF65-F5344CB8AC3E}">
        <p14:creationId xmlns:p14="http://schemas.microsoft.com/office/powerpoint/2010/main" val="2322849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A7454-18BA-40EA-ADBF-FF0FACD0C4C8}"/>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71A4D6-59B9-4604-84F0-F4AB65D4472B}"/>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FDE3F-8CF6-4E39-9BF1-239D701652D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50AB566-C11D-4C67-9C06-BD03DAA1265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F546AD-2B9A-4BB0-8AFC-EBE1FC6A7FFC}"/>
              </a:ext>
            </a:extLst>
          </p:cNvPr>
          <p:cNvSpPr>
            <a:spLocks noGrp="1"/>
          </p:cNvSpPr>
          <p:nvPr>
            <p:ph type="sldNum" sz="quarter" idx="12"/>
          </p:nvPr>
        </p:nvSpPr>
        <p:spPr/>
        <p:txBody>
          <a:bodyPr/>
          <a:lstStyle>
            <a:lvl1pPr>
              <a:defRPr/>
            </a:lvl1pPr>
          </a:lstStyle>
          <a:p>
            <a:fld id="{EEDF49D3-6F95-4CD8-B274-994337C5FE75}" type="slidenum">
              <a:rPr lang="en-US" altLang="en-US"/>
              <a:pPr/>
              <a:t>‹#›</a:t>
            </a:fld>
            <a:endParaRPr lang="en-US" altLang="en-US"/>
          </a:p>
        </p:txBody>
      </p:sp>
    </p:spTree>
    <p:extLst>
      <p:ext uri="{BB962C8B-B14F-4D97-AF65-F5344CB8AC3E}">
        <p14:creationId xmlns:p14="http://schemas.microsoft.com/office/powerpoint/2010/main" val="3384025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F1D0CE9-199C-4A2D-93DE-9476A3D291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95AD2BB-E90C-4488-9A74-C8D2DBAA77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D534A7-58DB-4B65-90F7-0887F4C8AA14}"/>
              </a:ext>
            </a:extLst>
          </p:cNvPr>
          <p:cNvSpPr>
            <a:spLocks noGrp="1"/>
          </p:cNvSpPr>
          <p:nvPr>
            <p:ph type="sldNum" sz="quarter" idx="12"/>
          </p:nvPr>
        </p:nvSpPr>
        <p:spPr/>
        <p:txBody>
          <a:bodyPr/>
          <a:lstStyle>
            <a:lvl1pPr>
              <a:defRPr/>
            </a:lvl1pPr>
          </a:lstStyle>
          <a:p>
            <a:pPr>
              <a:defRPr/>
            </a:pPr>
            <a:fld id="{9C4F3E4D-5BCF-419B-AA77-0FCADD2350C7}" type="slidenum">
              <a:rPr lang="en-US" altLang="en-US"/>
              <a:pPr>
                <a:defRPr/>
              </a:pPr>
              <a:t>‹#›</a:t>
            </a:fld>
            <a:endParaRPr lang="en-US" altLang="en-US"/>
          </a:p>
        </p:txBody>
      </p:sp>
    </p:spTree>
    <p:extLst>
      <p:ext uri="{BB962C8B-B14F-4D97-AF65-F5344CB8AC3E}">
        <p14:creationId xmlns:p14="http://schemas.microsoft.com/office/powerpoint/2010/main" val="41570413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68A2BC69-3AD8-44AC-B50C-205ECF8017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BCE4D80-A497-4EAE-8EEC-016B222B1492}"/>
              </a:ext>
            </a:extLst>
          </p:cNvPr>
          <p:cNvSpPr/>
          <p:nvPr userDrawn="1"/>
        </p:nvSpPr>
        <p:spPr>
          <a:xfrm>
            <a:off x="1541463"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7E594715-EA62-4CC0-96C6-6449A9BC4EDA}"/>
              </a:ext>
            </a:extLst>
          </p:cNvPr>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2">
            <a:extLst>
              <a:ext uri="{FF2B5EF4-FFF2-40B4-BE49-F238E27FC236}">
                <a16:creationId xmlns:a16="http://schemas.microsoft.com/office/drawing/2014/main" id="{DA59F573-3279-43D6-AA14-6860E8BC2C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5792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517DAC74-1490-4B59-B363-C6B2FE557A7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CC38DDE-B44A-49C7-9D41-F86AAA13529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0"/>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1A855377-2C53-4F42-9E91-EC3715B32A2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38"/>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61B87B6-89DF-4F9B-B01A-2B5AF02FF9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2788" y="6264275"/>
            <a:ext cx="293687" cy="56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D4FFC1B-0E6F-4E5C-9A27-B3FC9AA9E8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0763" y="6254750"/>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967EF35B-175D-4903-948E-4121BC56795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7FAD43E5-D5BF-46D0-9F6E-B5D418A9C01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8BD2FCC-6D29-4E2B-8776-8ACD60194ECA}"/>
              </a:ext>
            </a:extLst>
          </p:cNvPr>
          <p:cNvSpPr/>
          <p:nvPr userDrawn="1"/>
        </p:nvSpPr>
        <p:spPr>
          <a:xfrm>
            <a:off x="1733550" y="6262688"/>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45773F04-D9E0-4459-9B7D-BD0A838DF1D6}"/>
              </a:ext>
            </a:extLst>
          </p:cNvPr>
          <p:cNvSpPr/>
          <p:nvPr userDrawn="1"/>
        </p:nvSpPr>
        <p:spPr>
          <a:xfrm>
            <a:off x="0" y="6254750"/>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Slide Number Placeholder 5">
            <a:extLst>
              <a:ext uri="{FF2B5EF4-FFF2-40B4-BE49-F238E27FC236}">
                <a16:creationId xmlns:a16="http://schemas.microsoft.com/office/drawing/2014/main" id="{A7A49A52-BE76-4553-8885-1BDAA75F5988}"/>
              </a:ext>
            </a:extLst>
          </p:cNvPr>
          <p:cNvSpPr txBox="1">
            <a:spLocks/>
          </p:cNvSpPr>
          <p:nvPr userDrawn="1"/>
        </p:nvSpPr>
        <p:spPr>
          <a:xfrm>
            <a:off x="7823200" y="633888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3BA0F1A8-A6B2-44E6-9886-ECB9E127B9C5}" type="slidenum">
              <a:rPr lang="en-US" altLang="en-US" sz="1400" smtClean="0">
                <a:solidFill>
                  <a:srgbClr val="898989"/>
                </a:solidFill>
                <a:latin typeface="Calibri" panose="020F0502020204030204" pitchFamily="34" charset="0"/>
              </a:rPr>
              <a:pPr algn="r" eaLnBrk="1" hangingPunct="1">
                <a:defRPr/>
              </a:pPr>
              <a:t>‹#›</a:t>
            </a:fld>
            <a:endParaRPr lang="en-US" altLang="en-US" sz="1400">
              <a:solidFill>
                <a:srgbClr val="898989"/>
              </a:solidFill>
              <a:latin typeface="Calibri" panose="020F0502020204030204" pitchFamily="34" charset="0"/>
            </a:endParaRPr>
          </a:p>
        </p:txBody>
      </p:sp>
      <p:pic>
        <p:nvPicPr>
          <p:cNvPr id="18" name="Picture 20" descr="J letter.png">
            <a:extLst>
              <a:ext uri="{FF2B5EF4-FFF2-40B4-BE49-F238E27FC236}">
                <a16:creationId xmlns:a16="http://schemas.microsoft.com/office/drawing/2014/main" id="{7C45CD96-60DF-40CC-8177-7D515D62C3B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0616FD63-EF1B-4C34-8B92-6164B65F324B}"/>
              </a:ext>
            </a:extLst>
          </p:cNvPr>
          <p:cNvSpPr>
            <a:spLocks noGrp="1"/>
          </p:cNvSpPr>
          <p:nvPr>
            <p:ph type="sldNum" sz="quarter" idx="10"/>
          </p:nvPr>
        </p:nvSpPr>
        <p:spPr/>
        <p:txBody>
          <a:bodyPr/>
          <a:lstStyle>
            <a:lvl1pPr>
              <a:defRPr/>
            </a:lvl1pPr>
          </a:lstStyle>
          <a:p>
            <a:pPr>
              <a:defRPr/>
            </a:pPr>
            <a:fld id="{1A8D43EA-CC4E-4970-8E45-A319AFA1B28E}" type="slidenum">
              <a:rPr lang="en-US" altLang="en-US"/>
              <a:pPr>
                <a:defRPr/>
              </a:pPr>
              <a:t>‹#›</a:t>
            </a:fld>
            <a:endParaRPr lang="en-US" altLang="en-US"/>
          </a:p>
        </p:txBody>
      </p:sp>
    </p:spTree>
    <p:extLst>
      <p:ext uri="{BB962C8B-B14F-4D97-AF65-F5344CB8AC3E}">
        <p14:creationId xmlns:p14="http://schemas.microsoft.com/office/powerpoint/2010/main" val="2398568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F3EA9-B306-4D84-AA20-57664BFC664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D27D052-4C0A-4E25-B8DC-94A5680A0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2DC85B-C7AD-48D4-B9A5-2AE7AAB9112A}"/>
              </a:ext>
            </a:extLst>
          </p:cNvPr>
          <p:cNvSpPr>
            <a:spLocks noGrp="1"/>
          </p:cNvSpPr>
          <p:nvPr>
            <p:ph type="sldNum" sz="quarter" idx="12"/>
          </p:nvPr>
        </p:nvSpPr>
        <p:spPr/>
        <p:txBody>
          <a:bodyPr/>
          <a:lstStyle>
            <a:lvl1pPr>
              <a:defRPr/>
            </a:lvl1pPr>
          </a:lstStyle>
          <a:p>
            <a:pPr>
              <a:defRPr/>
            </a:pPr>
            <a:fld id="{7222EE00-09A7-45BE-8AFB-2C09AA3064DE}" type="slidenum">
              <a:rPr lang="en-US" altLang="en-US"/>
              <a:pPr>
                <a:defRPr/>
              </a:pPr>
              <a:t>‹#›</a:t>
            </a:fld>
            <a:endParaRPr lang="en-US" altLang="en-US"/>
          </a:p>
        </p:txBody>
      </p:sp>
    </p:spTree>
    <p:extLst>
      <p:ext uri="{BB962C8B-B14F-4D97-AF65-F5344CB8AC3E}">
        <p14:creationId xmlns:p14="http://schemas.microsoft.com/office/powerpoint/2010/main" val="7145010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22C0B9-789B-4F8B-AC9E-1F2D7551234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E4B20BD-8F00-4CDC-B7D6-FB85889DFC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499F01-C5B8-439A-9B63-FBB40B37752C}"/>
              </a:ext>
            </a:extLst>
          </p:cNvPr>
          <p:cNvSpPr>
            <a:spLocks noGrp="1"/>
          </p:cNvSpPr>
          <p:nvPr>
            <p:ph type="sldNum" sz="quarter" idx="12"/>
          </p:nvPr>
        </p:nvSpPr>
        <p:spPr/>
        <p:txBody>
          <a:bodyPr/>
          <a:lstStyle>
            <a:lvl1pPr>
              <a:defRPr/>
            </a:lvl1pPr>
          </a:lstStyle>
          <a:p>
            <a:pPr>
              <a:defRPr/>
            </a:pPr>
            <a:fld id="{394B175B-63E9-44CE-ACE1-3854D5A732C1}" type="slidenum">
              <a:rPr lang="en-US" altLang="en-US"/>
              <a:pPr>
                <a:defRPr/>
              </a:pPr>
              <a:t>‹#›</a:t>
            </a:fld>
            <a:endParaRPr lang="en-US" altLang="en-US"/>
          </a:p>
        </p:txBody>
      </p:sp>
    </p:spTree>
    <p:extLst>
      <p:ext uri="{BB962C8B-B14F-4D97-AF65-F5344CB8AC3E}">
        <p14:creationId xmlns:p14="http://schemas.microsoft.com/office/powerpoint/2010/main" val="255346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224089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0528AF-A1F8-4A47-A8C7-E6C2A9C3063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D1402F5-99FC-40D9-A5E2-FA0EF2BE48B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F9AB6DA-652E-4632-8EDB-E76C7FCC3FA9}"/>
              </a:ext>
            </a:extLst>
          </p:cNvPr>
          <p:cNvSpPr>
            <a:spLocks noGrp="1"/>
          </p:cNvSpPr>
          <p:nvPr>
            <p:ph type="sldNum" sz="quarter" idx="12"/>
          </p:nvPr>
        </p:nvSpPr>
        <p:spPr/>
        <p:txBody>
          <a:bodyPr/>
          <a:lstStyle>
            <a:lvl1pPr>
              <a:defRPr/>
            </a:lvl1pPr>
          </a:lstStyle>
          <a:p>
            <a:pPr>
              <a:defRPr/>
            </a:pPr>
            <a:fld id="{A1CD45ED-FF37-44A0-9222-360EFAF8EDC8}" type="slidenum">
              <a:rPr lang="en-US" altLang="en-US"/>
              <a:pPr>
                <a:defRPr/>
              </a:pPr>
              <a:t>‹#›</a:t>
            </a:fld>
            <a:endParaRPr lang="en-US" altLang="en-US"/>
          </a:p>
        </p:txBody>
      </p:sp>
    </p:spTree>
    <p:extLst>
      <p:ext uri="{BB962C8B-B14F-4D97-AF65-F5344CB8AC3E}">
        <p14:creationId xmlns:p14="http://schemas.microsoft.com/office/powerpoint/2010/main" val="3939690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1C7BB9BC-39F5-422B-B6F9-B1D5694FD0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a:extLst>
              <a:ext uri="{FF2B5EF4-FFF2-40B4-BE49-F238E27FC236}">
                <a16:creationId xmlns:a16="http://schemas.microsoft.com/office/drawing/2014/main" id="{A4DF4F3B-85F4-4D17-BE60-2F9B786165F6}"/>
              </a:ext>
            </a:extLst>
          </p:cNvPr>
          <p:cNvGrpSpPr>
            <a:grpSpLocks/>
          </p:cNvGrpSpPr>
          <p:nvPr userDrawn="1"/>
        </p:nvGrpSpPr>
        <p:grpSpPr bwMode="auto">
          <a:xfrm>
            <a:off x="0" y="6254750"/>
            <a:ext cx="9144000" cy="603250"/>
            <a:chOff x="0" y="6254128"/>
            <a:chExt cx="9144000" cy="603872"/>
          </a:xfrm>
        </p:grpSpPr>
        <p:sp>
          <p:nvSpPr>
            <p:cNvPr id="4" name="Rectangle 3">
              <a:extLst>
                <a:ext uri="{FF2B5EF4-FFF2-40B4-BE49-F238E27FC236}">
                  <a16:creationId xmlns:a16="http://schemas.microsoft.com/office/drawing/2014/main" id="{7C4985E6-9E9F-4C56-959D-0BA9A6BA100C}"/>
                </a:ext>
              </a:extLst>
            </p:cNvPr>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1145070A-A176-4AE2-B61C-ABA02A6796A9}"/>
                </a:ext>
              </a:extLst>
            </p:cNvPr>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2">
              <a:extLst>
                <a:ext uri="{FF2B5EF4-FFF2-40B4-BE49-F238E27FC236}">
                  <a16:creationId xmlns:a16="http://schemas.microsoft.com/office/drawing/2014/main" id="{3DF0856F-E108-4037-87A9-558A97767D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23EA99BB-D682-4311-964E-18CD3A5960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5CD82CD-2BAB-46BF-9258-11A6B52EEE7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B4727EA3-4083-4F14-907B-AF8B277DD08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ED1971EC-C1D4-4E50-928E-D0B3E240D91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4EAF531-7965-4ADD-9D08-CCA8580D7E7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3714EF08-59EC-4413-BA37-B131A0CBA2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46FB5C8E-FE0F-4E64-9711-3ECE73D911B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3936D86-95E9-4E8C-B64D-72AED03DB4A5}"/>
                </a:ext>
              </a:extLst>
            </p:cNvPr>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9768AAA8-F9DA-4087-9000-BBDFFC76CBDF}"/>
                </a:ext>
              </a:extLst>
            </p:cNvPr>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6" name="Picture 20" descr="J letter.png">
            <a:extLst>
              <a:ext uri="{FF2B5EF4-FFF2-40B4-BE49-F238E27FC236}">
                <a16:creationId xmlns:a16="http://schemas.microsoft.com/office/drawing/2014/main" id="{040A767A-018C-467F-8373-A5ECA90C8C6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a:extLst>
              <a:ext uri="{FF2B5EF4-FFF2-40B4-BE49-F238E27FC236}">
                <a16:creationId xmlns:a16="http://schemas.microsoft.com/office/drawing/2014/main" id="{726534CB-9358-47FD-896E-74177B123F6B}"/>
              </a:ext>
            </a:extLst>
          </p:cNvPr>
          <p:cNvSpPr>
            <a:spLocks noGrp="1"/>
          </p:cNvSpPr>
          <p:nvPr>
            <p:ph type="sldNum" sz="quarter" idx="10"/>
          </p:nvPr>
        </p:nvSpPr>
        <p:spPr>
          <a:xfrm>
            <a:off x="7823200" y="6315075"/>
            <a:ext cx="590550" cy="365125"/>
          </a:xfrm>
        </p:spPr>
        <p:txBody>
          <a:bodyPr/>
          <a:lstStyle>
            <a:lvl1pPr>
              <a:defRPr sz="1400"/>
            </a:lvl1pPr>
          </a:lstStyle>
          <a:p>
            <a:pPr>
              <a:defRPr/>
            </a:pPr>
            <a:fld id="{47BAC893-865B-414A-9891-59B2639F9513}" type="slidenum">
              <a:rPr lang="en-US" altLang="en-US"/>
              <a:pPr>
                <a:defRPr/>
              </a:pPr>
              <a:t>‹#›</a:t>
            </a:fld>
            <a:endParaRPr lang="en-US" altLang="en-US"/>
          </a:p>
        </p:txBody>
      </p:sp>
    </p:spTree>
    <p:extLst>
      <p:ext uri="{BB962C8B-B14F-4D97-AF65-F5344CB8AC3E}">
        <p14:creationId xmlns:p14="http://schemas.microsoft.com/office/powerpoint/2010/main" val="36665127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0F211F-673C-4AB1-8820-A415E7C3A4C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88767D-BA7A-4941-BA76-A919D88830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8BC645-742A-4C8A-B837-D5026F3D72D1}"/>
              </a:ext>
            </a:extLst>
          </p:cNvPr>
          <p:cNvSpPr>
            <a:spLocks noGrp="1"/>
          </p:cNvSpPr>
          <p:nvPr>
            <p:ph type="sldNum" sz="quarter" idx="12"/>
          </p:nvPr>
        </p:nvSpPr>
        <p:spPr/>
        <p:txBody>
          <a:bodyPr/>
          <a:lstStyle>
            <a:lvl1pPr>
              <a:defRPr/>
            </a:lvl1pPr>
          </a:lstStyle>
          <a:p>
            <a:pPr>
              <a:defRPr/>
            </a:pPr>
            <a:fld id="{CAC1D54A-D730-4786-8D22-902999FBEC15}" type="slidenum">
              <a:rPr lang="en-US" altLang="en-US"/>
              <a:pPr>
                <a:defRPr/>
              </a:pPr>
              <a:t>‹#›</a:t>
            </a:fld>
            <a:endParaRPr lang="en-US" altLang="en-US"/>
          </a:p>
        </p:txBody>
      </p:sp>
    </p:spTree>
    <p:extLst>
      <p:ext uri="{BB962C8B-B14F-4D97-AF65-F5344CB8AC3E}">
        <p14:creationId xmlns:p14="http://schemas.microsoft.com/office/powerpoint/2010/main" val="38419396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FD58BEB-91B2-4166-A0C3-C26659D9E2B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E0228E7-1E02-45F2-87EC-C3F79C42E5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2DCC92-62F8-4BE5-A6B2-9F4BF289F486}"/>
              </a:ext>
            </a:extLst>
          </p:cNvPr>
          <p:cNvSpPr>
            <a:spLocks noGrp="1"/>
          </p:cNvSpPr>
          <p:nvPr>
            <p:ph type="sldNum" sz="quarter" idx="12"/>
          </p:nvPr>
        </p:nvSpPr>
        <p:spPr/>
        <p:txBody>
          <a:bodyPr/>
          <a:lstStyle>
            <a:lvl1pPr>
              <a:defRPr/>
            </a:lvl1pPr>
          </a:lstStyle>
          <a:p>
            <a:pPr>
              <a:defRPr/>
            </a:pPr>
            <a:fld id="{3EDF627C-1961-44E6-833F-980C3E6415A8}" type="slidenum">
              <a:rPr lang="en-US" altLang="en-US"/>
              <a:pPr>
                <a:defRPr/>
              </a:pPr>
              <a:t>‹#›</a:t>
            </a:fld>
            <a:endParaRPr lang="en-US" altLang="en-US"/>
          </a:p>
        </p:txBody>
      </p:sp>
    </p:spTree>
    <p:extLst>
      <p:ext uri="{BB962C8B-B14F-4D97-AF65-F5344CB8AC3E}">
        <p14:creationId xmlns:p14="http://schemas.microsoft.com/office/powerpoint/2010/main" val="195435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2C41B-E406-4781-9E12-46D10CEC27F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9E35B8-30F7-429D-97A0-37698750B3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A522D1-CFB2-4148-9DD5-432EF7C8A1B5}"/>
              </a:ext>
            </a:extLst>
          </p:cNvPr>
          <p:cNvSpPr>
            <a:spLocks noGrp="1"/>
          </p:cNvSpPr>
          <p:nvPr>
            <p:ph type="sldNum" sz="quarter" idx="12"/>
          </p:nvPr>
        </p:nvSpPr>
        <p:spPr/>
        <p:txBody>
          <a:bodyPr/>
          <a:lstStyle>
            <a:lvl1pPr>
              <a:defRPr/>
            </a:lvl1pPr>
          </a:lstStyle>
          <a:p>
            <a:pPr>
              <a:defRPr/>
            </a:pPr>
            <a:fld id="{4A18E07F-1020-4B0F-8138-79C7B6CC7B64}" type="slidenum">
              <a:rPr lang="en-US" altLang="en-US"/>
              <a:pPr>
                <a:defRPr/>
              </a:pPr>
              <a:t>‹#›</a:t>
            </a:fld>
            <a:endParaRPr lang="en-US" altLang="en-US"/>
          </a:p>
        </p:txBody>
      </p:sp>
    </p:spTree>
    <p:extLst>
      <p:ext uri="{BB962C8B-B14F-4D97-AF65-F5344CB8AC3E}">
        <p14:creationId xmlns:p14="http://schemas.microsoft.com/office/powerpoint/2010/main" val="2133474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52DAE-03B5-4A74-8402-9EE7440F08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D94C997-B41C-4238-BD08-BAE8975266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8C953-DBF2-432F-AD26-F9399AD5E151}"/>
              </a:ext>
            </a:extLst>
          </p:cNvPr>
          <p:cNvSpPr>
            <a:spLocks noGrp="1"/>
          </p:cNvSpPr>
          <p:nvPr>
            <p:ph type="sldNum" sz="quarter" idx="12"/>
          </p:nvPr>
        </p:nvSpPr>
        <p:spPr/>
        <p:txBody>
          <a:bodyPr/>
          <a:lstStyle>
            <a:lvl1pPr>
              <a:defRPr/>
            </a:lvl1pPr>
          </a:lstStyle>
          <a:p>
            <a:pPr>
              <a:defRPr/>
            </a:pPr>
            <a:fld id="{E8D15FAE-DC14-4DC5-A8F9-87971B6C8894}" type="slidenum">
              <a:rPr lang="en-US" altLang="en-US"/>
              <a:pPr>
                <a:defRPr/>
              </a:pPr>
              <a:t>‹#›</a:t>
            </a:fld>
            <a:endParaRPr lang="en-US" altLang="en-US"/>
          </a:p>
        </p:txBody>
      </p:sp>
    </p:spTree>
    <p:extLst>
      <p:ext uri="{BB962C8B-B14F-4D97-AF65-F5344CB8AC3E}">
        <p14:creationId xmlns:p14="http://schemas.microsoft.com/office/powerpoint/2010/main" val="12188989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09E4D35-65CD-4793-A8F5-30D663B02FE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D81A39B-647F-46B0-AD90-48A25E0B70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43B44FD-9939-4540-969C-32EDAEBD1765}"/>
              </a:ext>
            </a:extLst>
          </p:cNvPr>
          <p:cNvSpPr>
            <a:spLocks noGrp="1"/>
          </p:cNvSpPr>
          <p:nvPr>
            <p:ph type="sldNum" sz="quarter" idx="12"/>
          </p:nvPr>
        </p:nvSpPr>
        <p:spPr/>
        <p:txBody>
          <a:bodyPr/>
          <a:lstStyle>
            <a:lvl1pPr>
              <a:defRPr/>
            </a:lvl1pPr>
          </a:lstStyle>
          <a:p>
            <a:pPr>
              <a:defRPr/>
            </a:pPr>
            <a:fld id="{27CC169A-425D-4002-8B90-C09F7B73A83E}" type="slidenum">
              <a:rPr lang="en-US" altLang="en-US"/>
              <a:pPr>
                <a:defRPr/>
              </a:pPr>
              <a:t>‹#›</a:t>
            </a:fld>
            <a:endParaRPr lang="en-US" altLang="en-US"/>
          </a:p>
        </p:txBody>
      </p:sp>
    </p:spTree>
    <p:extLst>
      <p:ext uri="{BB962C8B-B14F-4D97-AF65-F5344CB8AC3E}">
        <p14:creationId xmlns:p14="http://schemas.microsoft.com/office/powerpoint/2010/main" val="3680978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2340-7A39-486E-A1F7-CE2C3DB69B5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3FB46-2FB2-45F0-82DF-4EC299C6107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DC0D4-6436-41C7-A099-2F7E222D28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107AB0-7A22-4768-9E44-41DF0F9089E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C75F13-0E42-4587-831B-2283F8DA5364}"/>
              </a:ext>
            </a:extLst>
          </p:cNvPr>
          <p:cNvSpPr>
            <a:spLocks noGrp="1"/>
          </p:cNvSpPr>
          <p:nvPr>
            <p:ph type="sldNum" sz="quarter" idx="12"/>
          </p:nvPr>
        </p:nvSpPr>
        <p:spPr/>
        <p:txBody>
          <a:bodyPr/>
          <a:lstStyle>
            <a:lvl1pPr>
              <a:defRPr/>
            </a:lvl1pPr>
          </a:lstStyle>
          <a:p>
            <a:fld id="{1D2555F7-4B7C-4359-A887-620010BAEDE9}" type="slidenum">
              <a:rPr lang="en-US" altLang="en-US"/>
              <a:pPr/>
              <a:t>‹#›</a:t>
            </a:fld>
            <a:endParaRPr lang="en-US" altLang="en-US"/>
          </a:p>
        </p:txBody>
      </p:sp>
    </p:spTree>
    <p:extLst>
      <p:ext uri="{BB962C8B-B14F-4D97-AF65-F5344CB8AC3E}">
        <p14:creationId xmlns:p14="http://schemas.microsoft.com/office/powerpoint/2010/main" val="20994366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C34A-1CDA-4B1A-99E2-CC1C01ECC6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085C6-E9C7-4CF1-95A6-3CF3E4805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84F71-D8AD-41AF-AB18-A86799312B5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5189B9-5026-4CD7-AEE5-581D24466B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F5C2887-5746-4E21-BB90-0F43BB123E60}"/>
              </a:ext>
            </a:extLst>
          </p:cNvPr>
          <p:cNvSpPr>
            <a:spLocks noGrp="1"/>
          </p:cNvSpPr>
          <p:nvPr>
            <p:ph type="sldNum" sz="quarter" idx="12"/>
          </p:nvPr>
        </p:nvSpPr>
        <p:spPr/>
        <p:txBody>
          <a:bodyPr/>
          <a:lstStyle>
            <a:lvl1pPr>
              <a:defRPr/>
            </a:lvl1pPr>
          </a:lstStyle>
          <a:p>
            <a:fld id="{38B8053C-E264-4E8A-85FD-3E5CA694019E}" type="slidenum">
              <a:rPr lang="en-US" altLang="en-US"/>
              <a:pPr/>
              <a:t>‹#›</a:t>
            </a:fld>
            <a:endParaRPr lang="en-US" altLang="en-US"/>
          </a:p>
        </p:txBody>
      </p:sp>
    </p:spTree>
    <p:extLst>
      <p:ext uri="{BB962C8B-B14F-4D97-AF65-F5344CB8AC3E}">
        <p14:creationId xmlns:p14="http://schemas.microsoft.com/office/powerpoint/2010/main" val="23340139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CD9F-6CCA-45B9-B377-03F877A45F6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D2C482-D859-4CC7-9767-73BF9F113DD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4BBA2AD-8AB2-499E-872F-50D45673ED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B1CC4C-BFBF-4EED-A854-DC13528752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629D69-8F8A-48C0-9590-13BE3BBA208D}"/>
              </a:ext>
            </a:extLst>
          </p:cNvPr>
          <p:cNvSpPr>
            <a:spLocks noGrp="1"/>
          </p:cNvSpPr>
          <p:nvPr>
            <p:ph type="sldNum" sz="quarter" idx="12"/>
          </p:nvPr>
        </p:nvSpPr>
        <p:spPr/>
        <p:txBody>
          <a:bodyPr/>
          <a:lstStyle>
            <a:lvl1pPr>
              <a:defRPr/>
            </a:lvl1pPr>
          </a:lstStyle>
          <a:p>
            <a:fld id="{96E9BB96-C3A6-4D5A-8190-CE73B97658F4}" type="slidenum">
              <a:rPr lang="en-US" altLang="en-US"/>
              <a:pPr/>
              <a:t>‹#›</a:t>
            </a:fld>
            <a:endParaRPr lang="en-US" altLang="en-US"/>
          </a:p>
        </p:txBody>
      </p:sp>
    </p:spTree>
    <p:extLst>
      <p:ext uri="{BB962C8B-B14F-4D97-AF65-F5344CB8AC3E}">
        <p14:creationId xmlns:p14="http://schemas.microsoft.com/office/powerpoint/2010/main" val="428538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193902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386F-FADC-46E1-B332-E11FC30CD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328659-1A23-486A-9618-306A5D0DF56A}"/>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088C40-CAC4-46FA-8C56-CB6C8B8972BF}"/>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6A84C8-EF3E-4773-B29C-59484D94EC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7113C1C-3EF7-4BC6-A058-1AEAF228A28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495A27-42EA-44D6-B1AF-957CBABA0BD3}"/>
              </a:ext>
            </a:extLst>
          </p:cNvPr>
          <p:cNvSpPr>
            <a:spLocks noGrp="1"/>
          </p:cNvSpPr>
          <p:nvPr>
            <p:ph type="sldNum" sz="quarter" idx="12"/>
          </p:nvPr>
        </p:nvSpPr>
        <p:spPr/>
        <p:txBody>
          <a:bodyPr/>
          <a:lstStyle>
            <a:lvl1pPr>
              <a:defRPr/>
            </a:lvl1pPr>
          </a:lstStyle>
          <a:p>
            <a:fld id="{8EFDE01A-EBA5-4469-82A9-A6922756DD35}" type="slidenum">
              <a:rPr lang="en-US" altLang="en-US"/>
              <a:pPr/>
              <a:t>‹#›</a:t>
            </a:fld>
            <a:endParaRPr lang="en-US" altLang="en-US"/>
          </a:p>
        </p:txBody>
      </p:sp>
    </p:spTree>
    <p:extLst>
      <p:ext uri="{BB962C8B-B14F-4D97-AF65-F5344CB8AC3E}">
        <p14:creationId xmlns:p14="http://schemas.microsoft.com/office/powerpoint/2010/main" val="3455237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F4F2-73F2-420D-916C-E7BBF4AD927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B9201-E9CB-4DD2-9F91-5EB5024BD47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1471F-2F54-4930-9FFB-34F7937B628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F9DE6D-D5CF-47FC-B581-B2503832818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A4629-A42B-436F-AFA0-15130A4AE9F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74AA7A-A7AB-49B2-9176-EB358CE335B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C240037-9622-42BB-BBFE-40B83CF57A9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DC5F01-59F6-4899-9A97-028A7AC2CE70}"/>
              </a:ext>
            </a:extLst>
          </p:cNvPr>
          <p:cNvSpPr>
            <a:spLocks noGrp="1"/>
          </p:cNvSpPr>
          <p:nvPr>
            <p:ph type="sldNum" sz="quarter" idx="12"/>
          </p:nvPr>
        </p:nvSpPr>
        <p:spPr/>
        <p:txBody>
          <a:bodyPr/>
          <a:lstStyle>
            <a:lvl1pPr>
              <a:defRPr/>
            </a:lvl1pPr>
          </a:lstStyle>
          <a:p>
            <a:fld id="{EAB9CC3D-9367-42F0-9A1E-4854362E9FFD}" type="slidenum">
              <a:rPr lang="en-US" altLang="en-US"/>
              <a:pPr/>
              <a:t>‹#›</a:t>
            </a:fld>
            <a:endParaRPr lang="en-US" altLang="en-US"/>
          </a:p>
        </p:txBody>
      </p:sp>
    </p:spTree>
    <p:extLst>
      <p:ext uri="{BB962C8B-B14F-4D97-AF65-F5344CB8AC3E}">
        <p14:creationId xmlns:p14="http://schemas.microsoft.com/office/powerpoint/2010/main" val="27343356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A76B9-AB92-461B-A4C6-15DA6DD03C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3F3F1-A95F-4056-B4FE-C14DA73EBA9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25B13FE-AB6E-4C1E-8A8A-DF7A450B72D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A9361A5-CA07-4894-91CA-B11ADEE94A42}"/>
              </a:ext>
            </a:extLst>
          </p:cNvPr>
          <p:cNvSpPr>
            <a:spLocks noGrp="1"/>
          </p:cNvSpPr>
          <p:nvPr>
            <p:ph type="sldNum" sz="quarter" idx="12"/>
          </p:nvPr>
        </p:nvSpPr>
        <p:spPr/>
        <p:txBody>
          <a:bodyPr/>
          <a:lstStyle>
            <a:lvl1pPr>
              <a:defRPr/>
            </a:lvl1pPr>
          </a:lstStyle>
          <a:p>
            <a:fld id="{5B9DE2E6-AF2E-4A52-B68E-3E84E8925F49}" type="slidenum">
              <a:rPr lang="en-US" altLang="en-US"/>
              <a:pPr/>
              <a:t>‹#›</a:t>
            </a:fld>
            <a:endParaRPr lang="en-US" altLang="en-US"/>
          </a:p>
        </p:txBody>
      </p:sp>
    </p:spTree>
    <p:extLst>
      <p:ext uri="{BB962C8B-B14F-4D97-AF65-F5344CB8AC3E}">
        <p14:creationId xmlns:p14="http://schemas.microsoft.com/office/powerpoint/2010/main" val="4095818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7145B-3842-4AED-B226-9D2F65132D8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095EC86-BA81-4B29-BB5B-59DD1BBBF86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FC9D964-FEDF-4258-93E9-E54040239599}"/>
              </a:ext>
            </a:extLst>
          </p:cNvPr>
          <p:cNvSpPr>
            <a:spLocks noGrp="1"/>
          </p:cNvSpPr>
          <p:nvPr>
            <p:ph type="sldNum" sz="quarter" idx="12"/>
          </p:nvPr>
        </p:nvSpPr>
        <p:spPr/>
        <p:txBody>
          <a:bodyPr/>
          <a:lstStyle>
            <a:lvl1pPr>
              <a:defRPr/>
            </a:lvl1pPr>
          </a:lstStyle>
          <a:p>
            <a:fld id="{92022538-4C4D-45A8-A4A5-A65329027A6B}" type="slidenum">
              <a:rPr lang="en-US" altLang="en-US"/>
              <a:pPr/>
              <a:t>‹#›</a:t>
            </a:fld>
            <a:endParaRPr lang="en-US" altLang="en-US"/>
          </a:p>
        </p:txBody>
      </p:sp>
    </p:spTree>
    <p:extLst>
      <p:ext uri="{BB962C8B-B14F-4D97-AF65-F5344CB8AC3E}">
        <p14:creationId xmlns:p14="http://schemas.microsoft.com/office/powerpoint/2010/main" val="6589957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BE97-3625-4D58-8F8B-BD2B076CE2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19EEB0-F21F-426C-96EA-A36A224F58E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41D233-BC18-40AC-8655-226A23EF917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BF1CA-EA40-4428-B971-8EE90F0EAB4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22DC31-310C-496B-821A-F93EE060EBF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B16448-5088-4FF6-A0DA-CF63517E4BB7}"/>
              </a:ext>
            </a:extLst>
          </p:cNvPr>
          <p:cNvSpPr>
            <a:spLocks noGrp="1"/>
          </p:cNvSpPr>
          <p:nvPr>
            <p:ph type="sldNum" sz="quarter" idx="12"/>
          </p:nvPr>
        </p:nvSpPr>
        <p:spPr/>
        <p:txBody>
          <a:bodyPr/>
          <a:lstStyle>
            <a:lvl1pPr>
              <a:defRPr/>
            </a:lvl1pPr>
          </a:lstStyle>
          <a:p>
            <a:fld id="{4FB7F52D-C904-4C72-B922-5A6CD6D877F8}" type="slidenum">
              <a:rPr lang="en-US" altLang="en-US"/>
              <a:pPr/>
              <a:t>‹#›</a:t>
            </a:fld>
            <a:endParaRPr lang="en-US" altLang="en-US"/>
          </a:p>
        </p:txBody>
      </p:sp>
    </p:spTree>
    <p:extLst>
      <p:ext uri="{BB962C8B-B14F-4D97-AF65-F5344CB8AC3E}">
        <p14:creationId xmlns:p14="http://schemas.microsoft.com/office/powerpoint/2010/main" val="39166513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4A64-9C90-473D-AF94-9817F2B090F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157EF-0050-4C51-A1C1-77D1C506C2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616C8-2CAA-46FC-B2D1-F27C331844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03D07-1405-4ACC-84BB-4E84BF6B85C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4FB2F4-C79A-4567-AB74-51BFDBF4A26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0BC52D-BDDD-468D-B3F5-DE95F9BD5470}"/>
              </a:ext>
            </a:extLst>
          </p:cNvPr>
          <p:cNvSpPr>
            <a:spLocks noGrp="1"/>
          </p:cNvSpPr>
          <p:nvPr>
            <p:ph type="sldNum" sz="quarter" idx="12"/>
          </p:nvPr>
        </p:nvSpPr>
        <p:spPr/>
        <p:txBody>
          <a:bodyPr/>
          <a:lstStyle>
            <a:lvl1pPr>
              <a:defRPr/>
            </a:lvl1pPr>
          </a:lstStyle>
          <a:p>
            <a:fld id="{E1F2B7AC-23EE-432B-A638-DB433FC524DD}" type="slidenum">
              <a:rPr lang="en-US" altLang="en-US"/>
              <a:pPr/>
              <a:t>‹#›</a:t>
            </a:fld>
            <a:endParaRPr lang="en-US" altLang="en-US"/>
          </a:p>
        </p:txBody>
      </p:sp>
    </p:spTree>
    <p:extLst>
      <p:ext uri="{BB962C8B-B14F-4D97-AF65-F5344CB8AC3E}">
        <p14:creationId xmlns:p14="http://schemas.microsoft.com/office/powerpoint/2010/main" val="17832490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50D7-C7A3-4AED-BF60-1E484EEEC1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B2C5B1-0FE6-4703-AD59-44927C22EF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86B8F-36DB-4ECD-A3E6-B9EA4C917B5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D57A0D8-0CE1-4CE4-9913-0B7BE08879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C0429E-1240-4D96-B138-B4EC4E4AA193}"/>
              </a:ext>
            </a:extLst>
          </p:cNvPr>
          <p:cNvSpPr>
            <a:spLocks noGrp="1"/>
          </p:cNvSpPr>
          <p:nvPr>
            <p:ph type="sldNum" sz="quarter" idx="12"/>
          </p:nvPr>
        </p:nvSpPr>
        <p:spPr/>
        <p:txBody>
          <a:bodyPr/>
          <a:lstStyle>
            <a:lvl1pPr>
              <a:defRPr/>
            </a:lvl1pPr>
          </a:lstStyle>
          <a:p>
            <a:fld id="{3D8155D1-C7CE-4DBD-8FD6-1A214D10FBA4}" type="slidenum">
              <a:rPr lang="en-US" altLang="en-US"/>
              <a:pPr/>
              <a:t>‹#›</a:t>
            </a:fld>
            <a:endParaRPr lang="en-US" altLang="en-US"/>
          </a:p>
        </p:txBody>
      </p:sp>
    </p:spTree>
    <p:extLst>
      <p:ext uri="{BB962C8B-B14F-4D97-AF65-F5344CB8AC3E}">
        <p14:creationId xmlns:p14="http://schemas.microsoft.com/office/powerpoint/2010/main" val="15971841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A25EA9-E9C2-45ED-B6AF-E6C1E1B48D0C}"/>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FC7DA3-AFC2-4B35-B8EA-79593837D540}"/>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BBE89-24A9-4D6B-AA76-AFB550FB479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0668CD4-80FC-470D-9025-B2880E7D4A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24F940-9100-4049-ADB3-98553EE65D63}"/>
              </a:ext>
            </a:extLst>
          </p:cNvPr>
          <p:cNvSpPr>
            <a:spLocks noGrp="1"/>
          </p:cNvSpPr>
          <p:nvPr>
            <p:ph type="sldNum" sz="quarter" idx="12"/>
          </p:nvPr>
        </p:nvSpPr>
        <p:spPr/>
        <p:txBody>
          <a:bodyPr/>
          <a:lstStyle>
            <a:lvl1pPr>
              <a:defRPr/>
            </a:lvl1pPr>
          </a:lstStyle>
          <a:p>
            <a:fld id="{F158301A-F895-4A8C-942B-48ACAFA20A53}" type="slidenum">
              <a:rPr lang="en-US" altLang="en-US"/>
              <a:pPr/>
              <a:t>‹#›</a:t>
            </a:fld>
            <a:endParaRPr lang="en-US" altLang="en-US"/>
          </a:p>
        </p:txBody>
      </p:sp>
    </p:spTree>
    <p:extLst>
      <p:ext uri="{BB962C8B-B14F-4D97-AF65-F5344CB8AC3E}">
        <p14:creationId xmlns:p14="http://schemas.microsoft.com/office/powerpoint/2010/main" val="15447499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28982D-5157-4867-9294-56FD48F8F7A1}"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2030045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8982D-5157-4867-9294-56FD48F8F7A1}"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225557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6461230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8982D-5157-4867-9294-56FD48F8F7A1}"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5453719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28982D-5157-4867-9294-56FD48F8F7A1}"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626898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28982D-5157-4867-9294-56FD48F8F7A1}" type="datetimeFigureOut">
              <a:rPr lang="en-US" smtClean="0"/>
              <a:t>7/31/2019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19987439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28982D-5157-4867-9294-56FD48F8F7A1}" type="datetimeFigureOut">
              <a:rPr lang="en-US" smtClean="0"/>
              <a:t>7/31/2019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1172769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8982D-5157-4867-9294-56FD48F8F7A1}" type="datetimeFigureOut">
              <a:rPr lang="en-US" smtClean="0"/>
              <a:t>7/31/2019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3648688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8982D-5157-4867-9294-56FD48F8F7A1}"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17229225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8982D-5157-4867-9294-56FD48F8F7A1}"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1947874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8982D-5157-4867-9294-56FD48F8F7A1}"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7613773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8982D-5157-4867-9294-56FD48F8F7A1}"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29FC2-1E10-4C34-985C-9547DEDECDDA}" type="slidenum">
              <a:rPr lang="en-US" smtClean="0"/>
              <a:t>‹#›</a:t>
            </a:fld>
            <a:endParaRPr lang="en-US"/>
          </a:p>
        </p:txBody>
      </p:sp>
    </p:spTree>
    <p:extLst>
      <p:ext uri="{BB962C8B-B14F-4D97-AF65-F5344CB8AC3E}">
        <p14:creationId xmlns:p14="http://schemas.microsoft.com/office/powerpoint/2010/main" val="332775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336526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697544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7/31/2019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905334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85921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92467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7/31/2019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78857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01893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61681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5593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548737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6CE43F-61C5-4C90-9806-B16F9B0CEDEA}" type="slidenum">
              <a:rPr lang="en-US"/>
              <a:pPr>
                <a:defRPr/>
              </a:pPr>
              <a:t>‹#›</a:t>
            </a:fld>
            <a:endParaRPr lang="en-US"/>
          </a:p>
        </p:txBody>
      </p:sp>
    </p:spTree>
    <p:extLst>
      <p:ext uri="{BB962C8B-B14F-4D97-AF65-F5344CB8AC3E}">
        <p14:creationId xmlns:p14="http://schemas.microsoft.com/office/powerpoint/2010/main" val="1944978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57"/>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71"/>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Slide Number Placeholder 5"/>
          <p:cNvSpPr txBox="1">
            <a:spLocks/>
          </p:cNvSpPr>
          <p:nvPr userDrawn="1"/>
        </p:nvSpPr>
        <p:spPr>
          <a:xfrm>
            <a:off x="7823200" y="6338920"/>
            <a:ext cx="590550" cy="365125"/>
          </a:xfrm>
          <a:prstGeom prst="rect">
            <a:avLst/>
          </a:prstGeom>
        </p:spPr>
        <p:txBody>
          <a:bodyPr anchor="ctr"/>
          <a:lstStyle>
            <a:lvl1pPr>
              <a:defRPr sz="1400"/>
            </a:lvl1pPr>
          </a:lstStyle>
          <a:p>
            <a:pPr algn="r" fontAlgn="auto">
              <a:spcBef>
                <a:spcPts val="0"/>
              </a:spcBef>
              <a:spcAft>
                <a:spcPts val="0"/>
              </a:spcAft>
              <a:defRPr/>
            </a:pPr>
            <a:fld id="{90E8ECA6-464D-4EA1-8847-B3511E2F4609}"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672D1EA5-B48A-4E9C-9F14-B0652FCCBF6E}" type="slidenum">
              <a:rPr lang="en-US"/>
              <a:pPr>
                <a:defRPr/>
              </a:pPr>
              <a:t>‹#›</a:t>
            </a:fld>
            <a:endParaRPr lang="en-US"/>
          </a:p>
        </p:txBody>
      </p:sp>
    </p:spTree>
    <p:extLst>
      <p:ext uri="{BB962C8B-B14F-4D97-AF65-F5344CB8AC3E}">
        <p14:creationId xmlns:p14="http://schemas.microsoft.com/office/powerpoint/2010/main" val="270891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4CE57-7D7E-40FC-A1D5-1CE51E7C8EA8}" type="slidenum">
              <a:rPr lang="en-US"/>
              <a:pPr>
                <a:defRPr/>
              </a:pPr>
              <a:t>‹#›</a:t>
            </a:fld>
            <a:endParaRPr lang="en-US"/>
          </a:p>
        </p:txBody>
      </p:sp>
    </p:spTree>
    <p:extLst>
      <p:ext uri="{BB962C8B-B14F-4D97-AF65-F5344CB8AC3E}">
        <p14:creationId xmlns:p14="http://schemas.microsoft.com/office/powerpoint/2010/main" val="92815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CB6A5B-85C0-4312-B1B6-CF7A7B1F2B4B}" type="slidenum">
              <a:rPr lang="en-US"/>
              <a:pPr>
                <a:defRPr/>
              </a:pPr>
              <a:t>‹#›</a:t>
            </a:fld>
            <a:endParaRPr lang="en-US"/>
          </a:p>
        </p:txBody>
      </p:sp>
    </p:spTree>
    <p:extLst>
      <p:ext uri="{BB962C8B-B14F-4D97-AF65-F5344CB8AC3E}">
        <p14:creationId xmlns:p14="http://schemas.microsoft.com/office/powerpoint/2010/main" val="655468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694549-F41B-41AD-A7B9-66B7EDEFFDAD}" type="slidenum">
              <a:rPr lang="en-US"/>
              <a:pPr>
                <a:defRPr/>
              </a:pPr>
              <a:t>‹#›</a:t>
            </a:fld>
            <a:endParaRPr lang="en-US"/>
          </a:p>
        </p:txBody>
      </p:sp>
    </p:spTree>
    <p:extLst>
      <p:ext uri="{BB962C8B-B14F-4D97-AF65-F5344CB8AC3E}">
        <p14:creationId xmlns:p14="http://schemas.microsoft.com/office/powerpoint/2010/main" val="337292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014650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9" name="Slide Number Placeholder 5"/>
          <p:cNvSpPr txBox="1">
            <a:spLocks/>
          </p:cNvSpPr>
          <p:nvPr userDrawn="1"/>
        </p:nvSpPr>
        <p:spPr>
          <a:xfrm>
            <a:off x="6678613" y="6303996"/>
            <a:ext cx="2133600" cy="365125"/>
          </a:xfrm>
          <a:prstGeom prst="rect">
            <a:avLst/>
          </a:prstGeom>
        </p:spPr>
        <p:txBody>
          <a:bodyPr anchor="ctr"/>
          <a:lstStyle>
            <a:lvl1pPr>
              <a:defRPr/>
            </a:lvl1pPr>
          </a:lstStyle>
          <a:p>
            <a:pPr algn="r" fontAlgn="auto">
              <a:spcBef>
                <a:spcPts val="0"/>
              </a:spcBef>
              <a:spcAft>
                <a:spcPts val="0"/>
              </a:spcAft>
              <a:defRPr/>
            </a:pPr>
            <a:fld id="{75E4DD2C-FA59-4DD9-9C58-E0C85CB60689}" type="slidenum">
              <a:rPr lang="en-US" sz="1200" smtClean="0">
                <a:solidFill>
                  <a:schemeClr val="tx1">
                    <a:tint val="75000"/>
                  </a:schemeClr>
                </a:solidFill>
                <a:latin typeface="+mn-lt"/>
                <a:cs typeface="+mn-cs"/>
              </a:rPr>
              <a:pPr algn="r" fontAlgn="auto">
                <a:spcBef>
                  <a:spcPts val="0"/>
                </a:spcBef>
                <a:spcAft>
                  <a:spcPts val="0"/>
                </a:spcAft>
                <a:defRPr/>
              </a:pPr>
              <a:t>‹#›</a:t>
            </a:fld>
            <a:endParaRPr lang="en-US" sz="1200">
              <a:solidFill>
                <a:schemeClr val="tx1">
                  <a:tint val="75000"/>
                </a:schemeClr>
              </a:solidFill>
              <a:latin typeface="+mn-lt"/>
              <a:cs typeface="+mn-cs"/>
            </a:endParaRPr>
          </a:p>
        </p:txBody>
      </p:sp>
      <p:sp>
        <p:nvSpPr>
          <p:cNvPr id="20" name="Slide Number Placeholder 5"/>
          <p:cNvSpPr txBox="1">
            <a:spLocks/>
          </p:cNvSpPr>
          <p:nvPr userDrawn="1"/>
        </p:nvSpPr>
        <p:spPr>
          <a:xfrm>
            <a:off x="7823200" y="6315108"/>
            <a:ext cx="590550" cy="365125"/>
          </a:xfrm>
          <a:prstGeom prst="rect">
            <a:avLst/>
          </a:prstGeom>
        </p:spPr>
        <p:txBody>
          <a:bodyPr anchor="ctr"/>
          <a:lstStyle>
            <a:lvl1pPr>
              <a:defRPr sz="1400"/>
            </a:lvl1pPr>
          </a:lstStyle>
          <a:p>
            <a:pPr algn="r" fontAlgn="auto">
              <a:spcBef>
                <a:spcPts val="0"/>
              </a:spcBef>
              <a:spcAft>
                <a:spcPts val="0"/>
              </a:spcAft>
              <a:defRPr/>
            </a:pPr>
            <a:fld id="{EA4E95CC-5ACF-4F62-B91F-01DD1AB330AE}" type="slidenum">
              <a:rPr lang="en-US" sz="1400" smtClean="0">
                <a:solidFill>
                  <a:schemeClr val="tx1">
                    <a:tint val="75000"/>
                  </a:schemeClr>
                </a:solidFill>
                <a:latin typeface="+mn-lt"/>
                <a:cs typeface="+mn-cs"/>
              </a:rPr>
              <a:pPr algn="r" fontAlgn="auto">
                <a:spcBef>
                  <a:spcPts val="0"/>
                </a:spcBef>
                <a:spcAft>
                  <a:spcPts val="0"/>
                </a:spcAft>
                <a:defRPr/>
              </a:pPr>
              <a:t>‹#›</a:t>
            </a:fld>
            <a:endParaRPr lang="en-US" sz="1400" dirty="0">
              <a:solidFill>
                <a:schemeClr val="tx1">
                  <a:tint val="75000"/>
                </a:schemeClr>
              </a:solidFill>
              <a:latin typeface="+mn-lt"/>
              <a:cs typeface="+mn-cs"/>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pPr>
              <a:defRPr/>
            </a:pPr>
            <a:fld id="{30319E44-9CE3-4D59-9FB0-1DEA8474B884}" type="slidenum">
              <a:rPr lang="en-US"/>
              <a:pPr>
                <a:defRPr/>
              </a:pPr>
              <a:t>‹#›</a:t>
            </a:fld>
            <a:endParaRPr lang="en-US"/>
          </a:p>
        </p:txBody>
      </p:sp>
    </p:spTree>
    <p:extLst>
      <p:ext uri="{BB962C8B-B14F-4D97-AF65-F5344CB8AC3E}">
        <p14:creationId xmlns:p14="http://schemas.microsoft.com/office/powerpoint/2010/main" val="1427969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08"/>
            <a:ext cx="590550" cy="365125"/>
          </a:xfrm>
        </p:spPr>
        <p:txBody>
          <a:bodyPr/>
          <a:lstStyle>
            <a:lvl1pPr>
              <a:defRPr sz="1400"/>
            </a:lvl1pPr>
          </a:lstStyle>
          <a:p>
            <a:pPr>
              <a:defRPr/>
            </a:pPr>
            <a:fld id="{3788D5F2-DCA6-4033-8632-A9E84E497402}" type="slidenum">
              <a:rPr lang="en-US"/>
              <a:pPr>
                <a:defRPr/>
              </a:pPr>
              <a:t>‹#›</a:t>
            </a:fld>
            <a:endParaRPr lang="en-US" dirty="0"/>
          </a:p>
        </p:txBody>
      </p:sp>
    </p:spTree>
    <p:extLst>
      <p:ext uri="{BB962C8B-B14F-4D97-AF65-F5344CB8AC3E}">
        <p14:creationId xmlns:p14="http://schemas.microsoft.com/office/powerpoint/2010/main" val="3890806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AFD62F-1FE2-485C-B03E-BB092FC870C4}" type="slidenum">
              <a:rPr lang="en-US"/>
              <a:pPr>
                <a:defRPr/>
              </a:pPr>
              <a:t>‹#›</a:t>
            </a:fld>
            <a:endParaRPr lang="en-US"/>
          </a:p>
        </p:txBody>
      </p:sp>
    </p:spTree>
    <p:extLst>
      <p:ext uri="{BB962C8B-B14F-4D97-AF65-F5344CB8AC3E}">
        <p14:creationId xmlns:p14="http://schemas.microsoft.com/office/powerpoint/2010/main" val="149854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CCABAB-6E3C-4446-A880-24506A335116}" type="slidenum">
              <a:rPr lang="en-US"/>
              <a:pPr>
                <a:defRPr/>
              </a:pPr>
              <a:t>‹#›</a:t>
            </a:fld>
            <a:endParaRPr lang="en-US"/>
          </a:p>
        </p:txBody>
      </p:sp>
    </p:spTree>
    <p:extLst>
      <p:ext uri="{BB962C8B-B14F-4D97-AF65-F5344CB8AC3E}">
        <p14:creationId xmlns:p14="http://schemas.microsoft.com/office/powerpoint/2010/main" val="2484349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2B24A3-7243-454A-8776-39E3A989B007}" type="slidenum">
              <a:rPr lang="en-US"/>
              <a:pPr>
                <a:defRPr/>
              </a:pPr>
              <a:t>‹#›</a:t>
            </a:fld>
            <a:endParaRPr lang="en-US"/>
          </a:p>
        </p:txBody>
      </p:sp>
    </p:spTree>
    <p:extLst>
      <p:ext uri="{BB962C8B-B14F-4D97-AF65-F5344CB8AC3E}">
        <p14:creationId xmlns:p14="http://schemas.microsoft.com/office/powerpoint/2010/main" val="2240102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31561-4393-4DC9-A989-79B49CF28181}" type="slidenum">
              <a:rPr lang="en-US"/>
              <a:pPr>
                <a:defRPr/>
              </a:pPr>
              <a:t>‹#›</a:t>
            </a:fld>
            <a:endParaRPr lang="en-US"/>
          </a:p>
        </p:txBody>
      </p:sp>
    </p:spTree>
    <p:extLst>
      <p:ext uri="{BB962C8B-B14F-4D97-AF65-F5344CB8AC3E}">
        <p14:creationId xmlns:p14="http://schemas.microsoft.com/office/powerpoint/2010/main" val="2835945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pPr>
                <a:defRPr/>
              </a:pPr>
              <a:t>‹#›</a:t>
            </a:fld>
            <a:endParaRPr lang="en-US"/>
          </a:p>
        </p:txBody>
      </p:sp>
    </p:spTree>
    <p:extLst>
      <p:ext uri="{BB962C8B-B14F-4D97-AF65-F5344CB8AC3E}">
        <p14:creationId xmlns:p14="http://schemas.microsoft.com/office/powerpoint/2010/main" val="2944971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pPr>
                <a:defRPr/>
              </a:pPr>
              <a:t>‹#›</a:t>
            </a:fld>
            <a:endParaRPr lang="en-US" dirty="0"/>
          </a:p>
        </p:txBody>
      </p:sp>
    </p:spTree>
    <p:extLst>
      <p:ext uri="{BB962C8B-B14F-4D97-AF65-F5344CB8AC3E}">
        <p14:creationId xmlns:p14="http://schemas.microsoft.com/office/powerpoint/2010/main" val="300356487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pPr>
                <a:defRPr/>
              </a:pPr>
              <a:t>‹#›</a:t>
            </a:fld>
            <a:endParaRPr lang="en-US" dirty="0"/>
          </a:p>
        </p:txBody>
      </p:sp>
    </p:spTree>
    <p:extLst>
      <p:ext uri="{BB962C8B-B14F-4D97-AF65-F5344CB8AC3E}">
        <p14:creationId xmlns:p14="http://schemas.microsoft.com/office/powerpoint/2010/main" val="410489725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pPr>
                <a:defRPr/>
              </a:pPr>
              <a:t>‹#›</a:t>
            </a:fld>
            <a:endParaRPr lang="en-US" dirty="0"/>
          </a:p>
        </p:txBody>
      </p:sp>
    </p:spTree>
    <p:extLst>
      <p:ext uri="{BB962C8B-B14F-4D97-AF65-F5344CB8AC3E}">
        <p14:creationId xmlns:p14="http://schemas.microsoft.com/office/powerpoint/2010/main" val="33451535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8181040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pPr>
                <a:defRPr/>
              </a:pPr>
              <a:t>‹#›</a:t>
            </a:fld>
            <a:endParaRPr lang="en-US" dirty="0"/>
          </a:p>
        </p:txBody>
      </p:sp>
    </p:spTree>
    <p:extLst>
      <p:ext uri="{BB962C8B-B14F-4D97-AF65-F5344CB8AC3E}">
        <p14:creationId xmlns:p14="http://schemas.microsoft.com/office/powerpoint/2010/main" val="29313379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pPr>
                <a:defRPr/>
              </a:pPr>
              <a:t>‹#›</a:t>
            </a:fld>
            <a:endParaRPr lang="en-US" dirty="0"/>
          </a:p>
        </p:txBody>
      </p:sp>
    </p:spTree>
    <p:extLst>
      <p:ext uri="{BB962C8B-B14F-4D97-AF65-F5344CB8AC3E}">
        <p14:creationId xmlns:p14="http://schemas.microsoft.com/office/powerpoint/2010/main" val="61885729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pPr>
                <a:defRPr/>
              </a:pPr>
              <a:t>‹#›</a:t>
            </a:fld>
            <a:endParaRPr lang="en-US" dirty="0"/>
          </a:p>
        </p:txBody>
      </p:sp>
    </p:spTree>
    <p:extLst>
      <p:ext uri="{BB962C8B-B14F-4D97-AF65-F5344CB8AC3E}">
        <p14:creationId xmlns:p14="http://schemas.microsoft.com/office/powerpoint/2010/main" val="7225396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pPr>
                <a:defRPr/>
              </a:pPr>
              <a:t>‹#›</a:t>
            </a:fld>
            <a:endParaRPr lang="en-US" dirty="0"/>
          </a:p>
        </p:txBody>
      </p:sp>
    </p:spTree>
    <p:extLst>
      <p:ext uri="{BB962C8B-B14F-4D97-AF65-F5344CB8AC3E}">
        <p14:creationId xmlns:p14="http://schemas.microsoft.com/office/powerpoint/2010/main" val="21540383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pPr>
                <a:defRPr/>
              </a:pPr>
              <a:t>‹#›</a:t>
            </a:fld>
            <a:endParaRPr lang="en-US" dirty="0"/>
          </a:p>
        </p:txBody>
      </p:sp>
    </p:spTree>
    <p:extLst>
      <p:ext uri="{BB962C8B-B14F-4D97-AF65-F5344CB8AC3E}">
        <p14:creationId xmlns:p14="http://schemas.microsoft.com/office/powerpoint/2010/main" val="36271511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pPr>
                <a:defRPr/>
              </a:pPr>
              <a:t>‹#›</a:t>
            </a:fld>
            <a:endParaRPr lang="en-US" dirty="0"/>
          </a:p>
        </p:txBody>
      </p:sp>
    </p:spTree>
    <p:extLst>
      <p:ext uri="{BB962C8B-B14F-4D97-AF65-F5344CB8AC3E}">
        <p14:creationId xmlns:p14="http://schemas.microsoft.com/office/powerpoint/2010/main" val="77418225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pPr>
                <a:defRPr/>
              </a:pPr>
              <a:t>‹#›</a:t>
            </a:fld>
            <a:endParaRPr lang="en-US" dirty="0"/>
          </a:p>
        </p:txBody>
      </p:sp>
    </p:spTree>
    <p:extLst>
      <p:ext uri="{BB962C8B-B14F-4D97-AF65-F5344CB8AC3E}">
        <p14:creationId xmlns:p14="http://schemas.microsoft.com/office/powerpoint/2010/main" val="13816617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4278063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79644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BCB465F-EA8F-48D7-A785-F04BAD04649A}" type="slidenum">
              <a:rPr lang="en-US" altLang="en-US"/>
              <a:pPr/>
              <a:t>‹#›</a:t>
            </a:fld>
            <a:endParaRPr lang="en-US" altLang="en-US"/>
          </a:p>
        </p:txBody>
      </p:sp>
    </p:spTree>
    <p:extLst>
      <p:ext uri="{BB962C8B-B14F-4D97-AF65-F5344CB8AC3E}">
        <p14:creationId xmlns:p14="http://schemas.microsoft.com/office/powerpoint/2010/main" val="27864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7/31/2019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2308682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02"/>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0438" y="6269115"/>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7" name="Slide Number Placeholder 5"/>
          <p:cNvSpPr txBox="1">
            <a:spLocks/>
          </p:cNvSpPr>
          <p:nvPr userDrawn="1"/>
        </p:nvSpPr>
        <p:spPr>
          <a:xfrm>
            <a:off x="7823200" y="6338965"/>
            <a:ext cx="590550" cy="365125"/>
          </a:xfrm>
          <a:prstGeom prst="rect">
            <a:avLst/>
          </a:prstGeom>
        </p:spPr>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r" eaLnBrk="1" hangingPunct="1">
              <a:spcBef>
                <a:spcPct val="0"/>
              </a:spcBef>
              <a:buFontTx/>
              <a:buNone/>
            </a:pPr>
            <a:fld id="{A27864AE-20D5-4FDC-ACDD-2020C36C3EA9}" type="slidenum">
              <a:rPr lang="en-US" altLang="en-US" sz="1400" i="0">
                <a:solidFill>
                  <a:srgbClr val="898989"/>
                </a:solidFill>
              </a:rPr>
              <a:pPr algn="r" eaLnBrk="1" hangingPunct="1">
                <a:spcBef>
                  <a:spcPct val="0"/>
                </a:spcBef>
                <a:buFontTx/>
                <a:buNone/>
              </a:pPr>
              <a:t>‹#›</a:t>
            </a:fld>
            <a:endParaRPr lang="en-US" altLang="en-US" sz="1400" i="0">
              <a:solidFill>
                <a:srgbClr val="898989"/>
              </a:solidFill>
            </a:endParaRPr>
          </a:p>
        </p:txBody>
      </p:sp>
      <p:pic>
        <p:nvPicPr>
          <p:cNvPr id="18"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fld id="{6CC9389B-E481-4027-AD47-E73021615729}" type="slidenum">
              <a:rPr lang="en-US" altLang="en-US"/>
              <a:pPr/>
              <a:t>‹#›</a:t>
            </a:fld>
            <a:endParaRPr lang="en-US" altLang="en-US"/>
          </a:p>
        </p:txBody>
      </p:sp>
    </p:spTree>
    <p:extLst>
      <p:ext uri="{BB962C8B-B14F-4D97-AF65-F5344CB8AC3E}">
        <p14:creationId xmlns:p14="http://schemas.microsoft.com/office/powerpoint/2010/main" val="293082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8FFF34-8D27-46C5-95A4-7F1AD954407D}" type="slidenum">
              <a:rPr lang="en-US" altLang="en-US"/>
              <a:pPr/>
              <a:t>‹#›</a:t>
            </a:fld>
            <a:endParaRPr lang="en-US" altLang="en-US"/>
          </a:p>
        </p:txBody>
      </p:sp>
    </p:spTree>
    <p:extLst>
      <p:ext uri="{BB962C8B-B14F-4D97-AF65-F5344CB8AC3E}">
        <p14:creationId xmlns:p14="http://schemas.microsoft.com/office/powerpoint/2010/main" val="950807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614BA5E-9447-469A-83BC-1DB32DD4834E}" type="slidenum">
              <a:rPr lang="en-US" altLang="en-US"/>
              <a:pPr/>
              <a:t>‹#›</a:t>
            </a:fld>
            <a:endParaRPr lang="en-US" altLang="en-US"/>
          </a:p>
        </p:txBody>
      </p:sp>
    </p:spTree>
    <p:extLst>
      <p:ext uri="{BB962C8B-B14F-4D97-AF65-F5344CB8AC3E}">
        <p14:creationId xmlns:p14="http://schemas.microsoft.com/office/powerpoint/2010/main" val="203350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28A048E7-909C-4920-84AC-DC4B9EED7A0C}" type="slidenum">
              <a:rPr lang="en-US" altLang="en-US"/>
              <a:pPr/>
              <a:t>‹#›</a:t>
            </a:fld>
            <a:endParaRPr lang="en-US" altLang="en-US"/>
          </a:p>
        </p:txBody>
      </p:sp>
    </p:spTree>
    <p:extLst>
      <p:ext uri="{BB962C8B-B14F-4D97-AF65-F5344CB8AC3E}">
        <p14:creationId xmlns:p14="http://schemas.microsoft.com/office/powerpoint/2010/main" val="4235728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grpSp>
      <p:pic>
        <p:nvPicPr>
          <p:cNvPr id="16"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52"/>
            <a:ext cx="590550" cy="365125"/>
          </a:xfrm>
        </p:spPr>
        <p:txBody>
          <a:bodyPr/>
          <a:lstStyle>
            <a:lvl1pPr>
              <a:defRPr sz="1400"/>
            </a:lvl1pPr>
          </a:lstStyle>
          <a:p>
            <a:fld id="{C89CB6B6-7B0A-4336-AC7B-C25AA4A0951C}" type="slidenum">
              <a:rPr lang="en-US" altLang="en-US"/>
              <a:pPr/>
              <a:t>‹#›</a:t>
            </a:fld>
            <a:endParaRPr lang="en-US" altLang="en-US"/>
          </a:p>
        </p:txBody>
      </p:sp>
    </p:spTree>
    <p:extLst>
      <p:ext uri="{BB962C8B-B14F-4D97-AF65-F5344CB8AC3E}">
        <p14:creationId xmlns:p14="http://schemas.microsoft.com/office/powerpoint/2010/main" val="516982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3B81794-0D33-4BC1-944C-D8902472032F}" type="slidenum">
              <a:rPr lang="en-US" altLang="en-US"/>
              <a:pPr/>
              <a:t>‹#›</a:t>
            </a:fld>
            <a:endParaRPr lang="en-US" altLang="en-US"/>
          </a:p>
        </p:txBody>
      </p:sp>
    </p:spTree>
    <p:extLst>
      <p:ext uri="{BB962C8B-B14F-4D97-AF65-F5344CB8AC3E}">
        <p14:creationId xmlns:p14="http://schemas.microsoft.com/office/powerpoint/2010/main" val="4264333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F2C6A3B-5D0C-466A-A17B-39226DFDD611}" type="slidenum">
              <a:rPr lang="en-US" altLang="en-US"/>
              <a:pPr/>
              <a:t>‹#›</a:t>
            </a:fld>
            <a:endParaRPr lang="en-US" altLang="en-US"/>
          </a:p>
        </p:txBody>
      </p:sp>
    </p:spTree>
    <p:extLst>
      <p:ext uri="{BB962C8B-B14F-4D97-AF65-F5344CB8AC3E}">
        <p14:creationId xmlns:p14="http://schemas.microsoft.com/office/powerpoint/2010/main" val="2579002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E66361-FDF4-4C56-8EA5-51F784256000}" type="slidenum">
              <a:rPr lang="en-US" altLang="en-US"/>
              <a:pPr/>
              <a:t>‹#›</a:t>
            </a:fld>
            <a:endParaRPr lang="en-US" altLang="en-US"/>
          </a:p>
        </p:txBody>
      </p:sp>
    </p:spTree>
    <p:extLst>
      <p:ext uri="{BB962C8B-B14F-4D97-AF65-F5344CB8AC3E}">
        <p14:creationId xmlns:p14="http://schemas.microsoft.com/office/powerpoint/2010/main" val="670632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0A5D275-0CE6-4796-A65B-BAF55D97FDA9}" type="slidenum">
              <a:rPr lang="en-US" altLang="en-US"/>
              <a:pPr/>
              <a:t>‹#›</a:t>
            </a:fld>
            <a:endParaRPr lang="en-US" altLang="en-US"/>
          </a:p>
        </p:txBody>
      </p:sp>
    </p:spTree>
    <p:extLst>
      <p:ext uri="{BB962C8B-B14F-4D97-AF65-F5344CB8AC3E}">
        <p14:creationId xmlns:p14="http://schemas.microsoft.com/office/powerpoint/2010/main" val="163764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B664F435-C3F3-41BA-9085-0ECB2AA0B556}" type="slidenum">
              <a:rPr lang="en-US" altLang="en-US"/>
              <a:pPr/>
              <a:t>‹#›</a:t>
            </a:fld>
            <a:endParaRPr lang="en-US" altLang="en-US"/>
          </a:p>
        </p:txBody>
      </p:sp>
    </p:spTree>
    <p:extLst>
      <p:ext uri="{BB962C8B-B14F-4D97-AF65-F5344CB8AC3E}">
        <p14:creationId xmlns:p14="http://schemas.microsoft.com/office/powerpoint/2010/main" val="294146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8581526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2481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11"/>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5"/>
          <p:cNvSpPr/>
          <p:nvPr userDrawn="1"/>
        </p:nvSpPr>
        <p:spPr>
          <a:xfrm>
            <a:off x="6572270" y="6261111"/>
            <a:ext cx="1925639"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6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6254753"/>
            <a:ext cx="4275139"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6269179"/>
            <a:ext cx="6143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0"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6254753"/>
            <a:ext cx="704851"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4" y="6262703"/>
            <a:ext cx="5645151"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6" name="Rectangle 15"/>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7" name="Slide Number Placeholder 5"/>
          <p:cNvSpPr txBox="1">
            <a:spLocks/>
          </p:cNvSpPr>
          <p:nvPr userDrawn="1"/>
        </p:nvSpPr>
        <p:spPr>
          <a:xfrm>
            <a:off x="7823226" y="6339028"/>
            <a:ext cx="590551" cy="365125"/>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z="1400" smtClean="0">
                <a:solidFill>
                  <a:prstClr val="black">
                    <a:tint val="75000"/>
                  </a:prstClr>
                </a:solidFill>
                <a:latin typeface="Calibri"/>
                <a:cs typeface="Arial" pitchFamily="34" charset="0"/>
              </a:rPr>
              <a:pPr algn="r" fontAlgn="auto">
                <a:spcBef>
                  <a:spcPts val="0"/>
                </a:spcBef>
                <a:spcAft>
                  <a:spcPts val="0"/>
                </a:spcAft>
                <a:defRPr/>
              </a:pPr>
              <a:t>‹#›</a:t>
            </a:fld>
            <a:endParaRPr lang="en-US" sz="1400"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3600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1837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13585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454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sp>
        <p:nvSpPr>
          <p:cNvPr id="19" name="Slide Number Placeholder 5"/>
          <p:cNvSpPr txBox="1">
            <a:spLocks/>
          </p:cNvSpPr>
          <p:nvPr userDrawn="1"/>
        </p:nvSpPr>
        <p:spPr>
          <a:xfrm>
            <a:off x="6678613" y="6304105"/>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6315217"/>
            <a:ext cx="590551" cy="365125"/>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z="1400" smtClean="0">
                <a:solidFill>
                  <a:prstClr val="black">
                    <a:tint val="75000"/>
                  </a:prstClr>
                </a:solidFill>
                <a:latin typeface="Calibri"/>
                <a:cs typeface="Arial" pitchFamily="34" charset="0"/>
              </a:rPr>
              <a:pPr algn="r" fontAlgn="auto">
                <a:spcBef>
                  <a:spcPts val="0"/>
                </a:spcBef>
                <a:spcAft>
                  <a:spcPts val="0"/>
                </a:spcAft>
                <a:defRPr/>
              </a:pPr>
              <a:t>‹#›</a:t>
            </a:fld>
            <a:endParaRPr lang="en-US" sz="1400"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Tree>
    <p:extLst>
      <p:ext uri="{BB962C8B-B14F-4D97-AF65-F5344CB8AC3E}">
        <p14:creationId xmlns:p14="http://schemas.microsoft.com/office/powerpoint/2010/main" val="51435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6315217"/>
            <a:ext cx="590551" cy="365125"/>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6735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9716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557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454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7/31/2019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111957043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9788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D0691-8E2E-44FC-AD19-42F03F44933A}" type="slidenum">
              <a:rPr lang="en-US" altLang="en-US"/>
              <a:pPr/>
              <a:t>‹#›</a:t>
            </a:fld>
            <a:endParaRPr lang="en-US" altLang="en-US"/>
          </a:p>
        </p:txBody>
      </p:sp>
    </p:spTree>
    <p:extLst>
      <p:ext uri="{BB962C8B-B14F-4D97-AF65-F5344CB8AC3E}">
        <p14:creationId xmlns:p14="http://schemas.microsoft.com/office/powerpoint/2010/main" val="2234441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11"/>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6" name="Rectangle 5"/>
          <p:cNvSpPr/>
          <p:nvPr userDrawn="1"/>
        </p:nvSpPr>
        <p:spPr>
          <a:xfrm>
            <a:off x="6572270" y="6261111"/>
            <a:ext cx="1925639"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0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6254753"/>
            <a:ext cx="4275139"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6269119"/>
            <a:ext cx="6143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0"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6254753"/>
            <a:ext cx="704851"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4" y="6262703"/>
            <a:ext cx="5645151"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6" name="Rectangle 15"/>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7" name="Slide Number Placeholder 5"/>
          <p:cNvSpPr txBox="1">
            <a:spLocks/>
          </p:cNvSpPr>
          <p:nvPr userDrawn="1"/>
        </p:nvSpPr>
        <p:spPr>
          <a:xfrm>
            <a:off x="7823226" y="6338968"/>
            <a:ext cx="590551"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69E8E4D-0B74-4E12-B358-CC9A95FD24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fld id="{41BBC9AA-1437-4CA4-BFEE-B88E0498096F}" type="slidenum">
              <a:rPr lang="en-US" altLang="en-US"/>
              <a:pPr/>
              <a:t>‹#›</a:t>
            </a:fld>
            <a:endParaRPr lang="en-US" altLang="en-US"/>
          </a:p>
        </p:txBody>
      </p:sp>
    </p:spTree>
    <p:extLst>
      <p:ext uri="{BB962C8B-B14F-4D97-AF65-F5344CB8AC3E}">
        <p14:creationId xmlns:p14="http://schemas.microsoft.com/office/powerpoint/2010/main" val="2994152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524351-0FBC-4BC8-BFC6-9EFF9BC885A6}" type="slidenum">
              <a:rPr lang="en-US" altLang="en-US"/>
              <a:pPr/>
              <a:t>‹#›</a:t>
            </a:fld>
            <a:endParaRPr lang="en-US" altLang="en-US"/>
          </a:p>
        </p:txBody>
      </p:sp>
    </p:spTree>
    <p:extLst>
      <p:ext uri="{BB962C8B-B14F-4D97-AF65-F5344CB8AC3E}">
        <p14:creationId xmlns:p14="http://schemas.microsoft.com/office/powerpoint/2010/main" val="2826609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99315BC-53B3-457A-A236-A3AF5F775C4A}" type="slidenum">
              <a:rPr lang="en-US" altLang="en-US"/>
              <a:pPr/>
              <a:t>‹#›</a:t>
            </a:fld>
            <a:endParaRPr lang="en-US" altLang="en-US"/>
          </a:p>
        </p:txBody>
      </p:sp>
    </p:spTree>
    <p:extLst>
      <p:ext uri="{BB962C8B-B14F-4D97-AF65-F5344CB8AC3E}">
        <p14:creationId xmlns:p14="http://schemas.microsoft.com/office/powerpoint/2010/main" val="188435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B4A3FF2A-1F6B-43A6-8988-6AF2A36785C7}" type="slidenum">
              <a:rPr lang="en-US" altLang="en-US"/>
              <a:pPr/>
              <a:t>‹#›</a:t>
            </a:fld>
            <a:endParaRPr lang="en-US" altLang="en-US"/>
          </a:p>
        </p:txBody>
      </p:sp>
    </p:spTree>
    <p:extLst>
      <p:ext uri="{BB962C8B-B14F-4D97-AF65-F5344CB8AC3E}">
        <p14:creationId xmlns:p14="http://schemas.microsoft.com/office/powerpoint/2010/main" val="3207856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sp>
        <p:nvSpPr>
          <p:cNvPr id="19" name="Slide Number Placeholder 5"/>
          <p:cNvSpPr txBox="1">
            <a:spLocks/>
          </p:cNvSpPr>
          <p:nvPr userDrawn="1"/>
        </p:nvSpPr>
        <p:spPr>
          <a:xfrm>
            <a:off x="6678613" y="6304045"/>
            <a:ext cx="213360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351C71E-8DE8-467D-B492-44FF2E0591C4}"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26" y="6315157"/>
            <a:ext cx="590551"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D96B484-4A40-4580-8BA9-5EB07E6F1919}"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fld id="{66391DB3-ADED-4278-A86B-06DBF14546BD}" type="slidenum">
              <a:rPr lang="en-US" altLang="en-US"/>
              <a:pPr/>
              <a:t>‹#›</a:t>
            </a:fld>
            <a:endParaRPr lang="en-US" altLang="en-US"/>
          </a:p>
        </p:txBody>
      </p:sp>
    </p:spTree>
    <p:extLst>
      <p:ext uri="{BB962C8B-B14F-4D97-AF65-F5344CB8AC3E}">
        <p14:creationId xmlns:p14="http://schemas.microsoft.com/office/powerpoint/2010/main" val="4108959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6315157"/>
            <a:ext cx="590551" cy="365125"/>
          </a:xfrm>
        </p:spPr>
        <p:txBody>
          <a:bodyPr/>
          <a:lstStyle>
            <a:lvl1pPr>
              <a:defRPr sz="1400"/>
            </a:lvl1pPr>
          </a:lstStyle>
          <a:p>
            <a:fld id="{BD492983-AECE-478A-BB1B-11696B35A7C0}" type="slidenum">
              <a:rPr lang="en-US" altLang="en-US"/>
              <a:pPr/>
              <a:t>‹#›</a:t>
            </a:fld>
            <a:endParaRPr lang="en-US" altLang="en-US"/>
          </a:p>
        </p:txBody>
      </p:sp>
    </p:spTree>
    <p:extLst>
      <p:ext uri="{BB962C8B-B14F-4D97-AF65-F5344CB8AC3E}">
        <p14:creationId xmlns:p14="http://schemas.microsoft.com/office/powerpoint/2010/main" val="2725367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E9C05D6-1AF7-4CEF-8B40-A31EDFA93825}" type="slidenum">
              <a:rPr lang="en-US" altLang="en-US"/>
              <a:pPr/>
              <a:t>‹#›</a:t>
            </a:fld>
            <a:endParaRPr lang="en-US" altLang="en-US"/>
          </a:p>
        </p:txBody>
      </p:sp>
    </p:spTree>
    <p:extLst>
      <p:ext uri="{BB962C8B-B14F-4D97-AF65-F5344CB8AC3E}">
        <p14:creationId xmlns:p14="http://schemas.microsoft.com/office/powerpoint/2010/main" val="1832865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9B185FB-2001-43FD-B85A-6D5D85AE957A}" type="slidenum">
              <a:rPr lang="en-US" altLang="en-US"/>
              <a:pPr/>
              <a:t>‹#›</a:t>
            </a:fld>
            <a:endParaRPr lang="en-US" altLang="en-US"/>
          </a:p>
        </p:txBody>
      </p:sp>
    </p:spTree>
    <p:extLst>
      <p:ext uri="{BB962C8B-B14F-4D97-AF65-F5344CB8AC3E}">
        <p14:creationId xmlns:p14="http://schemas.microsoft.com/office/powerpoint/2010/main" val="402824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56529812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858552-E3AD-45A8-9B7D-FEF3A09D28FA}" type="slidenum">
              <a:rPr lang="en-US" altLang="en-US"/>
              <a:pPr/>
              <a:t>‹#›</a:t>
            </a:fld>
            <a:endParaRPr lang="en-US" altLang="en-US"/>
          </a:p>
        </p:txBody>
      </p:sp>
    </p:spTree>
    <p:extLst>
      <p:ext uri="{BB962C8B-B14F-4D97-AF65-F5344CB8AC3E}">
        <p14:creationId xmlns:p14="http://schemas.microsoft.com/office/powerpoint/2010/main" val="2433078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AB2D21-4E6C-4B95-897C-2C1587009E80}" type="slidenum">
              <a:rPr lang="en-US" altLang="en-US"/>
              <a:pPr/>
              <a:t>‹#›</a:t>
            </a:fld>
            <a:endParaRPr lang="en-US" altLang="en-US"/>
          </a:p>
        </p:txBody>
      </p:sp>
    </p:spTree>
    <p:extLst>
      <p:ext uri="{BB962C8B-B14F-4D97-AF65-F5344CB8AC3E}">
        <p14:creationId xmlns:p14="http://schemas.microsoft.com/office/powerpoint/2010/main" val="2697285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3639568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88"/>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202"/>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7" name="Slide Number Placeholder 5"/>
          <p:cNvSpPr txBox="1">
            <a:spLocks/>
          </p:cNvSpPr>
          <p:nvPr userDrawn="1"/>
        </p:nvSpPr>
        <p:spPr>
          <a:xfrm>
            <a:off x="7823200" y="6339051"/>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2170984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1141101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3292394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6649065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sp>
        <p:nvSpPr>
          <p:cNvPr id="19" name="Slide Number Placeholder 5"/>
          <p:cNvSpPr txBox="1">
            <a:spLocks/>
          </p:cNvSpPr>
          <p:nvPr userDrawn="1"/>
        </p:nvSpPr>
        <p:spPr>
          <a:xfrm>
            <a:off x="6678613" y="6304126"/>
            <a:ext cx="213360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6315238"/>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74638"/>
            <a:ext cx="7676707" cy="1143000"/>
          </a:xfrm>
        </p:spPr>
        <p:txBody>
          <a:bodyPr/>
          <a:lstStyle/>
          <a:p>
            <a:r>
              <a:rPr lang="en-US"/>
              <a:t>Click to edit Master title style</a:t>
            </a:r>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29626408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800">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238"/>
            <a:ext cx="590550" cy="365125"/>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3722386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411123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93679733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949123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391321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0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1284133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812" y="1260475"/>
            <a:ext cx="6481763" cy="3886200"/>
          </a:xfrm>
          <a:prstGeom prst="rect">
            <a:avLst/>
          </a:prstGeom>
          <a:noFill/>
          <a:ln w="76200">
            <a:solidFill>
              <a:schemeClr val="bg2">
                <a:alpha val="50195"/>
              </a:schemeClr>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282702" y="1193856"/>
            <a:ext cx="466726"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608" y="1090613"/>
            <a:ext cx="1588"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65260" y="1403351"/>
            <a:ext cx="333376"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13626" y="1193856"/>
            <a:ext cx="466726"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65"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41" y="1243013"/>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4752975"/>
            <a:ext cx="466725" cy="466726"/>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761" y="4989514"/>
            <a:ext cx="1588"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689891" y="5010151"/>
            <a:ext cx="333376"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4746626"/>
            <a:ext cx="466725" cy="466726"/>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3" y="4846694"/>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94" y="5162550"/>
            <a:ext cx="333375" cy="0"/>
          </a:xfrm>
          <a:prstGeom prst="line">
            <a:avLst/>
          </a:prstGeom>
          <a:noFill/>
          <a:ln w="38100">
            <a:solidFill>
              <a:schemeClr val="accent2"/>
            </a:solidFill>
            <a:round/>
            <a:headEnd/>
            <a:tailEnd/>
          </a:ln>
        </p:spPr>
        <p:txBody>
          <a:bodyPr/>
          <a:lstStyle/>
          <a:p>
            <a:pPr>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37" y="1698641"/>
            <a:ext cx="5924551"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74" y="3536950"/>
            <a:ext cx="5861051"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67699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613255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70702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15"/>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15"/>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136555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082727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088273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65572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7/31/2019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495513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51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6356514"/>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51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375193352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901"/>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15"/>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solidFill>
                  <a:srgbClr val="000000"/>
                </a:solidFill>
              </a:rPr>
              <a:pPr>
                <a:defRPr/>
              </a:pPr>
              <a:t>‹#›</a:t>
            </a:fld>
            <a:endParaRPr lang="en-US" dirty="0">
              <a:solidFill>
                <a:srgbClr val="000000"/>
              </a:solidFill>
            </a:endParaRPr>
          </a:p>
        </p:txBody>
      </p:sp>
      <p:sp>
        <p:nvSpPr>
          <p:cNvPr id="1031" name="FormatShape" descr="SKIING" hidden="1"/>
          <p:cNvSpPr>
            <a:spLocks noChangeArrowheads="1"/>
          </p:cNvSpPr>
          <p:nvPr/>
        </p:nvSpPr>
        <p:spPr bwMode="auto">
          <a:xfrm>
            <a:off x="-1333498" y="1701813"/>
            <a:ext cx="1181100" cy="825500"/>
          </a:xfrm>
          <a:prstGeom prst="rect">
            <a:avLst/>
          </a:prstGeom>
          <a:noFill/>
          <a:ln w="101600" cmpd="thinThick">
            <a:solidFill>
              <a:schemeClr val="tx2"/>
            </a:solidFill>
            <a:miter lim="800000"/>
            <a:headEnd/>
            <a:tailEnd/>
          </a:ln>
        </p:spPr>
        <p:txBody>
          <a:bodyPr wrap="none" anchor="ctr"/>
          <a:lstStyle/>
          <a:p>
            <a:pPr algn="ctr">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55201378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901"/>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7791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2835C1A-0292-442E-9BE6-E2C2A9F75AFF}" type="slidenum">
              <a:rPr lang="en-US">
                <a:solidFill>
                  <a:srgbClr val="000000"/>
                </a:solidFill>
                <a:cs typeface="+mn-cs"/>
              </a:rPr>
              <a:pPr>
                <a:defRPr/>
              </a:pPr>
              <a:t>‹#›</a:t>
            </a:fld>
            <a:endParaRPr lang="en-US">
              <a:solidFill>
                <a:srgbClr val="000000"/>
              </a:solidFill>
              <a:cs typeface="+mn-cs"/>
            </a:endParaRPr>
          </a:p>
        </p:txBody>
      </p:sp>
      <p:sp>
        <p:nvSpPr>
          <p:cNvPr id="2055" name="FormatShape" descr="SKIING" hidden="1"/>
          <p:cNvSpPr>
            <a:spLocks noChangeArrowheads="1"/>
          </p:cNvSpPr>
          <p:nvPr/>
        </p:nvSpPr>
        <p:spPr bwMode="auto">
          <a:xfrm>
            <a:off x="-1333498" y="1701813"/>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sz="2400">
              <a:solidFill>
                <a:srgbClr val="000000"/>
              </a:solidFill>
              <a:cs typeface="+mn-cs"/>
            </a:endParaRPr>
          </a:p>
        </p:txBody>
      </p:sp>
    </p:spTree>
    <p:extLst>
      <p:ext uri="{BB962C8B-B14F-4D97-AF65-F5344CB8AC3E}">
        <p14:creationId xmlns:p14="http://schemas.microsoft.com/office/powerpoint/2010/main" val="403672834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8F9E09-BF43-43DE-96AF-DF482AAD534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1D2A9A5-72DD-4F51-82D6-1B49AF4FF49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9D43069-E7F3-4D04-B3EE-C81BE5156A7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4949E3A2-7A7F-401E-9E5F-9AF8247D00E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6D267191-3D7C-4A34-9499-39FDDC4B00A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642C58D-ED86-45BB-BA4B-E0D8441D0830}" type="slidenum">
              <a:rPr lang="en-US" altLang="en-US"/>
              <a:pPr/>
              <a:t>‹#›</a:t>
            </a:fld>
            <a:endParaRPr lang="en-US" altLang="en-US"/>
          </a:p>
        </p:txBody>
      </p:sp>
    </p:spTree>
    <p:extLst>
      <p:ext uri="{BB962C8B-B14F-4D97-AF65-F5344CB8AC3E}">
        <p14:creationId xmlns:p14="http://schemas.microsoft.com/office/powerpoint/2010/main" val="3879672295"/>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CAB1FF-F9B6-4A30-989B-81259DDABE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4FCEBDB-F385-4ADA-AEA2-AD28421FC2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FE26EBB-3A10-410E-B86F-B7A27785256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0D763D4F-B1A9-4002-9A29-D21C60232A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6D95631-1ED1-4C17-904C-918EE90184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179BD9-E781-4E15-9467-BD339D2DCC2D}" type="slidenum">
              <a:rPr lang="en-US" altLang="en-US"/>
              <a:pPr>
                <a:defRPr/>
              </a:pPr>
              <a:t>‹#›</a:t>
            </a:fld>
            <a:endParaRPr lang="en-US" altLang="en-US"/>
          </a:p>
        </p:txBody>
      </p:sp>
    </p:spTree>
    <p:extLst>
      <p:ext uri="{BB962C8B-B14F-4D97-AF65-F5344CB8AC3E}">
        <p14:creationId xmlns:p14="http://schemas.microsoft.com/office/powerpoint/2010/main" val="44511351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8579B3A-F2B7-429B-9127-51FB01518FF2}"/>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2D458C3-7ED3-48AF-9BFF-4DBAEB9ABE2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CBFFEBB-0FCD-4498-BA70-9940849A1CB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C4B7BB97-92D2-488A-89D8-3A9B1BD4455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2126F3C0-B403-46AB-9DAE-F5D14323E28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82832AE-81B2-4084-B1E6-502FC732F6FE}" type="slidenum">
              <a:rPr lang="en-US" altLang="en-US"/>
              <a:pPr/>
              <a:t>‹#›</a:t>
            </a:fld>
            <a:endParaRPr lang="en-US" altLang="en-US"/>
          </a:p>
        </p:txBody>
      </p:sp>
    </p:spTree>
    <p:extLst>
      <p:ext uri="{BB962C8B-B14F-4D97-AF65-F5344CB8AC3E}">
        <p14:creationId xmlns:p14="http://schemas.microsoft.com/office/powerpoint/2010/main" val="207117031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8982D-5157-4867-9294-56FD48F8F7A1}" type="datetimeFigureOut">
              <a:rPr lang="en-US" smtClean="0"/>
              <a:t>7/31/2019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29FC2-1E10-4C34-985C-9547DEDECDDA}" type="slidenum">
              <a:rPr lang="en-US" smtClean="0"/>
              <a:t>‹#›</a:t>
            </a:fld>
            <a:endParaRPr lang="en-US"/>
          </a:p>
        </p:txBody>
      </p:sp>
    </p:spTree>
    <p:extLst>
      <p:ext uri="{BB962C8B-B14F-4D97-AF65-F5344CB8AC3E}">
        <p14:creationId xmlns:p14="http://schemas.microsoft.com/office/powerpoint/2010/main" val="126692719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77165"/>
      </p:ext>
    </p:extLst>
  </p:cSld>
  <p:clrMap bg1="lt1" tx1="dk1" bg2="lt2" tx2="dk2" accent1="accent1" accent2="accent2" accent3="accent3" accent4="accent4" accent5="accent5" accent6="accent6" hlink="hlink" folHlink="folHlink"/>
  <p:sldLayoutIdLst>
    <p:sldLayoutId id="2147483697" r:id="rId1"/>
    <p:sldLayoutId id="2147483855"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7/31/2019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16003338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8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8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8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5C7DC2-653B-41E4-843C-EFB7B87F4DFC}" type="slidenum">
              <a:rPr lang="en-US"/>
              <a:pPr>
                <a:defRPr/>
              </a:pPr>
              <a:t>‹#›</a:t>
            </a:fld>
            <a:endParaRPr lang="en-US"/>
          </a:p>
        </p:txBody>
      </p:sp>
    </p:spTree>
    <p:extLst>
      <p:ext uri="{BB962C8B-B14F-4D97-AF65-F5344CB8AC3E}">
        <p14:creationId xmlns:p14="http://schemas.microsoft.com/office/powerpoint/2010/main" val="37353744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169423175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7/31/2019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1374072908"/>
      </p:ext>
    </p:extLst>
  </p:cSld>
  <p:clrMap bg1="dk1" tx1="lt1" bg2="dk2" tx2="lt2" accent1="accent1" accent2="accent2" accent3="accent3" accent4="accent4" accent5="accent5" accent6="accent6" hlink="hlink" folHlink="folHlink"/>
  <p:sldLayoutIdLst>
    <p:sldLayoutId id="2147483881" r:id="rId1"/>
    <p:sldLayoutId id="214748388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7"/>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spcBef>
                <a:spcPct val="0"/>
              </a:spcBef>
              <a:buFontTx/>
              <a:buNone/>
              <a:defRPr sz="1200" i="0">
                <a:solidFill>
                  <a:srgbClr val="898989"/>
                </a:solidFill>
              </a:defRPr>
            </a:lvl1pPr>
          </a:lstStyle>
          <a:p>
            <a:endParaRPr lang="en-US" altLang="en-US"/>
          </a:p>
        </p:txBody>
      </p:sp>
      <p:sp>
        <p:nvSpPr>
          <p:cNvPr id="5" name="Footer Placeholder 4"/>
          <p:cNvSpPr>
            <a:spLocks noGrp="1"/>
          </p:cNvSpPr>
          <p:nvPr>
            <p:ph type="ftr" sz="quarter" idx="3"/>
          </p:nvPr>
        </p:nvSpPr>
        <p:spPr>
          <a:xfrm>
            <a:off x="3124200" y="6356427"/>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spcBef>
                <a:spcPct val="0"/>
              </a:spcBef>
              <a:buFontTx/>
              <a:buNone/>
              <a:defRPr sz="1200" i="0">
                <a:solidFill>
                  <a:srgbClr val="898989"/>
                </a:solidFill>
              </a:defRPr>
            </a:lvl1pPr>
          </a:lstStyle>
          <a:p>
            <a:endParaRPr lang="en-US" altLang="en-US"/>
          </a:p>
        </p:txBody>
      </p:sp>
      <p:sp>
        <p:nvSpPr>
          <p:cNvPr id="6" name="Slide Number Placeholder 5"/>
          <p:cNvSpPr>
            <a:spLocks noGrp="1"/>
          </p:cNvSpPr>
          <p:nvPr>
            <p:ph type="sldNum" sz="quarter" idx="4"/>
          </p:nvPr>
        </p:nvSpPr>
        <p:spPr>
          <a:xfrm>
            <a:off x="6553200" y="6356427"/>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buFontTx/>
              <a:buNone/>
              <a:defRPr sz="1200" i="0">
                <a:solidFill>
                  <a:srgbClr val="898989"/>
                </a:solidFill>
              </a:defRPr>
            </a:lvl1pPr>
          </a:lstStyle>
          <a:p>
            <a:fld id="{E7916D72-4614-4DB6-B9BE-CAAA5A08A18E}" type="slidenum">
              <a:rPr lang="en-US" altLang="en-US"/>
              <a:pPr/>
              <a:t>‹#›</a:t>
            </a:fld>
            <a:endParaRPr lang="en-US" altLang="en-US"/>
          </a:p>
        </p:txBody>
      </p:sp>
    </p:spTree>
    <p:extLst>
      <p:ext uri="{BB962C8B-B14F-4D97-AF65-F5344CB8AC3E}">
        <p14:creationId xmlns:p14="http://schemas.microsoft.com/office/powerpoint/2010/main" val="346454693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9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49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9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650241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635643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43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480508A0-E6AA-44C6-BAE4-051B1FE5679F}" type="slidenum">
              <a:rPr lang="en-US" altLang="en-US"/>
              <a:pPr/>
              <a:t>‹#›</a:t>
            </a:fld>
            <a:endParaRPr lang="en-US" altLang="en-US"/>
          </a:p>
        </p:txBody>
      </p:sp>
    </p:spTree>
    <p:extLst>
      <p:ext uri="{BB962C8B-B14F-4D97-AF65-F5344CB8AC3E}">
        <p14:creationId xmlns:p14="http://schemas.microsoft.com/office/powerpoint/2010/main" val="213140205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12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13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13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13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13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13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13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14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6.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1.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99.xml"/><Relationship Id="rId5" Type="http://schemas.openxmlformats.org/officeDocument/2006/relationships/image" Target="../media/image53.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99.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5.jpe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9.xml"/><Relationship Id="rId1" Type="http://schemas.openxmlformats.org/officeDocument/2006/relationships/tags" Target="../tags/tag2.xml"/><Relationship Id="rId5" Type="http://schemas.openxmlformats.org/officeDocument/2006/relationships/image" Target="../media/image43.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hyperlink" Target="http://www.holylandphotos.org/browse.asp?s=1,2,6,438,477&amp;img=ICSASH08" TargetMode="External"/><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8.xml"/><Relationship Id="rId1" Type="http://schemas.openxmlformats.org/officeDocument/2006/relationships/tags" Target="../tags/tag3.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31.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6.xml"/><Relationship Id="rId1" Type="http://schemas.openxmlformats.org/officeDocument/2006/relationships/tags" Target="../tags/tag4.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png"/><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7.xml"/><Relationship Id="rId1" Type="http://schemas.openxmlformats.org/officeDocument/2006/relationships/vmlDrawing" Target="../drawings/vmlDrawing2.v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hyperlink" Target="https://www.baslibrary.org/biblical-archaeology-review/29/4/1/en/3?width=600" TargetMode="External"/><Relationship Id="rId1" Type="http://schemas.openxmlformats.org/officeDocument/2006/relationships/slideLayout" Target="../slideLayouts/slideLayout1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aslibrary.org/images/bsba290403320ljpg" TargetMode="External"/><Relationship Id="rId2" Type="http://schemas.openxmlformats.org/officeDocument/2006/relationships/image" Target="../media/image78.png"/><Relationship Id="rId1" Type="http://schemas.openxmlformats.org/officeDocument/2006/relationships/slideLayout" Target="../slideLayouts/slideLayout142.xml"/><Relationship Id="rId6" Type="http://schemas.openxmlformats.org/officeDocument/2006/relationships/image" Target="../media/image80.jpeg"/><Relationship Id="rId5" Type="http://schemas.openxmlformats.org/officeDocument/2006/relationships/hyperlink" Target="https://www.baslibrary.org/images/bsba290402900ljpg" TargetMode="Externa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2" Type="http://schemas.openxmlformats.org/officeDocument/2006/relationships/hyperlink" Target="http://www.waynestiles.com/the-grace-of-god-in-my-favorite-les-miserables-scene/"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42.xml"/><Relationship Id="rId1" Type="http://schemas.openxmlformats.org/officeDocument/2006/relationships/vmlDrawing" Target="../drawings/vmlDrawing3.vml"/><Relationship Id="rId6" Type="http://schemas.openxmlformats.org/officeDocument/2006/relationships/image" Target="../media/image84.png"/><Relationship Id="rId5" Type="http://schemas.openxmlformats.org/officeDocument/2006/relationships/oleObject" Target="../embeddings/oleObject4.bin"/><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hyperlink" Target="https://www.baslibrary.org/images/bsba290403303ljpg" TargetMode="External"/><Relationship Id="rId2" Type="http://schemas.openxmlformats.org/officeDocument/2006/relationships/notesSlide" Target="../notesSlides/notesSlide16.xml"/><Relationship Id="rId1" Type="http://schemas.openxmlformats.org/officeDocument/2006/relationships/slideLayout" Target="../slideLayouts/slideLayout143.xml"/><Relationship Id="rId6" Type="http://schemas.openxmlformats.org/officeDocument/2006/relationships/image" Target="../media/image88.jpeg"/><Relationship Id="rId5" Type="http://schemas.openxmlformats.org/officeDocument/2006/relationships/hyperlink" Target="https://www.baslibrary.org/images/bsba290403400ljpg" TargetMode="Externa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hyperlink" Target="https://www.baslibrary.org/images/bsba290403202ljpg" TargetMode="External"/><Relationship Id="rId2" Type="http://schemas.openxmlformats.org/officeDocument/2006/relationships/notesSlide" Target="../notesSlides/notesSlide17.xml"/><Relationship Id="rId1" Type="http://schemas.openxmlformats.org/officeDocument/2006/relationships/slideLayout" Target="../slideLayouts/slideLayout143.xml"/><Relationship Id="rId6" Type="http://schemas.openxmlformats.org/officeDocument/2006/relationships/image" Target="../media/image90.jpeg"/><Relationship Id="rId5" Type="http://schemas.openxmlformats.org/officeDocument/2006/relationships/hyperlink" Target="https://www.baslibrary.org/images/bsba290403223ljpg" TargetMode="Externa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baslibrary.org/images/bsbr070502300ljpg"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baslibrary.org/images/bsbr070502400ljpg" TargetMode="Externa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hyperlink" Target="https://www.baslibrary.org/images/bsbr070502900ljp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34080" y="5797514"/>
            <a:ext cx="590550" cy="304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8D5F2-DCA6-4033-8632-A9E84E497402}"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2" r="26995"/>
          <a:stretch/>
        </p:blipFill>
        <p:spPr>
          <a:xfrm>
            <a:off x="0" y="732582"/>
            <a:ext cx="4754880" cy="5093830"/>
          </a:xfrm>
          <a:prstGeom prst="rect">
            <a:avLst/>
          </a:prstGeom>
        </p:spPr>
      </p:pic>
      <p:sp>
        <p:nvSpPr>
          <p:cNvPr id="6" name="TextBox 5"/>
          <p:cNvSpPr txBox="1"/>
          <p:nvPr/>
        </p:nvSpPr>
        <p:spPr>
          <a:xfrm>
            <a:off x="0" y="4589508"/>
            <a:ext cx="3925824" cy="1200329"/>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Arial" charset="0"/>
              </a:rPr>
              <a:t>Kathleen Kenyon’s conclusion that the conquest of Jericho was a myth that the Israelites invented because they saw a destroyed city.</a:t>
            </a:r>
          </a:p>
        </p:txBody>
      </p:sp>
      <p:sp>
        <p:nvSpPr>
          <p:cNvPr id="7" name="TextBox 6"/>
          <p:cNvSpPr txBox="1"/>
          <p:nvPr/>
        </p:nvSpPr>
        <p:spPr>
          <a:xfrm>
            <a:off x="4828112" y="564481"/>
            <a:ext cx="420018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No Cypriot Pottery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no Jericho around 1400 BC</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66" r="17931"/>
          <a:stretch/>
        </p:blipFill>
        <p:spPr>
          <a:xfrm>
            <a:off x="4856662" y="1335890"/>
            <a:ext cx="4015435" cy="3374047"/>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842" y="732583"/>
            <a:ext cx="1621615" cy="202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42338" y="4623219"/>
            <a:ext cx="3907673" cy="156966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charset="0"/>
                <a:ea typeface="+mn-ea"/>
                <a:cs typeface="Arial" charset="0"/>
              </a:rPr>
              <a:t>Dr</a:t>
            </a: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Bryant Wood -</a:t>
            </a:r>
            <a:r>
              <a:rPr kumimoji="0" lang="en-US" sz="2400" b="0" i="0" u="none" strike="noStrike" kern="1200" cap="none" spc="0" normalizeH="0" baseline="0" noProof="0" dirty="0" err="1">
                <a:ln>
                  <a:noFill/>
                </a:ln>
                <a:solidFill>
                  <a:prstClr val="black"/>
                </a:solidFill>
                <a:effectLst/>
                <a:uLnTx/>
                <a:uFillTx/>
                <a:latin typeface="Arial" charset="0"/>
                <a:ea typeface="+mn-ea"/>
                <a:cs typeface="Arial" charset="0"/>
              </a:rPr>
              <a:t>Garstung</a:t>
            </a: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found local copies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 Cypriot Pottery = Jericho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Arial" charset="0"/>
              </a:rPr>
              <a:t>around 1400 BC</a:t>
            </a:r>
          </a:p>
        </p:txBody>
      </p:sp>
    </p:spTree>
    <p:extLst>
      <p:ext uri="{BB962C8B-B14F-4D97-AF65-F5344CB8AC3E}">
        <p14:creationId xmlns:p14="http://schemas.microsoft.com/office/powerpoint/2010/main" val="156084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ABRAHAM &amp; Jacob at Shechem: Genesis 12:1-9, 33:18-35:4</a:t>
            </a: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270430" y="1400175"/>
            <a:ext cx="8873570" cy="1583619"/>
          </a:xfrm>
        </p:spPr>
        <p:txBody>
          <a:bodyPr>
            <a:normAutofit fontScale="92500"/>
          </a:bodyPr>
          <a:lstStyle/>
          <a:p>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Shechem was a stopping point for Abraham  when he can into Canaan from Haran as also for Jacob when he returned to the land after working for Laban in Haran. From the bible passage what archaeology remains might give us further insight into the passage?</a:t>
            </a:r>
          </a:p>
          <a:p>
            <a:endParaRPr lang="en-US"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extLst>
              <p:ext uri="{D42A27DB-BD31-4B8C-83A1-F6EECF244321}">
                <p14:modId xmlns:p14="http://schemas.microsoft.com/office/powerpoint/2010/main" val="3105513259"/>
              </p:ext>
            </p:extLst>
          </p:nvPr>
        </p:nvGraphicFramePr>
        <p:xfrm>
          <a:off x="356155" y="2759137"/>
          <a:ext cx="8702119" cy="3100439"/>
        </p:xfrm>
        <a:graphic>
          <a:graphicData uri="http://schemas.openxmlformats.org/drawingml/2006/table">
            <a:tbl>
              <a:tblPr firstRow="1" firstCol="1" bandRow="1"/>
              <a:tblGrid>
                <a:gridCol w="8217207">
                  <a:extLst>
                    <a:ext uri="{9D8B030D-6E8A-4147-A177-3AD203B41FA5}">
                      <a16:colId xmlns:a16="http://schemas.microsoft.com/office/drawing/2014/main" val="1748399014"/>
                    </a:ext>
                  </a:extLst>
                </a:gridCol>
                <a:gridCol w="484912">
                  <a:extLst>
                    <a:ext uri="{9D8B030D-6E8A-4147-A177-3AD203B41FA5}">
                      <a16:colId xmlns:a16="http://schemas.microsoft.com/office/drawing/2014/main" val="283836289"/>
                    </a:ext>
                  </a:extLst>
                </a:gridCol>
              </a:tblGrid>
              <a:tr h="314891">
                <a:tc>
                  <a:txBody>
                    <a:bodyPr/>
                    <a:lstStyle/>
                    <a:p>
                      <a:pPr marL="0" marR="0">
                        <a:lnSpc>
                          <a:spcPct val="107000"/>
                        </a:lnSpc>
                        <a:spcBef>
                          <a:spcPts val="0"/>
                        </a:spcBef>
                        <a:spcAft>
                          <a:spcPts val="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314891">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531277">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646460">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236323806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127749"/>
            <a:chOff x="685800" y="1014413"/>
            <a:chExt cx="7772400" cy="5208587"/>
          </a:xfrm>
        </p:grpSpPr>
        <p:pic>
          <p:nvPicPr>
            <p:cNvPr id="2" name="Picture 1" descr="Mount Gerizim summit aerial from west, bb0012008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1014413"/>
              <a:ext cx="7772400" cy="4827587"/>
            </a:xfrm>
            <a:prstGeom prst="rect">
              <a:avLst/>
            </a:prstGeom>
            <a:noFill/>
            <a:ln>
              <a:noFill/>
            </a:ln>
          </p:spPr>
        </p:pic>
        <p:sp>
          <p:nvSpPr>
            <p:cNvPr id="3" name="Rectangle 2"/>
            <p:cNvSpPr/>
            <p:nvPr/>
          </p:nvSpPr>
          <p:spPr>
            <a:xfrm>
              <a:off x="685800" y="5880100"/>
              <a:ext cx="7772400" cy="342900"/>
            </a:xfrm>
            <a:prstGeom prst="rect">
              <a:avLst/>
            </a:prstGeom>
            <a:noFill/>
            <a:ln>
              <a:no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Mount Gerizim summit aerial from west</a:t>
              </a:r>
            </a:p>
          </p:txBody>
        </p:sp>
      </p:grpSp>
    </p:spTree>
    <p:extLst>
      <p:ext uri="{BB962C8B-B14F-4D97-AF65-F5344CB8AC3E}">
        <p14:creationId xmlns:p14="http://schemas.microsoft.com/office/powerpoint/2010/main" val="271550334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75133"/>
            <a:chOff x="685800" y="866775"/>
            <a:chExt cx="7772400" cy="5503863"/>
          </a:xfrm>
        </p:grpSpPr>
        <p:pic>
          <p:nvPicPr>
            <p:cNvPr id="2" name="Picture 1" descr="Mount Gerizim summit aerial from west, bb0012005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66775"/>
              <a:ext cx="7772400" cy="5122863"/>
            </a:xfrm>
            <a:prstGeom prst="rect">
              <a:avLst/>
            </a:prstGeom>
            <a:noFill/>
            <a:ln>
              <a:noFill/>
            </a:ln>
          </p:spPr>
        </p:pic>
        <p:sp>
          <p:nvSpPr>
            <p:cNvPr id="3" name="Rectangle 2"/>
            <p:cNvSpPr/>
            <p:nvPr/>
          </p:nvSpPr>
          <p:spPr>
            <a:xfrm>
              <a:off x="685800" y="6027738"/>
              <a:ext cx="7772400" cy="342900"/>
            </a:xfrm>
            <a:prstGeom prst="rect">
              <a:avLst/>
            </a:prstGeom>
            <a:noFill/>
            <a:ln>
              <a:no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Mount Gerizim summit aerial from west</a:t>
              </a:r>
            </a:p>
          </p:txBody>
        </p:sp>
      </p:grpSp>
    </p:spTree>
    <p:extLst>
      <p:ext uri="{BB962C8B-B14F-4D97-AF65-F5344CB8AC3E}">
        <p14:creationId xmlns:p14="http://schemas.microsoft.com/office/powerpoint/2010/main" val="5793855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noGrp="1" noUngrp="1" noChangeAspect="1"/>
          </p:cNvGrpSpPr>
          <p:nvPr/>
        </p:nvGrpSpPr>
        <p:grpSpPr bwMode="auto">
          <a:xfrm>
            <a:off x="0" y="0"/>
            <a:ext cx="9144000" cy="6529388"/>
            <a:chOff x="685800" y="844550"/>
            <a:chExt cx="7772400" cy="5549900"/>
          </a:xfrm>
        </p:grpSpPr>
        <p:pic>
          <p:nvPicPr>
            <p:cNvPr id="57346" name="Picture 1" descr="Mt Gerizim excavations north of Byzantine church, tb041106497"/>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57347"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summit excavations north of Byzantine church</a:t>
              </a: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3"/>
          <p:cNvGrpSpPr>
            <a:grpSpLocks noGrp="1" noUngrp="1" noChangeAspect="1"/>
          </p:cNvGrpSpPr>
          <p:nvPr/>
        </p:nvGrpSpPr>
        <p:grpSpPr bwMode="auto">
          <a:xfrm>
            <a:off x="0" y="0"/>
            <a:ext cx="9144000" cy="6564313"/>
            <a:chOff x="685800" y="828675"/>
            <a:chExt cx="7772400" cy="5580063"/>
          </a:xfrm>
        </p:grpSpPr>
        <p:pic>
          <p:nvPicPr>
            <p:cNvPr id="59394" name="Picture 1" descr="Mt Gerizim remains south of Byzantine church, tb031807246"/>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5939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summit remains south of Byzantine church</a:t>
              </a: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3"/>
          <p:cNvGrpSpPr>
            <a:grpSpLocks noGrp="1" noUngrp="1" noChangeAspect="1"/>
          </p:cNvGrpSpPr>
          <p:nvPr/>
        </p:nvGrpSpPr>
        <p:grpSpPr bwMode="auto">
          <a:xfrm>
            <a:off x="0" y="0"/>
            <a:ext cx="9144000" cy="6564313"/>
            <a:chOff x="685800" y="828675"/>
            <a:chExt cx="7772400" cy="5580063"/>
          </a:xfrm>
        </p:grpSpPr>
        <p:pic>
          <p:nvPicPr>
            <p:cNvPr id="61442" name="Picture 1" descr="Mt Gerizim Byzantine wall with Samaritan foundation, tb031807245"/>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61443"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summit Byzantine wall with Samaritan foundation</a:t>
              </a: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
          <p:cNvGrpSpPr>
            <a:grpSpLocks noGrp="1" noUngrp="1" noChangeAspect="1"/>
          </p:cNvGrpSpPr>
          <p:nvPr/>
        </p:nvGrpSpPr>
        <p:grpSpPr bwMode="auto">
          <a:xfrm>
            <a:off x="0" y="0"/>
            <a:ext cx="9144000" cy="6564313"/>
            <a:chOff x="685800" y="828675"/>
            <a:chExt cx="7772400" cy="5580063"/>
          </a:xfrm>
        </p:grpSpPr>
        <p:pic>
          <p:nvPicPr>
            <p:cNvPr id="67587" name="Picture 1" descr="Mt Gerizim Samaritan temple steps, tb031807251"/>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67588"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summit Samaritan temple steps</a:t>
              </a: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3"/>
          <p:cNvGrpSpPr>
            <a:grpSpLocks noGrp="1" noUngrp="1" noChangeAspect="1"/>
          </p:cNvGrpSpPr>
          <p:nvPr/>
        </p:nvGrpSpPr>
        <p:grpSpPr bwMode="auto">
          <a:xfrm>
            <a:off x="0" y="0"/>
            <a:ext cx="9144000" cy="6564313"/>
            <a:chOff x="685800" y="828675"/>
            <a:chExt cx="7772400" cy="5580063"/>
          </a:xfrm>
        </p:grpSpPr>
        <p:pic>
          <p:nvPicPr>
            <p:cNvPr id="81931" name="Picture 1" descr="Mount Ebal and Sychar from east, tb120806819"/>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81932"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Ebal and Sychar from northeast</a:t>
              </a:r>
            </a:p>
          </p:txBody>
        </p:sp>
      </p:grpSp>
      <p:sp>
        <p:nvSpPr>
          <p:cNvPr id="6" name="Line 9"/>
          <p:cNvSpPr>
            <a:spLocks noChangeShapeType="1"/>
          </p:cNvSpPr>
          <p:nvPr/>
        </p:nvSpPr>
        <p:spPr bwMode="auto">
          <a:xfrm flipH="1">
            <a:off x="3733800" y="1524000"/>
            <a:ext cx="76200"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6"/>
          <p:cNvSpPr txBox="1">
            <a:spLocks noChangeArrowheads="1"/>
          </p:cNvSpPr>
          <p:nvPr/>
        </p:nvSpPr>
        <p:spPr bwMode="auto">
          <a:xfrm>
            <a:off x="3352400" y="1143000"/>
            <a:ext cx="105509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8" name="Line 9"/>
          <p:cNvSpPr>
            <a:spLocks noChangeShapeType="1"/>
          </p:cNvSpPr>
          <p:nvPr/>
        </p:nvSpPr>
        <p:spPr bwMode="auto">
          <a:xfrm>
            <a:off x="609600" y="1676400"/>
            <a:ext cx="76200"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1015" y="1295400"/>
            <a:ext cx="141737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Gerizim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1" name="Text Box 16"/>
          <p:cNvSpPr txBox="1">
            <a:spLocks noChangeArrowheads="1"/>
          </p:cNvSpPr>
          <p:nvPr/>
        </p:nvSpPr>
        <p:spPr bwMode="auto">
          <a:xfrm>
            <a:off x="1599473" y="2819400"/>
            <a:ext cx="8691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3"/>
          <p:cNvGrpSpPr>
            <a:grpSpLocks noGrp="1" noUngrp="1" noChangeAspect="1"/>
          </p:cNvGrpSpPr>
          <p:nvPr/>
        </p:nvGrpSpPr>
        <p:grpSpPr bwMode="auto">
          <a:xfrm>
            <a:off x="0" y="0"/>
            <a:ext cx="9144000" cy="6564313"/>
            <a:chOff x="685800" y="828675"/>
            <a:chExt cx="7772400" cy="5580063"/>
          </a:xfrm>
        </p:grpSpPr>
        <p:pic>
          <p:nvPicPr>
            <p:cNvPr id="83970" name="Picture 1" descr="Mt Ebal and Sychar from east, tb070507662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83971"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Ebal and Sychar from east</a:t>
              </a: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3"/>
          <p:cNvGrpSpPr>
            <a:grpSpLocks noGrp="1" noUngrp="1" noChangeAspect="1"/>
          </p:cNvGrpSpPr>
          <p:nvPr/>
        </p:nvGrpSpPr>
        <p:grpSpPr bwMode="auto">
          <a:xfrm>
            <a:off x="0" y="0"/>
            <a:ext cx="9144000" cy="6564313"/>
            <a:chOff x="685800" y="828675"/>
            <a:chExt cx="7772400" cy="5580063"/>
          </a:xfrm>
        </p:grpSpPr>
        <p:pic>
          <p:nvPicPr>
            <p:cNvPr id="86020" name="Picture 1" descr="Mt Ebal and Sychar from east, tb070507662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86021"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Ebal and Sychar from east</a:t>
              </a:r>
            </a:p>
          </p:txBody>
        </p:sp>
      </p:grpSp>
      <p:sp>
        <p:nvSpPr>
          <p:cNvPr id="8" name="Text Box 16"/>
          <p:cNvSpPr txBox="1">
            <a:spLocks noChangeArrowheads="1"/>
          </p:cNvSpPr>
          <p:nvPr/>
        </p:nvSpPr>
        <p:spPr bwMode="auto">
          <a:xfrm>
            <a:off x="4266473" y="3200400"/>
            <a:ext cx="8691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2590399" y="1371600"/>
            <a:ext cx="105509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3"/>
          <p:cNvGrpSpPr>
            <a:grpSpLocks noGrp="1" noUngrp="1" noChangeAspect="1"/>
          </p:cNvGrpSpPr>
          <p:nvPr/>
        </p:nvGrpSpPr>
        <p:grpSpPr bwMode="auto">
          <a:xfrm>
            <a:off x="0" y="0"/>
            <a:ext cx="9144000" cy="6548438"/>
            <a:chOff x="685800" y="836613"/>
            <a:chExt cx="7772400" cy="5565775"/>
          </a:xfrm>
        </p:grpSpPr>
        <p:pic>
          <p:nvPicPr>
            <p:cNvPr id="92162" name="Picture 1" descr="Mt Gerizim view looking e with Mt Ebal on left, tbs78139312"/>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92163" name="Rectangle 2"/>
            <p:cNvSpPr>
              <a:spLocks noChangeArrowheads="1"/>
            </p:cNvSpPr>
            <p:nvPr/>
          </p:nvSpPr>
          <p:spPr bwMode="auto">
            <a:xfrm>
              <a:off x="685800" y="6059671"/>
              <a:ext cx="7772400" cy="342717"/>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view looking east with Mount Ebal on left</a:t>
              </a: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9CD4-B526-4659-8C62-DAAD18FF05AF}"/>
              </a:ext>
            </a:extLst>
          </p:cNvPr>
          <p:cNvSpPr>
            <a:spLocks noGrp="1"/>
          </p:cNvSpPr>
          <p:nvPr>
            <p:ph type="title"/>
          </p:nvPr>
        </p:nvSpPr>
        <p:spPr/>
        <p:txBody>
          <a:bodyPr/>
          <a:lstStyle/>
          <a:p>
            <a:r>
              <a:rPr lang="en-US" dirty="0"/>
              <a:t>Abraham at Shechem</a:t>
            </a:r>
          </a:p>
        </p:txBody>
      </p:sp>
      <p:sp>
        <p:nvSpPr>
          <p:cNvPr id="3" name="TextBox 2">
            <a:extLst>
              <a:ext uri="{FF2B5EF4-FFF2-40B4-BE49-F238E27FC236}">
                <a16:creationId xmlns:a16="http://schemas.microsoft.com/office/drawing/2014/main" id="{DC5A4E47-3180-4741-8F97-7596CD8066B0}"/>
              </a:ext>
            </a:extLst>
          </p:cNvPr>
          <p:cNvSpPr txBox="1"/>
          <p:nvPr/>
        </p:nvSpPr>
        <p:spPr>
          <a:xfrm>
            <a:off x="266700" y="1600200"/>
            <a:ext cx="7810500" cy="4210050"/>
          </a:xfrm>
          <a:prstGeom prst="rect">
            <a:avLst/>
          </a:prstGeom>
          <a:noFill/>
        </p:spPr>
        <p:txBody>
          <a:bodyPr wrap="square" rtlCol="0">
            <a:spAutoFit/>
          </a:bodyPr>
          <a:lstStyle/>
          <a:p>
            <a:r>
              <a:rPr lang="en-US" b="1" dirty="0"/>
              <a:t>Genesis 12:4-9 (ESV) </a:t>
            </a:r>
            <a:br>
              <a:rPr lang="en-US" dirty="0"/>
            </a:br>
            <a:r>
              <a:rPr lang="en-US" baseline="30000" dirty="0"/>
              <a:t>4 </a:t>
            </a:r>
            <a:r>
              <a:rPr lang="en-US" dirty="0"/>
              <a:t> So Abram went, as the </a:t>
            </a:r>
            <a:r>
              <a:rPr lang="en-US" cap="small" dirty="0"/>
              <a:t>LORD</a:t>
            </a:r>
            <a:r>
              <a:rPr lang="en-US" dirty="0"/>
              <a:t> had told him, and Lot went with him. Abram was seventy-five years old when he departed from Haran. </a:t>
            </a:r>
            <a:br>
              <a:rPr lang="en-US" dirty="0"/>
            </a:br>
            <a:r>
              <a:rPr lang="en-US" baseline="30000" dirty="0"/>
              <a:t>5 </a:t>
            </a:r>
            <a:r>
              <a:rPr lang="en-US" dirty="0"/>
              <a:t> And Abram took Sarai his wife, and Lot his brother’s son, and all their possessions that they had gathered, and the people that they had acquired in Haran, and they set out to go to the land of Canaan. When they came to the land of Canaan, </a:t>
            </a:r>
            <a:br>
              <a:rPr lang="en-US" dirty="0"/>
            </a:br>
            <a:r>
              <a:rPr lang="en-US" baseline="30000" dirty="0"/>
              <a:t>6 </a:t>
            </a:r>
            <a:r>
              <a:rPr lang="en-US" dirty="0"/>
              <a:t> Abram passed through the land to the place at Shechem, to the oak of </a:t>
            </a:r>
            <a:r>
              <a:rPr lang="en-US" dirty="0" err="1"/>
              <a:t>Moreh</a:t>
            </a:r>
            <a:r>
              <a:rPr lang="en-US" dirty="0"/>
              <a:t>. At that time the Canaanites were in the land. </a:t>
            </a:r>
            <a:br>
              <a:rPr lang="en-US" dirty="0"/>
            </a:br>
            <a:r>
              <a:rPr lang="en-US" baseline="30000" dirty="0"/>
              <a:t>7 </a:t>
            </a:r>
            <a:r>
              <a:rPr lang="en-US" dirty="0"/>
              <a:t> Then the </a:t>
            </a:r>
            <a:r>
              <a:rPr lang="en-US" cap="small" dirty="0"/>
              <a:t>LORD</a:t>
            </a:r>
            <a:r>
              <a:rPr lang="en-US" dirty="0"/>
              <a:t> appeared to Abram and said, “To your offspring I will give this land.” So he built there an altar to the </a:t>
            </a:r>
            <a:r>
              <a:rPr lang="en-US" cap="small" dirty="0"/>
              <a:t>LORD</a:t>
            </a:r>
            <a:r>
              <a:rPr lang="en-US" dirty="0"/>
              <a:t>, who had appeared to him. </a:t>
            </a:r>
            <a:br>
              <a:rPr lang="en-US" dirty="0"/>
            </a:br>
            <a:r>
              <a:rPr lang="en-US" baseline="30000" dirty="0"/>
              <a:t>8 </a:t>
            </a:r>
            <a:r>
              <a:rPr lang="en-US" dirty="0"/>
              <a:t> From there he moved to the hill country on the east of Bethel and pitched his tent, with Bethel on the west and Ai on the east. And there he built an altar to the </a:t>
            </a:r>
            <a:r>
              <a:rPr lang="en-US" cap="small" dirty="0"/>
              <a:t>LORD</a:t>
            </a:r>
            <a:r>
              <a:rPr lang="en-US" dirty="0"/>
              <a:t> and called upon the name of the </a:t>
            </a:r>
            <a:r>
              <a:rPr lang="en-US" cap="small" dirty="0"/>
              <a:t>LORD</a:t>
            </a:r>
            <a:r>
              <a:rPr lang="en-US" dirty="0"/>
              <a:t>. </a:t>
            </a:r>
            <a:br>
              <a:rPr lang="en-US" dirty="0"/>
            </a:br>
            <a:r>
              <a:rPr lang="en-US" baseline="30000" dirty="0"/>
              <a:t>9 </a:t>
            </a:r>
            <a:r>
              <a:rPr lang="en-US" dirty="0"/>
              <a:t> And Abram journeyed on, still going toward the Negeb. </a:t>
            </a:r>
          </a:p>
        </p:txBody>
      </p:sp>
    </p:spTree>
    <p:extLst>
      <p:ext uri="{BB962C8B-B14F-4D97-AF65-F5344CB8AC3E}">
        <p14:creationId xmlns:p14="http://schemas.microsoft.com/office/powerpoint/2010/main" val="334914195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E:\0Images\Picasa\Exports\Shechem and Mount Gerizim\Mount Ebal and Shechem from Mount Gerizim, tb070507676.jpg"/>
          <p:cNvPicPr>
            <a:picLocks noChangeAspect="1" noChangeArrowheads="1"/>
          </p:cNvPicPr>
          <p:nvPr/>
        </p:nvPicPr>
        <p:blipFill>
          <a:blip r:embed="rId3" cstate="print"/>
          <a:srcRect/>
          <a:stretch>
            <a:fillRect/>
          </a:stretch>
        </p:blipFill>
        <p:spPr bwMode="auto">
          <a:xfrm>
            <a:off x="0" y="0"/>
            <a:ext cx="9161463" cy="6137275"/>
          </a:xfrm>
          <a:prstGeom prst="rect">
            <a:avLst/>
          </a:prstGeom>
          <a:noFill/>
          <a:ln w="9525">
            <a:noFill/>
            <a:miter lim="800000"/>
            <a:headEnd/>
            <a:tailEnd/>
          </a:ln>
        </p:spPr>
      </p:pic>
      <p:sp>
        <p:nvSpPr>
          <p:cNvPr id="94210" name="Rectangle 2"/>
          <p:cNvSpPr>
            <a:spLocks noChangeArrowheads="1"/>
          </p:cNvSpPr>
          <p:nvPr/>
        </p:nvSpPr>
        <p:spPr bwMode="auto">
          <a:xfrm>
            <a:off x="0" y="6145213"/>
            <a:ext cx="9144000" cy="403225"/>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Ebal and Shechem from Mount Gerizim</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3"/>
          <p:cNvGrpSpPr>
            <a:grpSpLocks noGrp="1" noUngrp="1" noChangeAspect="1"/>
          </p:cNvGrpSpPr>
          <p:nvPr/>
        </p:nvGrpSpPr>
        <p:grpSpPr bwMode="auto">
          <a:xfrm>
            <a:off x="0" y="0"/>
            <a:ext cx="9144000" cy="6529388"/>
            <a:chOff x="685800" y="844550"/>
            <a:chExt cx="7772400" cy="5549900"/>
          </a:xfrm>
        </p:grpSpPr>
        <p:pic>
          <p:nvPicPr>
            <p:cNvPr id="100363" name="Picture 1" descr="Nablus, Shechem, from east, tb05010641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100364"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Nablus, Shechem, from east</a:t>
              </a:r>
            </a:p>
          </p:txBody>
        </p:sp>
      </p:grpSp>
      <p:sp>
        <p:nvSpPr>
          <p:cNvPr id="5" name="Text Box 16"/>
          <p:cNvSpPr txBox="1">
            <a:spLocks noChangeArrowheads="1"/>
          </p:cNvSpPr>
          <p:nvPr/>
        </p:nvSpPr>
        <p:spPr bwMode="auto">
          <a:xfrm>
            <a:off x="2429301" y="3002269"/>
            <a:ext cx="1447800"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 Well</a:t>
            </a:r>
          </a:p>
        </p:txBody>
      </p:sp>
      <p:sp>
        <p:nvSpPr>
          <p:cNvPr id="6" name="Oval 5"/>
          <p:cNvSpPr/>
          <p:nvPr/>
        </p:nvSpPr>
        <p:spPr>
          <a:xfrm>
            <a:off x="3810000" y="3048000"/>
            <a:ext cx="990600" cy="9906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Oval 6"/>
          <p:cNvSpPr/>
          <p:nvPr/>
        </p:nvSpPr>
        <p:spPr>
          <a:xfrm>
            <a:off x="6553200" y="2971800"/>
            <a:ext cx="1600200" cy="8382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7415645" y="2251364"/>
            <a:ext cx="1600200" cy="707886"/>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9" name="Text Box 16"/>
          <p:cNvSpPr txBox="1">
            <a:spLocks noChangeArrowheads="1"/>
          </p:cNvSpPr>
          <p:nvPr/>
        </p:nvSpPr>
        <p:spPr bwMode="auto">
          <a:xfrm>
            <a:off x="3886200" y="2133600"/>
            <a:ext cx="1447800"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Nablus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3"/>
          <p:cNvGrpSpPr>
            <a:grpSpLocks noGrp="1" noUngrp="1" noChangeAspect="1"/>
          </p:cNvGrpSpPr>
          <p:nvPr/>
        </p:nvGrpSpPr>
        <p:grpSpPr bwMode="auto">
          <a:xfrm>
            <a:off x="-2286000" y="1136650"/>
            <a:ext cx="13716000" cy="4584700"/>
            <a:chOff x="685800" y="2320925"/>
            <a:chExt cx="7772400" cy="2597150"/>
          </a:xfrm>
        </p:grpSpPr>
        <p:pic>
          <p:nvPicPr>
            <p:cNvPr id="120852" name="Picture 1" descr="Mt Ebal, Shechem and Michmetah panorama, tb052106504"/>
            <p:cNvPicPr>
              <a:picLocks noRot="1" noChangeAspect="1" noMove="1" noResize="1"/>
            </p:cNvPicPr>
            <p:nvPr isPhoto="1"/>
          </p:nvPicPr>
          <p:blipFill>
            <a:blip r:embed="rId3" cstate="print"/>
            <a:srcRect/>
            <a:stretch>
              <a:fillRect/>
            </a:stretch>
          </p:blipFill>
          <p:spPr bwMode="auto">
            <a:xfrm>
              <a:off x="685800" y="2320925"/>
              <a:ext cx="7772400" cy="2216150"/>
            </a:xfrm>
            <a:prstGeom prst="rect">
              <a:avLst/>
            </a:prstGeom>
            <a:noFill/>
            <a:ln w="9525">
              <a:noFill/>
              <a:miter lim="800000"/>
              <a:headEnd/>
              <a:tailEnd/>
            </a:ln>
          </p:spPr>
        </p:pic>
        <p:sp>
          <p:nvSpPr>
            <p:cNvPr id="120853" name="Rectangle 2"/>
            <p:cNvSpPr>
              <a:spLocks noChangeArrowheads="1"/>
            </p:cNvSpPr>
            <p:nvPr/>
          </p:nvSpPr>
          <p:spPr bwMode="auto">
            <a:xfrm>
              <a:off x="685800" y="4575175"/>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Mount Ebal, Shechem and Michmethath panorama</a:t>
              </a:r>
            </a:p>
          </p:txBody>
        </p:sp>
      </p:grpSp>
      <p:sp>
        <p:nvSpPr>
          <p:cNvPr id="6" name="Line 9"/>
          <p:cNvSpPr>
            <a:spLocks noChangeShapeType="1"/>
          </p:cNvSpPr>
          <p:nvPr/>
        </p:nvSpPr>
        <p:spPr bwMode="auto">
          <a:xfrm flipH="1">
            <a:off x="2971800" y="2209800"/>
            <a:ext cx="228600" cy="838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6"/>
          <p:cNvSpPr txBox="1">
            <a:spLocks noChangeArrowheads="1"/>
          </p:cNvSpPr>
          <p:nvPr/>
        </p:nvSpPr>
        <p:spPr bwMode="auto">
          <a:xfrm>
            <a:off x="-1676800" y="1733490"/>
            <a:ext cx="105509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8" name="Oval 7"/>
          <p:cNvSpPr/>
          <p:nvPr/>
        </p:nvSpPr>
        <p:spPr>
          <a:xfrm>
            <a:off x="1828800" y="3581400"/>
            <a:ext cx="914400" cy="9144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2894873" y="1828800"/>
            <a:ext cx="8691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454369" y="3276600"/>
            <a:ext cx="1398716"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6728471" y="3733800"/>
            <a:ext cx="1612686"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Balata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refugee camp</a:t>
            </a:r>
          </a:p>
        </p:txBody>
      </p:sp>
      <p:sp>
        <p:nvSpPr>
          <p:cNvPr id="13" name="Freeform 12"/>
          <p:cNvSpPr/>
          <p:nvPr/>
        </p:nvSpPr>
        <p:spPr>
          <a:xfrm>
            <a:off x="3730625" y="2984500"/>
            <a:ext cx="7191375" cy="558271"/>
          </a:xfrm>
          <a:custGeom>
            <a:avLst/>
            <a:gdLst>
              <a:gd name="connsiteX0" fmla="*/ 0 w 7191375"/>
              <a:gd name="connsiteY0" fmla="*/ 0 h 558271"/>
              <a:gd name="connsiteX1" fmla="*/ 2794000 w 7191375"/>
              <a:gd name="connsiteY1" fmla="*/ 476250 h 558271"/>
              <a:gd name="connsiteX2" fmla="*/ 4810125 w 7191375"/>
              <a:gd name="connsiteY2" fmla="*/ 492125 h 558271"/>
              <a:gd name="connsiteX3" fmla="*/ 7191375 w 7191375"/>
              <a:gd name="connsiteY3" fmla="*/ 254000 h 558271"/>
            </a:gdLst>
            <a:ahLst/>
            <a:cxnLst>
              <a:cxn ang="0">
                <a:pos x="connsiteX0" y="connsiteY0"/>
              </a:cxn>
              <a:cxn ang="0">
                <a:pos x="connsiteX1" y="connsiteY1"/>
              </a:cxn>
              <a:cxn ang="0">
                <a:pos x="connsiteX2" y="connsiteY2"/>
              </a:cxn>
              <a:cxn ang="0">
                <a:pos x="connsiteX3" y="connsiteY3"/>
              </a:cxn>
            </a:cxnLst>
            <a:rect l="l" t="t" r="r" b="b"/>
            <a:pathLst>
              <a:path w="7191375" h="558271">
                <a:moveTo>
                  <a:pt x="0" y="0"/>
                </a:moveTo>
                <a:cubicBezTo>
                  <a:pt x="996156" y="197114"/>
                  <a:pt x="1992313" y="394229"/>
                  <a:pt x="2794000" y="476250"/>
                </a:cubicBezTo>
                <a:cubicBezTo>
                  <a:pt x="3595687" y="558271"/>
                  <a:pt x="4077229" y="529167"/>
                  <a:pt x="4810125" y="492125"/>
                </a:cubicBezTo>
                <a:cubicBezTo>
                  <a:pt x="5543021" y="455083"/>
                  <a:pt x="7191375" y="254000"/>
                  <a:pt x="7191375" y="25400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6"/>
          <p:cNvSpPr txBox="1">
            <a:spLocks noChangeArrowheads="1"/>
          </p:cNvSpPr>
          <p:nvPr/>
        </p:nvSpPr>
        <p:spPr bwMode="auto">
          <a:xfrm rot="211947">
            <a:off x="5916678" y="3033774"/>
            <a:ext cx="227620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Michmethath Valley</a:t>
            </a:r>
          </a:p>
        </p:txBody>
      </p:sp>
      <p:sp>
        <p:nvSpPr>
          <p:cNvPr id="15" name="Oval 14"/>
          <p:cNvSpPr/>
          <p:nvPr/>
        </p:nvSpPr>
        <p:spPr>
          <a:xfrm>
            <a:off x="5105400" y="3886200"/>
            <a:ext cx="533400" cy="4572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6" name="Text Box 16"/>
          <p:cNvSpPr txBox="1">
            <a:spLocks noChangeArrowheads="1"/>
          </p:cNvSpPr>
          <p:nvPr/>
        </p:nvSpPr>
        <p:spPr bwMode="auto">
          <a:xfrm>
            <a:off x="4328691" y="3581400"/>
            <a:ext cx="915507"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Well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3"/>
          <p:cNvGrpSpPr>
            <a:grpSpLocks noGrp="1" noUngrp="1" noChangeAspect="1"/>
          </p:cNvGrpSpPr>
          <p:nvPr/>
        </p:nvGrpSpPr>
        <p:grpSpPr bwMode="auto">
          <a:xfrm>
            <a:off x="0" y="0"/>
            <a:ext cx="9144000" cy="6564313"/>
            <a:chOff x="685800" y="828675"/>
            <a:chExt cx="7772400" cy="5580063"/>
          </a:xfrm>
        </p:grpSpPr>
        <p:pic>
          <p:nvPicPr>
            <p:cNvPr id="124930" name="Picture 1" descr="Shechem, Mt Ebal, Sychar from Mt Gerizim, tb070507675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24931"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Shechem, Mount Ebal, Sychar from Mount Gerizim</a:t>
              </a: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7" name="Group 3"/>
          <p:cNvGrpSpPr>
            <a:grpSpLocks noGrp="1" noUngrp="1" noChangeAspect="1"/>
          </p:cNvGrpSpPr>
          <p:nvPr/>
        </p:nvGrpSpPr>
        <p:grpSpPr bwMode="auto">
          <a:xfrm>
            <a:off x="0" y="0"/>
            <a:ext cx="9144000" cy="6564313"/>
            <a:chOff x="685800" y="828675"/>
            <a:chExt cx="7772400" cy="5580063"/>
          </a:xfrm>
        </p:grpSpPr>
        <p:pic>
          <p:nvPicPr>
            <p:cNvPr id="126984" name="Picture 1" descr="Shechem, Mt Ebal, Sychar from Mt Gerizim, tb070507675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2698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Shechem, Mount Ebal, Sychar from Mount Gerizim</a:t>
              </a:r>
            </a:p>
          </p:txBody>
        </p:sp>
      </p:grpSp>
      <p:sp>
        <p:nvSpPr>
          <p:cNvPr id="7" name="Text Box 16"/>
          <p:cNvSpPr txBox="1">
            <a:spLocks noChangeArrowheads="1"/>
          </p:cNvSpPr>
          <p:nvPr/>
        </p:nvSpPr>
        <p:spPr bwMode="auto">
          <a:xfrm>
            <a:off x="-400" y="1219200"/>
            <a:ext cx="105509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8" name="Oval 7"/>
          <p:cNvSpPr/>
          <p:nvPr/>
        </p:nvSpPr>
        <p:spPr>
          <a:xfrm>
            <a:off x="4114800" y="3733800"/>
            <a:ext cx="1828800" cy="9144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5409473" y="2743200"/>
            <a:ext cx="8691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5864569" y="3864114"/>
            <a:ext cx="1398716"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168017" y="5334000"/>
            <a:ext cx="141737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Gerizim</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PLBL\02 Samaria and the Center\Shechem and Mount Gerizim\Mount Gerizim, Shechem, and Mount Ebal from east, tb0501064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452"/>
            <a:ext cx="9144741" cy="6081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Mount Gerizim, </a:t>
            </a:r>
            <a:r>
              <a:rPr lang="en-US" dirty="0" err="1"/>
              <a:t>Shechem</a:t>
            </a:r>
            <a:r>
              <a:rPr lang="en-US" dirty="0"/>
              <a:t>, and Mount </a:t>
            </a:r>
            <a:r>
              <a:rPr lang="en-US" dirty="0" err="1"/>
              <a:t>Ebal</a:t>
            </a:r>
            <a:r>
              <a:rPr lang="en-US" dirty="0"/>
              <a:t> (from the east)</a:t>
            </a:r>
          </a:p>
        </p:txBody>
      </p:sp>
      <p:sp>
        <p:nvSpPr>
          <p:cNvPr id="10" name="Text Placeholder 9"/>
          <p:cNvSpPr>
            <a:spLocks noGrp="1"/>
          </p:cNvSpPr>
          <p:nvPr>
            <p:ph type="body" sz="quarter" idx="12"/>
          </p:nvPr>
        </p:nvSpPr>
        <p:spPr>
          <a:xfrm>
            <a:off x="8074152" y="6519672"/>
            <a:ext cx="1069848" cy="338554"/>
          </a:xfrm>
        </p:spPr>
        <p:txBody>
          <a:bodyPr/>
          <a:lstStyle/>
          <a:p>
            <a:r>
              <a:rPr lang="en-US" kern="0" dirty="0"/>
              <a:t>4:5</a:t>
            </a:r>
          </a:p>
        </p:txBody>
      </p:sp>
      <p:sp>
        <p:nvSpPr>
          <p:cNvPr id="8" name="Title 7"/>
          <p:cNvSpPr>
            <a:spLocks noGrp="1"/>
          </p:cNvSpPr>
          <p:nvPr>
            <p:ph type="title"/>
          </p:nvPr>
        </p:nvSpPr>
        <p:spPr>
          <a:xfrm>
            <a:off x="0" y="0"/>
            <a:ext cx="9144000" cy="369332"/>
          </a:xfrm>
        </p:spPr>
        <p:txBody>
          <a:bodyPr/>
          <a:lstStyle/>
          <a:p>
            <a:r>
              <a:rPr lang="en-US" dirty="0"/>
              <a:t>So He came to a city of Samaria called </a:t>
            </a:r>
            <a:r>
              <a:rPr lang="en-US" dirty="0" err="1"/>
              <a:t>Sychar</a:t>
            </a:r>
            <a:endParaRPr lang="en-US" dirty="0"/>
          </a:p>
        </p:txBody>
      </p:sp>
    </p:spTree>
    <p:extLst>
      <p:ext uri="{BB962C8B-B14F-4D97-AF65-F5344CB8AC3E}">
        <p14:creationId xmlns:p14="http://schemas.microsoft.com/office/powerpoint/2010/main" val="41634026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PLBL\02 Samaria and the Center\Shechem and Mount Gerizim\Shechem and Sychar from Mount Gerizim, tb0521065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p:cNvSpPr>
            <a:spLocks noGrp="1"/>
          </p:cNvSpPr>
          <p:nvPr>
            <p:ph type="body" sz="quarter" idx="10"/>
          </p:nvPr>
        </p:nvSpPr>
        <p:spPr>
          <a:xfrm>
            <a:off x="0" y="6519672"/>
            <a:ext cx="8074152" cy="338554"/>
          </a:xfrm>
        </p:spPr>
        <p:txBody>
          <a:bodyPr/>
          <a:lstStyle/>
          <a:p>
            <a:r>
              <a:rPr lang="en-US" dirty="0" err="1"/>
              <a:t>Shechem</a:t>
            </a:r>
            <a:r>
              <a:rPr lang="en-US" dirty="0"/>
              <a:t> and </a:t>
            </a:r>
            <a:r>
              <a:rPr lang="en-US" dirty="0" err="1"/>
              <a:t>Sychar</a:t>
            </a:r>
            <a:r>
              <a:rPr lang="en-US" dirty="0"/>
              <a:t> from Mount Gerizim</a:t>
            </a:r>
          </a:p>
        </p:txBody>
      </p:sp>
      <p:sp>
        <p:nvSpPr>
          <p:cNvPr id="13" name="Text Placeholder 12"/>
          <p:cNvSpPr>
            <a:spLocks noGrp="1"/>
          </p:cNvSpPr>
          <p:nvPr>
            <p:ph type="body" sz="quarter" idx="12"/>
          </p:nvPr>
        </p:nvSpPr>
        <p:spPr>
          <a:xfrm>
            <a:off x="8074152" y="6519672"/>
            <a:ext cx="1069848" cy="338554"/>
          </a:xfrm>
        </p:spPr>
        <p:txBody>
          <a:bodyPr/>
          <a:lstStyle/>
          <a:p>
            <a:r>
              <a:rPr lang="en-US" kern="0" dirty="0"/>
              <a:t>4:5</a:t>
            </a:r>
          </a:p>
        </p:txBody>
      </p:sp>
      <p:sp>
        <p:nvSpPr>
          <p:cNvPr id="8" name="Title 7"/>
          <p:cNvSpPr>
            <a:spLocks noGrp="1"/>
          </p:cNvSpPr>
          <p:nvPr>
            <p:ph type="title"/>
          </p:nvPr>
        </p:nvSpPr>
        <p:spPr>
          <a:xfrm>
            <a:off x="0" y="0"/>
            <a:ext cx="9144000" cy="369332"/>
          </a:xfrm>
        </p:spPr>
        <p:txBody>
          <a:bodyPr/>
          <a:lstStyle/>
          <a:p>
            <a:r>
              <a:rPr lang="en-US" dirty="0"/>
              <a:t>So He came to a city of Samaria called </a:t>
            </a:r>
            <a:r>
              <a:rPr lang="en-US" dirty="0" err="1"/>
              <a:t>Sychar</a:t>
            </a:r>
            <a:endParaRPr lang="en-US" dirty="0"/>
          </a:p>
        </p:txBody>
      </p:sp>
      <p:cxnSp>
        <p:nvCxnSpPr>
          <p:cNvPr id="9" name="Straight Arrow Connector 8"/>
          <p:cNvCxnSpPr/>
          <p:nvPr/>
        </p:nvCxnSpPr>
        <p:spPr>
          <a:xfrm>
            <a:off x="5539975" y="1828800"/>
            <a:ext cx="0" cy="385652"/>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105400" y="1447800"/>
            <a:ext cx="8691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Sychar</a:t>
            </a:r>
          </a:p>
        </p:txBody>
      </p:sp>
      <p:sp>
        <p:nvSpPr>
          <p:cNvPr id="11" name="TextBox 10"/>
          <p:cNvSpPr txBox="1"/>
          <p:nvPr/>
        </p:nvSpPr>
        <p:spPr>
          <a:xfrm>
            <a:off x="1019930" y="1647855"/>
            <a:ext cx="13925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Mount Ebal</a:t>
            </a:r>
          </a:p>
        </p:txBody>
      </p:sp>
      <p:sp>
        <p:nvSpPr>
          <p:cNvPr id="14" name="TextBox 13"/>
          <p:cNvSpPr txBox="1"/>
          <p:nvPr/>
        </p:nvSpPr>
        <p:spPr>
          <a:xfrm>
            <a:off x="3706051" y="2514600"/>
            <a:ext cx="114326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Shechem</a:t>
            </a:r>
          </a:p>
        </p:txBody>
      </p:sp>
      <p:sp>
        <p:nvSpPr>
          <p:cNvPr id="15" name="TextBox 14"/>
          <p:cNvSpPr txBox="1"/>
          <p:nvPr/>
        </p:nvSpPr>
        <p:spPr>
          <a:xfrm>
            <a:off x="8151322" y="2560767"/>
            <a:ext cx="9155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Jacob’s</a:t>
            </a:r>
            <a:b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b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Well</a:t>
            </a:r>
          </a:p>
        </p:txBody>
      </p:sp>
      <p:cxnSp>
        <p:nvCxnSpPr>
          <p:cNvPr id="16" name="Straight Arrow Connector 15"/>
          <p:cNvCxnSpPr/>
          <p:nvPr/>
        </p:nvCxnSpPr>
        <p:spPr>
          <a:xfrm>
            <a:off x="4277682" y="2883001"/>
            <a:ext cx="141918" cy="241199"/>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5" idx="2"/>
          </p:cNvCxnSpPr>
          <p:nvPr/>
        </p:nvCxnSpPr>
        <p:spPr>
          <a:xfrm>
            <a:off x="8609076" y="3268653"/>
            <a:ext cx="141917" cy="310758"/>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21924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5780"/>
            <a:ext cx="9144000" cy="5806440"/>
          </a:xfrm>
          <a:prstGeom prst="rect">
            <a:avLst/>
          </a:prstGeom>
        </p:spPr>
      </p:pic>
      <p:sp>
        <p:nvSpPr>
          <p:cNvPr id="10" name="Text Placeholder 9"/>
          <p:cNvSpPr>
            <a:spLocks noGrp="1"/>
          </p:cNvSpPr>
          <p:nvPr>
            <p:ph type="body" sz="quarter" idx="10"/>
          </p:nvPr>
        </p:nvSpPr>
        <p:spPr>
          <a:xfrm>
            <a:off x="0" y="6519672"/>
            <a:ext cx="8074152" cy="338554"/>
          </a:xfrm>
        </p:spPr>
        <p:txBody>
          <a:bodyPr/>
          <a:lstStyle/>
          <a:p>
            <a:r>
              <a:rPr lang="en-US" dirty="0"/>
              <a:t>Joseph’s Tomb with Mount Gerizim</a:t>
            </a:r>
          </a:p>
        </p:txBody>
      </p:sp>
      <p:sp>
        <p:nvSpPr>
          <p:cNvPr id="11" name="Text Placeholder 10"/>
          <p:cNvSpPr>
            <a:spLocks noGrp="1"/>
          </p:cNvSpPr>
          <p:nvPr>
            <p:ph type="body" sz="quarter" idx="12"/>
          </p:nvPr>
        </p:nvSpPr>
        <p:spPr>
          <a:xfrm>
            <a:off x="8074152" y="6519672"/>
            <a:ext cx="1069848" cy="338554"/>
          </a:xfrm>
        </p:spPr>
        <p:txBody>
          <a:bodyPr/>
          <a:lstStyle/>
          <a:p>
            <a:r>
              <a:rPr lang="en-US" kern="0" dirty="0"/>
              <a:t>4:5</a:t>
            </a:r>
          </a:p>
        </p:txBody>
      </p:sp>
      <p:sp>
        <p:nvSpPr>
          <p:cNvPr id="9" name="Title 8"/>
          <p:cNvSpPr>
            <a:spLocks noGrp="1"/>
          </p:cNvSpPr>
          <p:nvPr>
            <p:ph type="title"/>
          </p:nvPr>
        </p:nvSpPr>
        <p:spPr>
          <a:xfrm>
            <a:off x="0" y="0"/>
            <a:ext cx="9144000" cy="369332"/>
          </a:xfrm>
        </p:spPr>
        <p:txBody>
          <a:bodyPr/>
          <a:lstStyle/>
          <a:p>
            <a:r>
              <a:rPr lang="en-US" dirty="0"/>
              <a:t>So He came to . . . </a:t>
            </a:r>
            <a:r>
              <a:rPr lang="en-US" dirty="0" err="1"/>
              <a:t>Sychar</a:t>
            </a:r>
            <a:r>
              <a:rPr lang="en-US" dirty="0"/>
              <a:t>, near the field that Jacob had given to his son Joseph</a:t>
            </a:r>
          </a:p>
        </p:txBody>
      </p:sp>
    </p:spTree>
    <p:extLst>
      <p:ext uri="{BB962C8B-B14F-4D97-AF65-F5344CB8AC3E}">
        <p14:creationId xmlns:p14="http://schemas.microsoft.com/office/powerpoint/2010/main" val="795627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sr\bpnews2016aug3\Shechem and Sychar from Mount Gerizim, tb0705076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681"/>
            <a:ext cx="9144000" cy="6116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Sychar, Joseph’s tomb, and Jacob’s well (view north from Mount Gerizim)</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a:xfrm>
            <a:off x="0" y="0"/>
            <a:ext cx="9144000" cy="369332"/>
          </a:xfrm>
        </p:spPr>
        <p:txBody>
          <a:bodyPr/>
          <a:lstStyle/>
          <a:p>
            <a:r>
              <a:rPr lang="en-US" dirty="0"/>
              <a:t>So He came to . . . Sychar, near the field that Jacob had given to his son Joseph</a:t>
            </a:r>
          </a:p>
        </p:txBody>
      </p:sp>
      <p:sp>
        <p:nvSpPr>
          <p:cNvPr id="6" name="Line 9"/>
          <p:cNvSpPr>
            <a:spLocks noChangeShapeType="1"/>
          </p:cNvSpPr>
          <p:nvPr/>
        </p:nvSpPr>
        <p:spPr bwMode="auto">
          <a:xfrm>
            <a:off x="1550745" y="4658719"/>
            <a:ext cx="506655" cy="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6"/>
          <p:cNvSpPr txBox="1">
            <a:spLocks noChangeArrowheads="1"/>
          </p:cNvSpPr>
          <p:nvPr/>
        </p:nvSpPr>
        <p:spPr bwMode="auto">
          <a:xfrm>
            <a:off x="5995309" y="3867090"/>
            <a:ext cx="1420582"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 well</a:t>
            </a:r>
          </a:p>
        </p:txBody>
      </p:sp>
      <p:sp>
        <p:nvSpPr>
          <p:cNvPr id="8" name="Line 9"/>
          <p:cNvSpPr>
            <a:spLocks noChangeShapeType="1"/>
          </p:cNvSpPr>
          <p:nvPr/>
        </p:nvSpPr>
        <p:spPr bwMode="auto">
          <a:xfrm>
            <a:off x="6705600" y="4267200"/>
            <a:ext cx="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3429000" y="3907508"/>
            <a:ext cx="168347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Joseph’s tomb</a:t>
            </a:r>
          </a:p>
        </p:txBody>
      </p:sp>
      <p:sp>
        <p:nvSpPr>
          <p:cNvPr id="10" name="Text Box 16"/>
          <p:cNvSpPr txBox="1">
            <a:spLocks noChangeArrowheads="1"/>
          </p:cNvSpPr>
          <p:nvPr/>
        </p:nvSpPr>
        <p:spPr bwMode="auto">
          <a:xfrm>
            <a:off x="152400" y="4304776"/>
            <a:ext cx="1426994"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b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b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5" name="Oval 4"/>
          <p:cNvSpPr/>
          <p:nvPr/>
        </p:nvSpPr>
        <p:spPr>
          <a:xfrm>
            <a:off x="3886200" y="4307618"/>
            <a:ext cx="228600" cy="213787"/>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2" name="Text Box 16"/>
          <p:cNvSpPr txBox="1">
            <a:spLocks noChangeArrowheads="1"/>
          </p:cNvSpPr>
          <p:nvPr/>
        </p:nvSpPr>
        <p:spPr bwMode="auto">
          <a:xfrm>
            <a:off x="3244883" y="2862851"/>
            <a:ext cx="875561"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p>
        </p:txBody>
      </p:sp>
      <p:sp>
        <p:nvSpPr>
          <p:cNvPr id="13" name="Oval 12"/>
          <p:cNvSpPr/>
          <p:nvPr/>
        </p:nvSpPr>
        <p:spPr>
          <a:xfrm>
            <a:off x="3429000" y="3322106"/>
            <a:ext cx="591256" cy="41169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4" name="Text Box 16"/>
          <p:cNvSpPr txBox="1">
            <a:spLocks noChangeArrowheads="1"/>
          </p:cNvSpPr>
          <p:nvPr/>
        </p:nvSpPr>
        <p:spPr bwMode="auto">
          <a:xfrm>
            <a:off x="152400" y="3018073"/>
            <a:ext cx="1055097"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Ebal</a:t>
            </a:r>
          </a:p>
        </p:txBody>
      </p:sp>
    </p:spTree>
    <p:extLst>
      <p:ext uri="{BB962C8B-B14F-4D97-AF65-F5344CB8AC3E}">
        <p14:creationId xmlns:p14="http://schemas.microsoft.com/office/powerpoint/2010/main" val="37658603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Shechem, Mount Ebal, and Mount Gerizim (aerial view from the west)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So He came to . . . </a:t>
            </a:r>
            <a:r>
              <a:rPr lang="en-US" dirty="0" err="1"/>
              <a:t>Sychar</a:t>
            </a:r>
            <a:r>
              <a:rPr lang="en-US" dirty="0"/>
              <a:t>, near the field that Jacob had given to his son Joseph</a:t>
            </a:r>
          </a:p>
        </p:txBody>
      </p:sp>
      <p:sp>
        <p:nvSpPr>
          <p:cNvPr id="7" name="Line 9"/>
          <p:cNvSpPr>
            <a:spLocks noChangeShapeType="1"/>
          </p:cNvSpPr>
          <p:nvPr/>
        </p:nvSpPr>
        <p:spPr bwMode="auto">
          <a:xfrm flipV="1">
            <a:off x="3882206" y="3733800"/>
            <a:ext cx="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7316806" y="3432360"/>
            <a:ext cx="1417376"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Gerizim</a:t>
            </a:r>
          </a:p>
        </p:txBody>
      </p:sp>
      <p:sp>
        <p:nvSpPr>
          <p:cNvPr id="10" name="Text Box 16"/>
          <p:cNvSpPr txBox="1">
            <a:spLocks noChangeArrowheads="1"/>
          </p:cNvSpPr>
          <p:nvPr/>
        </p:nvSpPr>
        <p:spPr bwMode="auto">
          <a:xfrm>
            <a:off x="2888526" y="2743200"/>
            <a:ext cx="168347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Joseph’s tomb</a:t>
            </a:r>
          </a:p>
        </p:txBody>
      </p:sp>
      <p:sp>
        <p:nvSpPr>
          <p:cNvPr id="11" name="Text Box 16"/>
          <p:cNvSpPr txBox="1">
            <a:spLocks noChangeArrowheads="1"/>
          </p:cNvSpPr>
          <p:nvPr/>
        </p:nvSpPr>
        <p:spPr bwMode="auto">
          <a:xfrm>
            <a:off x="3232543" y="4205591"/>
            <a:ext cx="1426994"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b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b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2" name="Oval 11"/>
          <p:cNvSpPr/>
          <p:nvPr/>
        </p:nvSpPr>
        <p:spPr>
          <a:xfrm>
            <a:off x="3542306" y="3204396"/>
            <a:ext cx="228600" cy="213787"/>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3" name="Text Box 16"/>
          <p:cNvSpPr txBox="1">
            <a:spLocks noChangeArrowheads="1"/>
          </p:cNvSpPr>
          <p:nvPr/>
        </p:nvSpPr>
        <p:spPr bwMode="auto">
          <a:xfrm>
            <a:off x="98627" y="2223287"/>
            <a:ext cx="875561"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p>
        </p:txBody>
      </p:sp>
      <p:sp>
        <p:nvSpPr>
          <p:cNvPr id="14" name="Oval 13"/>
          <p:cNvSpPr/>
          <p:nvPr/>
        </p:nvSpPr>
        <p:spPr>
          <a:xfrm>
            <a:off x="248060" y="2645896"/>
            <a:ext cx="591256" cy="41169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5" name="Text Box 16"/>
          <p:cNvSpPr txBox="1">
            <a:spLocks noChangeArrowheads="1"/>
          </p:cNvSpPr>
          <p:nvPr/>
        </p:nvSpPr>
        <p:spPr bwMode="auto">
          <a:xfrm>
            <a:off x="8860" y="3832470"/>
            <a:ext cx="1055097"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Ebal</a:t>
            </a:r>
          </a:p>
        </p:txBody>
      </p:sp>
      <p:sp>
        <p:nvSpPr>
          <p:cNvPr id="16" name="Oval 15"/>
          <p:cNvSpPr/>
          <p:nvPr/>
        </p:nvSpPr>
        <p:spPr>
          <a:xfrm>
            <a:off x="4876800" y="2950696"/>
            <a:ext cx="228600" cy="213787"/>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7" name="Text Box 16"/>
          <p:cNvSpPr txBox="1">
            <a:spLocks noChangeArrowheads="1"/>
          </p:cNvSpPr>
          <p:nvPr/>
        </p:nvSpPr>
        <p:spPr bwMode="auto">
          <a:xfrm>
            <a:off x="4932047" y="2476024"/>
            <a:ext cx="1420582"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 well</a:t>
            </a:r>
          </a:p>
        </p:txBody>
      </p:sp>
    </p:spTree>
    <p:extLst>
      <p:ext uri="{BB962C8B-B14F-4D97-AF65-F5344CB8AC3E}">
        <p14:creationId xmlns:p14="http://schemas.microsoft.com/office/powerpoint/2010/main" val="328534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FBAD-5212-49D3-B28E-88A1C8411E70}"/>
              </a:ext>
            </a:extLst>
          </p:cNvPr>
          <p:cNvSpPr>
            <a:spLocks noGrp="1"/>
          </p:cNvSpPr>
          <p:nvPr>
            <p:ph type="title"/>
          </p:nvPr>
        </p:nvSpPr>
        <p:spPr>
          <a:xfrm>
            <a:off x="533400" y="74612"/>
            <a:ext cx="2577445" cy="1325563"/>
          </a:xfrm>
        </p:spPr>
        <p:txBody>
          <a:bodyPr/>
          <a:lstStyle/>
          <a:p>
            <a:r>
              <a:rPr lang="en-US" dirty="0"/>
              <a:t>Shechem Strata</a:t>
            </a:r>
          </a:p>
        </p:txBody>
      </p:sp>
      <p:pic>
        <p:nvPicPr>
          <p:cNvPr id="3" name="Picture 2">
            <a:extLst>
              <a:ext uri="{FF2B5EF4-FFF2-40B4-BE49-F238E27FC236}">
                <a16:creationId xmlns:a16="http://schemas.microsoft.com/office/drawing/2014/main" id="{34AB3A22-BBE2-4060-BC6F-0A04F267BEA0}"/>
              </a:ext>
            </a:extLst>
          </p:cNvPr>
          <p:cNvPicPr/>
          <p:nvPr/>
        </p:nvPicPr>
        <p:blipFill>
          <a:blip r:embed="rId2"/>
          <a:stretch>
            <a:fillRect/>
          </a:stretch>
        </p:blipFill>
        <p:spPr>
          <a:xfrm>
            <a:off x="912387" y="1613066"/>
            <a:ext cx="7319226" cy="4570918"/>
          </a:xfrm>
          <a:prstGeom prst="rect">
            <a:avLst/>
          </a:prstGeom>
        </p:spPr>
      </p:pic>
    </p:spTree>
    <p:extLst>
      <p:ext uri="{BB962C8B-B14F-4D97-AF65-F5344CB8AC3E}">
        <p14:creationId xmlns:p14="http://schemas.microsoft.com/office/powerpoint/2010/main" val="4998083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Shechem (aerial view from the northwest)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So He came to . . . </a:t>
            </a:r>
            <a:r>
              <a:rPr lang="en-US" dirty="0" err="1"/>
              <a:t>Sychar</a:t>
            </a:r>
            <a:r>
              <a:rPr lang="en-US" dirty="0"/>
              <a:t>, near the field that Jacob had given to his son Joseph</a:t>
            </a:r>
          </a:p>
        </p:txBody>
      </p:sp>
      <p:sp>
        <p:nvSpPr>
          <p:cNvPr id="7" name="Line 9"/>
          <p:cNvSpPr>
            <a:spLocks noChangeShapeType="1"/>
          </p:cNvSpPr>
          <p:nvPr/>
        </p:nvSpPr>
        <p:spPr bwMode="auto">
          <a:xfrm>
            <a:off x="1814971" y="4658719"/>
            <a:ext cx="506655" cy="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4038600" y="2057400"/>
            <a:ext cx="1420582"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 well</a:t>
            </a:r>
          </a:p>
        </p:txBody>
      </p:sp>
      <p:sp>
        <p:nvSpPr>
          <p:cNvPr id="10" name="Text Box 16"/>
          <p:cNvSpPr txBox="1">
            <a:spLocks noChangeArrowheads="1"/>
          </p:cNvSpPr>
          <p:nvPr/>
        </p:nvSpPr>
        <p:spPr bwMode="auto">
          <a:xfrm>
            <a:off x="457200" y="3200400"/>
            <a:ext cx="168347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Joseph’s tomb</a:t>
            </a:r>
          </a:p>
        </p:txBody>
      </p:sp>
      <p:sp>
        <p:nvSpPr>
          <p:cNvPr id="11" name="Text Box 16"/>
          <p:cNvSpPr txBox="1">
            <a:spLocks noChangeArrowheads="1"/>
          </p:cNvSpPr>
          <p:nvPr/>
        </p:nvSpPr>
        <p:spPr bwMode="auto">
          <a:xfrm>
            <a:off x="360218" y="4304776"/>
            <a:ext cx="1426994"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b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b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2" name="Oval 11"/>
          <p:cNvSpPr/>
          <p:nvPr/>
        </p:nvSpPr>
        <p:spPr>
          <a:xfrm>
            <a:off x="1734114" y="3634427"/>
            <a:ext cx="587511" cy="251773"/>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3" name="Oval 12"/>
          <p:cNvSpPr/>
          <p:nvPr/>
        </p:nvSpPr>
        <p:spPr>
          <a:xfrm>
            <a:off x="4517804" y="2497621"/>
            <a:ext cx="511395" cy="39797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058576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PLBL\HVHL - the 1900s\01 Northern Palestine\Shechem area\Jacob's Well, mat07373.jpg"/>
          <p:cNvPicPr>
            <a:picLocks noChangeAspect="1" noChangeArrowheads="1"/>
          </p:cNvPicPr>
          <p:nvPr/>
        </p:nvPicPr>
        <p:blipFill rotWithShape="1">
          <a:blip r:embed="rId3">
            <a:extLst>
              <a:ext uri="{28A0092B-C50C-407E-A947-70E740481C1C}">
                <a14:useLocalDpi xmlns:a14="http://schemas.microsoft.com/office/drawing/2010/main" val="0"/>
              </a:ext>
            </a:extLst>
          </a:blip>
          <a:srcRect b="6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Jacob’s Well</a:t>
            </a:r>
          </a:p>
        </p:txBody>
      </p:sp>
      <p:sp>
        <p:nvSpPr>
          <p:cNvPr id="8" name="Title 7"/>
          <p:cNvSpPr>
            <a:spLocks noGrp="1"/>
          </p:cNvSpPr>
          <p:nvPr>
            <p:ph type="title"/>
          </p:nvPr>
        </p:nvSpPr>
        <p:spPr>
          <a:xfrm>
            <a:off x="0" y="0"/>
            <a:ext cx="9144000" cy="369332"/>
          </a:xfrm>
        </p:spPr>
        <p:txBody>
          <a:bodyPr/>
          <a:lstStyle/>
          <a:p>
            <a:r>
              <a:rPr lang="en-US" dirty="0"/>
              <a:t>And Jacob’s well was there; so Jesus . . . was sitting beside the well</a:t>
            </a:r>
          </a:p>
        </p:txBody>
      </p:sp>
      <p:sp>
        <p:nvSpPr>
          <p:cNvPr id="11" name="Text Placeholder 10"/>
          <p:cNvSpPr>
            <a:spLocks noGrp="1"/>
          </p:cNvSpPr>
          <p:nvPr>
            <p:ph type="body" sz="quarter" idx="12"/>
          </p:nvPr>
        </p:nvSpPr>
        <p:spPr>
          <a:xfrm>
            <a:off x="8074152" y="6519672"/>
            <a:ext cx="1069848" cy="338554"/>
          </a:xfrm>
        </p:spPr>
        <p:txBody>
          <a:bodyPr/>
          <a:lstStyle/>
          <a:p>
            <a:r>
              <a:rPr lang="en-US" kern="0" dirty="0"/>
              <a:t>4:6</a:t>
            </a:r>
          </a:p>
        </p:txBody>
      </p:sp>
    </p:spTree>
    <p:extLst>
      <p:ext uri="{BB962C8B-B14F-4D97-AF65-F5344CB8AC3E}">
        <p14:creationId xmlns:p14="http://schemas.microsoft.com/office/powerpoint/2010/main" val="35497375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PLBL\Views that have Vanished\Samaria\Jacob's Well compound view north to Sychar, db64032827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Jacob’s Well with view north to </a:t>
            </a:r>
            <a:r>
              <a:rPr lang="en-US" dirty="0" err="1"/>
              <a:t>Sychar</a:t>
            </a:r>
            <a:endParaRPr lang="en-US" dirty="0"/>
          </a:p>
        </p:txBody>
      </p:sp>
      <p:sp>
        <p:nvSpPr>
          <p:cNvPr id="11" name="Text Placeholder 10"/>
          <p:cNvSpPr>
            <a:spLocks noGrp="1"/>
          </p:cNvSpPr>
          <p:nvPr>
            <p:ph type="body" sz="quarter" idx="12"/>
          </p:nvPr>
        </p:nvSpPr>
        <p:spPr>
          <a:xfrm>
            <a:off x="8074152" y="6519672"/>
            <a:ext cx="1069848" cy="338554"/>
          </a:xfrm>
        </p:spPr>
        <p:txBody>
          <a:bodyPr/>
          <a:lstStyle/>
          <a:p>
            <a:r>
              <a:rPr lang="en-US" kern="0" dirty="0"/>
              <a:t>4:7</a:t>
            </a:r>
          </a:p>
        </p:txBody>
      </p:sp>
      <p:sp>
        <p:nvSpPr>
          <p:cNvPr id="2" name="Title 1"/>
          <p:cNvSpPr>
            <a:spLocks noGrp="1"/>
          </p:cNvSpPr>
          <p:nvPr>
            <p:ph type="title"/>
          </p:nvPr>
        </p:nvSpPr>
        <p:spPr>
          <a:xfrm>
            <a:off x="0" y="0"/>
            <a:ext cx="9144000" cy="369332"/>
          </a:xfrm>
        </p:spPr>
        <p:txBody>
          <a:bodyPr/>
          <a:lstStyle/>
          <a:p>
            <a:r>
              <a:rPr lang="en-US" dirty="0"/>
              <a:t>A woman of Samaria came to draw water</a:t>
            </a:r>
          </a:p>
        </p:txBody>
      </p:sp>
      <p:cxnSp>
        <p:nvCxnSpPr>
          <p:cNvPr id="12" name="Straight Arrow Connector 11"/>
          <p:cNvCxnSpPr/>
          <p:nvPr/>
        </p:nvCxnSpPr>
        <p:spPr>
          <a:xfrm flipH="1">
            <a:off x="609600" y="1219200"/>
            <a:ext cx="304800" cy="609600"/>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05400" y="2048677"/>
            <a:ext cx="143834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Church of </a:t>
            </a:r>
            <a:b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b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Jacob’s Well</a:t>
            </a:r>
          </a:p>
        </p:txBody>
      </p:sp>
      <p:sp>
        <p:nvSpPr>
          <p:cNvPr id="15" name="Text Box 16"/>
          <p:cNvSpPr txBox="1">
            <a:spLocks noChangeArrowheads="1"/>
          </p:cNvSpPr>
          <p:nvPr/>
        </p:nvSpPr>
        <p:spPr bwMode="auto">
          <a:xfrm>
            <a:off x="114300" y="797655"/>
            <a:ext cx="1600200"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Sychar</a:t>
            </a:r>
          </a:p>
        </p:txBody>
      </p:sp>
      <p:sp>
        <p:nvSpPr>
          <p:cNvPr id="3" name="Oval 2"/>
          <p:cNvSpPr/>
          <p:nvPr/>
        </p:nvSpPr>
        <p:spPr>
          <a:xfrm>
            <a:off x="2133600" y="2402620"/>
            <a:ext cx="3124200" cy="155978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322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PLBL\photochrom-greene\Palestine\Shechem Jacob's well, pcm059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93" r="1921"/>
          <a:stretch/>
        </p:blipFill>
        <p:spPr bwMode="auto">
          <a:xfrm>
            <a:off x="1993605" y="0"/>
            <a:ext cx="5156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p:nvPr>
        </p:nvSpPr>
        <p:spPr>
          <a:xfrm>
            <a:off x="0" y="6519672"/>
            <a:ext cx="8074152" cy="338554"/>
          </a:xfrm>
        </p:spPr>
        <p:txBody>
          <a:bodyPr/>
          <a:lstStyle/>
          <a:p>
            <a:r>
              <a:rPr lang="en-US" dirty="0"/>
              <a:t>Jacob’s Well</a:t>
            </a:r>
          </a:p>
        </p:txBody>
      </p:sp>
      <p:sp>
        <p:nvSpPr>
          <p:cNvPr id="11" name="Text Placeholder 10"/>
          <p:cNvSpPr>
            <a:spLocks noGrp="1"/>
          </p:cNvSpPr>
          <p:nvPr>
            <p:ph type="body" sz="quarter" idx="12"/>
          </p:nvPr>
        </p:nvSpPr>
        <p:spPr>
          <a:xfrm>
            <a:off x="8074152" y="6519672"/>
            <a:ext cx="1069848" cy="338554"/>
          </a:xfrm>
        </p:spPr>
        <p:txBody>
          <a:bodyPr/>
          <a:lstStyle/>
          <a:p>
            <a:r>
              <a:rPr lang="en-US" kern="0" dirty="0"/>
              <a:t>4:7</a:t>
            </a:r>
          </a:p>
        </p:txBody>
      </p:sp>
      <p:sp>
        <p:nvSpPr>
          <p:cNvPr id="9" name="Title 8"/>
          <p:cNvSpPr>
            <a:spLocks noGrp="1"/>
          </p:cNvSpPr>
          <p:nvPr>
            <p:ph type="title"/>
          </p:nvPr>
        </p:nvSpPr>
        <p:spPr>
          <a:xfrm>
            <a:off x="0" y="0"/>
            <a:ext cx="9144000" cy="369332"/>
          </a:xfrm>
        </p:spPr>
        <p:txBody>
          <a:bodyPr/>
          <a:lstStyle/>
          <a:p>
            <a:r>
              <a:rPr lang="en-US" dirty="0"/>
              <a:t>A woman of Samaria came to draw water</a:t>
            </a:r>
          </a:p>
        </p:txBody>
      </p:sp>
    </p:spTree>
    <p:extLst>
      <p:ext uri="{BB962C8B-B14F-4D97-AF65-F5344CB8AC3E}">
        <p14:creationId xmlns:p14="http://schemas.microsoft.com/office/powerpoint/2010/main" val="1235757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85" y="0"/>
            <a:ext cx="8837629" cy="6858000"/>
          </a:xfrm>
          <a:prstGeom prst="rect">
            <a:avLst/>
          </a:prstGeom>
        </p:spPr>
      </p:pic>
      <p:sp>
        <p:nvSpPr>
          <p:cNvPr id="2" name="Text Placeholder 1"/>
          <p:cNvSpPr>
            <a:spLocks noGrp="1"/>
          </p:cNvSpPr>
          <p:nvPr>
            <p:ph type="body" sz="quarter" idx="10"/>
          </p:nvPr>
        </p:nvSpPr>
        <p:spPr/>
        <p:txBody>
          <a:bodyPr/>
          <a:lstStyle/>
          <a:p>
            <a:r>
              <a:rPr lang="en-US" dirty="0"/>
              <a:t>Woman drawing and drinking water from well in Bethlehem</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Jesus said to her, “Give Me a drink”</a:t>
            </a:r>
          </a:p>
        </p:txBody>
      </p:sp>
    </p:spTree>
    <p:extLst>
      <p:ext uri="{BB962C8B-B14F-4D97-AF65-F5344CB8AC3E}">
        <p14:creationId xmlns:p14="http://schemas.microsoft.com/office/powerpoint/2010/main" val="37678408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PLBL\HVHL - the 1900s\06 Traditional Life and Customs\Religious Life, Samaritan\Samaritan Passover, women's place at ceremony, mat01871.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100"/>
          <a:stretch/>
        </p:blipFill>
        <p:spPr bwMode="auto">
          <a:xfrm>
            <a:off x="0" y="0"/>
            <a:ext cx="914474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Samaritan women gathered on Mount Gerizim before Passover celebration</a:t>
            </a:r>
          </a:p>
        </p:txBody>
      </p:sp>
      <p:sp>
        <p:nvSpPr>
          <p:cNvPr id="10" name="Text Placeholder 9"/>
          <p:cNvSpPr>
            <a:spLocks noGrp="1"/>
          </p:cNvSpPr>
          <p:nvPr>
            <p:ph type="body" sz="quarter" idx="12"/>
          </p:nvPr>
        </p:nvSpPr>
        <p:spPr>
          <a:xfrm>
            <a:off x="8074152" y="6519672"/>
            <a:ext cx="1069848" cy="338554"/>
          </a:xfrm>
        </p:spPr>
        <p:txBody>
          <a:bodyPr/>
          <a:lstStyle/>
          <a:p>
            <a:r>
              <a:rPr lang="en-US" kern="0" dirty="0"/>
              <a:t>4:9</a:t>
            </a:r>
          </a:p>
        </p:txBody>
      </p:sp>
      <p:sp>
        <p:nvSpPr>
          <p:cNvPr id="8" name="Title 7"/>
          <p:cNvSpPr>
            <a:spLocks noGrp="1"/>
          </p:cNvSpPr>
          <p:nvPr>
            <p:ph type="title"/>
          </p:nvPr>
        </p:nvSpPr>
        <p:spPr>
          <a:xfrm>
            <a:off x="0" y="0"/>
            <a:ext cx="9144000" cy="369332"/>
          </a:xfrm>
        </p:spPr>
        <p:txBody>
          <a:bodyPr/>
          <a:lstStyle/>
          <a:p>
            <a:r>
              <a:rPr lang="en-US" dirty="0"/>
              <a:t>How is it that You, being a Jew, ask me for a drink, since I am a Samaritan woman?</a:t>
            </a:r>
          </a:p>
        </p:txBody>
      </p:sp>
    </p:spTree>
    <p:extLst>
      <p:ext uri="{BB962C8B-B14F-4D97-AF65-F5344CB8AC3E}">
        <p14:creationId xmlns:p14="http://schemas.microsoft.com/office/powerpoint/2010/main" val="21178502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ublic\_Bethany\john4plus\Afqa springs, adr1307097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735" y="228600"/>
            <a:ext cx="4250531"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Springs at </a:t>
            </a:r>
            <a:r>
              <a:rPr lang="en-US" dirty="0" err="1"/>
              <a:t>Afqa</a:t>
            </a:r>
            <a:endParaRPr lang="en-US" dirty="0"/>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If you knew . . . you would have asked Him, and He would have given you living water</a:t>
            </a:r>
          </a:p>
        </p:txBody>
      </p:sp>
    </p:spTree>
    <p:extLst>
      <p:ext uri="{BB962C8B-B14F-4D97-AF65-F5344CB8AC3E}">
        <p14:creationId xmlns:p14="http://schemas.microsoft.com/office/powerpoint/2010/main" val="8945916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ublic\_Bethany\john4plus\Greco-Roman miniature bucket, bronze, adr1311223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223" y="228600"/>
            <a:ext cx="531955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de-DE" dirty="0"/>
              <a:t>Miniature bronze bucket, Greco–Roman period</a:t>
            </a:r>
            <a:endParaRPr lang="en-US" dirty="0"/>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Sir, you have nothing to draw with, and the well is deep</a:t>
            </a:r>
          </a:p>
        </p:txBody>
      </p:sp>
    </p:spTree>
    <p:extLst>
      <p:ext uri="{BB962C8B-B14F-4D97-AF65-F5344CB8AC3E}">
        <p14:creationId xmlns:p14="http://schemas.microsoft.com/office/powerpoint/2010/main" val="13156852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ublic\_Bethany\john4plus\Nazareth Village well, tb052704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Reconstructed well at Nazareth Village</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a:t>Sir, you have nothing to draw with, and the well is deep</a:t>
            </a:r>
          </a:p>
        </p:txBody>
      </p:sp>
    </p:spTree>
    <p:extLst>
      <p:ext uri="{BB962C8B-B14F-4D97-AF65-F5344CB8AC3E}">
        <p14:creationId xmlns:p14="http://schemas.microsoft.com/office/powerpoint/2010/main" val="297810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Public\_Bethany\john4plus\Moabite well in Medeba Church of John the Baptist, tb0313156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431"/>
            <a:ext cx="9144000" cy="6053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Well from Moabite period in Church of John the Baptist in Medeba</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Sir, you have nothing to draw with, and the well is deep</a:t>
            </a:r>
          </a:p>
        </p:txBody>
      </p:sp>
    </p:spTree>
    <p:extLst>
      <p:ext uri="{BB962C8B-B14F-4D97-AF65-F5344CB8AC3E}">
        <p14:creationId xmlns:p14="http://schemas.microsoft.com/office/powerpoint/2010/main" val="41551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6373-2E9B-4204-8944-BE2734E7B2DB}"/>
              </a:ext>
            </a:extLst>
          </p:cNvPr>
          <p:cNvSpPr>
            <a:spLocks noGrp="1"/>
          </p:cNvSpPr>
          <p:nvPr>
            <p:ph type="title"/>
          </p:nvPr>
        </p:nvSpPr>
        <p:spPr/>
        <p:txBody>
          <a:bodyPr/>
          <a:lstStyle/>
          <a:p>
            <a:r>
              <a:rPr lang="en-US" sz="3600" b="1" dirty="0">
                <a:solidFill>
                  <a:prstClr val="white"/>
                </a:solidFill>
                <a:latin typeface="Arial" panose="020B0604020202020204" pitchFamily="34" charset="0"/>
                <a:cs typeface="Arial" panose="020B0604020202020204" pitchFamily="34" charset="0"/>
              </a:rPr>
              <a:t>Shechem Strata</a:t>
            </a:r>
            <a:endParaRPr lang="en-US" dirty="0"/>
          </a:p>
        </p:txBody>
      </p:sp>
      <p:pic>
        <p:nvPicPr>
          <p:cNvPr id="3" name="Picture 2">
            <a:extLst>
              <a:ext uri="{FF2B5EF4-FFF2-40B4-BE49-F238E27FC236}">
                <a16:creationId xmlns:a16="http://schemas.microsoft.com/office/drawing/2014/main" id="{C2FCAF02-5F68-4D45-9F3D-A447EA1CBBEF}"/>
              </a:ext>
            </a:extLst>
          </p:cNvPr>
          <p:cNvPicPr/>
          <p:nvPr/>
        </p:nvPicPr>
        <p:blipFill>
          <a:blip r:embed="rId2"/>
          <a:stretch>
            <a:fillRect/>
          </a:stretch>
        </p:blipFill>
        <p:spPr>
          <a:xfrm>
            <a:off x="921469" y="1590682"/>
            <a:ext cx="7345837" cy="4555594"/>
          </a:xfrm>
          <a:prstGeom prst="rect">
            <a:avLst/>
          </a:prstGeom>
        </p:spPr>
      </p:pic>
    </p:spTree>
    <p:extLst>
      <p:ext uri="{BB962C8B-B14F-4D97-AF65-F5344CB8AC3E}">
        <p14:creationId xmlns:p14="http://schemas.microsoft.com/office/powerpoint/2010/main" val="174059592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Public\_Bethany\john4plus\Village well, mat04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075"/>
            <a:ext cx="9144000" cy="6419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Scene at Village well</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He drank from it himself, as did his sons and his cattle</a:t>
            </a:r>
          </a:p>
        </p:txBody>
      </p:sp>
    </p:spTree>
    <p:extLst>
      <p:ext uri="{BB962C8B-B14F-4D97-AF65-F5344CB8AC3E}">
        <p14:creationId xmlns:p14="http://schemas.microsoft.com/office/powerpoint/2010/main" val="4219885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ublic\_Bethany\john4plus\En Gedi, upper spring, mat073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Upper spring of </a:t>
            </a:r>
            <a:r>
              <a:rPr lang="en-US" dirty="0" err="1"/>
              <a:t>En</a:t>
            </a:r>
            <a:r>
              <a:rPr lang="en-US" dirty="0"/>
              <a:t> Gedi</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Everyone who drinks from this water will be thirsty again</a:t>
            </a:r>
          </a:p>
        </p:txBody>
      </p:sp>
    </p:spTree>
    <p:extLst>
      <p:ext uri="{BB962C8B-B14F-4D97-AF65-F5344CB8AC3E}">
        <p14:creationId xmlns:p14="http://schemas.microsoft.com/office/powerpoint/2010/main" val="13551182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Afqa main spring, adr1307097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
            <a:ext cx="9144001" cy="6072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Main spring at Afqa</a:t>
            </a:r>
            <a:endParaRPr lang="en-US" dirty="0"/>
          </a:p>
        </p:txBody>
      </p:sp>
      <p:sp>
        <p:nvSpPr>
          <p:cNvPr id="3" name="Text Placeholder 2"/>
          <p:cNvSpPr>
            <a:spLocks noGrp="1"/>
          </p:cNvSpPr>
          <p:nvPr>
            <p:ph type="body" sz="quarter" idx="12"/>
          </p:nvPr>
        </p:nvSpPr>
        <p:spPr/>
        <p:txBody>
          <a:bodyPr/>
          <a:lstStyle/>
          <a:p>
            <a:r>
              <a:rPr lang="en-US"/>
              <a:t>4:14</a:t>
            </a:r>
            <a:endParaRPr lang="en-US" dirty="0"/>
          </a:p>
        </p:txBody>
      </p:sp>
      <p:sp>
        <p:nvSpPr>
          <p:cNvPr id="4" name="Title 3"/>
          <p:cNvSpPr>
            <a:spLocks noGrp="1"/>
          </p:cNvSpPr>
          <p:nvPr>
            <p:ph type="title"/>
          </p:nvPr>
        </p:nvSpPr>
        <p:spPr/>
        <p:txBody>
          <a:bodyPr/>
          <a:lstStyle/>
          <a:p>
            <a:r>
              <a:rPr lang="en-US"/>
              <a:t>The water that I will give him will become in him a spring of water welling up to eternal life</a:t>
            </a:r>
            <a:endParaRPr lang="en-US" dirty="0"/>
          </a:p>
        </p:txBody>
      </p:sp>
    </p:spTree>
    <p:extLst>
      <p:ext uri="{BB962C8B-B14F-4D97-AF65-F5344CB8AC3E}">
        <p14:creationId xmlns:p14="http://schemas.microsoft.com/office/powerpoint/2010/main" val="31792718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ublic\_Bethany\john4plus\Drawing water at the fountain, mat01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502" y="228600"/>
            <a:ext cx="6182996"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Drawing water at the fountain</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Sir, give me this water so that I will not be thirsty or come all the way here to draw</a:t>
            </a:r>
          </a:p>
        </p:txBody>
      </p:sp>
    </p:spTree>
    <p:extLst>
      <p:ext uri="{BB962C8B-B14F-4D97-AF65-F5344CB8AC3E}">
        <p14:creationId xmlns:p14="http://schemas.microsoft.com/office/powerpoint/2010/main" val="13129073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ublic\_Bethany\john4plus\Samaritan Passover, prayer on holy rock, prostrate, mat018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Samaritan men praying on Mount Gerizim</a:t>
            </a:r>
          </a:p>
        </p:txBody>
      </p:sp>
      <p:sp>
        <p:nvSpPr>
          <p:cNvPr id="3" name="Text Placeholder 2"/>
          <p:cNvSpPr>
            <a:spLocks noGrp="1"/>
          </p:cNvSpPr>
          <p:nvPr>
            <p:ph type="body" sz="quarter" idx="12"/>
          </p:nvPr>
        </p:nvSpPr>
        <p:spPr/>
        <p:txBody>
          <a:bodyPr/>
          <a:lstStyle/>
          <a:p>
            <a:r>
              <a:rPr lang="en-US" dirty="0"/>
              <a:t>4:20</a:t>
            </a:r>
          </a:p>
        </p:txBody>
      </p:sp>
      <p:sp>
        <p:nvSpPr>
          <p:cNvPr id="4" name="Title 3"/>
          <p:cNvSpPr>
            <a:spLocks noGrp="1"/>
          </p:cNvSpPr>
          <p:nvPr>
            <p:ph type="title"/>
          </p:nvPr>
        </p:nvSpPr>
        <p:spPr/>
        <p:txBody>
          <a:bodyPr/>
          <a:lstStyle/>
          <a:p>
            <a:r>
              <a:rPr lang="en-US" dirty="0"/>
              <a:t>Our fathers worshiped on this mountain</a:t>
            </a:r>
          </a:p>
        </p:txBody>
      </p:sp>
    </p:spTree>
    <p:extLst>
      <p:ext uri="{BB962C8B-B14F-4D97-AF65-F5344CB8AC3E}">
        <p14:creationId xmlns:p14="http://schemas.microsoft.com/office/powerpoint/2010/main" val="27656868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Mount Gerizim and Jacob's Well (aerial view from the northeast)</a:t>
            </a:r>
          </a:p>
        </p:txBody>
      </p:sp>
      <p:sp>
        <p:nvSpPr>
          <p:cNvPr id="3" name="Text Placeholder 2"/>
          <p:cNvSpPr>
            <a:spLocks noGrp="1"/>
          </p:cNvSpPr>
          <p:nvPr>
            <p:ph type="body" sz="quarter" idx="12"/>
          </p:nvPr>
        </p:nvSpPr>
        <p:spPr/>
        <p:txBody>
          <a:bodyPr/>
          <a:lstStyle/>
          <a:p>
            <a:r>
              <a:rPr lang="en-US" dirty="0"/>
              <a:t>4:20</a:t>
            </a:r>
          </a:p>
        </p:txBody>
      </p:sp>
      <p:sp>
        <p:nvSpPr>
          <p:cNvPr id="4" name="Title 3"/>
          <p:cNvSpPr>
            <a:spLocks noGrp="1"/>
          </p:cNvSpPr>
          <p:nvPr>
            <p:ph type="title"/>
          </p:nvPr>
        </p:nvSpPr>
        <p:spPr/>
        <p:txBody>
          <a:bodyPr/>
          <a:lstStyle/>
          <a:p>
            <a:r>
              <a:rPr lang="en-US" dirty="0"/>
              <a:t>Our fathers worshiped on this mountain</a:t>
            </a:r>
          </a:p>
        </p:txBody>
      </p:sp>
      <p:sp>
        <p:nvSpPr>
          <p:cNvPr id="7" name="TextBox 6"/>
          <p:cNvSpPr txBox="1"/>
          <p:nvPr/>
        </p:nvSpPr>
        <p:spPr>
          <a:xfrm>
            <a:off x="6858000" y="4038600"/>
            <a:ext cx="143834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Jacob’s Well</a:t>
            </a:r>
          </a:p>
        </p:txBody>
      </p:sp>
      <p:sp>
        <p:nvSpPr>
          <p:cNvPr id="9" name="TextBox 8"/>
          <p:cNvSpPr txBox="1"/>
          <p:nvPr/>
        </p:nvSpPr>
        <p:spPr>
          <a:xfrm>
            <a:off x="4343400" y="1752600"/>
            <a:ext cx="17548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Mount Gerizim</a:t>
            </a:r>
          </a:p>
        </p:txBody>
      </p:sp>
      <p:sp>
        <p:nvSpPr>
          <p:cNvPr id="10" name="TextBox 9"/>
          <p:cNvSpPr txBox="1"/>
          <p:nvPr/>
        </p:nvSpPr>
        <p:spPr>
          <a:xfrm>
            <a:off x="1150176" y="1080139"/>
            <a:ext cx="204306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Location of </a:t>
            </a:r>
            <a:b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b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Samaritan temple</a:t>
            </a:r>
          </a:p>
        </p:txBody>
      </p:sp>
      <p:cxnSp>
        <p:nvCxnSpPr>
          <p:cNvPr id="11" name="Straight Arrow Connector 10"/>
          <p:cNvCxnSpPr/>
          <p:nvPr/>
        </p:nvCxnSpPr>
        <p:spPr>
          <a:xfrm>
            <a:off x="2269671" y="1781858"/>
            <a:ext cx="397329" cy="275542"/>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C96E416-FD4A-4628-AD4C-109B9F777FC0}"/>
              </a:ext>
            </a:extLst>
          </p:cNvPr>
          <p:cNvSpPr/>
          <p:nvPr/>
        </p:nvSpPr>
        <p:spPr>
          <a:xfrm>
            <a:off x="6553200" y="4495800"/>
            <a:ext cx="1219200" cy="8382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087158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Mount Gerizim (aerial view from the northeast)</a:t>
            </a:r>
          </a:p>
        </p:txBody>
      </p:sp>
      <p:sp>
        <p:nvSpPr>
          <p:cNvPr id="3" name="Text Placeholder 2"/>
          <p:cNvSpPr>
            <a:spLocks noGrp="1"/>
          </p:cNvSpPr>
          <p:nvPr>
            <p:ph type="body" sz="quarter" idx="12"/>
          </p:nvPr>
        </p:nvSpPr>
        <p:spPr/>
        <p:txBody>
          <a:bodyPr/>
          <a:lstStyle/>
          <a:p>
            <a:r>
              <a:rPr lang="en-US" kern="0" dirty="0"/>
              <a:t>4:20</a:t>
            </a:r>
            <a:endParaRPr lang="en-US" dirty="0"/>
          </a:p>
        </p:txBody>
      </p:sp>
      <p:sp>
        <p:nvSpPr>
          <p:cNvPr id="4" name="Title 3"/>
          <p:cNvSpPr>
            <a:spLocks noGrp="1"/>
          </p:cNvSpPr>
          <p:nvPr>
            <p:ph type="title"/>
          </p:nvPr>
        </p:nvSpPr>
        <p:spPr/>
        <p:txBody>
          <a:bodyPr/>
          <a:lstStyle/>
          <a:p>
            <a:r>
              <a:rPr lang="en-US" dirty="0"/>
              <a:t>Our fathers worshiped on this mountain</a:t>
            </a:r>
          </a:p>
        </p:txBody>
      </p:sp>
      <p:sp>
        <p:nvSpPr>
          <p:cNvPr id="6" name="TextBox 5"/>
          <p:cNvSpPr txBox="1"/>
          <p:nvPr/>
        </p:nvSpPr>
        <p:spPr>
          <a:xfrm>
            <a:off x="8292" y="854964"/>
            <a:ext cx="204306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Samaritan temple</a:t>
            </a:r>
          </a:p>
        </p:txBody>
      </p:sp>
      <p:sp>
        <p:nvSpPr>
          <p:cNvPr id="7" name="TextBox 6"/>
          <p:cNvSpPr txBox="1"/>
          <p:nvPr/>
        </p:nvSpPr>
        <p:spPr>
          <a:xfrm>
            <a:off x="2971800" y="1314510"/>
            <a:ext cx="171393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Roman temple</a:t>
            </a:r>
          </a:p>
        </p:txBody>
      </p:sp>
      <p:sp>
        <p:nvSpPr>
          <p:cNvPr id="8" name="Oval 7"/>
          <p:cNvSpPr/>
          <p:nvPr/>
        </p:nvSpPr>
        <p:spPr>
          <a:xfrm>
            <a:off x="2971800" y="1828800"/>
            <a:ext cx="1524000" cy="6096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530174" y="1255074"/>
            <a:ext cx="1374826" cy="459546"/>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951312" y="5029200"/>
            <a:ext cx="114326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Shechem</a:t>
            </a:r>
          </a:p>
        </p:txBody>
      </p:sp>
      <p:cxnSp>
        <p:nvCxnSpPr>
          <p:cNvPr id="12" name="Straight Arrow Connector 11"/>
          <p:cNvCxnSpPr/>
          <p:nvPr/>
        </p:nvCxnSpPr>
        <p:spPr>
          <a:xfrm>
            <a:off x="5522943" y="5429310"/>
            <a:ext cx="344457" cy="361890"/>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46673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03 Jerusalem\Model of Jerusalem\Jerusalem model Herod's Temple with eastern gates, tb051703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
            <a:ext cx="9144741" cy="68596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Herod’s Temple with eastern gates on Jerusalem model</a:t>
            </a:r>
          </a:p>
        </p:txBody>
      </p:sp>
      <p:sp>
        <p:nvSpPr>
          <p:cNvPr id="10" name="Text Placeholder 9"/>
          <p:cNvSpPr>
            <a:spLocks noGrp="1"/>
          </p:cNvSpPr>
          <p:nvPr>
            <p:ph type="body" sz="quarter" idx="12"/>
          </p:nvPr>
        </p:nvSpPr>
        <p:spPr>
          <a:xfrm>
            <a:off x="8074152" y="6519672"/>
            <a:ext cx="1069848" cy="338554"/>
          </a:xfrm>
        </p:spPr>
        <p:txBody>
          <a:bodyPr/>
          <a:lstStyle/>
          <a:p>
            <a:r>
              <a:rPr lang="en-US" kern="0" dirty="0"/>
              <a:t>4:20</a:t>
            </a:r>
          </a:p>
        </p:txBody>
      </p:sp>
      <p:sp>
        <p:nvSpPr>
          <p:cNvPr id="8" name="Title 7"/>
          <p:cNvSpPr>
            <a:spLocks noGrp="1"/>
          </p:cNvSpPr>
          <p:nvPr>
            <p:ph type="title"/>
          </p:nvPr>
        </p:nvSpPr>
        <p:spPr>
          <a:xfrm>
            <a:off x="0" y="0"/>
            <a:ext cx="9144000" cy="369332"/>
          </a:xfrm>
        </p:spPr>
        <p:txBody>
          <a:bodyPr/>
          <a:lstStyle/>
          <a:p>
            <a:r>
              <a:rPr lang="en-US" dirty="0"/>
              <a:t>And you people say that in Jerusalem is the place where men ought to worship</a:t>
            </a:r>
          </a:p>
        </p:txBody>
      </p:sp>
    </p:spTree>
    <p:extLst>
      <p:ext uri="{BB962C8B-B14F-4D97-AF65-F5344CB8AC3E}">
        <p14:creationId xmlns:p14="http://schemas.microsoft.com/office/powerpoint/2010/main" val="38233973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ublic\_Bethany\john4plus\Mount Gerizim from Mount Ebal, ws092213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2"/>
            <a:ext cx="9144001" cy="6099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Mount Gerizim from Mount </a:t>
            </a:r>
            <a:r>
              <a:rPr lang="en-US" dirty="0" err="1"/>
              <a:t>Ebal</a:t>
            </a:r>
            <a:endParaRPr lang="en-US" dirty="0"/>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The hour is coming when neither on this mountain nor in Jerusalem will you worship the Father</a:t>
            </a:r>
          </a:p>
        </p:txBody>
      </p:sp>
      <p:sp>
        <p:nvSpPr>
          <p:cNvPr id="6" name="TextBox 5"/>
          <p:cNvSpPr txBox="1"/>
          <p:nvPr/>
        </p:nvSpPr>
        <p:spPr>
          <a:xfrm>
            <a:off x="5740862" y="1752600"/>
            <a:ext cx="12459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Samaritan</a:t>
            </a:r>
            <a:b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b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temple</a:t>
            </a:r>
          </a:p>
        </p:txBody>
      </p:sp>
      <p:sp>
        <p:nvSpPr>
          <p:cNvPr id="7" name="TextBox 6"/>
          <p:cNvSpPr txBox="1"/>
          <p:nvPr/>
        </p:nvSpPr>
        <p:spPr>
          <a:xfrm>
            <a:off x="4668690" y="3654161"/>
            <a:ext cx="171393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Roman temple</a:t>
            </a:r>
          </a:p>
        </p:txBody>
      </p:sp>
      <p:cxnSp>
        <p:nvCxnSpPr>
          <p:cNvPr id="8" name="Straight Arrow Connector 7"/>
          <p:cNvCxnSpPr/>
          <p:nvPr/>
        </p:nvCxnSpPr>
        <p:spPr>
          <a:xfrm flipH="1" flipV="1">
            <a:off x="5043808" y="3382930"/>
            <a:ext cx="135616" cy="230147"/>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228203" y="2501570"/>
            <a:ext cx="20197" cy="325607"/>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0097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ublic\_Bethany\john4plus\Jerusalem from Mount of Olives, tb010210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681"/>
            <a:ext cx="9144001" cy="6116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from the Mount of Olives</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The hour is coming when neither on this mountain nor in Jerusalem will you worship the Father</a:t>
            </a:r>
          </a:p>
        </p:txBody>
      </p:sp>
    </p:spTree>
    <p:extLst>
      <p:ext uri="{BB962C8B-B14F-4D97-AF65-F5344CB8AC3E}">
        <p14:creationId xmlns:p14="http://schemas.microsoft.com/office/powerpoint/2010/main" val="3524737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770C-BB7E-41A7-BF9A-624FF53B940D}"/>
              </a:ext>
            </a:extLst>
          </p:cNvPr>
          <p:cNvSpPr>
            <a:spLocks noGrp="1"/>
          </p:cNvSpPr>
          <p:nvPr>
            <p:ph type="title"/>
          </p:nvPr>
        </p:nvSpPr>
        <p:spPr/>
        <p:txBody>
          <a:bodyPr/>
          <a:lstStyle/>
          <a:p>
            <a:r>
              <a:rPr lang="en-US" sz="3600" b="1" dirty="0">
                <a:solidFill>
                  <a:prstClr val="white"/>
                </a:solidFill>
                <a:latin typeface="Arial" panose="020B0604020202020204" pitchFamily="34" charset="0"/>
                <a:cs typeface="Arial" panose="020B0604020202020204" pitchFamily="34" charset="0"/>
              </a:rPr>
              <a:t>Shechem Strata</a:t>
            </a:r>
            <a:endParaRPr lang="en-US" dirty="0"/>
          </a:p>
        </p:txBody>
      </p:sp>
      <p:pic>
        <p:nvPicPr>
          <p:cNvPr id="3" name="Picture 2">
            <a:extLst>
              <a:ext uri="{FF2B5EF4-FFF2-40B4-BE49-F238E27FC236}">
                <a16:creationId xmlns:a16="http://schemas.microsoft.com/office/drawing/2014/main" id="{6243A595-3100-4CD4-8EB1-5A78FE64457F}"/>
              </a:ext>
            </a:extLst>
          </p:cNvPr>
          <p:cNvPicPr/>
          <p:nvPr/>
        </p:nvPicPr>
        <p:blipFill>
          <a:blip r:embed="rId2"/>
          <a:stretch>
            <a:fillRect/>
          </a:stretch>
        </p:blipFill>
        <p:spPr>
          <a:xfrm>
            <a:off x="921469" y="1587068"/>
            <a:ext cx="7317557" cy="4578062"/>
          </a:xfrm>
          <a:prstGeom prst="rect">
            <a:avLst/>
          </a:prstGeom>
        </p:spPr>
      </p:pic>
      <p:pic>
        <p:nvPicPr>
          <p:cNvPr id="4" name="Picture 3">
            <a:extLst>
              <a:ext uri="{FF2B5EF4-FFF2-40B4-BE49-F238E27FC236}">
                <a16:creationId xmlns:a16="http://schemas.microsoft.com/office/drawing/2014/main" id="{39E52DA5-4B9B-4762-8C85-D9C35E5CA5D4}"/>
              </a:ext>
            </a:extLst>
          </p:cNvPr>
          <p:cNvPicPr>
            <a:picLocks noChangeAspect="1"/>
          </p:cNvPicPr>
          <p:nvPr/>
        </p:nvPicPr>
        <p:blipFill>
          <a:blip r:embed="rId3"/>
          <a:stretch>
            <a:fillRect/>
          </a:stretch>
        </p:blipFill>
        <p:spPr>
          <a:xfrm>
            <a:off x="5251732" y="3715316"/>
            <a:ext cx="5941598" cy="2361120"/>
          </a:xfrm>
          <a:prstGeom prst="rect">
            <a:avLst/>
          </a:prstGeom>
        </p:spPr>
      </p:pic>
      <p:sp>
        <p:nvSpPr>
          <p:cNvPr id="5" name="Arrow: Right 4">
            <a:extLst>
              <a:ext uri="{FF2B5EF4-FFF2-40B4-BE49-F238E27FC236}">
                <a16:creationId xmlns:a16="http://schemas.microsoft.com/office/drawing/2014/main" id="{361ACC70-57A9-4284-80E0-32AAF71C1754}"/>
              </a:ext>
            </a:extLst>
          </p:cNvPr>
          <p:cNvSpPr/>
          <p:nvPr/>
        </p:nvSpPr>
        <p:spPr>
          <a:xfrm>
            <a:off x="612742" y="4749466"/>
            <a:ext cx="772998" cy="480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FA356B-DA77-42D2-B1A0-8AF1297EA259}"/>
              </a:ext>
            </a:extLst>
          </p:cNvPr>
          <p:cNvSpPr txBox="1"/>
          <p:nvPr/>
        </p:nvSpPr>
        <p:spPr>
          <a:xfrm>
            <a:off x="4752975" y="2537454"/>
            <a:ext cx="4259148" cy="923330"/>
          </a:xfrm>
          <a:prstGeom prst="rect">
            <a:avLst/>
          </a:prstGeom>
          <a:solidFill>
            <a:schemeClr val="bg1"/>
          </a:solidFill>
        </p:spPr>
        <p:txBody>
          <a:bodyPr wrap="square" rtlCol="0">
            <a:spAutoFit/>
          </a:bodyPr>
          <a:lstStyle/>
          <a:p>
            <a:r>
              <a:rPr lang="en-US" baseline="30000" dirty="0"/>
              <a:t>6 </a:t>
            </a:r>
            <a:r>
              <a:rPr lang="en-US" dirty="0"/>
              <a:t> Abram passed through the land to the place at Shechem, to the oak of </a:t>
            </a:r>
            <a:r>
              <a:rPr lang="en-US" dirty="0" err="1"/>
              <a:t>Moreh</a:t>
            </a:r>
            <a:r>
              <a:rPr lang="en-US" dirty="0"/>
              <a:t>. At that time the Canaanites were in the land.</a:t>
            </a:r>
          </a:p>
        </p:txBody>
      </p:sp>
    </p:spTree>
    <p:extLst>
      <p:ext uri="{BB962C8B-B14F-4D97-AF65-F5344CB8AC3E}">
        <p14:creationId xmlns:p14="http://schemas.microsoft.com/office/powerpoint/2010/main" val="139490500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Public\_Bethany\john4plus\Samaritan elders in prayers before Passover sacrifice, tb041106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938"/>
            <a:ext cx="9144001"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Samaritan elders in prayers before Passover sacrifice</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You worship that which you do not know</a:t>
            </a:r>
          </a:p>
        </p:txBody>
      </p:sp>
    </p:spTree>
    <p:extLst>
      <p:ext uri="{BB962C8B-B14F-4D97-AF65-F5344CB8AC3E}">
        <p14:creationId xmlns:p14="http://schemas.microsoft.com/office/powerpoint/2010/main" val="3166897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Prophecy of all peoples coming to Jerusalem in Isaiah 2:3 in the Great Isaiah Scroll </a:t>
            </a:r>
            <a:endParaRPr lang="en-US" dirty="0"/>
          </a:p>
        </p:txBody>
      </p:sp>
      <p:sp>
        <p:nvSpPr>
          <p:cNvPr id="6" name="Text Placeholder 5"/>
          <p:cNvSpPr>
            <a:spLocks noGrp="1"/>
          </p:cNvSpPr>
          <p:nvPr>
            <p:ph type="body" sz="quarter" idx="12"/>
          </p:nvPr>
        </p:nvSpPr>
        <p:spPr/>
        <p:txBody>
          <a:bodyPr/>
          <a:lstStyle/>
          <a:p>
            <a:r>
              <a:rPr lang="en-US"/>
              <a:t>4:22</a:t>
            </a:r>
            <a:endParaRPr lang="en-US" dirty="0"/>
          </a:p>
        </p:txBody>
      </p:sp>
      <p:sp>
        <p:nvSpPr>
          <p:cNvPr id="4" name="Title 3"/>
          <p:cNvSpPr>
            <a:spLocks noGrp="1"/>
          </p:cNvSpPr>
          <p:nvPr>
            <p:ph type="title"/>
          </p:nvPr>
        </p:nvSpPr>
        <p:spPr/>
        <p:txBody>
          <a:bodyPr/>
          <a:lstStyle/>
          <a:p>
            <a:r>
              <a:rPr lang="en-US"/>
              <a:t>We worship that which we know, for salvation is from the Jews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5" name="Rectangle 4"/>
          <p:cNvSpPr/>
          <p:nvPr/>
        </p:nvSpPr>
        <p:spPr>
          <a:xfrm>
            <a:off x="1371600" y="2133600"/>
            <a:ext cx="6019800" cy="1600200"/>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094922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45" y="0"/>
            <a:ext cx="7775510" cy="6858000"/>
          </a:xfrm>
          <a:prstGeom prst="rect">
            <a:avLst/>
          </a:prstGeom>
        </p:spPr>
      </p:pic>
      <p:sp>
        <p:nvSpPr>
          <p:cNvPr id="2" name="Text Placeholder 1"/>
          <p:cNvSpPr>
            <a:spLocks noGrp="1"/>
          </p:cNvSpPr>
          <p:nvPr>
            <p:ph type="body" sz="quarter" idx="10"/>
          </p:nvPr>
        </p:nvSpPr>
        <p:spPr/>
        <p:txBody>
          <a:bodyPr/>
          <a:lstStyle/>
          <a:p>
            <a:r>
              <a:rPr lang="en-US" dirty="0"/>
              <a:t>Sandstone sundial with Aramaic inscription, from </a:t>
            </a:r>
            <a:r>
              <a:rPr lang="en-US" dirty="0" err="1"/>
              <a:t>Madain</a:t>
            </a:r>
            <a:r>
              <a:rPr lang="en-US" dirty="0"/>
              <a:t> Saleh, 1st century BC</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The hour is coming, and now is</a:t>
            </a:r>
          </a:p>
        </p:txBody>
      </p:sp>
    </p:spTree>
    <p:extLst>
      <p:ext uri="{BB962C8B-B14F-4D97-AF65-F5344CB8AC3E}">
        <p14:creationId xmlns:p14="http://schemas.microsoft.com/office/powerpoint/2010/main" val="23915805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_Bethany\john4plus\Dead Sea Scroll 4Q175 Testimonia, tb060108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961" y="228600"/>
            <a:ext cx="4186079"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Dead Sea Scroll 4Q175 </a:t>
            </a:r>
            <a:r>
              <a:rPr lang="en-US" dirty="0" err="1"/>
              <a:t>Testimonia</a:t>
            </a:r>
            <a:r>
              <a:rPr lang="en-US" dirty="0"/>
              <a:t> (“Messianic Anthology”), 1st century BC</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I know that Messiah is coming (He who is called Christ)</a:t>
            </a:r>
          </a:p>
        </p:txBody>
      </p:sp>
      <p:sp>
        <p:nvSpPr>
          <p:cNvPr id="5" name="TextBox 4">
            <a:extLst>
              <a:ext uri="{FF2B5EF4-FFF2-40B4-BE49-F238E27FC236}">
                <a16:creationId xmlns:a16="http://schemas.microsoft.com/office/drawing/2014/main" id="{4A215B21-6A22-4837-B7B8-241BAC175B08}"/>
              </a:ext>
            </a:extLst>
          </p:cNvPr>
          <p:cNvSpPr txBox="1"/>
          <p:nvPr/>
        </p:nvSpPr>
        <p:spPr>
          <a:xfrm>
            <a:off x="208547" y="978568"/>
            <a:ext cx="2270414" cy="2585323"/>
          </a:xfrm>
          <a:prstGeom prst="rect">
            <a:avLst/>
          </a:prstGeom>
          <a:noFill/>
        </p:spPr>
        <p:txBody>
          <a:bodyPr wrap="square" rtlCol="0">
            <a:spAutoFit/>
          </a:bodyPr>
          <a:lstStyle/>
          <a:p>
            <a:r>
              <a:rPr lang="en-US" dirty="0"/>
              <a:t>Discovered in Cave 4 of Qumran in the early 1950s, this text contains five biblical verses that focused on the coming of the Messiah. This artifact was photographed in the Amman Museum</a:t>
            </a:r>
          </a:p>
        </p:txBody>
      </p:sp>
    </p:spTree>
    <p:extLst>
      <p:ext uri="{BB962C8B-B14F-4D97-AF65-F5344CB8AC3E}">
        <p14:creationId xmlns:p14="http://schemas.microsoft.com/office/powerpoint/2010/main" val="24849043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Public\_Bethany\john4plus\Women carrying water jars, mat00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Women carrying water jars</a:t>
            </a:r>
          </a:p>
        </p:txBody>
      </p:sp>
      <p:sp>
        <p:nvSpPr>
          <p:cNvPr id="3" name="Text Placeholder 2"/>
          <p:cNvSpPr>
            <a:spLocks noGrp="1"/>
          </p:cNvSpPr>
          <p:nvPr>
            <p:ph type="body" sz="quarter" idx="12"/>
          </p:nvPr>
        </p:nvSpPr>
        <p:spPr/>
        <p:txBody>
          <a:bodyPr/>
          <a:lstStyle/>
          <a:p>
            <a:r>
              <a:rPr lang="en-US" dirty="0"/>
              <a:t>4:28</a:t>
            </a:r>
          </a:p>
        </p:txBody>
      </p:sp>
      <p:sp>
        <p:nvSpPr>
          <p:cNvPr id="4" name="Title 3"/>
          <p:cNvSpPr>
            <a:spLocks noGrp="1"/>
          </p:cNvSpPr>
          <p:nvPr>
            <p:ph type="title"/>
          </p:nvPr>
        </p:nvSpPr>
        <p:spPr/>
        <p:txBody>
          <a:bodyPr/>
          <a:lstStyle/>
          <a:p>
            <a:r>
              <a:rPr lang="en-US" dirty="0"/>
              <a:t>So the woman left her water jar, and went away into the city</a:t>
            </a:r>
          </a:p>
        </p:txBody>
      </p:sp>
    </p:spTree>
    <p:extLst>
      <p:ext uri="{BB962C8B-B14F-4D97-AF65-F5344CB8AC3E}">
        <p14:creationId xmlns:p14="http://schemas.microsoft.com/office/powerpoint/2010/main" val="13044839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Public\_Bethany\john4plus\Shechem and Sychar from Mt Gerizim, db6804084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Shechem and Sychar from Mount Gerizim</a:t>
            </a:r>
          </a:p>
        </p:txBody>
      </p:sp>
      <p:sp>
        <p:nvSpPr>
          <p:cNvPr id="3" name="Text Placeholder 2"/>
          <p:cNvSpPr>
            <a:spLocks noGrp="1"/>
          </p:cNvSpPr>
          <p:nvPr>
            <p:ph type="body" sz="quarter" idx="12"/>
          </p:nvPr>
        </p:nvSpPr>
        <p:spPr/>
        <p:txBody>
          <a:bodyPr/>
          <a:lstStyle/>
          <a:p>
            <a:r>
              <a:rPr lang="en-US" dirty="0"/>
              <a:t>4:28</a:t>
            </a:r>
          </a:p>
        </p:txBody>
      </p:sp>
      <p:sp>
        <p:nvSpPr>
          <p:cNvPr id="4" name="Title 3"/>
          <p:cNvSpPr>
            <a:spLocks noGrp="1"/>
          </p:cNvSpPr>
          <p:nvPr>
            <p:ph type="title"/>
          </p:nvPr>
        </p:nvSpPr>
        <p:spPr/>
        <p:txBody>
          <a:bodyPr/>
          <a:lstStyle/>
          <a:p>
            <a:r>
              <a:rPr lang="en-US" dirty="0"/>
              <a:t>So the woman left her water jar, and went away into the city</a:t>
            </a:r>
          </a:p>
        </p:txBody>
      </p:sp>
      <p:sp>
        <p:nvSpPr>
          <p:cNvPr id="6" name="TextBox 5"/>
          <p:cNvSpPr txBox="1"/>
          <p:nvPr/>
        </p:nvSpPr>
        <p:spPr>
          <a:xfrm>
            <a:off x="4035363" y="2025259"/>
            <a:ext cx="8691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Sychar</a:t>
            </a:r>
          </a:p>
        </p:txBody>
      </p:sp>
      <p:cxnSp>
        <p:nvCxnSpPr>
          <p:cNvPr id="7" name="Straight Arrow Connector 6"/>
          <p:cNvCxnSpPr/>
          <p:nvPr/>
        </p:nvCxnSpPr>
        <p:spPr>
          <a:xfrm flipH="1">
            <a:off x="4449741" y="2425370"/>
            <a:ext cx="20197" cy="325607"/>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81800" y="3886919"/>
            <a:ext cx="14383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Jacob’s Well</a:t>
            </a:r>
          </a:p>
        </p:txBody>
      </p:sp>
      <p:sp>
        <p:nvSpPr>
          <p:cNvPr id="9" name="TextBox 8"/>
          <p:cNvSpPr txBox="1"/>
          <p:nvPr/>
        </p:nvSpPr>
        <p:spPr>
          <a:xfrm>
            <a:off x="1738327" y="3066140"/>
            <a:ext cx="114326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Shechem</a:t>
            </a:r>
          </a:p>
        </p:txBody>
      </p:sp>
      <p:cxnSp>
        <p:nvCxnSpPr>
          <p:cNvPr id="12" name="Straight Arrow Connector 11"/>
          <p:cNvCxnSpPr/>
          <p:nvPr/>
        </p:nvCxnSpPr>
        <p:spPr>
          <a:xfrm flipH="1">
            <a:off x="2309959" y="3466251"/>
            <a:ext cx="20197" cy="325607"/>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7474" y="1542448"/>
            <a:ext cx="13925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Mount Ebal</a:t>
            </a:r>
          </a:p>
        </p:txBody>
      </p:sp>
      <p:sp>
        <p:nvSpPr>
          <p:cNvPr id="14" name="TextBox 13"/>
          <p:cNvSpPr txBox="1"/>
          <p:nvPr/>
        </p:nvSpPr>
        <p:spPr>
          <a:xfrm>
            <a:off x="3476463" y="5521297"/>
            <a:ext cx="17548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Mount Gerizim</a:t>
            </a:r>
          </a:p>
        </p:txBody>
      </p:sp>
      <p:sp>
        <p:nvSpPr>
          <p:cNvPr id="5" name="Oval 4"/>
          <p:cNvSpPr/>
          <p:nvPr/>
        </p:nvSpPr>
        <p:spPr>
          <a:xfrm>
            <a:off x="6629400" y="4343400"/>
            <a:ext cx="533400" cy="3048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2980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PLBL\17 Cultural Images of the Holy Land\Grain Harvest\Harvesting in Makhaneh Valley south of Shechem, dd240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20"/>
            <a:ext cx="9144741" cy="62936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p:nvPr>
        </p:nvSpPr>
        <p:spPr>
          <a:xfrm>
            <a:off x="0" y="6519672"/>
            <a:ext cx="8074152" cy="338554"/>
          </a:xfrm>
        </p:spPr>
        <p:txBody>
          <a:bodyPr/>
          <a:lstStyle/>
          <a:p>
            <a:r>
              <a:rPr lang="en-US" dirty="0"/>
              <a:t>Harvesting in </a:t>
            </a:r>
            <a:r>
              <a:rPr lang="en-US" dirty="0" err="1"/>
              <a:t>Makhaneh</a:t>
            </a:r>
            <a:r>
              <a:rPr lang="en-US" dirty="0"/>
              <a:t> Valley south of </a:t>
            </a:r>
            <a:r>
              <a:rPr lang="en-US" dirty="0" err="1"/>
              <a:t>Shechem</a:t>
            </a:r>
            <a:endParaRPr lang="en-US" dirty="0"/>
          </a:p>
        </p:txBody>
      </p:sp>
      <p:sp>
        <p:nvSpPr>
          <p:cNvPr id="10" name="Text Placeholder 9"/>
          <p:cNvSpPr>
            <a:spLocks noGrp="1"/>
          </p:cNvSpPr>
          <p:nvPr>
            <p:ph type="body" sz="quarter" idx="12"/>
          </p:nvPr>
        </p:nvSpPr>
        <p:spPr>
          <a:xfrm>
            <a:off x="8074152" y="6519672"/>
            <a:ext cx="1069848" cy="338554"/>
          </a:xfrm>
        </p:spPr>
        <p:txBody>
          <a:bodyPr/>
          <a:lstStyle/>
          <a:p>
            <a:r>
              <a:rPr lang="en-US" kern="0" dirty="0"/>
              <a:t>4:35</a:t>
            </a:r>
          </a:p>
        </p:txBody>
      </p:sp>
      <p:sp>
        <p:nvSpPr>
          <p:cNvPr id="5" name="Title 4"/>
          <p:cNvSpPr>
            <a:spLocks noGrp="1"/>
          </p:cNvSpPr>
          <p:nvPr>
            <p:ph type="title"/>
          </p:nvPr>
        </p:nvSpPr>
        <p:spPr>
          <a:xfrm>
            <a:off x="0" y="0"/>
            <a:ext cx="9144000" cy="369332"/>
          </a:xfrm>
        </p:spPr>
        <p:txBody>
          <a:bodyPr/>
          <a:lstStyle/>
          <a:p>
            <a:r>
              <a:rPr lang="en-US" dirty="0"/>
              <a:t>Do you not say, “There are yet four months, and then comes the harvest?”</a:t>
            </a:r>
          </a:p>
        </p:txBody>
      </p:sp>
    </p:spTree>
    <p:extLst>
      <p:ext uri="{BB962C8B-B14F-4D97-AF65-F5344CB8AC3E}">
        <p14:creationId xmlns:p14="http://schemas.microsoft.com/office/powerpoint/2010/main" val="5242909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LBL\16 Trees, Plants, and Flowers\02 Field Crops and Garden Plants\Wheat\Wheatfield near Arbel, tb0330058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741" cy="685967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6519672"/>
            <a:ext cx="8074152" cy="338554"/>
          </a:xfrm>
        </p:spPr>
        <p:txBody>
          <a:bodyPr/>
          <a:lstStyle/>
          <a:p>
            <a:r>
              <a:rPr lang="en-US" dirty="0"/>
              <a:t>Wheat field near Arbel</a:t>
            </a:r>
          </a:p>
        </p:txBody>
      </p:sp>
      <p:sp>
        <p:nvSpPr>
          <p:cNvPr id="10" name="Text Placeholder 9"/>
          <p:cNvSpPr>
            <a:spLocks noGrp="1"/>
          </p:cNvSpPr>
          <p:nvPr>
            <p:ph type="body" sz="quarter" idx="12"/>
          </p:nvPr>
        </p:nvSpPr>
        <p:spPr>
          <a:xfrm>
            <a:off x="8074152" y="6519672"/>
            <a:ext cx="1069848" cy="338554"/>
          </a:xfrm>
        </p:spPr>
        <p:txBody>
          <a:bodyPr/>
          <a:lstStyle/>
          <a:p>
            <a:r>
              <a:rPr lang="en-US" kern="0" dirty="0"/>
              <a:t>4:35</a:t>
            </a:r>
          </a:p>
        </p:txBody>
      </p:sp>
      <p:sp>
        <p:nvSpPr>
          <p:cNvPr id="8" name="Title 7"/>
          <p:cNvSpPr>
            <a:spLocks noGrp="1"/>
          </p:cNvSpPr>
          <p:nvPr>
            <p:ph type="title"/>
          </p:nvPr>
        </p:nvSpPr>
        <p:spPr>
          <a:xfrm>
            <a:off x="0" y="0"/>
            <a:ext cx="9144000" cy="369332"/>
          </a:xfrm>
        </p:spPr>
        <p:txBody>
          <a:bodyPr/>
          <a:lstStyle/>
          <a:p>
            <a:r>
              <a:rPr lang="en-US" dirty="0"/>
              <a:t>Lift up your eyes, and look at the fields, because they are already white for harvest</a:t>
            </a:r>
          </a:p>
        </p:txBody>
      </p:sp>
    </p:spTree>
    <p:extLst>
      <p:ext uri="{BB962C8B-B14F-4D97-AF65-F5344CB8AC3E}">
        <p14:creationId xmlns:p14="http://schemas.microsoft.com/office/powerpoint/2010/main" val="338991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770C-BB7E-41A7-BF9A-624FF53B940D}"/>
              </a:ext>
            </a:extLst>
          </p:cNvPr>
          <p:cNvSpPr>
            <a:spLocks noGrp="1"/>
          </p:cNvSpPr>
          <p:nvPr>
            <p:ph type="title"/>
          </p:nvPr>
        </p:nvSpPr>
        <p:spPr/>
        <p:txBody>
          <a:bodyPr/>
          <a:lstStyle/>
          <a:p>
            <a:r>
              <a:rPr lang="en-US" sz="3600" b="1" dirty="0">
                <a:solidFill>
                  <a:prstClr val="white"/>
                </a:solidFill>
                <a:latin typeface="Arial" panose="020B0604020202020204" pitchFamily="34" charset="0"/>
                <a:cs typeface="Arial" panose="020B0604020202020204" pitchFamily="34" charset="0"/>
              </a:rPr>
              <a:t>Shechem Strata</a:t>
            </a:r>
            <a:endParaRPr lang="en-US" dirty="0"/>
          </a:p>
        </p:txBody>
      </p:sp>
      <p:pic>
        <p:nvPicPr>
          <p:cNvPr id="3" name="Picture 2">
            <a:extLst>
              <a:ext uri="{FF2B5EF4-FFF2-40B4-BE49-F238E27FC236}">
                <a16:creationId xmlns:a16="http://schemas.microsoft.com/office/drawing/2014/main" id="{6243A595-3100-4CD4-8EB1-5A78FE64457F}"/>
              </a:ext>
            </a:extLst>
          </p:cNvPr>
          <p:cNvPicPr/>
          <p:nvPr/>
        </p:nvPicPr>
        <p:blipFill>
          <a:blip r:embed="rId2"/>
          <a:stretch>
            <a:fillRect/>
          </a:stretch>
        </p:blipFill>
        <p:spPr>
          <a:xfrm>
            <a:off x="921469" y="1587068"/>
            <a:ext cx="7317557" cy="4578062"/>
          </a:xfrm>
          <a:prstGeom prst="rect">
            <a:avLst/>
          </a:prstGeom>
        </p:spPr>
      </p:pic>
      <p:pic>
        <p:nvPicPr>
          <p:cNvPr id="4" name="Picture 3">
            <a:extLst>
              <a:ext uri="{FF2B5EF4-FFF2-40B4-BE49-F238E27FC236}">
                <a16:creationId xmlns:a16="http://schemas.microsoft.com/office/drawing/2014/main" id="{39E52DA5-4B9B-4762-8C85-D9C35E5CA5D4}"/>
              </a:ext>
            </a:extLst>
          </p:cNvPr>
          <p:cNvPicPr>
            <a:picLocks noChangeAspect="1"/>
          </p:cNvPicPr>
          <p:nvPr/>
        </p:nvPicPr>
        <p:blipFill>
          <a:blip r:embed="rId3"/>
          <a:stretch>
            <a:fillRect/>
          </a:stretch>
        </p:blipFill>
        <p:spPr>
          <a:xfrm>
            <a:off x="3349696" y="4623545"/>
            <a:ext cx="5622854" cy="2234455"/>
          </a:xfrm>
          <a:prstGeom prst="rect">
            <a:avLst/>
          </a:prstGeom>
        </p:spPr>
      </p:pic>
      <p:sp>
        <p:nvSpPr>
          <p:cNvPr id="5" name="Arrow: Right 4">
            <a:extLst>
              <a:ext uri="{FF2B5EF4-FFF2-40B4-BE49-F238E27FC236}">
                <a16:creationId xmlns:a16="http://schemas.microsoft.com/office/drawing/2014/main" id="{361ACC70-57A9-4284-80E0-32AAF71C1754}"/>
              </a:ext>
            </a:extLst>
          </p:cNvPr>
          <p:cNvSpPr/>
          <p:nvPr/>
        </p:nvSpPr>
        <p:spPr>
          <a:xfrm>
            <a:off x="304605" y="4266675"/>
            <a:ext cx="772998" cy="480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7FA356B-DA77-42D2-B1A0-8AF1297EA259}"/>
              </a:ext>
            </a:extLst>
          </p:cNvPr>
          <p:cNvSpPr txBox="1"/>
          <p:nvPr/>
        </p:nvSpPr>
        <p:spPr>
          <a:xfrm>
            <a:off x="4580247" y="389102"/>
            <a:ext cx="4259148" cy="3139321"/>
          </a:xfrm>
          <a:prstGeom prst="rect">
            <a:avLst/>
          </a:prstGeom>
          <a:solidFill>
            <a:schemeClr val="bg1"/>
          </a:solidFill>
        </p:spPr>
        <p:txBody>
          <a:bodyPr wrap="square" rtlCol="0">
            <a:spAutoFit/>
          </a:bodyPr>
          <a:lstStyle/>
          <a:p>
            <a:pPr lvl="0"/>
            <a:r>
              <a:rPr lang="en-US" b="1" dirty="0"/>
              <a:t>Genesis 33:18-20 (ESV) </a:t>
            </a:r>
            <a:br>
              <a:rPr lang="en-US" dirty="0"/>
            </a:br>
            <a:r>
              <a:rPr lang="en-US" baseline="30000" dirty="0"/>
              <a:t>18 </a:t>
            </a:r>
            <a:r>
              <a:rPr lang="en-US" dirty="0"/>
              <a:t> And Jacob came safely </a:t>
            </a:r>
            <a:r>
              <a:rPr lang="en-US" b="1" u="sng" dirty="0"/>
              <a:t>to the city of Shechem</a:t>
            </a:r>
            <a:r>
              <a:rPr lang="en-US" dirty="0"/>
              <a:t>, which is in the land of Canaan, on his way from </a:t>
            </a:r>
            <a:r>
              <a:rPr lang="en-US" dirty="0" err="1"/>
              <a:t>Paddan-aram</a:t>
            </a:r>
            <a:r>
              <a:rPr lang="en-US" dirty="0"/>
              <a:t>, and he camped before the city. </a:t>
            </a:r>
            <a:br>
              <a:rPr lang="en-US" dirty="0"/>
            </a:br>
            <a:r>
              <a:rPr lang="en-US" baseline="30000" dirty="0"/>
              <a:t>19 </a:t>
            </a:r>
            <a:r>
              <a:rPr lang="en-US" dirty="0"/>
              <a:t> And from the sons of </a:t>
            </a:r>
            <a:r>
              <a:rPr lang="en-US" dirty="0" err="1"/>
              <a:t>Hamor</a:t>
            </a:r>
            <a:r>
              <a:rPr lang="en-US" dirty="0"/>
              <a:t>, Shechem’s father, he bought for a hundred pieces of money the piece of land on which he had pitched his tent. </a:t>
            </a:r>
            <a:br>
              <a:rPr lang="en-US" dirty="0"/>
            </a:br>
            <a:r>
              <a:rPr lang="en-US" baseline="30000" dirty="0"/>
              <a:t>20 </a:t>
            </a:r>
            <a:r>
              <a:rPr lang="en-US" dirty="0"/>
              <a:t> There he erected an altar and called it El-</a:t>
            </a:r>
            <a:r>
              <a:rPr lang="en-US" dirty="0" err="1"/>
              <a:t>Elohe</a:t>
            </a:r>
            <a:r>
              <a:rPr lang="en-US" dirty="0"/>
              <a:t>-Israel.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790258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71500"/>
            <a:ext cx="8229600" cy="952500"/>
          </a:xfrm>
        </p:spPr>
        <p:txBody>
          <a:bodyPr/>
          <a:lstStyle/>
          <a:p>
            <a:r>
              <a:rPr lang="en-US" dirty="0" err="1"/>
              <a:t>Shechem</a:t>
            </a:r>
            <a:endParaRPr lang="en-US" dirty="0"/>
          </a:p>
        </p:txBody>
      </p:sp>
      <p:sp>
        <p:nvSpPr>
          <p:cNvPr id="4" name="Content Placeholder 3"/>
          <p:cNvSpPr>
            <a:spLocks noGrp="1"/>
          </p:cNvSpPr>
          <p:nvPr>
            <p:ph idx="1"/>
          </p:nvPr>
        </p:nvSpPr>
        <p:spPr>
          <a:xfrm>
            <a:off x="457200" y="1370611"/>
            <a:ext cx="8229600" cy="3771636"/>
          </a:xfrm>
        </p:spPr>
        <p:txBody>
          <a:bodyPr/>
          <a:lstStyle/>
          <a:p>
            <a:r>
              <a:rPr lang="en-US" sz="2000" b="1" dirty="0"/>
              <a:t>Abraham</a:t>
            </a:r>
            <a:r>
              <a:rPr lang="en-US" sz="2000" dirty="0"/>
              <a:t> – Gen 12:6 “Abram traveled through the land as far as the site of the great tree of </a:t>
            </a:r>
            <a:r>
              <a:rPr lang="en-US" sz="2000" dirty="0" err="1"/>
              <a:t>Moreh</a:t>
            </a:r>
            <a:r>
              <a:rPr lang="en-US" sz="2000" dirty="0"/>
              <a:t> at </a:t>
            </a:r>
            <a:r>
              <a:rPr lang="en-US" sz="2000" dirty="0" err="1"/>
              <a:t>Shechem</a:t>
            </a:r>
            <a:r>
              <a:rPr lang="en-US" sz="2000" dirty="0"/>
              <a:t>.” </a:t>
            </a:r>
          </a:p>
          <a:p>
            <a:r>
              <a:rPr lang="en-US" sz="2000" b="1" dirty="0"/>
              <a:t>Jacob</a:t>
            </a:r>
            <a:r>
              <a:rPr lang="en-US" sz="2000" dirty="0"/>
              <a:t> - “camped within sight of the city” after returning from </a:t>
            </a:r>
            <a:r>
              <a:rPr lang="en-US" sz="2000" dirty="0" err="1"/>
              <a:t>sojourney</a:t>
            </a:r>
            <a:r>
              <a:rPr lang="en-US" sz="2000" dirty="0"/>
              <a:t> with Laban &amp; he bought for a hundred pieces of money the piece of land on which he had pitched his tent.  (</a:t>
            </a:r>
            <a:r>
              <a:rPr lang="en-US" sz="2000" dirty="0" err="1"/>
              <a:t>Gn</a:t>
            </a:r>
            <a:r>
              <a:rPr lang="en-US" sz="2000" dirty="0"/>
              <a:t> 33:18-19). He moves on to Bethel &amp; Hebron after Dinah incident</a:t>
            </a:r>
          </a:p>
          <a:p>
            <a:r>
              <a:rPr lang="en-US" sz="2000" b="1" dirty="0"/>
              <a:t>Simeon, Levi &amp; Dinah - </a:t>
            </a:r>
            <a:r>
              <a:rPr lang="en-US" sz="2000" dirty="0"/>
              <a:t>The sons of Jacob came upon the slain and plundered the city, because they had defiled their sister. Genesis 34:27</a:t>
            </a:r>
            <a:br>
              <a:rPr lang="en-US" sz="2000" dirty="0"/>
            </a:br>
            <a:r>
              <a:rPr lang="en-US" sz="2000" dirty="0"/>
              <a:t>After all who went out of the gate of his city listened to </a:t>
            </a:r>
            <a:r>
              <a:rPr lang="en-US" sz="2000" dirty="0" err="1"/>
              <a:t>Hamor</a:t>
            </a:r>
            <a:r>
              <a:rPr lang="en-US" sz="2000" dirty="0"/>
              <a:t> and his son </a:t>
            </a:r>
            <a:r>
              <a:rPr lang="en-US" sz="2000" dirty="0" err="1"/>
              <a:t>Shechem</a:t>
            </a:r>
            <a:r>
              <a:rPr lang="en-US" sz="2000" dirty="0"/>
              <a:t>, and every male was circumcised.</a:t>
            </a:r>
          </a:p>
          <a:p>
            <a:r>
              <a:rPr lang="en-US" sz="2000" dirty="0" err="1"/>
              <a:t>Shechem</a:t>
            </a:r>
            <a:r>
              <a:rPr lang="en-US" sz="2000" dirty="0"/>
              <a:t> was destroyed around 1540 BC resulted in debris covering the city up to a depth of 5.25 ft. It is surmised that the Egyptian armies of Ahmose I or Amenhotep I. Rebuilt about 1450 BC (50 </a:t>
            </a:r>
            <a:r>
              <a:rPr lang="en-US" sz="2000" dirty="0" err="1"/>
              <a:t>yrs</a:t>
            </a:r>
            <a:r>
              <a:rPr lang="en-US" sz="2000" dirty="0"/>
              <a:t> before return)</a:t>
            </a:r>
            <a:br>
              <a:rPr lang="en-US" sz="2000" dirty="0"/>
            </a:br>
            <a:endParaRPr lang="en-US" sz="2000" dirty="0"/>
          </a:p>
          <a:p>
            <a:br>
              <a:rPr lang="en-US" sz="2000" dirty="0"/>
            </a:br>
            <a:endParaRPr lang="en-US" sz="2000" dirty="0"/>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A9994-7DC2-4FAB-ACCB-6EE1BE7A9083}" type="slidenum">
              <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79287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hidden="1"/>
          <p:cNvSpPr>
            <a:spLocks noGrp="1" noChangeArrowheads="1"/>
          </p:cNvSpPr>
          <p:nvPr>
            <p:ph type="title"/>
          </p:nvPr>
        </p:nvSpPr>
        <p:spPr/>
        <p:txBody>
          <a:bodyPr/>
          <a:lstStyle/>
          <a:p>
            <a:pPr eaLnBrk="1" hangingPunct="1"/>
            <a:endParaRPr lang="en-US" dirty="0"/>
          </a:p>
        </p:txBody>
      </p:sp>
      <p:pic>
        <p:nvPicPr>
          <p:cNvPr id="229378" name="Picture 3" descr="Nahal Elot with terebinth tree"/>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68292" name="Text Box 4"/>
          <p:cNvSpPr txBox="1">
            <a:spLocks noChangeArrowheads="1"/>
          </p:cNvSpPr>
          <p:nvPr/>
        </p:nvSpPr>
        <p:spPr bwMode="auto">
          <a:xfrm>
            <a:off x="0" y="6400800"/>
            <a:ext cx="9144000" cy="457200"/>
          </a:xfrm>
          <a:prstGeom prst="rect">
            <a:avLst/>
          </a:prstGeom>
          <a:noFill/>
          <a:ln>
            <a:noFill/>
          </a:ln>
        </p:spPr>
        <p:txBody>
          <a:bodyPr/>
          <a:lstStyle>
            <a:defPPr>
              <a:defRPr lang="en-US"/>
            </a:defPPr>
            <a:lvl1pPr algn="ctr">
              <a:defRPr sz="2200">
                <a:solidFill>
                  <a:srgbClr val="FFFFFF"/>
                </a:solidFill>
                <a:effectLst>
                  <a:glow rad="76200">
                    <a:schemeClr val="tx1">
                      <a:alpha val="60000"/>
                    </a:schemeClr>
                  </a:glow>
                </a:effectLst>
                <a:latin typeface="+mj-lt"/>
              </a:defRPr>
            </a:lvl1pPr>
          </a:lstStyle>
          <a:p>
            <a:pPr>
              <a:defRPr/>
            </a:pPr>
            <a:r>
              <a:rPr lang="en-US" dirty="0">
                <a:latin typeface="Calibri" pitchFamily="34" charset="0"/>
                <a:cs typeface="Calibri" pitchFamily="34" charset="0"/>
              </a:rPr>
              <a:t>Nahal </a:t>
            </a:r>
            <a:r>
              <a:rPr lang="en-US" dirty="0" err="1">
                <a:latin typeface="Calibri" pitchFamily="34" charset="0"/>
                <a:cs typeface="Calibri" pitchFamily="34" charset="0"/>
              </a:rPr>
              <a:t>Elot</a:t>
            </a:r>
            <a:r>
              <a:rPr lang="en-US" dirty="0">
                <a:latin typeface="Calibri" pitchFamily="34" charset="0"/>
                <a:cs typeface="Calibri" pitchFamily="34" charset="0"/>
              </a:rPr>
              <a:t> with </a:t>
            </a:r>
            <a:r>
              <a:rPr lang="en-US" dirty="0" err="1">
                <a:latin typeface="Calibri" pitchFamily="34" charset="0"/>
                <a:cs typeface="Calibri" pitchFamily="34" charset="0"/>
              </a:rPr>
              <a:t>terebinth</a:t>
            </a:r>
            <a:r>
              <a:rPr lang="en-US" dirty="0">
                <a:latin typeface="Calibri" pitchFamily="34" charset="0"/>
                <a:cs typeface="Calibri" pitchFamily="34" charset="0"/>
              </a:rPr>
              <a:t> tree</a:t>
            </a:r>
          </a:p>
        </p:txBody>
      </p:sp>
      <p:sp>
        <p:nvSpPr>
          <p:cNvPr id="2" name="TextBox 1">
            <a:extLst>
              <a:ext uri="{FF2B5EF4-FFF2-40B4-BE49-F238E27FC236}">
                <a16:creationId xmlns:a16="http://schemas.microsoft.com/office/drawing/2014/main" id="{019DB90C-D5BC-4FE4-A3DA-BD9F48B92B78}"/>
              </a:ext>
            </a:extLst>
          </p:cNvPr>
          <p:cNvSpPr txBox="1"/>
          <p:nvPr/>
        </p:nvSpPr>
        <p:spPr>
          <a:xfrm>
            <a:off x="5948313" y="329938"/>
            <a:ext cx="2903456" cy="4832092"/>
          </a:xfrm>
          <a:prstGeom prst="rect">
            <a:avLst/>
          </a:prstGeom>
          <a:solidFill>
            <a:schemeClr val="bg1"/>
          </a:solidFill>
        </p:spPr>
        <p:txBody>
          <a:bodyPr wrap="square" rtlCol="0">
            <a:spAutoFit/>
          </a:bodyPr>
          <a:lstStyle/>
          <a:p>
            <a:r>
              <a:rPr lang="en-US" sz="1400" b="1" dirty="0"/>
              <a:t>Genesis 35:1-4 (ESV) </a:t>
            </a:r>
            <a:br>
              <a:rPr lang="en-US" sz="1400" dirty="0"/>
            </a:br>
            <a:r>
              <a:rPr lang="en-US" sz="1400" baseline="30000" dirty="0"/>
              <a:t>1 </a:t>
            </a:r>
            <a:r>
              <a:rPr lang="en-US" sz="1400" dirty="0"/>
              <a:t> God said to Jacob, “Arise, go up to Bethel and dwell there. Make an altar there to the God who appeared to you when you fled from your brother Esau.” </a:t>
            </a:r>
            <a:br>
              <a:rPr lang="en-US" sz="1400" dirty="0"/>
            </a:br>
            <a:r>
              <a:rPr lang="en-US" sz="1400" baseline="30000" dirty="0"/>
              <a:t>2 </a:t>
            </a:r>
            <a:r>
              <a:rPr lang="en-US" sz="1400" dirty="0"/>
              <a:t> So Jacob said to his household and to all who were with him, “Put away the foreign gods that are among you and purify yourselves and change your garments. </a:t>
            </a:r>
            <a:br>
              <a:rPr lang="en-US" sz="1400" dirty="0"/>
            </a:br>
            <a:r>
              <a:rPr lang="en-US" sz="1400" baseline="30000" dirty="0"/>
              <a:t>3 </a:t>
            </a:r>
            <a:r>
              <a:rPr lang="en-US" sz="1400" dirty="0"/>
              <a:t> Then let us arise and go up to Bethel, so that I may make there an altar to the God who answers me in the day of my distress and has been with me wherever I have gone.” </a:t>
            </a:r>
            <a:br>
              <a:rPr lang="en-US" sz="1400" dirty="0"/>
            </a:br>
            <a:r>
              <a:rPr lang="en-US" sz="1400" baseline="30000" dirty="0"/>
              <a:t>4 </a:t>
            </a:r>
            <a:r>
              <a:rPr lang="en-US" sz="1400" dirty="0"/>
              <a:t> So they gave to Jacob all the foreign gods that they had, and the rings that were in their ears. Jacob hid them under the terebinth tree that was near Shechem. </a:t>
            </a:r>
          </a:p>
          <a:p>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a:xfrm>
            <a:off x="533400" y="74612"/>
            <a:ext cx="8113296" cy="1325563"/>
          </a:xfrm>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Joshua at Shechem: Joshua 8:30-35, 24:1-32</a:t>
            </a: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270430" y="1400175"/>
            <a:ext cx="8873570" cy="1583619"/>
          </a:xfrm>
        </p:spPr>
        <p:txBody>
          <a:bodyPr>
            <a:normAutofit/>
          </a:bodyPr>
          <a:lstStyle/>
          <a:p>
            <a:pPr marL="0" indent="0">
              <a:buNone/>
            </a:pPr>
            <a:r>
              <a:rPr lang="en-US" sz="2000" dirty="0">
                <a:latin typeface="Arial" panose="020B0604020202020204" pitchFamily="34" charset="0"/>
                <a:ea typeface="Times New Roman" panose="02020603050405020304" pitchFamily="18" charset="0"/>
                <a:cs typeface="Arial" panose="020B0604020202020204" pitchFamily="34" charset="0"/>
              </a:rPr>
              <a:t>Joshua gathered the tribes of Israel when entering land to renew the law and addressed his final words of counsel and exhortation. It was established as one of the cities of refuge.   From the bible passage what archaeology remains might give us further insight into the passage?</a:t>
            </a:r>
          </a:p>
          <a:p>
            <a:pPr marL="0" indent="0">
              <a:buNone/>
            </a:pPr>
            <a:endParaRPr lang="en-US" sz="2000"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356155" y="2759137"/>
          <a:ext cx="8702119" cy="3100439"/>
        </p:xfrm>
        <a:graphic>
          <a:graphicData uri="http://schemas.openxmlformats.org/drawingml/2006/table">
            <a:tbl>
              <a:tblPr firstRow="1" firstCol="1" bandRow="1"/>
              <a:tblGrid>
                <a:gridCol w="8217207">
                  <a:extLst>
                    <a:ext uri="{9D8B030D-6E8A-4147-A177-3AD203B41FA5}">
                      <a16:colId xmlns:a16="http://schemas.microsoft.com/office/drawing/2014/main" val="1748399014"/>
                    </a:ext>
                  </a:extLst>
                </a:gridCol>
                <a:gridCol w="484912">
                  <a:extLst>
                    <a:ext uri="{9D8B030D-6E8A-4147-A177-3AD203B41FA5}">
                      <a16:colId xmlns:a16="http://schemas.microsoft.com/office/drawing/2014/main" val="283836289"/>
                    </a:ext>
                  </a:extLst>
                </a:gridCol>
              </a:tblGrid>
              <a:tr h="314891">
                <a:tc>
                  <a:txBody>
                    <a:bodyPr/>
                    <a:lstStyle/>
                    <a:p>
                      <a:pPr marL="0" marR="0">
                        <a:lnSpc>
                          <a:spcPct val="107000"/>
                        </a:lnSpc>
                        <a:spcBef>
                          <a:spcPts val="0"/>
                        </a:spcBef>
                        <a:spcAft>
                          <a:spcPts val="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314891">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531277">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646460">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18079187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419D-0389-4831-B750-052B2A3FCEA3}"/>
              </a:ext>
            </a:extLst>
          </p:cNvPr>
          <p:cNvSpPr>
            <a:spLocks noGrp="1"/>
          </p:cNvSpPr>
          <p:nvPr>
            <p:ph type="title"/>
          </p:nvPr>
        </p:nvSpPr>
        <p:spPr>
          <a:xfrm>
            <a:off x="-1" y="57216"/>
            <a:ext cx="5279528" cy="1325563"/>
          </a:xfrm>
        </p:spPr>
        <p:txBody>
          <a:bodyPr/>
          <a:lstStyle/>
          <a:p>
            <a:r>
              <a:rPr lang="en-US" dirty="0"/>
              <a:t>Main Events in Joshua</a:t>
            </a:r>
          </a:p>
        </p:txBody>
      </p:sp>
      <p:pic>
        <p:nvPicPr>
          <p:cNvPr id="6" name="Picture 5">
            <a:extLst>
              <a:ext uri="{FF2B5EF4-FFF2-40B4-BE49-F238E27FC236}">
                <a16:creationId xmlns:a16="http://schemas.microsoft.com/office/drawing/2014/main" id="{F128EE65-FD6A-4E26-8808-D8C6BDE74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967" y="0"/>
            <a:ext cx="3924300" cy="6858000"/>
          </a:xfrm>
          <a:prstGeom prst="rect">
            <a:avLst/>
          </a:prstGeom>
        </p:spPr>
      </p:pic>
      <p:sp>
        <p:nvSpPr>
          <p:cNvPr id="7" name="TextBox 6">
            <a:extLst>
              <a:ext uri="{FF2B5EF4-FFF2-40B4-BE49-F238E27FC236}">
                <a16:creationId xmlns:a16="http://schemas.microsoft.com/office/drawing/2014/main" id="{0D5CA9CD-034F-4EF1-A0DD-D6B4AC0692B5}"/>
              </a:ext>
            </a:extLst>
          </p:cNvPr>
          <p:cNvSpPr txBox="1"/>
          <p:nvPr/>
        </p:nvSpPr>
        <p:spPr>
          <a:xfrm>
            <a:off x="6326428" y="151001"/>
            <a:ext cx="10000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Hazor Burns</a:t>
            </a:r>
          </a:p>
        </p:txBody>
      </p:sp>
      <p:sp>
        <p:nvSpPr>
          <p:cNvPr id="8" name="TextBox 7">
            <a:extLst>
              <a:ext uri="{FF2B5EF4-FFF2-40B4-BE49-F238E27FC236}">
                <a16:creationId xmlns:a16="http://schemas.microsoft.com/office/drawing/2014/main" id="{BF21409F-EBF5-4299-94F8-131E7F7EB524}"/>
              </a:ext>
            </a:extLst>
          </p:cNvPr>
          <p:cNvSpPr txBox="1"/>
          <p:nvPr/>
        </p:nvSpPr>
        <p:spPr>
          <a:xfrm>
            <a:off x="6826463" y="4617003"/>
            <a:ext cx="10000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HQ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Gilgal</a:t>
            </a:r>
          </a:p>
        </p:txBody>
      </p:sp>
      <p:sp>
        <p:nvSpPr>
          <p:cNvPr id="9" name="TextBox 8">
            <a:extLst>
              <a:ext uri="{FF2B5EF4-FFF2-40B4-BE49-F238E27FC236}">
                <a16:creationId xmlns:a16="http://schemas.microsoft.com/office/drawing/2014/main" id="{52E0244D-997E-4DA7-92CF-DCC2A5F40224}"/>
              </a:ext>
            </a:extLst>
          </p:cNvPr>
          <p:cNvSpPr txBox="1"/>
          <p:nvPr/>
        </p:nvSpPr>
        <p:spPr>
          <a:xfrm>
            <a:off x="7826532" y="3857378"/>
            <a:ext cx="10641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Jericho</a:t>
            </a:r>
          </a:p>
        </p:txBody>
      </p:sp>
      <p:sp>
        <p:nvSpPr>
          <p:cNvPr id="10" name="TextBox 9">
            <a:extLst>
              <a:ext uri="{FF2B5EF4-FFF2-40B4-BE49-F238E27FC236}">
                <a16:creationId xmlns:a16="http://schemas.microsoft.com/office/drawing/2014/main" id="{CA37D588-A9EA-4131-A6FA-3A206B612491}"/>
              </a:ext>
            </a:extLst>
          </p:cNvPr>
          <p:cNvSpPr txBox="1"/>
          <p:nvPr/>
        </p:nvSpPr>
        <p:spPr>
          <a:xfrm>
            <a:off x="5905009" y="3105834"/>
            <a:ext cx="10000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Ai &amp; </a:t>
            </a:r>
            <a:r>
              <a:rPr kumimoji="0" lang="en-US" sz="1800" b="1" i="0" u="none" strike="noStrike" kern="1200" cap="none" spc="0" normalizeH="0" baseline="0" noProof="0" dirty="0" err="1">
                <a:ln>
                  <a:noFill/>
                </a:ln>
                <a:solidFill>
                  <a:srgbClr val="7030A0"/>
                </a:solidFill>
                <a:effectLst/>
                <a:uLnTx/>
                <a:uFillTx/>
                <a:latin typeface="Arial Rounded MT Bold" panose="020F0704030504030204" pitchFamily="34" charset="0"/>
                <a:ea typeface="+mn-ea"/>
                <a:cs typeface="+mn-cs"/>
              </a:rPr>
              <a:t>Achan</a:t>
            </a:r>
            <a:endPar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endParaRPr>
          </a:p>
        </p:txBody>
      </p:sp>
      <p:sp>
        <p:nvSpPr>
          <p:cNvPr id="11" name="TextBox 10">
            <a:extLst>
              <a:ext uri="{FF2B5EF4-FFF2-40B4-BE49-F238E27FC236}">
                <a16:creationId xmlns:a16="http://schemas.microsoft.com/office/drawing/2014/main" id="{F0469573-BD0D-42C6-8F8C-E803DF23B306}"/>
              </a:ext>
            </a:extLst>
          </p:cNvPr>
          <p:cNvSpPr txBox="1"/>
          <p:nvPr/>
        </p:nvSpPr>
        <p:spPr>
          <a:xfrm>
            <a:off x="5017894" y="3769722"/>
            <a:ext cx="100006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Sun Stands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Still</a:t>
            </a:r>
          </a:p>
        </p:txBody>
      </p:sp>
      <p:sp>
        <p:nvSpPr>
          <p:cNvPr id="12" name="TextBox 11">
            <a:extLst>
              <a:ext uri="{FF2B5EF4-FFF2-40B4-BE49-F238E27FC236}">
                <a16:creationId xmlns:a16="http://schemas.microsoft.com/office/drawing/2014/main" id="{4A94AE6E-1CC9-4B5C-807E-A8A4246061D9}"/>
              </a:ext>
            </a:extLst>
          </p:cNvPr>
          <p:cNvSpPr txBox="1"/>
          <p:nvPr/>
        </p:nvSpPr>
        <p:spPr>
          <a:xfrm>
            <a:off x="6237578" y="6056121"/>
            <a:ext cx="148319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5 Amorite Kings</a:t>
            </a:r>
          </a:p>
        </p:txBody>
      </p:sp>
      <p:sp>
        <p:nvSpPr>
          <p:cNvPr id="13" name="TextBox 12">
            <a:extLst>
              <a:ext uri="{FF2B5EF4-FFF2-40B4-BE49-F238E27FC236}">
                <a16:creationId xmlns:a16="http://schemas.microsoft.com/office/drawing/2014/main" id="{6FDAA70D-FDF0-4B80-95DE-2FBB804D60BF}"/>
              </a:ext>
            </a:extLst>
          </p:cNvPr>
          <p:cNvSpPr txBox="1"/>
          <p:nvPr/>
        </p:nvSpPr>
        <p:spPr>
          <a:xfrm>
            <a:off x="8080895" y="2564161"/>
            <a:ext cx="100006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Cross Jordan River</a:t>
            </a:r>
          </a:p>
        </p:txBody>
      </p:sp>
      <p:sp>
        <p:nvSpPr>
          <p:cNvPr id="14" name="TextBox 13">
            <a:extLst>
              <a:ext uri="{FF2B5EF4-FFF2-40B4-BE49-F238E27FC236}">
                <a16:creationId xmlns:a16="http://schemas.microsoft.com/office/drawing/2014/main" id="{E435FD4C-8028-4497-92C8-3A5137D77F6D}"/>
              </a:ext>
            </a:extLst>
          </p:cNvPr>
          <p:cNvSpPr txBox="1"/>
          <p:nvPr/>
        </p:nvSpPr>
        <p:spPr>
          <a:xfrm>
            <a:off x="5581869" y="893715"/>
            <a:ext cx="10777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Land Divided</a:t>
            </a:r>
          </a:p>
        </p:txBody>
      </p:sp>
      <p:sp>
        <p:nvSpPr>
          <p:cNvPr id="15" name="TextBox 14">
            <a:extLst>
              <a:ext uri="{FF2B5EF4-FFF2-40B4-BE49-F238E27FC236}">
                <a16:creationId xmlns:a16="http://schemas.microsoft.com/office/drawing/2014/main" id="{80BA1F8D-59C1-4199-B087-4E2DE1D23668}"/>
              </a:ext>
            </a:extLst>
          </p:cNvPr>
          <p:cNvSpPr txBox="1"/>
          <p:nvPr/>
        </p:nvSpPr>
        <p:spPr>
          <a:xfrm>
            <a:off x="7966586" y="1806557"/>
            <a:ext cx="1000069" cy="646331"/>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Law Read</a:t>
            </a:r>
          </a:p>
        </p:txBody>
      </p:sp>
      <p:sp>
        <p:nvSpPr>
          <p:cNvPr id="16" name="TextBox 15">
            <a:extLst>
              <a:ext uri="{FF2B5EF4-FFF2-40B4-BE49-F238E27FC236}">
                <a16:creationId xmlns:a16="http://schemas.microsoft.com/office/drawing/2014/main" id="{44C91C26-129B-4DD3-B596-6D294880F13A}"/>
              </a:ext>
            </a:extLst>
          </p:cNvPr>
          <p:cNvSpPr txBox="1"/>
          <p:nvPr/>
        </p:nvSpPr>
        <p:spPr>
          <a:xfrm>
            <a:off x="5174650" y="1917830"/>
            <a:ext cx="1248047" cy="646331"/>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Rounded MT Bold" panose="020F0704030504030204" pitchFamily="34" charset="0"/>
                <a:ea typeface="+mn-ea"/>
                <a:cs typeface="+mn-cs"/>
              </a:rPr>
              <a:t>Covenant Renewed</a:t>
            </a:r>
          </a:p>
        </p:txBody>
      </p:sp>
    </p:spTree>
    <p:extLst>
      <p:ext uri="{BB962C8B-B14F-4D97-AF65-F5344CB8AC3E}">
        <p14:creationId xmlns:p14="http://schemas.microsoft.com/office/powerpoint/2010/main" val="7828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033963" cy="428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4</a:t>
            </a:r>
          </a:p>
          <a:p>
            <a:pPr lvl="0" algn="ctr" defTabSz="685800"/>
            <a:r>
              <a:rPr lang="en-US" sz="2475" dirty="0">
                <a:solidFill>
                  <a:srgbClr val="000000"/>
                </a:solidFill>
              </a:rPr>
              <a:t>Shechem a City for All Times</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60" y="3116406"/>
            <a:ext cx="2785654" cy="25215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2" y="5918069"/>
            <a:ext cx="590551" cy="304271"/>
          </a:xfrm>
        </p:spPr>
        <p:txBody>
          <a:bodyPr/>
          <a:lstStyle/>
          <a:p>
            <a:pPr defTabSz="914400">
              <a:defRPr/>
            </a:pPr>
            <a:fld id="{F32A9994-7DC2-4FAB-ACCB-6EE1BE7A9083}" type="slidenum">
              <a:rPr lang="en-US">
                <a:solidFill>
                  <a:prstClr val="black">
                    <a:tint val="75000"/>
                  </a:prstClr>
                </a:solidFill>
                <a:latin typeface="Calibri"/>
              </a:rPr>
              <a:pPr defTabSz="914400">
                <a:defRPr/>
              </a:pPr>
              <a:t>20</a:t>
            </a:fld>
            <a:endParaRPr lang="en-US" dirty="0">
              <a:solidFill>
                <a:prstClr val="black">
                  <a:tint val="75000"/>
                </a:prstClr>
              </a:solidFill>
              <a:latin typeface="Calibri"/>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34" y="1615308"/>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59888" y="927781"/>
            <a:ext cx="7584127" cy="3785652"/>
          </a:xfrm>
          <a:prstGeom prst="rect">
            <a:avLst/>
          </a:prstGeom>
          <a:noFill/>
        </p:spPr>
        <p:txBody>
          <a:bodyPr wrap="none" rtlCol="0">
            <a:spAutoFit/>
          </a:bodyPr>
          <a:lstStyle/>
          <a:p>
            <a:pPr defTabSz="914400" fontAlgn="base">
              <a:spcBef>
                <a:spcPct val="0"/>
              </a:spcBef>
              <a:spcAft>
                <a:spcPct val="0"/>
              </a:spcAft>
            </a:pPr>
            <a:r>
              <a:rPr lang="en-US" sz="2400" dirty="0">
                <a:solidFill>
                  <a:prstClr val="black"/>
                </a:solidFill>
                <a:latin typeface="Arial" charset="0"/>
                <a:cs typeface="Arial" charset="0"/>
              </a:rPr>
              <a:t>Joshua now that </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You crossed Jordan River</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Circumcised the People</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Partaking of the 1</a:t>
            </a:r>
            <a:r>
              <a:rPr lang="en-US" sz="2400" baseline="30000" dirty="0">
                <a:solidFill>
                  <a:prstClr val="black"/>
                </a:solidFill>
                <a:latin typeface="Arial" charset="0"/>
                <a:cs typeface="Arial" charset="0"/>
              </a:rPr>
              <a:t>st</a:t>
            </a:r>
            <a:r>
              <a:rPr lang="en-US" sz="2400" dirty="0">
                <a:solidFill>
                  <a:prstClr val="black"/>
                </a:solidFill>
                <a:latin typeface="Arial" charset="0"/>
                <a:cs typeface="Arial" charset="0"/>
              </a:rPr>
              <a:t> Passover in the Promised Land</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Taken Jericho and it’s walls</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Had your first defeat in the land</a:t>
            </a: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Dealt with sin of </a:t>
            </a:r>
            <a:r>
              <a:rPr lang="en-US" sz="2400" dirty="0" err="1">
                <a:solidFill>
                  <a:prstClr val="black"/>
                </a:solidFill>
                <a:latin typeface="Arial" charset="0"/>
                <a:cs typeface="Arial" charset="0"/>
              </a:rPr>
              <a:t>Achan</a:t>
            </a:r>
            <a:endParaRPr lang="en-US" sz="2400" dirty="0">
              <a:solidFill>
                <a:prstClr val="black"/>
              </a:solidFill>
              <a:latin typeface="Arial" charset="0"/>
              <a:cs typeface="Arial" charset="0"/>
            </a:endParaRPr>
          </a:p>
          <a:p>
            <a:pPr marL="457200" indent="-457200" defTabSz="914400" fontAlgn="base">
              <a:spcBef>
                <a:spcPct val="0"/>
              </a:spcBef>
              <a:spcAft>
                <a:spcPct val="0"/>
              </a:spcAft>
              <a:buFontTx/>
              <a:buAutoNum type="arabicPeriod"/>
            </a:pPr>
            <a:r>
              <a:rPr lang="en-US" sz="2400" dirty="0">
                <a:solidFill>
                  <a:prstClr val="black"/>
                </a:solidFill>
                <a:latin typeface="Arial" charset="0"/>
                <a:cs typeface="Arial" charset="0"/>
              </a:rPr>
              <a:t>Taken Ai that opens land of Canaan</a:t>
            </a:r>
          </a:p>
          <a:p>
            <a:pPr marL="457200" indent="-457200" defTabSz="914400" fontAlgn="base">
              <a:spcBef>
                <a:spcPct val="0"/>
              </a:spcBef>
              <a:spcAft>
                <a:spcPct val="0"/>
              </a:spcAft>
              <a:buFontTx/>
              <a:buAutoNum type="arabicPeriod"/>
            </a:pPr>
            <a:endParaRPr lang="en-US" sz="2400" dirty="0">
              <a:solidFill>
                <a:prstClr val="black"/>
              </a:solidFill>
              <a:latin typeface="Arial" charset="0"/>
              <a:cs typeface="Arial" charset="0"/>
            </a:endParaRPr>
          </a:p>
          <a:p>
            <a:pPr defTabSz="914400" fontAlgn="base">
              <a:spcBef>
                <a:spcPct val="0"/>
              </a:spcBef>
              <a:spcAft>
                <a:spcPct val="0"/>
              </a:spcAft>
            </a:pPr>
            <a:r>
              <a:rPr lang="en-US" sz="2400" dirty="0">
                <a:solidFill>
                  <a:prstClr val="black"/>
                </a:solidFill>
                <a:latin typeface="Arial" charset="0"/>
                <a:cs typeface="Arial" charset="0"/>
              </a:rPr>
              <a:t>Where are you going now?</a:t>
            </a:r>
          </a:p>
        </p:txBody>
      </p:sp>
    </p:spTree>
    <p:extLst>
      <p:ext uri="{BB962C8B-B14F-4D97-AF65-F5344CB8AC3E}">
        <p14:creationId xmlns:p14="http://schemas.microsoft.com/office/powerpoint/2010/main" val="41315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800365"/>
            <a:ext cx="7677150" cy="952500"/>
          </a:xfrm>
        </p:spPr>
        <p:txBody>
          <a:bodyPr/>
          <a:lstStyle/>
          <a:p>
            <a:endParaRPr lang="en-US" altLang="en-US"/>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fld id="{A6D05FB5-B477-40A9-AEF7-7CEDF2D82CC4}" type="slidenum">
              <a:rPr lang="en-US" altLang="en-US">
                <a:solidFill>
                  <a:srgbClr val="898989"/>
                </a:solidFill>
                <a:latin typeface="Calibri" pitchFamily="34" charset="0"/>
              </a:rPr>
              <a:pPr defTabSz="914400" eaLnBrk="1" fontAlgn="base" hangingPunct="1">
                <a:spcBef>
                  <a:spcPct val="0"/>
                </a:spcBef>
                <a:spcAft>
                  <a:spcPct val="0"/>
                </a:spcAft>
              </a:pPr>
              <a:t>21</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685407"/>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3009353"/>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grpSp>
      <p:grpSp>
        <p:nvGrpSpPr>
          <p:cNvPr id="10" name="Group 9"/>
          <p:cNvGrpSpPr/>
          <p:nvPr/>
        </p:nvGrpSpPr>
        <p:grpSpPr>
          <a:xfrm>
            <a:off x="5122879" y="2467044"/>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grpSp>
      <p:sp>
        <p:nvSpPr>
          <p:cNvPr id="5" name="Freeform 4"/>
          <p:cNvSpPr/>
          <p:nvPr/>
        </p:nvSpPr>
        <p:spPr>
          <a:xfrm>
            <a:off x="4930938" y="1432464"/>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6" y="12962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6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22</a:t>
            </a:fld>
            <a:endParaRPr lang="en-US" altLang="en-US">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3" y="310250"/>
            <a:ext cx="5368672" cy="7598980"/>
          </a:xfrm>
          <a:prstGeom prst="rect">
            <a:avLst/>
          </a:prstGeom>
        </p:spPr>
      </p:pic>
      <p:sp>
        <p:nvSpPr>
          <p:cNvPr id="5" name="Freeform 4"/>
          <p:cNvSpPr/>
          <p:nvPr/>
        </p:nvSpPr>
        <p:spPr>
          <a:xfrm>
            <a:off x="1762585" y="2087301"/>
            <a:ext cx="2257349" cy="4106173"/>
          </a:xfrm>
          <a:custGeom>
            <a:avLst/>
            <a:gdLst>
              <a:gd name="connsiteX0" fmla="*/ 2257349 w 2257349"/>
              <a:gd name="connsiteY0" fmla="*/ 4106173 h 4106173"/>
              <a:gd name="connsiteX1" fmla="*/ 1903666 w 2257349"/>
              <a:gd name="connsiteY1" fmla="*/ 3950898 h 4106173"/>
              <a:gd name="connsiteX2" fmla="*/ 1429214 w 2257349"/>
              <a:gd name="connsiteY2" fmla="*/ 3994030 h 4106173"/>
              <a:gd name="connsiteX3" fmla="*/ 747727 w 2257349"/>
              <a:gd name="connsiteY3" fmla="*/ 3786996 h 4106173"/>
              <a:gd name="connsiteX4" fmla="*/ 454429 w 2257349"/>
              <a:gd name="connsiteY4" fmla="*/ 3554083 h 4106173"/>
              <a:gd name="connsiteX5" fmla="*/ 5855 w 2257349"/>
              <a:gd name="connsiteY5" fmla="*/ 3347049 h 4106173"/>
              <a:gd name="connsiteX6" fmla="*/ 195636 w 2257349"/>
              <a:gd name="connsiteY6" fmla="*/ 3096883 h 4106173"/>
              <a:gd name="connsiteX7" fmla="*/ 152504 w 2257349"/>
              <a:gd name="connsiteY7" fmla="*/ 2691441 h 4106173"/>
              <a:gd name="connsiteX8" fmla="*/ 187010 w 2257349"/>
              <a:gd name="connsiteY8" fmla="*/ 2458528 h 4106173"/>
              <a:gd name="connsiteX9" fmla="*/ 350912 w 2257349"/>
              <a:gd name="connsiteY9" fmla="*/ 2242867 h 4106173"/>
              <a:gd name="connsiteX10" fmla="*/ 273274 w 2257349"/>
              <a:gd name="connsiteY10" fmla="*/ 2027207 h 4106173"/>
              <a:gd name="connsiteX11" fmla="*/ 264648 w 2257349"/>
              <a:gd name="connsiteY11" fmla="*/ 1889184 h 4106173"/>
              <a:gd name="connsiteX12" fmla="*/ 100746 w 2257349"/>
              <a:gd name="connsiteY12" fmla="*/ 1733909 h 4106173"/>
              <a:gd name="connsiteX13" fmla="*/ 109372 w 2257349"/>
              <a:gd name="connsiteY13" fmla="*/ 1613139 h 4106173"/>
              <a:gd name="connsiteX14" fmla="*/ 264648 w 2257349"/>
              <a:gd name="connsiteY14" fmla="*/ 1500996 h 4106173"/>
              <a:gd name="connsiteX15" fmla="*/ 256021 w 2257349"/>
              <a:gd name="connsiteY15" fmla="*/ 1293962 h 4106173"/>
              <a:gd name="connsiteX16" fmla="*/ 178383 w 2257349"/>
              <a:gd name="connsiteY16" fmla="*/ 1061049 h 4106173"/>
              <a:gd name="connsiteX17" fmla="*/ 195636 w 2257349"/>
              <a:gd name="connsiteY17" fmla="*/ 655607 h 4106173"/>
              <a:gd name="connsiteX18" fmla="*/ 342285 w 2257349"/>
              <a:gd name="connsiteY18" fmla="*/ 396815 h 4106173"/>
              <a:gd name="connsiteX19" fmla="*/ 428549 w 2257349"/>
              <a:gd name="connsiteY19" fmla="*/ 241539 h 4106173"/>
              <a:gd name="connsiteX20" fmla="*/ 428549 w 2257349"/>
              <a:gd name="connsiteY20" fmla="*/ 0 h 41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7349" h="4106173">
                <a:moveTo>
                  <a:pt x="2257349" y="4106173"/>
                </a:moveTo>
                <a:cubicBezTo>
                  <a:pt x="2149518" y="4037880"/>
                  <a:pt x="2041688" y="3969588"/>
                  <a:pt x="1903666" y="3950898"/>
                </a:cubicBezTo>
                <a:cubicBezTo>
                  <a:pt x="1765644" y="3932208"/>
                  <a:pt x="1621871" y="4021347"/>
                  <a:pt x="1429214" y="3994030"/>
                </a:cubicBezTo>
                <a:cubicBezTo>
                  <a:pt x="1236557" y="3966713"/>
                  <a:pt x="910191" y="3860320"/>
                  <a:pt x="747727" y="3786996"/>
                </a:cubicBezTo>
                <a:cubicBezTo>
                  <a:pt x="585263" y="3713672"/>
                  <a:pt x="578074" y="3627407"/>
                  <a:pt x="454429" y="3554083"/>
                </a:cubicBezTo>
                <a:cubicBezTo>
                  <a:pt x="330784" y="3480759"/>
                  <a:pt x="48987" y="3423249"/>
                  <a:pt x="5855" y="3347049"/>
                </a:cubicBezTo>
                <a:cubicBezTo>
                  <a:pt x="-37277" y="3270849"/>
                  <a:pt x="171195" y="3206151"/>
                  <a:pt x="195636" y="3096883"/>
                </a:cubicBezTo>
                <a:cubicBezTo>
                  <a:pt x="220077" y="2987615"/>
                  <a:pt x="153942" y="2797833"/>
                  <a:pt x="152504" y="2691441"/>
                </a:cubicBezTo>
                <a:cubicBezTo>
                  <a:pt x="151066" y="2585049"/>
                  <a:pt x="153942" y="2533290"/>
                  <a:pt x="187010" y="2458528"/>
                </a:cubicBezTo>
                <a:cubicBezTo>
                  <a:pt x="220078" y="2383766"/>
                  <a:pt x="336535" y="2314754"/>
                  <a:pt x="350912" y="2242867"/>
                </a:cubicBezTo>
                <a:cubicBezTo>
                  <a:pt x="365289" y="2170980"/>
                  <a:pt x="287651" y="2086154"/>
                  <a:pt x="273274" y="2027207"/>
                </a:cubicBezTo>
                <a:cubicBezTo>
                  <a:pt x="258897" y="1968260"/>
                  <a:pt x="293403" y="1938067"/>
                  <a:pt x="264648" y="1889184"/>
                </a:cubicBezTo>
                <a:cubicBezTo>
                  <a:pt x="235893" y="1840301"/>
                  <a:pt x="126625" y="1779916"/>
                  <a:pt x="100746" y="1733909"/>
                </a:cubicBezTo>
                <a:cubicBezTo>
                  <a:pt x="74867" y="1687902"/>
                  <a:pt x="82055" y="1651958"/>
                  <a:pt x="109372" y="1613139"/>
                </a:cubicBezTo>
                <a:cubicBezTo>
                  <a:pt x="136689" y="1574320"/>
                  <a:pt x="240207" y="1554192"/>
                  <a:pt x="264648" y="1500996"/>
                </a:cubicBezTo>
                <a:cubicBezTo>
                  <a:pt x="289089" y="1447800"/>
                  <a:pt x="270398" y="1367286"/>
                  <a:pt x="256021" y="1293962"/>
                </a:cubicBezTo>
                <a:cubicBezTo>
                  <a:pt x="241644" y="1220638"/>
                  <a:pt x="188447" y="1167441"/>
                  <a:pt x="178383" y="1061049"/>
                </a:cubicBezTo>
                <a:cubicBezTo>
                  <a:pt x="168319" y="954656"/>
                  <a:pt x="168319" y="766313"/>
                  <a:pt x="195636" y="655607"/>
                </a:cubicBezTo>
                <a:cubicBezTo>
                  <a:pt x="222953" y="544901"/>
                  <a:pt x="303466" y="465826"/>
                  <a:pt x="342285" y="396815"/>
                </a:cubicBezTo>
                <a:cubicBezTo>
                  <a:pt x="381104" y="327804"/>
                  <a:pt x="414172" y="307675"/>
                  <a:pt x="428549" y="241539"/>
                </a:cubicBezTo>
                <a:cubicBezTo>
                  <a:pt x="442926" y="175403"/>
                  <a:pt x="435737" y="87701"/>
                  <a:pt x="428549"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439" y="1015290"/>
            <a:ext cx="6009912" cy="3358747"/>
          </a:xfrm>
          <a:prstGeom prst="rect">
            <a:avLst/>
          </a:prstGeom>
          <a:solidFill>
            <a:schemeClr val="bg1"/>
          </a:solidFill>
        </p:spPr>
      </p:pic>
      <p:pic>
        <p:nvPicPr>
          <p:cNvPr id="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3" y="391182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96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414C01-6536-4EBD-A741-0D76585B3423}"/>
              </a:ext>
            </a:extLst>
          </p:cNvPr>
          <p:cNvSpPr>
            <a:spLocks noGrp="1" noChangeArrowheads="1"/>
          </p:cNvSpPr>
          <p:nvPr>
            <p:ph type="title"/>
          </p:nvPr>
        </p:nvSpPr>
        <p:spPr>
          <a:xfrm>
            <a:off x="5791200" y="609600"/>
            <a:ext cx="2667000" cy="1143000"/>
          </a:xfrm>
        </p:spPr>
        <p:txBody>
          <a:bodyPr/>
          <a:lstStyle/>
          <a:p>
            <a:r>
              <a:rPr lang="en-US" altLang="en-US"/>
              <a:t>Altar at Mt. Ebal</a:t>
            </a:r>
          </a:p>
        </p:txBody>
      </p:sp>
      <p:pic>
        <p:nvPicPr>
          <p:cNvPr id="2051" name="Picture 3">
            <a:extLst>
              <a:ext uri="{FF2B5EF4-FFF2-40B4-BE49-F238E27FC236}">
                <a16:creationId xmlns:a16="http://schemas.microsoft.com/office/drawing/2014/main" id="{6F128759-23CC-4E71-A6BF-91B33290B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7400" cy="405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id="{4BBFE9B2-9636-4570-A3D5-F7942B94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95600"/>
            <a:ext cx="5715000"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extLst>
              <a:ext uri="{FF2B5EF4-FFF2-40B4-BE49-F238E27FC236}">
                <a16:creationId xmlns:a16="http://schemas.microsoft.com/office/drawing/2014/main" id="{F3B5AD6C-A54F-4D85-A55C-BDEB08A06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981200"/>
            <a:ext cx="4191000"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A16FF38-1E4C-40E5-99FD-4415062CECD9}"/>
              </a:ext>
            </a:extLst>
          </p:cNvPr>
          <p:cNvSpPr/>
          <p:nvPr/>
        </p:nvSpPr>
        <p:spPr>
          <a:xfrm>
            <a:off x="419100" y="4214576"/>
            <a:ext cx="2239259" cy="1754326"/>
          </a:xfrm>
          <a:prstGeom prst="rect">
            <a:avLst/>
          </a:prstGeom>
        </p:spPr>
        <p:txBody>
          <a:bodyPr wrap="square">
            <a:spAutoFit/>
          </a:bodyPr>
          <a:lstStyle/>
          <a:p>
            <a:r>
              <a:rPr lang="en-US" b="1" dirty="0"/>
              <a:t>Joshua 8:30 (ESV) </a:t>
            </a:r>
            <a:br>
              <a:rPr lang="en-US" dirty="0"/>
            </a:br>
            <a:r>
              <a:rPr lang="en-US" baseline="30000" dirty="0"/>
              <a:t>30 </a:t>
            </a:r>
            <a:r>
              <a:rPr lang="en-US" dirty="0"/>
              <a:t> At that time Joshua built an altar to the </a:t>
            </a:r>
            <a:r>
              <a:rPr lang="en-US" cap="small" dirty="0"/>
              <a:t>LORD</a:t>
            </a:r>
            <a:r>
              <a:rPr lang="en-US" dirty="0"/>
              <a:t>, the God of Israel, on Mount </a:t>
            </a:r>
            <a:r>
              <a:rPr lang="en-US" dirty="0" err="1"/>
              <a:t>Ebal</a:t>
            </a:r>
            <a:r>
              <a:rPr lang="en-US" dirty="0"/>
              <a:t>, </a:t>
            </a:r>
            <a:br>
              <a:rPr lang="en-US" dirty="0"/>
            </a:b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484C-88B8-4AD8-872E-B4BD847508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B41F838-94E9-4878-9FEF-549320FAC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753"/>
            <a:ext cx="9144000" cy="6044493"/>
          </a:xfrm>
          <a:prstGeom prst="rect">
            <a:avLst/>
          </a:prstGeom>
        </p:spPr>
      </p:pic>
    </p:spTree>
    <p:extLst>
      <p:ext uri="{BB962C8B-B14F-4D97-AF65-F5344CB8AC3E}">
        <p14:creationId xmlns:p14="http://schemas.microsoft.com/office/powerpoint/2010/main" val="38223689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25</a:t>
            </a:fld>
            <a:endParaRPr lang="en-US" altLang="en-US">
              <a:cs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617" y="667038"/>
            <a:ext cx="4374193" cy="54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nvGraphicFramePr>
        <p:xfrm>
          <a:off x="4263243" y="2709372"/>
          <a:ext cx="4785756" cy="3105150"/>
        </p:xfrm>
        <a:graphic>
          <a:graphicData uri="http://schemas.openxmlformats.org/drawingml/2006/table">
            <a:tbl>
              <a:tblPr/>
              <a:tblGrid>
                <a:gridCol w="1196439">
                  <a:extLst>
                    <a:ext uri="{9D8B030D-6E8A-4147-A177-3AD203B41FA5}">
                      <a16:colId xmlns:a16="http://schemas.microsoft.com/office/drawing/2014/main" val="20000"/>
                    </a:ext>
                  </a:extLst>
                </a:gridCol>
                <a:gridCol w="1196439">
                  <a:extLst>
                    <a:ext uri="{9D8B030D-6E8A-4147-A177-3AD203B41FA5}">
                      <a16:colId xmlns:a16="http://schemas.microsoft.com/office/drawing/2014/main" val="20001"/>
                    </a:ext>
                  </a:extLst>
                </a:gridCol>
                <a:gridCol w="1196439">
                  <a:extLst>
                    <a:ext uri="{9D8B030D-6E8A-4147-A177-3AD203B41FA5}">
                      <a16:colId xmlns:a16="http://schemas.microsoft.com/office/drawing/2014/main" val="20002"/>
                    </a:ext>
                  </a:extLst>
                </a:gridCol>
                <a:gridCol w="1196439">
                  <a:extLst>
                    <a:ext uri="{9D8B030D-6E8A-4147-A177-3AD203B41FA5}">
                      <a16:colId xmlns:a16="http://schemas.microsoft.com/office/drawing/2014/main" val="20003"/>
                    </a:ext>
                  </a:extLst>
                </a:gridCol>
              </a:tblGrid>
              <a:tr h="314325">
                <a:tc>
                  <a:txBody>
                    <a:bodyPr/>
                    <a:lstStyle/>
                    <a:p>
                      <a:pPr algn="l" fontAlgn="b"/>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 wide</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 deep</a:t>
                      </a:r>
                    </a:p>
                  </a:txBody>
                  <a:tcPr marL="9525" marR="9525" marT="9525" marB="0" anchor="b">
                    <a:lnL>
                      <a:noFill/>
                    </a:lnL>
                    <a:lnR>
                      <a:noFill/>
                    </a:lnR>
                    <a:lnT>
                      <a:noFill/>
                    </a:lnT>
                    <a:lnB>
                      <a:noFill/>
                    </a:lnB>
                    <a:solidFill>
                      <a:schemeClr val="accent1">
                        <a:lumMod val="20000"/>
                        <a:lumOff val="80000"/>
                      </a:schemeClr>
                    </a:solidFill>
                  </a:tcPr>
                </a:tc>
                <a:tc gridSpan="2">
                  <a:txBody>
                    <a:bodyPr/>
                    <a:lstStyle/>
                    <a:p>
                      <a:pPr algn="l" fontAlgn="b"/>
                      <a:r>
                        <a:rPr lang="en-US" sz="2000" b="0" i="0" u="none" strike="noStrike">
                          <a:solidFill>
                            <a:srgbClr val="000000"/>
                          </a:solidFill>
                          <a:effectLst/>
                          <a:latin typeface="Calibri"/>
                        </a:rPr>
                        <a:t>space per person</a:t>
                      </a:r>
                    </a:p>
                  </a:txBody>
                  <a:tcPr marL="9525" marR="9525" marT="9525" marB="0" anchor="b">
                    <a:lnL>
                      <a:noFill/>
                    </a:lnL>
                    <a:lnR>
                      <a:noFill/>
                    </a:lnR>
                    <a:lnT>
                      <a:noFill/>
                    </a:lnT>
                    <a:lnB>
                      <a:noFill/>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314325">
                <a:tc>
                  <a:txBody>
                    <a:bodyPr/>
                    <a:lstStyle/>
                    <a:p>
                      <a:pPr algn="r" fontAlgn="b"/>
                      <a:r>
                        <a:rPr lang="en-US" sz="2000" b="0" i="0" u="none" strike="noStrike" dirty="0">
                          <a:solidFill>
                            <a:srgbClr val="000000"/>
                          </a:solidFill>
                          <a:effectLst/>
                          <a:latin typeface="Calibri"/>
                        </a:rPr>
                        <a:t>1.5</a:t>
                      </a: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a:solidFill>
                            <a:srgbClr val="000000"/>
                          </a:solidFill>
                          <a:effectLst/>
                          <a:latin typeface="Calibri"/>
                        </a:rPr>
                        <a:t>3</a:t>
                      </a: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a:solidFill>
                            <a:srgbClr val="000000"/>
                          </a:solidFill>
                          <a:effectLst/>
                          <a:latin typeface="Calibri"/>
                        </a:rPr>
                        <a:t>4.5</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sq ft</a:t>
                      </a:r>
                    </a:p>
                  </a:txBody>
                  <a:tcPr marL="9525" marR="9525" marT="9525"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1"/>
                  </a:ext>
                </a:extLst>
              </a:tr>
              <a:tr h="923925">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1250000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people - bible ca site</a:t>
                      </a:r>
                    </a:p>
                  </a:txBody>
                  <a:tcPr marL="9525" marR="9525" marT="9525"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2"/>
                  </a:ext>
                </a:extLst>
              </a:tr>
              <a:tr h="6191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dirty="0">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5625000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a:solidFill>
                            <a:srgbClr val="000000"/>
                          </a:solidFill>
                          <a:effectLst/>
                          <a:latin typeface="Calibri"/>
                        </a:rPr>
                        <a:t>total sq ft</a:t>
                      </a:r>
                    </a:p>
                  </a:txBody>
                  <a:tcPr marL="9525" marR="9525" marT="9525"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3"/>
                  </a:ext>
                </a:extLst>
              </a:tr>
              <a:tr h="6191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0" i="0" u="none" strike="noStrike" dirty="0">
                          <a:solidFill>
                            <a:srgbClr val="000000"/>
                          </a:solidFill>
                          <a:effectLst/>
                          <a:latin typeface="Calibri"/>
                        </a:rPr>
                        <a:t>43500</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0" i="0" u="none" strike="noStrike" dirty="0" err="1">
                          <a:solidFill>
                            <a:srgbClr val="000000"/>
                          </a:solidFill>
                          <a:effectLst/>
                          <a:latin typeface="Calibri"/>
                        </a:rPr>
                        <a:t>sq</a:t>
                      </a:r>
                      <a:r>
                        <a:rPr lang="en-US" sz="2000" b="0" i="0" u="none" strike="noStrike" dirty="0">
                          <a:solidFill>
                            <a:srgbClr val="000000"/>
                          </a:solidFill>
                          <a:effectLst/>
                          <a:latin typeface="Calibri"/>
                        </a:rPr>
                        <a:t> </a:t>
                      </a:r>
                      <a:r>
                        <a:rPr lang="en-US" sz="2000" b="0" i="0" u="none" strike="noStrike" dirty="0" err="1">
                          <a:solidFill>
                            <a:srgbClr val="000000"/>
                          </a:solidFill>
                          <a:effectLst/>
                          <a:latin typeface="Calibri"/>
                        </a:rPr>
                        <a:t>ft</a:t>
                      </a:r>
                      <a:r>
                        <a:rPr lang="en-US" sz="2000" b="0" i="0" u="none" strike="noStrike" dirty="0">
                          <a:solidFill>
                            <a:srgbClr val="000000"/>
                          </a:solidFill>
                          <a:effectLst/>
                          <a:latin typeface="Calibri"/>
                        </a:rPr>
                        <a:t>/acre</a:t>
                      </a:r>
                    </a:p>
                  </a:txBody>
                  <a:tcPr marL="9525" marR="9525" marT="9525"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4"/>
                  </a:ext>
                </a:extLst>
              </a:tr>
              <a:tr h="314325">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endParaRPr lang="en-US" sz="2000" b="0" i="0" u="none" strike="noStrike">
                        <a:solidFill>
                          <a:srgbClr val="000000"/>
                        </a:solidFill>
                        <a:effectLst/>
                        <a:latin typeface="Calibri"/>
                      </a:endParaRPr>
                    </a:p>
                  </a:txBody>
                  <a:tcPr marL="9525" marR="9525" marT="9525" marB="0" anchor="b">
                    <a:lnL>
                      <a:noFill/>
                    </a:lnL>
                    <a:lnR>
                      <a:noFill/>
                    </a:lnR>
                    <a:lnT>
                      <a:noFill/>
                    </a:lnT>
                    <a:lnB>
                      <a:noFill/>
                    </a:lnB>
                    <a:solidFill>
                      <a:schemeClr val="accent1">
                        <a:lumMod val="20000"/>
                        <a:lumOff val="80000"/>
                      </a:schemeClr>
                    </a:solidFill>
                  </a:tcPr>
                </a:tc>
                <a:tc>
                  <a:txBody>
                    <a:bodyPr/>
                    <a:lstStyle/>
                    <a:p>
                      <a:pPr algn="r" fontAlgn="b"/>
                      <a:r>
                        <a:rPr lang="en-US" sz="2000" b="1" i="0" u="none" strike="noStrike" dirty="0">
                          <a:solidFill>
                            <a:srgbClr val="000000"/>
                          </a:solidFill>
                          <a:effectLst/>
                          <a:latin typeface="Calibri"/>
                        </a:rPr>
                        <a:t>129</a:t>
                      </a:r>
                    </a:p>
                  </a:txBody>
                  <a:tcPr marL="9525" marR="9525" marT="9525" marB="0" anchor="b">
                    <a:lnL>
                      <a:noFill/>
                    </a:lnL>
                    <a:lnR>
                      <a:noFill/>
                    </a:lnR>
                    <a:lnT>
                      <a:noFill/>
                    </a:lnT>
                    <a:lnB>
                      <a:noFill/>
                    </a:lnB>
                    <a:solidFill>
                      <a:schemeClr val="accent1">
                        <a:lumMod val="20000"/>
                        <a:lumOff val="80000"/>
                      </a:schemeClr>
                    </a:solidFill>
                  </a:tcPr>
                </a:tc>
                <a:tc>
                  <a:txBody>
                    <a:bodyPr/>
                    <a:lstStyle/>
                    <a:p>
                      <a:pPr algn="l" fontAlgn="b"/>
                      <a:r>
                        <a:rPr lang="en-US" sz="2000" b="1" i="0" u="none" strike="noStrike" dirty="0">
                          <a:solidFill>
                            <a:srgbClr val="000000"/>
                          </a:solidFill>
                          <a:effectLst/>
                          <a:latin typeface="Calibri"/>
                        </a:rPr>
                        <a:t>acres</a:t>
                      </a:r>
                    </a:p>
                  </a:txBody>
                  <a:tcPr marL="9525" marR="9525" marT="9525"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1436914" y="5107887"/>
            <a:ext cx="1537600" cy="461665"/>
          </a:xfrm>
          <a:prstGeom prst="rect">
            <a:avLst/>
          </a:prstGeom>
          <a:noFill/>
        </p:spPr>
        <p:txBody>
          <a:bodyPr wrap="none" rtlCol="0">
            <a:spAutoFit/>
          </a:bodyPr>
          <a:lstStyle/>
          <a:p>
            <a:pPr defTabSz="914400" fontAlgn="base">
              <a:spcBef>
                <a:spcPct val="0"/>
              </a:spcBef>
              <a:spcAft>
                <a:spcPct val="0"/>
              </a:spcAft>
            </a:pPr>
            <a:r>
              <a:rPr lang="en-US" sz="2400" dirty="0">
                <a:solidFill>
                  <a:prstClr val="white"/>
                </a:solidFill>
                <a:latin typeface="Arial" charset="0"/>
                <a:cs typeface="Arial" charset="0"/>
              </a:rPr>
              <a:t>130 acres</a:t>
            </a:r>
          </a:p>
        </p:txBody>
      </p:sp>
      <p:sp>
        <p:nvSpPr>
          <p:cNvPr id="2" name="Title 1"/>
          <p:cNvSpPr>
            <a:spLocks noGrp="1"/>
          </p:cNvSpPr>
          <p:nvPr>
            <p:ph type="title"/>
          </p:nvPr>
        </p:nvSpPr>
        <p:spPr>
          <a:xfrm>
            <a:off x="4132614" y="3804822"/>
            <a:ext cx="2731324" cy="952500"/>
          </a:xfrm>
        </p:spPr>
        <p:txBody>
          <a:bodyPr/>
          <a:lstStyle/>
          <a:p>
            <a:r>
              <a:rPr lang="en-US" sz="2400" b="1" dirty="0">
                <a:solidFill>
                  <a:schemeClr val="tx2"/>
                </a:solidFill>
              </a:rPr>
              <a:t>How much Space needed </a:t>
            </a:r>
            <a:br>
              <a:rPr lang="en-US" sz="2400" b="1" dirty="0">
                <a:solidFill>
                  <a:schemeClr val="tx2"/>
                </a:solidFill>
              </a:rPr>
            </a:br>
            <a:r>
              <a:rPr lang="en-US" sz="2400" b="1" dirty="0">
                <a:solidFill>
                  <a:schemeClr val="tx2"/>
                </a:solidFill>
              </a:rPr>
              <a:t>on the sides of Mountain?</a:t>
            </a:r>
          </a:p>
        </p:txBody>
      </p:sp>
      <p:sp>
        <p:nvSpPr>
          <p:cNvPr id="5" name="TextBox 4"/>
          <p:cNvSpPr txBox="1"/>
          <p:nvPr/>
        </p:nvSpPr>
        <p:spPr>
          <a:xfrm>
            <a:off x="5379517" y="667040"/>
            <a:ext cx="3903498" cy="2031325"/>
          </a:xfrm>
          <a:prstGeom prst="rect">
            <a:avLst/>
          </a:prstGeom>
          <a:noFill/>
        </p:spPr>
        <p:txBody>
          <a:bodyPr wrap="square" rtlCol="0">
            <a:spAutoFit/>
          </a:bodyPr>
          <a:lstStyle/>
          <a:p>
            <a:pPr defTabSz="914400" fontAlgn="base">
              <a:spcBef>
                <a:spcPct val="0"/>
              </a:spcBef>
              <a:spcAft>
                <a:spcPct val="0"/>
              </a:spcAft>
            </a:pPr>
            <a:r>
              <a:rPr lang="en-US" b="1" dirty="0">
                <a:solidFill>
                  <a:prstClr val="black"/>
                </a:solidFill>
                <a:latin typeface="Arial" charset="0"/>
                <a:cs typeface="Arial" charset="0"/>
              </a:rPr>
              <a:t>Joshua 8:35(ESV) </a:t>
            </a:r>
            <a:br>
              <a:rPr lang="en-US" dirty="0">
                <a:solidFill>
                  <a:prstClr val="black"/>
                </a:solidFill>
                <a:latin typeface="Arial" charset="0"/>
                <a:cs typeface="Arial" charset="0"/>
              </a:rPr>
            </a:br>
            <a:r>
              <a:rPr lang="en-US" baseline="30000" dirty="0">
                <a:solidFill>
                  <a:prstClr val="black"/>
                </a:solidFill>
                <a:latin typeface="Arial" charset="0"/>
                <a:cs typeface="Arial" charset="0"/>
              </a:rPr>
              <a:t>35</a:t>
            </a:r>
            <a:r>
              <a:rPr lang="en-US" dirty="0">
                <a:solidFill>
                  <a:prstClr val="black"/>
                </a:solidFill>
                <a:latin typeface="Arial" charset="0"/>
                <a:cs typeface="Arial" charset="0"/>
              </a:rPr>
              <a:t>There was not a word of all that Moses commanded that Joshua did not read before all the assembly of Israel, and the women, and the little ones, and the sojourners who lived among them. </a:t>
            </a:r>
          </a:p>
        </p:txBody>
      </p:sp>
      <p:pic>
        <p:nvPicPr>
          <p:cNvPr id="9"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7" y="1682696"/>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58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a:xfrm>
            <a:off x="914400" y="788458"/>
            <a:ext cx="8229600" cy="952500"/>
          </a:xfrm>
        </p:spPr>
        <p:txBody>
          <a:bodyPr/>
          <a:lstStyle/>
          <a:p>
            <a:r>
              <a:rPr lang="en-US" altLang="en-US" dirty="0"/>
              <a:t>Natural Amphitheater </a:t>
            </a:r>
            <a:br>
              <a:rPr lang="en-US" altLang="en-US" dirty="0"/>
            </a:br>
            <a:r>
              <a:rPr lang="en-US" altLang="en-US" dirty="0"/>
              <a:t>at </a:t>
            </a:r>
            <a:r>
              <a:rPr lang="en-US" altLang="en-US" dirty="0" err="1"/>
              <a:t>Shechem</a:t>
            </a:r>
            <a:endParaRPr lang="en-US" altLang="en-US" dirty="0"/>
          </a:p>
        </p:txBody>
      </p:sp>
      <p:pic>
        <p:nvPicPr>
          <p:cNvPr id="60420" name="Picture 4" descr="bible-archeology-altar-of-joshua-amphitheater-between-mt-gerizim-e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37" y="1924855"/>
            <a:ext cx="8024813" cy="36300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02453" y="73332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3"/>
          <p:cNvGrpSpPr>
            <a:grpSpLocks noGrp="1" noUngrp="1" noChangeAspect="1"/>
          </p:cNvGrpSpPr>
          <p:nvPr/>
        </p:nvGrpSpPr>
        <p:grpSpPr bwMode="auto">
          <a:xfrm>
            <a:off x="-2286000" y="568720"/>
            <a:ext cx="13716000" cy="3820583"/>
            <a:chOff x="685800" y="2320925"/>
            <a:chExt cx="7772400" cy="2597150"/>
          </a:xfrm>
        </p:grpSpPr>
        <p:pic>
          <p:nvPicPr>
            <p:cNvPr id="120852" name="Picture 1" descr="Mt Ebal, Shechem and Michmetah panorama, tb052106504"/>
            <p:cNvPicPr>
              <a:picLocks noRot="1" noChangeAspect="1" noMove="1" noResize="1"/>
            </p:cNvPicPr>
            <p:nvPr isPhoto="1"/>
          </p:nvPicPr>
          <p:blipFill>
            <a:blip r:embed="rId3" cstate="print"/>
            <a:srcRect/>
            <a:stretch>
              <a:fillRect/>
            </a:stretch>
          </p:blipFill>
          <p:spPr bwMode="auto">
            <a:xfrm>
              <a:off x="685800" y="2320925"/>
              <a:ext cx="7772400" cy="2216150"/>
            </a:xfrm>
            <a:prstGeom prst="rect">
              <a:avLst/>
            </a:prstGeom>
            <a:noFill/>
            <a:ln w="9525">
              <a:noFill/>
              <a:miter lim="800000"/>
              <a:headEnd/>
              <a:tailEnd/>
            </a:ln>
          </p:spPr>
        </p:pic>
        <p:sp>
          <p:nvSpPr>
            <p:cNvPr id="120853" name="Rectangle 2"/>
            <p:cNvSpPr>
              <a:spLocks noChangeArrowheads="1"/>
            </p:cNvSpPr>
            <p:nvPr/>
          </p:nvSpPr>
          <p:spPr bwMode="auto">
            <a:xfrm>
              <a:off x="685800" y="4575175"/>
              <a:ext cx="7772400" cy="342900"/>
            </a:xfrm>
            <a:prstGeom prst="rect">
              <a:avLst/>
            </a:prstGeom>
            <a:noFill/>
            <a:ln w="9525">
              <a:noFill/>
              <a:miter lim="800000"/>
              <a:headEnd/>
              <a:tailEnd/>
            </a:ln>
          </p:spPr>
          <p:txBody>
            <a:bodyPr anchor="ctr"/>
            <a:lstStyle/>
            <a:p>
              <a:pPr algn="ctr" defTabSz="914400" fontAlgn="base">
                <a:spcBef>
                  <a:spcPct val="0"/>
                </a:spcBef>
                <a:spcAft>
                  <a:spcPct val="0"/>
                </a:spcAft>
              </a:pPr>
              <a:r>
                <a:rPr lang="en-US" sz="2200" dirty="0">
                  <a:solidFill>
                    <a:srgbClr val="000000"/>
                  </a:solidFill>
                  <a:latin typeface="Calibri" pitchFamily="34" charset="0"/>
                  <a:ea typeface="ＭＳ Ｐゴシック" pitchFamily="34" charset="-128"/>
                  <a:cs typeface="Arial" charset="0"/>
                </a:rPr>
                <a:t>Mount Ebal, Shechem and Michmethath panorama</a:t>
              </a:r>
            </a:p>
          </p:txBody>
        </p:sp>
      </p:grpSp>
      <p:sp>
        <p:nvSpPr>
          <p:cNvPr id="6" name="Line 9"/>
          <p:cNvSpPr>
            <a:spLocks noChangeShapeType="1"/>
          </p:cNvSpPr>
          <p:nvPr/>
        </p:nvSpPr>
        <p:spPr bwMode="auto">
          <a:xfrm flipH="1">
            <a:off x="2971800" y="1463000"/>
            <a:ext cx="228600"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7" name="Text Box 16"/>
          <p:cNvSpPr txBox="1">
            <a:spLocks noChangeArrowheads="1"/>
          </p:cNvSpPr>
          <p:nvPr/>
        </p:nvSpPr>
        <p:spPr bwMode="auto">
          <a:xfrm>
            <a:off x="211387" y="1140476"/>
            <a:ext cx="1055096"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Oval 7"/>
          <p:cNvSpPr/>
          <p:nvPr/>
        </p:nvSpPr>
        <p:spPr>
          <a:xfrm>
            <a:off x="1828800" y="2606000"/>
            <a:ext cx="914400" cy="762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2894900" y="1145500"/>
            <a:ext cx="869149"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454371" y="2352000"/>
            <a:ext cx="1398716"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6728474" y="2733000"/>
            <a:ext cx="1612686"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Balata</a:t>
            </a: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refugee camp</a:t>
            </a:r>
          </a:p>
        </p:txBody>
      </p:sp>
      <p:sp>
        <p:nvSpPr>
          <p:cNvPr id="13" name="Freeform 12"/>
          <p:cNvSpPr/>
          <p:nvPr/>
        </p:nvSpPr>
        <p:spPr>
          <a:xfrm>
            <a:off x="3730656" y="2108585"/>
            <a:ext cx="7191375" cy="465226"/>
          </a:xfrm>
          <a:custGeom>
            <a:avLst/>
            <a:gdLst>
              <a:gd name="connsiteX0" fmla="*/ 0 w 7191375"/>
              <a:gd name="connsiteY0" fmla="*/ 0 h 558271"/>
              <a:gd name="connsiteX1" fmla="*/ 2794000 w 7191375"/>
              <a:gd name="connsiteY1" fmla="*/ 476250 h 558271"/>
              <a:gd name="connsiteX2" fmla="*/ 4810125 w 7191375"/>
              <a:gd name="connsiteY2" fmla="*/ 492125 h 558271"/>
              <a:gd name="connsiteX3" fmla="*/ 7191375 w 7191375"/>
              <a:gd name="connsiteY3" fmla="*/ 254000 h 558271"/>
            </a:gdLst>
            <a:ahLst/>
            <a:cxnLst>
              <a:cxn ang="0">
                <a:pos x="connsiteX0" y="connsiteY0"/>
              </a:cxn>
              <a:cxn ang="0">
                <a:pos x="connsiteX1" y="connsiteY1"/>
              </a:cxn>
              <a:cxn ang="0">
                <a:pos x="connsiteX2" y="connsiteY2"/>
              </a:cxn>
              <a:cxn ang="0">
                <a:pos x="connsiteX3" y="connsiteY3"/>
              </a:cxn>
            </a:cxnLst>
            <a:rect l="l" t="t" r="r" b="b"/>
            <a:pathLst>
              <a:path w="7191375" h="558271">
                <a:moveTo>
                  <a:pt x="0" y="0"/>
                </a:moveTo>
                <a:cubicBezTo>
                  <a:pt x="996156" y="197114"/>
                  <a:pt x="1992313" y="394229"/>
                  <a:pt x="2794000" y="476250"/>
                </a:cubicBezTo>
                <a:cubicBezTo>
                  <a:pt x="3595687" y="558271"/>
                  <a:pt x="4077229" y="529167"/>
                  <a:pt x="4810125" y="492125"/>
                </a:cubicBezTo>
                <a:cubicBezTo>
                  <a:pt x="5543021" y="455083"/>
                  <a:pt x="7191375" y="254000"/>
                  <a:pt x="7191375" y="25400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rot="211947">
            <a:off x="5916690" y="2116307"/>
            <a:ext cx="2276200"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Michmethath Valley</a:t>
            </a:r>
          </a:p>
        </p:txBody>
      </p:sp>
      <p:sp>
        <p:nvSpPr>
          <p:cNvPr id="15" name="Oval 14"/>
          <p:cNvSpPr/>
          <p:nvPr/>
        </p:nvSpPr>
        <p:spPr>
          <a:xfrm>
            <a:off x="5105400" y="2860000"/>
            <a:ext cx="5334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16" name="Text Box 16"/>
          <p:cNvSpPr txBox="1">
            <a:spLocks noChangeArrowheads="1"/>
          </p:cNvSpPr>
          <p:nvPr/>
        </p:nvSpPr>
        <p:spPr bwMode="auto">
          <a:xfrm>
            <a:off x="4328746" y="2606000"/>
            <a:ext cx="915507"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Jacob’s</a:t>
            </a: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Well</a:t>
            </a:r>
          </a:p>
        </p:txBody>
      </p:sp>
      <p:pic>
        <p:nvPicPr>
          <p:cNvPr id="1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972" y="684400"/>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O:\OT Lessons-Danny\Joshua-2015\2015 Working\Shechem\Top Cross Section-North to Sou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80" y="4389303"/>
            <a:ext cx="7660880" cy="178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95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7" name="Group 3"/>
          <p:cNvGrpSpPr>
            <a:grpSpLocks noGrp="1" noUngrp="1" noChangeAspect="1"/>
          </p:cNvGrpSpPr>
          <p:nvPr/>
        </p:nvGrpSpPr>
        <p:grpSpPr bwMode="auto">
          <a:xfrm>
            <a:off x="0" y="571541"/>
            <a:ext cx="9144000" cy="5470261"/>
            <a:chOff x="685800" y="828675"/>
            <a:chExt cx="7772400" cy="5580063"/>
          </a:xfrm>
        </p:grpSpPr>
        <p:pic>
          <p:nvPicPr>
            <p:cNvPr id="126984" name="Picture 1" descr="Shechem, Mt Ebal, Sychar from Mt Gerizim, tb070507675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2698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defTabSz="914400" fontAlgn="base">
                <a:lnSpc>
                  <a:spcPct val="90000"/>
                </a:lnSpc>
                <a:spcBef>
                  <a:spcPct val="0"/>
                </a:spcBef>
                <a:spcAft>
                  <a:spcPct val="0"/>
                </a:spcAft>
              </a:pPr>
              <a:r>
                <a:rPr lang="en-US" sz="2200">
                  <a:solidFill>
                    <a:srgbClr val="000000"/>
                  </a:solidFill>
                  <a:latin typeface="Calibri" pitchFamily="34" charset="0"/>
                  <a:ea typeface="ＭＳ Ｐゴシック" pitchFamily="34" charset="-128"/>
                  <a:cs typeface="Arial" charset="0"/>
                </a:rPr>
                <a:t>Shechem, Mount Ebal, Sychar from Mount Gerizim</a:t>
              </a:r>
            </a:p>
          </p:txBody>
        </p:sp>
      </p:grpSp>
      <p:sp>
        <p:nvSpPr>
          <p:cNvPr id="7" name="Text Box 16"/>
          <p:cNvSpPr txBox="1">
            <a:spLocks noChangeArrowheads="1"/>
          </p:cNvSpPr>
          <p:nvPr/>
        </p:nvSpPr>
        <p:spPr bwMode="auto">
          <a:xfrm>
            <a:off x="-389" y="1587500"/>
            <a:ext cx="1055096"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Oval 7"/>
          <p:cNvSpPr/>
          <p:nvPr/>
        </p:nvSpPr>
        <p:spPr>
          <a:xfrm>
            <a:off x="4114800" y="3683000"/>
            <a:ext cx="1828800" cy="762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5409493" y="2857500"/>
            <a:ext cx="869149"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Text Box 16"/>
          <p:cNvSpPr txBox="1">
            <a:spLocks noChangeArrowheads="1"/>
          </p:cNvSpPr>
          <p:nvPr/>
        </p:nvSpPr>
        <p:spPr bwMode="auto">
          <a:xfrm>
            <a:off x="5864571" y="3791595"/>
            <a:ext cx="1398716"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1" name="Text Box 16"/>
          <p:cNvSpPr txBox="1">
            <a:spLocks noChangeArrowheads="1"/>
          </p:cNvSpPr>
          <p:nvPr/>
        </p:nvSpPr>
        <p:spPr bwMode="auto">
          <a:xfrm>
            <a:off x="168028" y="5016500"/>
            <a:ext cx="1417376"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Gerizim</a:t>
            </a:r>
          </a:p>
        </p:txBody>
      </p:sp>
      <p:pic>
        <p:nvPicPr>
          <p:cNvPr id="1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3076" y="73332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1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a:xfrm>
            <a:off x="1195391" y="800365"/>
            <a:ext cx="7491412" cy="952500"/>
          </a:xfrm>
        </p:spPr>
        <p:txBody>
          <a:bodyPr/>
          <a:lstStyle/>
          <a:p>
            <a:r>
              <a:rPr lang="en-US" altLang="en-US" sz="4000"/>
              <a:t>View of Mount Gerizim from above Mount Ebal.</a:t>
            </a:r>
          </a:p>
        </p:txBody>
      </p:sp>
      <p:pic>
        <p:nvPicPr>
          <p:cNvPr id="61444" name="Picture 4" descr="View of Mount Gerizim from above Mount E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40" y="1911620"/>
            <a:ext cx="6650037" cy="3701521"/>
          </a:xfrm>
          <a:prstGeom prst="rect">
            <a:avLst/>
          </a:prstGeom>
          <a:noFill/>
          <a:extLst>
            <a:ext uri="{909E8E84-426E-40DD-AFC4-6F175D3DCCD1}">
              <a14:hiddenFill xmlns:a14="http://schemas.microsoft.com/office/drawing/2010/main">
                <a:solidFill>
                  <a:srgbClr val="FFFFFF"/>
                </a:solidFill>
              </a14:hiddenFill>
            </a:ext>
          </a:extLst>
        </p:spPr>
      </p:pic>
      <p:sp>
        <p:nvSpPr>
          <p:cNvPr id="61445" name="Rectangle 5"/>
          <p:cNvSpPr>
            <a:spLocks noChangeArrowheads="1"/>
          </p:cNvSpPr>
          <p:nvPr/>
        </p:nvSpPr>
        <p:spPr bwMode="auto">
          <a:xfrm>
            <a:off x="582615" y="4620644"/>
            <a:ext cx="1364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r>
              <a:rPr lang="en-US" altLang="en-US">
                <a:solidFill>
                  <a:prstClr val="black"/>
                </a:solidFill>
                <a:latin typeface="Arial" charset="0"/>
                <a:cs typeface="Arial" charset="0"/>
              </a:rPr>
              <a:t>Mt. Gerizim</a:t>
            </a:r>
          </a:p>
          <a:p>
            <a:pPr defTabSz="914400" eaLnBrk="0" fontAlgn="base" hangingPunct="0">
              <a:spcBef>
                <a:spcPct val="0"/>
              </a:spcBef>
              <a:spcAft>
                <a:spcPct val="0"/>
              </a:spcAft>
            </a:pPr>
            <a:r>
              <a:rPr lang="en-US" altLang="en-US">
                <a:solidFill>
                  <a:prstClr val="black"/>
                </a:solidFill>
                <a:latin typeface="Arial" charset="0"/>
                <a:cs typeface="Arial" charset="0"/>
              </a:rPr>
              <a:t>Blessings </a:t>
            </a:r>
          </a:p>
        </p:txBody>
      </p:sp>
      <p:sp>
        <p:nvSpPr>
          <p:cNvPr id="61446" name="Rectangle 6"/>
          <p:cNvSpPr>
            <a:spLocks noChangeArrowheads="1"/>
          </p:cNvSpPr>
          <p:nvPr/>
        </p:nvSpPr>
        <p:spPr bwMode="auto">
          <a:xfrm>
            <a:off x="4324389" y="1904640"/>
            <a:ext cx="10310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r>
              <a:rPr lang="en-US" altLang="en-US">
                <a:solidFill>
                  <a:prstClr val="black"/>
                </a:solidFill>
                <a:latin typeface="Arial" charset="0"/>
                <a:cs typeface="Arial" charset="0"/>
              </a:rPr>
              <a:t>Mt. Ebal</a:t>
            </a:r>
          </a:p>
          <a:p>
            <a:pPr defTabSz="914400" eaLnBrk="0" fontAlgn="base" hangingPunct="0">
              <a:spcBef>
                <a:spcPct val="0"/>
              </a:spcBef>
              <a:spcAft>
                <a:spcPct val="0"/>
              </a:spcAft>
            </a:pPr>
            <a:r>
              <a:rPr lang="en-US" altLang="en-US">
                <a:solidFill>
                  <a:prstClr val="black"/>
                </a:solidFill>
                <a:latin typeface="Arial" charset="0"/>
                <a:cs typeface="Arial" charset="0"/>
              </a:rPr>
              <a:t>Curses</a:t>
            </a:r>
          </a:p>
        </p:txBody>
      </p:sp>
      <p:pic>
        <p:nvPicPr>
          <p:cNvPr id="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719" y="73332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C0E5-1DC9-482E-8231-A4F0B5BBEDB4}"/>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0B4BBF7D-7868-4382-968B-2897256AC63D}"/>
              </a:ext>
            </a:extLst>
          </p:cNvPr>
          <p:cNvSpPr txBox="1"/>
          <p:nvPr/>
        </p:nvSpPr>
        <p:spPr>
          <a:xfrm>
            <a:off x="228027" y="1400175"/>
            <a:ext cx="8579089" cy="51706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First, the author established that the event took place at Sychar (Jn 4:6). By making reference to Jacob he reminded his readers/hearers that this is where Jacob first settled when he returned to the Promised Land from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Paddan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Aram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33:18). At this spot Abram received God’s promise that “To your offspring I will give this land”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12:7). In addition to God’s promise given here to Abram, the writer wanted the hearer/reader to remember that many human agreements were made at Shechem in Bible history. Unfortunately, most were corrupted because of man’s sin. For example, Jacob made a promise to spare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Hamor</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and the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Shechemites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after Dinah was sexually violated. Jacob’s use of circumcision to confirm the agreement with the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Shechemites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was the same symbol God had ordained as “the sign of the covenant between Me and you”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17:11). To seal a human agreement in this manner and have it subsequently abrogated as Jacob’s sons had done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34), could not have escaped the attention of the original hearers/reader.</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Later, we read in the Bible that Jacob did not destroy family idols: rather he simply placed them under a tree near Shechem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35). This whole account is a testimony to the human condition and our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willful</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tendency not to obey God. Jacob, who even had the privilege of a personal revelation from God, still could not totally eliminate idol worship; he played on the edge and placed the idols under a tree rather than destroying them.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The reader/hearer also should have been reminded that Shechem was near the place where Joseph’s brothers sold him into slavery and then concocted a lie to explain Joseph’s absence to their father Jacob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37)—another example of man’s deceit and deception.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All of these accounts are, in themselves, mini-stories that illustrate the human condition and how incapable we are of making a lasting promise to God. As a result, we are in need of rescue and restoration and only God, with His patience, could develop and execute a plan, seen throughout Bible history, for accomplishing a restoration that did not rely on man’s fallible nature.</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Juxtaposed against the human failings, lies and deceits, the hearer/reader’s attention was brought to the fact that Shechem was where God reminded the people that He is faithful. Having given Abram the promise of the land, the Israelites were to remember that promise by going to Shechem, building an altar worshipping and re-reading God’s Law. This would refresh in the minds of the Israelites how God had led them out of bondage as He had promised and into a land He had promised. The rededication ceremony was accomplished and is described in Joshua 8. Following the conquest, Joshua again assembled the people at Shechem where he reviewed God’s promises and Israel’s obligations, eliciting from the people an agreement that they would “serve the Lord our God and obey Him” (Jos 24:24). This promise was another one that was repeatedly broken as revealed in the succeeding books of the Old Testament.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Earlier in Israel’s history Joseph, as he lay dying in Egypt, reminded the people that God would lead them to the land He had promised to Abraham, Isaac and his father Jacob. He asked that when they did return, they “carry my bones up from this place”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50:25). This was fulfilled in Joshua 24:32 when the body of Joseph was placed in a tomb in Shechem.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The Hebrew hearer/reader would also remember that Shechem became the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center</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for the idolatrous worship practices that occurred following Israel’s capture by the Assyrians. Importing peoples from other lands and exporting Jewish believers, syncretism of pagan beliefs and Jewish practices resulted in a corrupted form of worship that became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centered</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Shechem and on </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Mt</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Gerizim</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by people who were known as Samaritans. They chose to be worshippers of other gods despite their earlier promise in Joshua 24.</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0006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r>
              <a:rPr lang="en-US" altLang="en-US">
                <a:solidFill>
                  <a:schemeClr val="bg1"/>
                </a:solidFill>
              </a:rPr>
              <a:t>Looking north from Mount Gerizim</a:t>
            </a:r>
          </a:p>
        </p:txBody>
      </p:sp>
      <p:pic>
        <p:nvPicPr>
          <p:cNvPr id="9219" name="Picture 3" descr="Looking north from Mount Gerizim, mat0514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86050" y="571500"/>
            <a:ext cx="6557963" cy="571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0" y="5143500"/>
            <a:ext cx="236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fontAlgn="base" hangingPunct="1">
              <a:spcBef>
                <a:spcPct val="0"/>
              </a:spcBef>
              <a:spcAft>
                <a:spcPct val="0"/>
              </a:spcAft>
            </a:pPr>
            <a:r>
              <a:rPr lang="en-US" altLang="en-US">
                <a:solidFill>
                  <a:srgbClr val="000000"/>
                </a:solidFill>
                <a:cs typeface="Arial" charset="0"/>
              </a:rPr>
              <a:t>Looking north from Mount Gerizim </a:t>
            </a:r>
          </a:p>
        </p:txBody>
      </p:sp>
      <p:sp>
        <p:nvSpPr>
          <p:cNvPr id="9221" name="Line 5"/>
          <p:cNvSpPr>
            <a:spLocks noChangeShapeType="1"/>
          </p:cNvSpPr>
          <p:nvPr/>
        </p:nvSpPr>
        <p:spPr bwMode="auto">
          <a:xfrm flipH="1">
            <a:off x="8382000" y="30480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itchFamily="34" charset="0"/>
              <a:cs typeface="Arial" charset="0"/>
            </a:endParaRPr>
          </a:p>
        </p:txBody>
      </p:sp>
      <p:sp>
        <p:nvSpPr>
          <p:cNvPr id="9222" name="Line 6"/>
          <p:cNvSpPr>
            <a:spLocks noChangeShapeType="1"/>
          </p:cNvSpPr>
          <p:nvPr/>
        </p:nvSpPr>
        <p:spPr bwMode="auto">
          <a:xfrm flipH="1">
            <a:off x="5791200" y="19050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itchFamily="34" charset="0"/>
              <a:cs typeface="Arial" charset="0"/>
            </a:endParaRPr>
          </a:p>
        </p:txBody>
      </p:sp>
      <p:sp>
        <p:nvSpPr>
          <p:cNvPr id="9223" name="Line 7"/>
          <p:cNvSpPr>
            <a:spLocks noChangeShapeType="1"/>
          </p:cNvSpPr>
          <p:nvPr/>
        </p:nvSpPr>
        <p:spPr bwMode="auto">
          <a:xfrm flipH="1">
            <a:off x="3581400" y="9525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itchFamily="34" charset="0"/>
              <a:cs typeface="Arial" charset="0"/>
            </a:endParaRPr>
          </a:p>
        </p:txBody>
      </p:sp>
      <p:sp>
        <p:nvSpPr>
          <p:cNvPr id="9224" name="Line 8"/>
          <p:cNvSpPr>
            <a:spLocks noChangeShapeType="1"/>
          </p:cNvSpPr>
          <p:nvPr/>
        </p:nvSpPr>
        <p:spPr bwMode="auto">
          <a:xfrm>
            <a:off x="3733800" y="2603500"/>
            <a:ext cx="762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itchFamily="34" charset="0"/>
              <a:cs typeface="Arial" charset="0"/>
            </a:endParaRPr>
          </a:p>
        </p:txBody>
      </p:sp>
      <p:sp>
        <p:nvSpPr>
          <p:cNvPr id="9225" name="Text Box 9"/>
          <p:cNvSpPr txBox="1">
            <a:spLocks noChangeArrowheads="1"/>
          </p:cNvSpPr>
          <p:nvPr/>
        </p:nvSpPr>
        <p:spPr bwMode="auto">
          <a:xfrm>
            <a:off x="3336925" y="665428"/>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fontAlgn="base" hangingPunct="1">
              <a:spcBef>
                <a:spcPct val="0"/>
              </a:spcBef>
              <a:spcAft>
                <a:spcPct val="0"/>
              </a:spcAft>
            </a:pPr>
            <a:r>
              <a:rPr lang="en-US" altLang="en-US" sz="1800" b="1">
                <a:solidFill>
                  <a:srgbClr val="000000"/>
                </a:solidFill>
                <a:cs typeface="Arial" charset="0"/>
              </a:rPr>
              <a:t>Mt. Ebal</a:t>
            </a:r>
          </a:p>
        </p:txBody>
      </p:sp>
      <p:sp>
        <p:nvSpPr>
          <p:cNvPr id="9226" name="Text Box 10"/>
          <p:cNvSpPr txBox="1">
            <a:spLocks noChangeArrowheads="1"/>
          </p:cNvSpPr>
          <p:nvPr/>
        </p:nvSpPr>
        <p:spPr bwMode="auto">
          <a:xfrm>
            <a:off x="5410235" y="1587501"/>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fontAlgn="base" hangingPunct="1">
              <a:spcBef>
                <a:spcPct val="0"/>
              </a:spcBef>
              <a:spcAft>
                <a:spcPct val="0"/>
              </a:spcAft>
            </a:pPr>
            <a:r>
              <a:rPr lang="en-US" altLang="en-US" sz="1800" b="1">
                <a:solidFill>
                  <a:srgbClr val="FFFF00"/>
                </a:solidFill>
                <a:cs typeface="Arial" charset="0"/>
              </a:rPr>
              <a:t>Sychar</a:t>
            </a:r>
          </a:p>
        </p:txBody>
      </p:sp>
      <p:sp>
        <p:nvSpPr>
          <p:cNvPr id="9227" name="Text Box 11"/>
          <p:cNvSpPr txBox="1">
            <a:spLocks noChangeArrowheads="1"/>
          </p:cNvSpPr>
          <p:nvPr/>
        </p:nvSpPr>
        <p:spPr bwMode="auto">
          <a:xfrm>
            <a:off x="7575572" y="2667001"/>
            <a:ext cx="156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fontAlgn="base" hangingPunct="1">
              <a:spcBef>
                <a:spcPct val="0"/>
              </a:spcBef>
              <a:spcAft>
                <a:spcPct val="0"/>
              </a:spcAft>
            </a:pPr>
            <a:r>
              <a:rPr lang="en-US" altLang="en-US" sz="1800" b="1">
                <a:solidFill>
                  <a:srgbClr val="FFFF00"/>
                </a:solidFill>
                <a:cs typeface="Arial" charset="0"/>
              </a:rPr>
              <a:t>Jacob’s Well</a:t>
            </a:r>
          </a:p>
        </p:txBody>
      </p:sp>
      <p:sp>
        <p:nvSpPr>
          <p:cNvPr id="9228" name="Text Box 12"/>
          <p:cNvSpPr txBox="1">
            <a:spLocks noChangeArrowheads="1"/>
          </p:cNvSpPr>
          <p:nvPr/>
        </p:nvSpPr>
        <p:spPr bwMode="auto">
          <a:xfrm>
            <a:off x="2743236" y="2286001"/>
            <a:ext cx="2565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fontAlgn="base" hangingPunct="1">
              <a:spcBef>
                <a:spcPct val="0"/>
              </a:spcBef>
              <a:spcAft>
                <a:spcPct val="0"/>
              </a:spcAft>
            </a:pPr>
            <a:r>
              <a:rPr lang="en-US" altLang="en-US" sz="1800" b="1">
                <a:solidFill>
                  <a:srgbClr val="FFFF00"/>
                </a:solidFill>
                <a:cs typeface="Arial" charset="0"/>
              </a:rPr>
              <a:t>Tell Balata (Shechem)</a:t>
            </a:r>
          </a:p>
        </p:txBody>
      </p:sp>
      <p:pic>
        <p:nvPicPr>
          <p:cNvPr id="13"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59" y="119278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9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31</a:t>
            </a:fld>
            <a:endParaRPr lang="en-US" altLang="en-US">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6" y="571500"/>
            <a:ext cx="9016348" cy="5715000"/>
          </a:xfrm>
          <a:prstGeom prst="rect">
            <a:avLst/>
          </a:prstGeom>
        </p:spPr>
      </p:pic>
    </p:spTree>
    <p:extLst>
      <p:ext uri="{BB962C8B-B14F-4D97-AF65-F5344CB8AC3E}">
        <p14:creationId xmlns:p14="http://schemas.microsoft.com/office/powerpoint/2010/main" val="2234157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6373-2E9B-4204-8944-BE2734E7B2DB}"/>
              </a:ext>
            </a:extLst>
          </p:cNvPr>
          <p:cNvSpPr>
            <a:spLocks noGrp="1"/>
          </p:cNvSpPr>
          <p:nvPr>
            <p:ph type="title"/>
          </p:nvPr>
        </p:nvSpPr>
        <p:spPr/>
        <p:txBody>
          <a:bodyPr/>
          <a:lstStyle/>
          <a:p>
            <a:r>
              <a:rPr lang="en-US" sz="3600" b="1" dirty="0">
                <a:solidFill>
                  <a:prstClr val="white"/>
                </a:solidFill>
                <a:latin typeface="Arial" panose="020B0604020202020204" pitchFamily="34" charset="0"/>
                <a:cs typeface="Arial" panose="020B0604020202020204" pitchFamily="34" charset="0"/>
              </a:rPr>
              <a:t>Shechem Strata</a:t>
            </a:r>
            <a:endParaRPr lang="en-US" dirty="0"/>
          </a:p>
        </p:txBody>
      </p:sp>
      <p:pic>
        <p:nvPicPr>
          <p:cNvPr id="3" name="Picture 2">
            <a:extLst>
              <a:ext uri="{FF2B5EF4-FFF2-40B4-BE49-F238E27FC236}">
                <a16:creationId xmlns:a16="http://schemas.microsoft.com/office/drawing/2014/main" id="{C2FCAF02-5F68-4D45-9F3D-A447EA1CBBEF}"/>
              </a:ext>
            </a:extLst>
          </p:cNvPr>
          <p:cNvPicPr/>
          <p:nvPr/>
        </p:nvPicPr>
        <p:blipFill>
          <a:blip r:embed="rId2"/>
          <a:stretch>
            <a:fillRect/>
          </a:stretch>
        </p:blipFill>
        <p:spPr>
          <a:xfrm>
            <a:off x="921469" y="1590682"/>
            <a:ext cx="7345837" cy="4555594"/>
          </a:xfrm>
          <a:prstGeom prst="rect">
            <a:avLst/>
          </a:prstGeom>
        </p:spPr>
      </p:pic>
      <p:graphicFrame>
        <p:nvGraphicFramePr>
          <p:cNvPr id="4" name="Table 3">
            <a:extLst>
              <a:ext uri="{FF2B5EF4-FFF2-40B4-BE49-F238E27FC236}">
                <a16:creationId xmlns:a16="http://schemas.microsoft.com/office/drawing/2014/main" id="{11822B32-2C6D-4B2D-ABFE-156E965C720B}"/>
              </a:ext>
            </a:extLst>
          </p:cNvPr>
          <p:cNvGraphicFramePr>
            <a:graphicFrameLocks noGrp="1"/>
          </p:cNvGraphicFramePr>
          <p:nvPr>
            <p:extLst>
              <p:ext uri="{D42A27DB-BD31-4B8C-83A1-F6EECF244321}">
                <p14:modId xmlns:p14="http://schemas.microsoft.com/office/powerpoint/2010/main" val="3977445659"/>
              </p:ext>
            </p:extLst>
          </p:nvPr>
        </p:nvGraphicFramePr>
        <p:xfrm>
          <a:off x="751063" y="6336783"/>
          <a:ext cx="8003823" cy="403860"/>
        </p:xfrm>
        <a:graphic>
          <a:graphicData uri="http://schemas.openxmlformats.org/drawingml/2006/table">
            <a:tbl>
              <a:tblPr firstRow="1" bandRow="1"/>
              <a:tblGrid>
                <a:gridCol w="1696169">
                  <a:extLst>
                    <a:ext uri="{9D8B030D-6E8A-4147-A177-3AD203B41FA5}">
                      <a16:colId xmlns:a16="http://schemas.microsoft.com/office/drawing/2014/main" val="4066213551"/>
                    </a:ext>
                  </a:extLst>
                </a:gridCol>
                <a:gridCol w="1354524">
                  <a:extLst>
                    <a:ext uri="{9D8B030D-6E8A-4147-A177-3AD203B41FA5}">
                      <a16:colId xmlns:a16="http://schemas.microsoft.com/office/drawing/2014/main" val="3221286561"/>
                    </a:ext>
                  </a:extLst>
                </a:gridCol>
                <a:gridCol w="1676570">
                  <a:extLst>
                    <a:ext uri="{9D8B030D-6E8A-4147-A177-3AD203B41FA5}">
                      <a16:colId xmlns:a16="http://schemas.microsoft.com/office/drawing/2014/main" val="753034794"/>
                    </a:ext>
                  </a:extLst>
                </a:gridCol>
                <a:gridCol w="1651179">
                  <a:extLst>
                    <a:ext uri="{9D8B030D-6E8A-4147-A177-3AD203B41FA5}">
                      <a16:colId xmlns:a16="http://schemas.microsoft.com/office/drawing/2014/main" val="3381723930"/>
                    </a:ext>
                  </a:extLst>
                </a:gridCol>
                <a:gridCol w="1625381">
                  <a:extLst>
                    <a:ext uri="{9D8B030D-6E8A-4147-A177-3AD203B41FA5}">
                      <a16:colId xmlns:a16="http://schemas.microsoft.com/office/drawing/2014/main" val="2108388843"/>
                    </a:ext>
                  </a:extLst>
                </a:gridCol>
              </a:tblGrid>
              <a:tr h="3295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1550-1400 BC</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Exodus 1446 BC</a:t>
                      </a:r>
                    </a:p>
                    <a:p>
                      <a:r>
                        <a:rPr lang="en-US" sz="1100" dirty="0"/>
                        <a:t>Conquest 1406- BC</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Exodus/Conquest</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85667"/>
                  </a:ext>
                </a:extLst>
              </a:tr>
            </a:tbl>
          </a:graphicData>
        </a:graphic>
      </p:graphicFrame>
      <p:sp>
        <p:nvSpPr>
          <p:cNvPr id="5" name="Arrow: Right 4">
            <a:extLst>
              <a:ext uri="{FF2B5EF4-FFF2-40B4-BE49-F238E27FC236}">
                <a16:creationId xmlns:a16="http://schemas.microsoft.com/office/drawing/2014/main" id="{1A568677-6CDD-4CEF-B213-98DCE33700BD}"/>
              </a:ext>
            </a:extLst>
          </p:cNvPr>
          <p:cNvSpPr/>
          <p:nvPr/>
        </p:nvSpPr>
        <p:spPr>
          <a:xfrm>
            <a:off x="320511" y="3987538"/>
            <a:ext cx="716437" cy="509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570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3"/>
          <p:cNvGrpSpPr>
            <a:grpSpLocks noGrp="1" noUngrp="1" noChangeAspect="1"/>
          </p:cNvGrpSpPr>
          <p:nvPr/>
        </p:nvGrpSpPr>
        <p:grpSpPr bwMode="auto">
          <a:xfrm>
            <a:off x="0" y="571534"/>
            <a:ext cx="9144000" cy="5470261"/>
            <a:chOff x="685800" y="828675"/>
            <a:chExt cx="7772400" cy="5580063"/>
          </a:xfrm>
        </p:grpSpPr>
        <p:pic>
          <p:nvPicPr>
            <p:cNvPr id="133141" name="Picture 1" descr="Shechem, Tell Balata, from above, tb070507673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133142"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defTabSz="914400" fontAlgn="base">
                <a:lnSpc>
                  <a:spcPct val="90000"/>
                </a:lnSpc>
                <a:spcBef>
                  <a:spcPct val="0"/>
                </a:spcBef>
                <a:spcAft>
                  <a:spcPct val="0"/>
                </a:spcAft>
              </a:pPr>
              <a:r>
                <a:rPr lang="en-US" sz="2200">
                  <a:solidFill>
                    <a:srgbClr val="000000"/>
                  </a:solidFill>
                  <a:latin typeface="Calibri" pitchFamily="34" charset="0"/>
                  <a:ea typeface="ＭＳ Ｐゴシック" pitchFamily="34" charset="-128"/>
                  <a:cs typeface="Arial" charset="0"/>
                </a:rPr>
                <a:t>Shechem, Tell Balata, from Mount Gerizim</a:t>
              </a:r>
            </a:p>
          </p:txBody>
        </p:sp>
      </p:grpSp>
      <p:sp>
        <p:nvSpPr>
          <p:cNvPr id="7" name="Line 9"/>
          <p:cNvSpPr>
            <a:spLocks noChangeShapeType="1"/>
          </p:cNvSpPr>
          <p:nvPr/>
        </p:nvSpPr>
        <p:spPr bwMode="auto">
          <a:xfrm flipV="1">
            <a:off x="2362200" y="3238500"/>
            <a:ext cx="685800" cy="63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8" name="Text Box 16"/>
          <p:cNvSpPr txBox="1">
            <a:spLocks noChangeArrowheads="1"/>
          </p:cNvSpPr>
          <p:nvPr/>
        </p:nvSpPr>
        <p:spPr bwMode="auto">
          <a:xfrm>
            <a:off x="1200248" y="2902595"/>
            <a:ext cx="1696041"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Middle Bronze</a:t>
            </a: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wall</a:t>
            </a:r>
          </a:p>
        </p:txBody>
      </p:sp>
      <p:sp>
        <p:nvSpPr>
          <p:cNvPr id="9" name="Line 9"/>
          <p:cNvSpPr>
            <a:spLocks noChangeShapeType="1"/>
          </p:cNvSpPr>
          <p:nvPr/>
        </p:nvSpPr>
        <p:spPr bwMode="auto">
          <a:xfrm flipH="1">
            <a:off x="3429000" y="2540000"/>
            <a:ext cx="381000" cy="444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10" name="Text Box 16"/>
          <p:cNvSpPr txBox="1">
            <a:spLocks noChangeArrowheads="1"/>
          </p:cNvSpPr>
          <p:nvPr/>
        </p:nvSpPr>
        <p:spPr bwMode="auto">
          <a:xfrm>
            <a:off x="3352227" y="2140595"/>
            <a:ext cx="1696041" cy="707886"/>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Middle Bronze</a:t>
            </a:r>
          </a:p>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gate</a:t>
            </a:r>
          </a:p>
        </p:txBody>
      </p:sp>
      <p:sp>
        <p:nvSpPr>
          <p:cNvPr id="11" name="Text Box 16"/>
          <p:cNvSpPr txBox="1">
            <a:spLocks noChangeArrowheads="1"/>
          </p:cNvSpPr>
          <p:nvPr/>
        </p:nvSpPr>
        <p:spPr bwMode="auto">
          <a:xfrm>
            <a:off x="2588077" y="4111575"/>
            <a:ext cx="2123145"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Baal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Berith</a:t>
            </a: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 temple</a:t>
            </a:r>
          </a:p>
        </p:txBody>
      </p:sp>
      <p:sp>
        <p:nvSpPr>
          <p:cNvPr id="12" name="Line 9"/>
          <p:cNvSpPr>
            <a:spLocks noChangeShapeType="1"/>
          </p:cNvSpPr>
          <p:nvPr/>
        </p:nvSpPr>
        <p:spPr bwMode="auto">
          <a:xfrm flipV="1">
            <a:off x="3657600" y="3429000"/>
            <a:ext cx="304800"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13" name="Line 9"/>
          <p:cNvSpPr>
            <a:spLocks noChangeShapeType="1"/>
          </p:cNvSpPr>
          <p:nvPr/>
        </p:nvSpPr>
        <p:spPr bwMode="auto">
          <a:xfrm>
            <a:off x="2362200" y="3302000"/>
            <a:ext cx="4572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a:off x="5976764" y="2984500"/>
            <a:ext cx="1710533" cy="400110"/>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standing stone</a:t>
            </a:r>
          </a:p>
        </p:txBody>
      </p:sp>
      <p:sp>
        <p:nvSpPr>
          <p:cNvPr id="15" name="Line 9"/>
          <p:cNvSpPr>
            <a:spLocks noChangeShapeType="1"/>
          </p:cNvSpPr>
          <p:nvPr/>
        </p:nvSpPr>
        <p:spPr bwMode="auto">
          <a:xfrm flipH="1">
            <a:off x="5105400" y="3175000"/>
            <a:ext cx="914400" cy="190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defTabSz="914400" fontAlgn="base">
              <a:spcBef>
                <a:spcPct val="0"/>
              </a:spcBef>
              <a:spcAft>
                <a:spcPct val="0"/>
              </a:spcAft>
              <a:defRPr/>
            </a:pPr>
            <a:endParaRPr lang="en-US" sz="2400" dirty="0">
              <a:solidFill>
                <a:srgbClr val="000000"/>
              </a:solidFill>
              <a:latin typeface="Calibri" pitchFamily="34" charset="0"/>
            </a:endParaRPr>
          </a:p>
        </p:txBody>
      </p:sp>
      <p:graphicFrame>
        <p:nvGraphicFramePr>
          <p:cNvPr id="2" name="Table 1">
            <a:extLst>
              <a:ext uri="{FF2B5EF4-FFF2-40B4-BE49-F238E27FC236}">
                <a16:creationId xmlns:a16="http://schemas.microsoft.com/office/drawing/2014/main" id="{A5622F84-00CA-4A29-A9B4-4A00DC77CFDE}"/>
              </a:ext>
            </a:extLst>
          </p:cNvPr>
          <p:cNvGraphicFramePr>
            <a:graphicFrameLocks noGrp="1"/>
          </p:cNvGraphicFramePr>
          <p:nvPr>
            <p:extLst>
              <p:ext uri="{D42A27DB-BD31-4B8C-83A1-F6EECF244321}">
                <p14:modId xmlns:p14="http://schemas.microsoft.com/office/powerpoint/2010/main" val="4170573406"/>
              </p:ext>
            </p:extLst>
          </p:nvPr>
        </p:nvGraphicFramePr>
        <p:xfrm>
          <a:off x="570088" y="155303"/>
          <a:ext cx="8003823" cy="403860"/>
        </p:xfrm>
        <a:graphic>
          <a:graphicData uri="http://schemas.openxmlformats.org/drawingml/2006/table">
            <a:tbl>
              <a:tblPr firstRow="1" bandRow="1"/>
              <a:tblGrid>
                <a:gridCol w="1696169">
                  <a:extLst>
                    <a:ext uri="{9D8B030D-6E8A-4147-A177-3AD203B41FA5}">
                      <a16:colId xmlns:a16="http://schemas.microsoft.com/office/drawing/2014/main" val="4066213551"/>
                    </a:ext>
                  </a:extLst>
                </a:gridCol>
                <a:gridCol w="1354524">
                  <a:extLst>
                    <a:ext uri="{9D8B030D-6E8A-4147-A177-3AD203B41FA5}">
                      <a16:colId xmlns:a16="http://schemas.microsoft.com/office/drawing/2014/main" val="3221286561"/>
                    </a:ext>
                  </a:extLst>
                </a:gridCol>
                <a:gridCol w="1676570">
                  <a:extLst>
                    <a:ext uri="{9D8B030D-6E8A-4147-A177-3AD203B41FA5}">
                      <a16:colId xmlns:a16="http://schemas.microsoft.com/office/drawing/2014/main" val="753034794"/>
                    </a:ext>
                  </a:extLst>
                </a:gridCol>
                <a:gridCol w="1651179">
                  <a:extLst>
                    <a:ext uri="{9D8B030D-6E8A-4147-A177-3AD203B41FA5}">
                      <a16:colId xmlns:a16="http://schemas.microsoft.com/office/drawing/2014/main" val="3381723930"/>
                    </a:ext>
                  </a:extLst>
                </a:gridCol>
                <a:gridCol w="1625381">
                  <a:extLst>
                    <a:ext uri="{9D8B030D-6E8A-4147-A177-3AD203B41FA5}">
                      <a16:colId xmlns:a16="http://schemas.microsoft.com/office/drawing/2014/main" val="2108388843"/>
                    </a:ext>
                  </a:extLst>
                </a:gridCol>
              </a:tblGrid>
              <a:tr h="3295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1550-1400 BC</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Exodus 1446 BC</a:t>
                      </a:r>
                    </a:p>
                    <a:p>
                      <a:r>
                        <a:rPr lang="en-US" sz="1100" dirty="0"/>
                        <a:t>Conquest 1406- BC</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100" dirty="0"/>
                        <a:t>Exodus/Conquest</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85667"/>
                  </a:ext>
                </a:extLst>
              </a:tr>
            </a:tbl>
          </a:graphicData>
        </a:graphic>
      </p:graphicFrame>
    </p:spTree>
    <p:extLst>
      <p:ext uri="{BB962C8B-B14F-4D97-AF65-F5344CB8AC3E}">
        <p14:creationId xmlns:p14="http://schemas.microsoft.com/office/powerpoint/2010/main" val="1938435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58" y="571500"/>
            <a:ext cx="7647709"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0379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Fortress/Temple</a:t>
            </a:r>
            <a:br>
              <a:rPr lang="en-US" dirty="0"/>
            </a:br>
            <a:endParaRPr lang="en-US" dirty="0"/>
          </a:p>
        </p:txBody>
      </p:sp>
      <p:pic>
        <p:nvPicPr>
          <p:cNvPr id="8194" name="Picture 2" descr="http://hlpimages.azurewebsites.net/ICSASH08/fortress-temple.jpg?mode=max&amp;maxwidth=800&amp;maxheight=800&amp;hash=18618536203b9aa68dfd7ab1bea21e3a8e6d53e7">
            <a:hlinkClick r:id="rId3" tooltip="Click to clos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084" y="1317625"/>
            <a:ext cx="7868147" cy="436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340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hidden="1"/>
          <p:cNvSpPr>
            <a:spLocks noGrp="1" noChangeArrowheads="1"/>
          </p:cNvSpPr>
          <p:nvPr>
            <p:ph type="title"/>
          </p:nvPr>
        </p:nvSpPr>
        <p:spPr/>
        <p:txBody>
          <a:bodyPr/>
          <a:lstStyle/>
          <a:p>
            <a:pPr eaLnBrk="1" hangingPunct="1"/>
            <a:endParaRPr lang="en-US" dirty="0">
              <a:ea typeface="ＭＳ Ｐゴシック" pitchFamily="34" charset="-128"/>
            </a:endParaRPr>
          </a:p>
        </p:txBody>
      </p:sp>
      <p:pic>
        <p:nvPicPr>
          <p:cNvPr id="145410" name="Picture 3" descr="Shechem standing stone, tb n011300 sr"/>
          <p:cNvPicPr preferRelativeResize="0">
            <a:picLocks noChangeAspect="1" noChangeArrowheads="1"/>
          </p:cNvPicPr>
          <p:nvPr>
            <p:custDataLst>
              <p:tags r:id="rId1"/>
            </p:custDataLst>
          </p:nvPr>
        </p:nvPicPr>
        <p:blipFill>
          <a:blip r:embed="rId4" cstate="print"/>
          <a:srcRect/>
          <a:stretch>
            <a:fillRect/>
          </a:stretch>
        </p:blipFill>
        <p:spPr bwMode="auto">
          <a:xfrm>
            <a:off x="-31750" y="551656"/>
            <a:ext cx="9207500" cy="5754688"/>
          </a:xfrm>
          <a:prstGeom prst="rect">
            <a:avLst/>
          </a:prstGeom>
          <a:noFill/>
          <a:ln w="101600" cmpd="thinThick">
            <a:noFill/>
            <a:miter lim="800000"/>
            <a:headEnd/>
            <a:tailEnd/>
          </a:ln>
        </p:spPr>
      </p:pic>
      <p:sp>
        <p:nvSpPr>
          <p:cNvPr id="122884" name="Text Box 4"/>
          <p:cNvSpPr txBox="1">
            <a:spLocks noChangeArrowheads="1"/>
          </p:cNvSpPr>
          <p:nvPr/>
        </p:nvSpPr>
        <p:spPr bwMode="auto">
          <a:xfrm>
            <a:off x="0" y="5905500"/>
            <a:ext cx="9144000" cy="381000"/>
          </a:xfrm>
          <a:prstGeom prst="rect">
            <a:avLst/>
          </a:prstGeom>
          <a:noFill/>
          <a:ln w="9525">
            <a:noFill/>
            <a:miter lim="800000"/>
            <a:headEnd/>
            <a:tailEnd/>
          </a:ln>
        </p:spPr>
        <p:txBody>
          <a:bodyPr/>
          <a:lstStyle/>
          <a:p>
            <a:pPr algn="ctr" defTabSz="914400" fontAlgn="base">
              <a:spcBef>
                <a:spcPct val="0"/>
              </a:spcBef>
              <a:spcAft>
                <a:spcPct val="0"/>
              </a:spcAft>
              <a:defRPr/>
            </a:pPr>
            <a:r>
              <a:rPr lang="en-US" sz="2200" dirty="0">
                <a:solidFill>
                  <a:srgbClr val="FFFFFF"/>
                </a:solidFill>
                <a:effectLst>
                  <a:glow rad="76200">
                    <a:srgbClr val="000000">
                      <a:alpha val="60000"/>
                    </a:srgbClr>
                  </a:glow>
                </a:effectLst>
                <a:latin typeface="Calibri" pitchFamily="34" charset="0"/>
                <a:ea typeface="ＭＳ Ｐゴシック" pitchFamily="34" charset="-128"/>
                <a:cs typeface="Calibri" pitchFamily="34" charset="0"/>
              </a:rPr>
              <a:t>Shechem, Tell Balata, standing stone</a:t>
            </a:r>
          </a:p>
        </p:txBody>
      </p:sp>
    </p:spTree>
    <p:extLst>
      <p:ext uri="{BB962C8B-B14F-4D97-AF65-F5344CB8AC3E}">
        <p14:creationId xmlns:p14="http://schemas.microsoft.com/office/powerpoint/2010/main" val="26456928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37</a:t>
            </a:fld>
            <a:endParaRPr lang="en-US" altLang="en-US">
              <a:cs typeface="Arial" charset="0"/>
            </a:endParaRPr>
          </a:p>
        </p:txBody>
      </p:sp>
      <p:sp>
        <p:nvSpPr>
          <p:cNvPr id="4" name="TextBox 3"/>
          <p:cNvSpPr txBox="1"/>
          <p:nvPr/>
        </p:nvSpPr>
        <p:spPr>
          <a:xfrm>
            <a:off x="118754" y="1900367"/>
            <a:ext cx="8597734" cy="707886"/>
          </a:xfrm>
          <a:prstGeom prst="rect">
            <a:avLst/>
          </a:prstGeom>
          <a:noFill/>
        </p:spPr>
        <p:txBody>
          <a:bodyPr wrap="square" rtlCol="0">
            <a:spAutoFit/>
          </a:bodyPr>
          <a:lstStyle/>
          <a:p>
            <a:pPr defTabSz="914400" fontAlgn="base">
              <a:spcBef>
                <a:spcPct val="0"/>
              </a:spcBef>
              <a:spcAft>
                <a:spcPct val="0"/>
              </a:spcAft>
            </a:pPr>
            <a:r>
              <a:rPr lang="en-US" sz="2000" dirty="0">
                <a:solidFill>
                  <a:prstClr val="black"/>
                </a:solidFill>
                <a:latin typeface="Arial" charset="0"/>
                <a:cs typeface="Arial" charset="0"/>
              </a:rPr>
              <a:t>What would be gained from copying the law on stone &amp; from reading the law to the people  (</a:t>
            </a:r>
            <a:r>
              <a:rPr lang="en-US" sz="2000" dirty="0" err="1">
                <a:solidFill>
                  <a:prstClr val="black"/>
                </a:solidFill>
                <a:latin typeface="Arial" charset="0"/>
                <a:cs typeface="Arial" charset="0"/>
              </a:rPr>
              <a:t>Deut</a:t>
            </a:r>
            <a:r>
              <a:rPr lang="en-US" sz="2000" dirty="0">
                <a:solidFill>
                  <a:prstClr val="black"/>
                </a:solidFill>
                <a:latin typeface="Arial" charset="0"/>
                <a:cs typeface="Arial" charset="0"/>
              </a:rPr>
              <a:t> 27:2-4)?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49" y="3112574"/>
            <a:ext cx="2437988" cy="258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037" y="3600208"/>
            <a:ext cx="2746086" cy="209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55740" y="3429013"/>
            <a:ext cx="2481943" cy="2031325"/>
          </a:xfrm>
          <a:prstGeom prst="rect">
            <a:avLst/>
          </a:prstGeom>
          <a:noFill/>
        </p:spPr>
        <p:txBody>
          <a:bodyPr wrap="square" rtlCol="0">
            <a:spAutoFit/>
          </a:bodyPr>
          <a:lstStyle/>
          <a:p>
            <a:pPr defTabSz="914400" fontAlgn="base">
              <a:spcBef>
                <a:spcPct val="0"/>
              </a:spcBef>
              <a:spcAft>
                <a:spcPct val="0"/>
              </a:spcAft>
            </a:pPr>
            <a:r>
              <a:rPr lang="en-US" dirty="0">
                <a:solidFill>
                  <a:prstClr val="black"/>
                </a:solidFill>
                <a:latin typeface="Arial" charset="0"/>
                <a:ea typeface="ＭＳ Ｐゴシック" pitchFamily="34" charset="-128"/>
                <a:cs typeface="Arial" charset="0"/>
              </a:rPr>
              <a:t>stone pillar (</a:t>
            </a:r>
            <a:r>
              <a:rPr lang="en-US" dirty="0" err="1">
                <a:solidFill>
                  <a:prstClr val="black"/>
                </a:solidFill>
                <a:latin typeface="Arial" charset="0"/>
                <a:ea typeface="ＭＳ Ｐゴシック" pitchFamily="34" charset="-128"/>
                <a:cs typeface="Arial" charset="0"/>
              </a:rPr>
              <a:t>massebah</a:t>
            </a:r>
            <a:r>
              <a:rPr lang="en-US" dirty="0">
                <a:solidFill>
                  <a:prstClr val="black"/>
                </a:solidFill>
                <a:latin typeface="Arial" charset="0"/>
                <a:ea typeface="ＭＳ Ｐゴシック" pitchFamily="34" charset="-128"/>
                <a:cs typeface="Arial" charset="0"/>
              </a:rPr>
              <a:t>) found at </a:t>
            </a:r>
            <a:r>
              <a:rPr lang="en-US" dirty="0" err="1">
                <a:solidFill>
                  <a:prstClr val="black"/>
                </a:solidFill>
                <a:latin typeface="Arial" charset="0"/>
                <a:ea typeface="ＭＳ Ｐゴシック" pitchFamily="34" charset="-128"/>
                <a:cs typeface="Arial" charset="0"/>
              </a:rPr>
              <a:t>Shechem</a:t>
            </a:r>
            <a:r>
              <a:rPr lang="en-US" dirty="0">
                <a:solidFill>
                  <a:prstClr val="black"/>
                </a:solidFill>
                <a:latin typeface="Arial" charset="0"/>
                <a:ea typeface="ＭＳ Ｐゴシック" pitchFamily="34" charset="-128"/>
                <a:cs typeface="Arial" charset="0"/>
              </a:rPr>
              <a:t> may be similar to the one that Joshua set up as a witness to the renewal of the covenant. </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07006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38</a:t>
            </a:fld>
            <a:endParaRPr lang="en-US" altLang="en-US">
              <a:cs typeface="Arial" charset="0"/>
            </a:endParaRPr>
          </a:p>
        </p:txBody>
      </p:sp>
      <p:sp>
        <p:nvSpPr>
          <p:cNvPr id="4" name="TextBox 3"/>
          <p:cNvSpPr txBox="1"/>
          <p:nvPr/>
        </p:nvSpPr>
        <p:spPr>
          <a:xfrm>
            <a:off x="118754" y="1900380"/>
            <a:ext cx="3455720" cy="1200329"/>
          </a:xfrm>
          <a:prstGeom prst="rect">
            <a:avLst/>
          </a:prstGeom>
          <a:noFill/>
        </p:spPr>
        <p:txBody>
          <a:bodyPr wrap="square" rtlCol="0">
            <a:spAutoFit/>
          </a:bodyPr>
          <a:lstStyle/>
          <a:p>
            <a:pPr defTabSz="914400" fontAlgn="base">
              <a:spcBef>
                <a:spcPct val="0"/>
              </a:spcBef>
              <a:spcAft>
                <a:spcPct val="0"/>
              </a:spcAft>
            </a:pPr>
            <a:r>
              <a:rPr lang="en-US" dirty="0">
                <a:solidFill>
                  <a:prstClr val="black"/>
                </a:solidFill>
                <a:latin typeface="Arial" charset="0"/>
                <a:cs typeface="Arial" charset="0"/>
              </a:rPr>
              <a:t>What would be gained from copying the law on stone &amp; from reading the law to the people  (</a:t>
            </a:r>
            <a:r>
              <a:rPr lang="en-US" dirty="0" err="1">
                <a:solidFill>
                  <a:prstClr val="black"/>
                </a:solidFill>
                <a:latin typeface="Arial" charset="0"/>
                <a:cs typeface="Arial" charset="0"/>
              </a:rPr>
              <a:t>Deut</a:t>
            </a:r>
            <a:r>
              <a:rPr lang="en-US" dirty="0">
                <a:solidFill>
                  <a:prstClr val="black"/>
                </a:solidFill>
                <a:latin typeface="Arial" charset="0"/>
                <a:cs typeface="Arial" charset="0"/>
              </a:rPr>
              <a:t> 27:2-4)?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37" y="3600207"/>
            <a:ext cx="2746086" cy="209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41370" y="3665233"/>
            <a:ext cx="2481943" cy="2031325"/>
          </a:xfrm>
          <a:prstGeom prst="rect">
            <a:avLst/>
          </a:prstGeom>
          <a:noFill/>
        </p:spPr>
        <p:txBody>
          <a:bodyPr wrap="square" rtlCol="0">
            <a:spAutoFit/>
          </a:bodyPr>
          <a:lstStyle/>
          <a:p>
            <a:pPr defTabSz="914400" fontAlgn="base">
              <a:spcBef>
                <a:spcPct val="0"/>
              </a:spcBef>
              <a:spcAft>
                <a:spcPct val="0"/>
              </a:spcAft>
            </a:pPr>
            <a:r>
              <a:rPr lang="en-US" dirty="0">
                <a:solidFill>
                  <a:prstClr val="black"/>
                </a:solidFill>
                <a:latin typeface="Arial" charset="0"/>
                <a:ea typeface="ＭＳ Ｐゴシック" pitchFamily="34" charset="-128"/>
                <a:cs typeface="Arial" charset="0"/>
              </a:rPr>
              <a:t>stone pillar (</a:t>
            </a:r>
            <a:r>
              <a:rPr lang="en-US" dirty="0" err="1">
                <a:solidFill>
                  <a:prstClr val="black"/>
                </a:solidFill>
                <a:latin typeface="Arial" charset="0"/>
                <a:ea typeface="ＭＳ Ｐゴシック" pitchFamily="34" charset="-128"/>
                <a:cs typeface="Arial" charset="0"/>
              </a:rPr>
              <a:t>massebah</a:t>
            </a:r>
            <a:r>
              <a:rPr lang="en-US" dirty="0">
                <a:solidFill>
                  <a:prstClr val="black"/>
                </a:solidFill>
                <a:latin typeface="Arial" charset="0"/>
                <a:ea typeface="ＭＳ Ｐゴシック" pitchFamily="34" charset="-128"/>
                <a:cs typeface="Arial" charset="0"/>
              </a:rPr>
              <a:t>) found at </a:t>
            </a:r>
            <a:r>
              <a:rPr lang="en-US" dirty="0" err="1">
                <a:solidFill>
                  <a:prstClr val="black"/>
                </a:solidFill>
                <a:latin typeface="Arial" charset="0"/>
                <a:ea typeface="ＭＳ Ｐゴシック" pitchFamily="34" charset="-128"/>
                <a:cs typeface="Arial" charset="0"/>
              </a:rPr>
              <a:t>Shechem</a:t>
            </a:r>
            <a:r>
              <a:rPr lang="en-US" dirty="0">
                <a:solidFill>
                  <a:prstClr val="black"/>
                </a:solidFill>
                <a:latin typeface="Arial" charset="0"/>
                <a:ea typeface="ＭＳ Ｐゴシック" pitchFamily="34" charset="-128"/>
                <a:cs typeface="Arial" charset="0"/>
              </a:rPr>
              <a:t> may be similar to the one that Joshua set up as a witness to the renewal of the covenant. </a:t>
            </a:r>
            <a:endParaRPr lang="en-US" dirty="0">
              <a:solidFill>
                <a:prstClr val="black"/>
              </a:solidFill>
              <a:latin typeface="Arial" charset="0"/>
              <a:cs typeface="Arial"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712" y="571500"/>
            <a:ext cx="373529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765" y="678392"/>
            <a:ext cx="5289951" cy="1200329"/>
          </a:xfrm>
          <a:prstGeom prst="rect">
            <a:avLst/>
          </a:prstGeom>
          <a:solidFill>
            <a:srgbClr val="FFFFCC"/>
          </a:solidFill>
        </p:spPr>
        <p:txBody>
          <a:bodyPr wrap="square" rtlCol="0">
            <a:spAutoFit/>
          </a:bodyPr>
          <a:lstStyle/>
          <a:p>
            <a:pPr defTabSz="914400" fontAlgn="base">
              <a:spcBef>
                <a:spcPct val="0"/>
              </a:spcBef>
              <a:spcAft>
                <a:spcPct val="0"/>
              </a:spcAft>
            </a:pPr>
            <a:r>
              <a:rPr lang="en-US" dirty="0">
                <a:solidFill>
                  <a:prstClr val="black"/>
                </a:solidFill>
                <a:latin typeface="Arial" charset="0"/>
                <a:cs typeface="Arial" charset="0"/>
              </a:rPr>
              <a:t>The sayings of Balaam, son of </a:t>
            </a:r>
            <a:r>
              <a:rPr lang="en-US" dirty="0" err="1">
                <a:solidFill>
                  <a:prstClr val="black"/>
                </a:solidFill>
                <a:latin typeface="Arial" charset="0"/>
                <a:cs typeface="Arial" charset="0"/>
              </a:rPr>
              <a:t>Beor</a:t>
            </a:r>
            <a:r>
              <a:rPr lang="en-US" dirty="0">
                <a:solidFill>
                  <a:prstClr val="black"/>
                </a:solidFill>
                <a:latin typeface="Arial" charset="0"/>
                <a:cs typeface="Arial" charset="0"/>
              </a:rPr>
              <a:t>, the man who was a seer of the gods.” It is written with ink on plaster and refers to the non-Israelite prophet known from Numbers 22–24</a:t>
            </a:r>
          </a:p>
        </p:txBody>
      </p:sp>
      <p:sp>
        <p:nvSpPr>
          <p:cNvPr id="2" name="TextBox 1"/>
          <p:cNvSpPr txBox="1"/>
          <p:nvPr/>
        </p:nvSpPr>
        <p:spPr>
          <a:xfrm>
            <a:off x="403761" y="3429001"/>
            <a:ext cx="6020790" cy="2585323"/>
          </a:xfrm>
          <a:prstGeom prst="rect">
            <a:avLst/>
          </a:prstGeom>
          <a:noFill/>
        </p:spPr>
        <p:txBody>
          <a:bodyPr wrap="square" rtlCol="0">
            <a:spAutoFit/>
          </a:bodyPr>
          <a:lstStyle/>
          <a:p>
            <a:pPr defTabSz="914400" fontAlgn="base">
              <a:spcBef>
                <a:spcPct val="0"/>
              </a:spcBef>
              <a:spcAft>
                <a:spcPct val="0"/>
              </a:spcAft>
            </a:pPr>
            <a:r>
              <a:rPr lang="en-US" dirty="0">
                <a:solidFill>
                  <a:prstClr val="black"/>
                </a:solidFill>
                <a:latin typeface="Arial" charset="0"/>
                <a:cs typeface="Arial" charset="0"/>
              </a:rPr>
              <a:t>Deuteronomy 27:2-3(ESV) </a:t>
            </a:r>
          </a:p>
          <a:p>
            <a:pPr defTabSz="914400" fontAlgn="base">
              <a:spcBef>
                <a:spcPct val="0"/>
              </a:spcBef>
              <a:spcAft>
                <a:spcPct val="0"/>
              </a:spcAft>
            </a:pPr>
            <a:r>
              <a:rPr lang="en-US" dirty="0">
                <a:solidFill>
                  <a:prstClr val="black"/>
                </a:solidFill>
                <a:latin typeface="Arial" charset="0"/>
                <a:cs typeface="Arial" charset="0"/>
              </a:rPr>
              <a:t>2And on the day you cross over the Jordan to the land that the Lord your God is giving you, </a:t>
            </a:r>
            <a:r>
              <a:rPr lang="en-US" b="1" u="sng" dirty="0">
                <a:solidFill>
                  <a:prstClr val="black"/>
                </a:solidFill>
                <a:latin typeface="Arial" charset="0"/>
                <a:cs typeface="Arial" charset="0"/>
              </a:rPr>
              <a:t>you shall set up large stones and plaster them with plaster.  </a:t>
            </a:r>
          </a:p>
          <a:p>
            <a:pPr defTabSz="914400" fontAlgn="base">
              <a:spcBef>
                <a:spcPct val="0"/>
              </a:spcBef>
              <a:spcAft>
                <a:spcPct val="0"/>
              </a:spcAft>
            </a:pPr>
            <a:r>
              <a:rPr lang="en-US" dirty="0">
                <a:solidFill>
                  <a:prstClr val="black"/>
                </a:solidFill>
                <a:latin typeface="Arial" charset="0"/>
                <a:cs typeface="Arial" charset="0"/>
              </a:rPr>
              <a:t>3And you shall write on them all the words of this law, when you cross over to enter the land that the Lord your God is giving you, a land flowing with milk and honey, as the Lord, the God of your fathers, has promised you. </a:t>
            </a:r>
          </a:p>
          <a:p>
            <a:pPr defTabSz="914400" fontAlgn="base">
              <a:spcBef>
                <a:spcPct val="0"/>
              </a:spcBef>
              <a:spcAft>
                <a:spcPct val="0"/>
              </a:spcAft>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496519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914400" fontAlgn="base">
              <a:spcBef>
                <a:spcPct val="0"/>
              </a:spcBef>
              <a:spcAft>
                <a:spcPct val="0"/>
              </a:spcAft>
            </a:pPr>
            <a:fld id="{66391DB3-ADED-4278-A86B-06DBF14546BD}" type="slidenum">
              <a:rPr lang="en-US" altLang="en-US">
                <a:cs typeface="Arial" charset="0"/>
              </a:rPr>
              <a:pPr defTabSz="914400" fontAlgn="base">
                <a:spcBef>
                  <a:spcPct val="0"/>
                </a:spcBef>
                <a:spcAft>
                  <a:spcPct val="0"/>
                </a:spcAft>
              </a:pPr>
              <a:t>39</a:t>
            </a:fld>
            <a:endParaRPr lang="en-US" altLang="en-US">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 y="2046205"/>
            <a:ext cx="9048750" cy="4048125"/>
          </a:xfrm>
          <a:prstGeom prst="rect">
            <a:avLst/>
          </a:prstGeom>
        </p:spPr>
      </p:pic>
      <p:sp>
        <p:nvSpPr>
          <p:cNvPr id="4" name="TextBox 3"/>
          <p:cNvSpPr txBox="1"/>
          <p:nvPr/>
        </p:nvSpPr>
        <p:spPr>
          <a:xfrm>
            <a:off x="1056922" y="809019"/>
            <a:ext cx="8039471" cy="1200329"/>
          </a:xfrm>
          <a:prstGeom prst="rect">
            <a:avLst/>
          </a:prstGeom>
          <a:noFill/>
        </p:spPr>
        <p:txBody>
          <a:bodyPr wrap="square" rtlCol="0">
            <a:spAutoFit/>
          </a:bodyPr>
          <a:lstStyle/>
          <a:p>
            <a:pPr defTabSz="914400" fontAlgn="base">
              <a:spcBef>
                <a:spcPct val="0"/>
              </a:spcBef>
              <a:spcAft>
                <a:spcPct val="0"/>
              </a:spcAft>
            </a:pPr>
            <a:r>
              <a:rPr lang="en-US" b="1" dirty="0">
                <a:solidFill>
                  <a:prstClr val="black"/>
                </a:solidFill>
                <a:latin typeface="Arial" charset="0"/>
                <a:cs typeface="Arial" charset="0"/>
              </a:rPr>
              <a:t>Deuteronomy 27:7-8(ESV) </a:t>
            </a:r>
            <a:br>
              <a:rPr lang="en-US" dirty="0">
                <a:solidFill>
                  <a:prstClr val="black"/>
                </a:solidFill>
                <a:latin typeface="Arial" charset="0"/>
                <a:cs typeface="Arial" charset="0"/>
              </a:rPr>
            </a:br>
            <a:r>
              <a:rPr lang="en-US" baseline="30000" dirty="0">
                <a:solidFill>
                  <a:prstClr val="black"/>
                </a:solidFill>
                <a:latin typeface="Arial" charset="0"/>
                <a:cs typeface="Arial" charset="0"/>
              </a:rPr>
              <a:t>7</a:t>
            </a:r>
            <a:r>
              <a:rPr lang="en-US" dirty="0">
                <a:solidFill>
                  <a:prstClr val="black"/>
                </a:solidFill>
                <a:latin typeface="Arial" charset="0"/>
                <a:cs typeface="Arial" charset="0"/>
              </a:rPr>
              <a:t>and you shall sacrifice peace offerings and shall eat there, and you shall rejoice before the Lord your God.  </a:t>
            </a:r>
            <a:br>
              <a:rPr lang="en-US" dirty="0">
                <a:solidFill>
                  <a:prstClr val="black"/>
                </a:solidFill>
                <a:latin typeface="Arial" charset="0"/>
                <a:cs typeface="Arial" charset="0"/>
              </a:rPr>
            </a:br>
            <a:r>
              <a:rPr lang="en-US" baseline="30000" dirty="0">
                <a:solidFill>
                  <a:prstClr val="black"/>
                </a:solidFill>
                <a:latin typeface="Arial" charset="0"/>
                <a:cs typeface="Arial" charset="0"/>
              </a:rPr>
              <a:t>8</a:t>
            </a:r>
            <a:r>
              <a:rPr lang="en-US" dirty="0">
                <a:solidFill>
                  <a:prstClr val="black"/>
                </a:solidFill>
                <a:latin typeface="Arial" charset="0"/>
                <a:cs typeface="Arial" charset="0"/>
              </a:rPr>
              <a:t>And you shall write on the stones all the words of this law very plainly.” </a:t>
            </a:r>
          </a:p>
        </p:txBody>
      </p:sp>
    </p:spTree>
    <p:extLst>
      <p:ext uri="{BB962C8B-B14F-4D97-AF65-F5344CB8AC3E}">
        <p14:creationId xmlns:p14="http://schemas.microsoft.com/office/powerpoint/2010/main" val="420707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x-none" sz="4000" b="1" dirty="0">
                <a:latin typeface="Arial" panose="020B0604020202020204" pitchFamily="34" charset="0"/>
                <a:cs typeface="Arial" panose="020B0604020202020204" pitchFamily="34" charset="0"/>
              </a:rPr>
              <a:t>Objectives:</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BC8E2-1846-449E-8506-AAFFADC1E1D0}"/>
              </a:ext>
            </a:extLst>
          </p:cNvPr>
          <p:cNvSpPr txBox="1"/>
          <p:nvPr/>
        </p:nvSpPr>
        <p:spPr>
          <a:xfrm>
            <a:off x="533400" y="1666875"/>
            <a:ext cx="8286750" cy="48320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our knowledge of Bible Locations, People and Timeline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Gain an understanding that the Bible deals with real events, real people, and real places.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 our faith by examining the physical remains/evidence that have been discovered in Middle East and Mediterranean related to Bible events.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26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2">
            <a:extLst>
              <a:ext uri="{FF2B5EF4-FFF2-40B4-BE49-F238E27FC236}">
                <a16:creationId xmlns:a16="http://schemas.microsoft.com/office/drawing/2014/main" id="{8B398B23-71FA-4C5B-A987-B3671909943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9AB30-F5A0-4AA8-A182-B8B7D2DA3926}" type="slidenum">
              <a:rPr kumimoji="0" lang="en-US" altLang="en-US" sz="14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50179" name="Picture 5" descr="Shechem-Joshua.jpg">
            <a:extLst>
              <a:ext uri="{FF2B5EF4-FFF2-40B4-BE49-F238E27FC236}">
                <a16:creationId xmlns:a16="http://schemas.microsoft.com/office/drawing/2014/main" id="{4FE88AC0-B945-4B78-9092-47BB6E9592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5825"/>
            <a:ext cx="91440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A6988306-7F44-4015-86F5-B0D16F734A4F}"/>
              </a:ext>
            </a:extLst>
          </p:cNvPr>
          <p:cNvSpPr txBox="1">
            <a:spLocks noChangeArrowheads="1"/>
          </p:cNvSpPr>
          <p:nvPr/>
        </p:nvSpPr>
        <p:spPr bwMode="auto">
          <a:xfrm>
            <a:off x="1135063" y="125413"/>
            <a:ext cx="7219950" cy="2032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Joshua 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27</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Joshua said to all the people, “Behold, this stone shall be a witness against us, for it has heard all the words of the Lord that he spoke to us. Therefore it shall be a witness against you, lest you deal falsely with your God.”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1">
            <a:extLst>
              <a:ext uri="{FF2B5EF4-FFF2-40B4-BE49-F238E27FC236}">
                <a16:creationId xmlns:a16="http://schemas.microsoft.com/office/drawing/2014/main" id="{7064C421-FFFD-43AC-8477-C3DACDEF15C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7A00CA-444F-4E96-BD6F-678325FFEE0A}" type="slidenum">
              <a:rPr kumimoji="0" lang="en-US" altLang="en-US" sz="14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51203" name="Picture 2">
            <a:extLst>
              <a:ext uri="{FF2B5EF4-FFF2-40B4-BE49-F238E27FC236}">
                <a16:creationId xmlns:a16="http://schemas.microsoft.com/office/drawing/2014/main" id="{B3E86EAC-A231-4DDD-B440-6D8C7FA53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31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http://go2.wordpress.com/?id=725X1342&amp;site=ferrelljenkins.wordpress.com&amp;url=http%3A%2F%2Fferrelljenkins.files.wordpress.com%2F2010%2F03%2Fshechem_baal-berith_fjenkins_120509_032t.jpg&amp;sref=http%3A%2F%2Fferrelljenkins.wordpress.com%2F2010%2F03%2F09%2Fthe-temple-of-baal-berith-at-shechem%2F">
            <a:extLst>
              <a:ext uri="{FF2B5EF4-FFF2-40B4-BE49-F238E27FC236}">
                <a16:creationId xmlns:a16="http://schemas.microsoft.com/office/drawing/2014/main" id="{E0C353C9-DB31-4736-8849-1EDA5782E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5" y="3121025"/>
            <a:ext cx="411797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a:extLst>
              <a:ext uri="{FF2B5EF4-FFF2-40B4-BE49-F238E27FC236}">
                <a16:creationId xmlns:a16="http://schemas.microsoft.com/office/drawing/2014/main" id="{761B42C2-FAC6-4CA0-BB32-23F2552C0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0"/>
            <a:ext cx="4098925"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a:extLst>
              <a:ext uri="{FF2B5EF4-FFF2-40B4-BE49-F238E27FC236}">
                <a16:creationId xmlns:a16="http://schemas.microsoft.com/office/drawing/2014/main" id="{0562774F-88BD-4F8A-B96E-119D5AF5D6E7}"/>
              </a:ext>
            </a:extLst>
          </p:cNvPr>
          <p:cNvSpPr>
            <a:spLocks noGrp="1"/>
          </p:cNvSpPr>
          <p:nvPr>
            <p:ph type="title"/>
          </p:nvPr>
        </p:nvSpPr>
        <p:spPr/>
        <p:txBody>
          <a:bodyPr/>
          <a:lstStyle/>
          <a:p>
            <a:r>
              <a:rPr lang="en-US" altLang="en-US" sz="2400"/>
              <a:t>Shechem standing stone</a:t>
            </a:r>
            <a:endParaRPr lang="en-US" altLang="en-US"/>
          </a:p>
        </p:txBody>
      </p:sp>
      <p:pic>
        <p:nvPicPr>
          <p:cNvPr id="52227" name="Picture 3" descr="Shechem standing stone, tb n011300 sr">
            <a:extLst>
              <a:ext uri="{FF2B5EF4-FFF2-40B4-BE49-F238E27FC236}">
                <a16:creationId xmlns:a16="http://schemas.microsoft.com/office/drawing/2014/main" id="{6DF37F8C-9FA4-419E-8015-C3E5DF23315E}"/>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2228" name="Text Box 4">
            <a:extLst>
              <a:ext uri="{FF2B5EF4-FFF2-40B4-BE49-F238E27FC236}">
                <a16:creationId xmlns:a16="http://schemas.microsoft.com/office/drawing/2014/main" id="{8CE94624-B164-4EB9-A9E5-52A0264EE5A7}"/>
              </a:ext>
            </a:extLst>
          </p:cNvPr>
          <p:cNvSpPr txBox="1">
            <a:spLocks noChangeArrowheads="1"/>
          </p:cNvSpPr>
          <p:nvPr/>
        </p:nvSpPr>
        <p:spPr bwMode="auto">
          <a:xfrm>
            <a:off x="685800" y="62293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Shechem standing stone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a:extLst>
              <a:ext uri="{FF2B5EF4-FFF2-40B4-BE49-F238E27FC236}">
                <a16:creationId xmlns:a16="http://schemas.microsoft.com/office/drawing/2014/main" id="{0822279C-6481-4936-B5E2-6FEC4544E69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85DC1-3C96-411E-A31C-C0C07A57E1C5}" type="slidenum">
              <a:rPr kumimoji="0" lang="en-US" altLang="en-US" sz="14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54275" name="Picture 2">
            <a:extLst>
              <a:ext uri="{FF2B5EF4-FFF2-40B4-BE49-F238E27FC236}">
                <a16:creationId xmlns:a16="http://schemas.microsoft.com/office/drawing/2014/main" id="{D1230DC0-71F5-4A03-866A-80025C9B4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0"/>
            <a:ext cx="591185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a:extLst>
              <a:ext uri="{FF2B5EF4-FFF2-40B4-BE49-F238E27FC236}">
                <a16:creationId xmlns:a16="http://schemas.microsoft.com/office/drawing/2014/main" id="{FE8A6BF0-3DD1-41E0-87EB-51EC9631E89C}"/>
              </a:ext>
            </a:extLst>
          </p:cNvPr>
          <p:cNvSpPr txBox="1">
            <a:spLocks noChangeArrowheads="1"/>
          </p:cNvSpPr>
          <p:nvPr/>
        </p:nvSpPr>
        <p:spPr bwMode="auto">
          <a:xfrm>
            <a:off x="331788" y="1644650"/>
            <a:ext cx="26003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great white slab, today only about half its original 10-foot-height, still meets visitors to Shechem’s fortress-temple. The slab, or </a:t>
            </a: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masseba</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had two smaller counterparts, which flanked the temple entrance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EA657B66-E296-4C3C-BA77-7123C3D14FCC}"/>
              </a:ext>
            </a:extLst>
          </p:cNvPr>
          <p:cNvSpPr>
            <a:spLocks noGrp="1"/>
          </p:cNvSpPr>
          <p:nvPr>
            <p:ph type="title"/>
          </p:nvPr>
        </p:nvSpPr>
        <p:spPr/>
        <p:txBody>
          <a:bodyPr/>
          <a:lstStyle/>
          <a:p>
            <a:r>
              <a:rPr lang="en-US" altLang="en-US"/>
              <a:t>The sacred standing stone at Shechem. </a:t>
            </a:r>
          </a:p>
        </p:txBody>
      </p:sp>
      <p:sp>
        <p:nvSpPr>
          <p:cNvPr id="3" name="Content Placeholder 2">
            <a:extLst>
              <a:ext uri="{FF2B5EF4-FFF2-40B4-BE49-F238E27FC236}">
                <a16:creationId xmlns:a16="http://schemas.microsoft.com/office/drawing/2014/main" id="{53727B6D-1B14-4766-85CD-3E16FAF02A6A}"/>
              </a:ext>
            </a:extLst>
          </p:cNvPr>
          <p:cNvSpPr>
            <a:spLocks noGrp="1"/>
          </p:cNvSpPr>
          <p:nvPr>
            <p:ph idx="1"/>
          </p:nvPr>
        </p:nvSpPr>
        <p:spPr>
          <a:xfrm>
            <a:off x="6008688" y="1644650"/>
            <a:ext cx="2944812" cy="4525963"/>
          </a:xfrm>
        </p:spPr>
        <p:txBody>
          <a:bodyPr/>
          <a:lstStyle/>
          <a:p>
            <a:pPr>
              <a:buFont typeface="Arial" charset="0"/>
              <a:buNone/>
              <a:defRPr/>
            </a:pPr>
            <a:r>
              <a:rPr lang="en-US" sz="1800" dirty="0"/>
              <a:t>Dr. Bryant Wood says,</a:t>
            </a:r>
          </a:p>
          <a:p>
            <a:pPr marL="0" indent="0">
              <a:buFont typeface="Arial" charset="0"/>
              <a:buNone/>
              <a:defRPr/>
            </a:pPr>
            <a:r>
              <a:rPr lang="en-US" sz="1800" dirty="0"/>
              <a:t>Since the temple existed in Joshua’s day, it is possible this was the “large stone” he set up “under the oak that was by the sanctuary of the Lord” at Shechem (Josh. 24:26). The </a:t>
            </a:r>
            <a:r>
              <a:rPr lang="en-US" sz="1800" dirty="0" err="1"/>
              <a:t>stela</a:t>
            </a:r>
            <a:r>
              <a:rPr lang="en-US" sz="1800" dirty="0"/>
              <a:t> is undoubtedly the “pillar” where Abimelech was made king (Judges 9:6)” </a:t>
            </a:r>
          </a:p>
          <a:p>
            <a:pPr marL="0" indent="0">
              <a:buFont typeface="Arial" charset="0"/>
              <a:buNone/>
              <a:defRPr/>
            </a:pPr>
            <a:r>
              <a:rPr lang="en-US" sz="1800" dirty="0"/>
              <a:t>(Bryant Wood. “From </a:t>
            </a:r>
            <a:r>
              <a:rPr lang="en-US" sz="1800" dirty="0" err="1"/>
              <a:t>Ramesses</a:t>
            </a:r>
            <a:r>
              <a:rPr lang="en-US" sz="1800" dirty="0"/>
              <a:t> to Shiloh.” </a:t>
            </a:r>
            <a:r>
              <a:rPr lang="en-US" sz="1800" i="1" dirty="0"/>
              <a:t>Giving the Sense</a:t>
            </a:r>
            <a:r>
              <a:rPr lang="en-US" sz="1800" dirty="0"/>
              <a:t>. </a:t>
            </a:r>
            <a:r>
              <a:rPr lang="en-US" sz="1800" dirty="0" err="1"/>
              <a:t>Kregel</a:t>
            </a:r>
            <a:r>
              <a:rPr lang="en-US" sz="1800" dirty="0"/>
              <a:t>, 2003).</a:t>
            </a:r>
          </a:p>
          <a:p>
            <a:pPr>
              <a:buFont typeface="Arial" charset="0"/>
              <a:buNone/>
              <a:defRPr/>
            </a:pPr>
            <a:endParaRPr lang="en-US" sz="1800" dirty="0">
              <a:latin typeface="Arial" pitchFamily="34" charset="0"/>
              <a:cs typeface="Arial" pitchFamily="34" charset="0"/>
            </a:endParaRPr>
          </a:p>
        </p:txBody>
      </p:sp>
      <p:sp>
        <p:nvSpPr>
          <p:cNvPr id="55300" name="Slide Number Placeholder 3">
            <a:extLst>
              <a:ext uri="{FF2B5EF4-FFF2-40B4-BE49-F238E27FC236}">
                <a16:creationId xmlns:a16="http://schemas.microsoft.com/office/drawing/2014/main" id="{E5C7B702-34AE-4C1B-BEAF-231733F83BF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1DB24-65C8-46D9-8A7E-966DF216378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55301" name="Picture 2" descr="http://go2.wordpress.com/?id=725X1342&amp;site=ferrelljenkins.wordpress.com&amp;url=http%3A%2F%2Fferrelljenkins.files.wordpress.com%2F2010%2F03%2Fshechem_stone_fjenkins_120509_999t2.jpg&amp;sref=http%3A%2F%2Fferrelljenkins.wordpress.com%2F2010%2F03%2F11%2Fthe-sacred-standing-stone-at-shechem%2F">
            <a:extLst>
              <a:ext uri="{FF2B5EF4-FFF2-40B4-BE49-F238E27FC236}">
                <a16:creationId xmlns:a16="http://schemas.microsoft.com/office/drawing/2014/main" id="{3A114AA4-DBCB-4389-B977-7EE3193CF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644650"/>
            <a:ext cx="570865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5">
            <a:extLst>
              <a:ext uri="{FF2B5EF4-FFF2-40B4-BE49-F238E27FC236}">
                <a16:creationId xmlns:a16="http://schemas.microsoft.com/office/drawing/2014/main" id="{52C6544B-AC8C-42A5-B833-E61FDB75F897}"/>
              </a:ext>
            </a:extLst>
          </p:cNvPr>
          <p:cNvSpPr>
            <a:spLocks noChangeArrowheads="1"/>
          </p:cNvSpPr>
          <p:nvPr/>
        </p:nvSpPr>
        <p:spPr bwMode="auto">
          <a:xfrm>
            <a:off x="166688" y="5892800"/>
            <a:ext cx="183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Photo by Ferrell Jenkins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1">
            <a:extLst>
              <a:ext uri="{FF2B5EF4-FFF2-40B4-BE49-F238E27FC236}">
                <a16:creationId xmlns:a16="http://schemas.microsoft.com/office/drawing/2014/main" id="{917ED77C-949E-44D4-B47F-A9A5725A21B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55BFB9-F816-4E19-8080-9E7EF8FFB95F}" type="slidenum">
              <a:rPr kumimoji="0" lang="en-US" altLang="en-US" sz="14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56323" name="Picture 2">
            <a:extLst>
              <a:ext uri="{FF2B5EF4-FFF2-40B4-BE49-F238E27FC236}">
                <a16:creationId xmlns:a16="http://schemas.microsoft.com/office/drawing/2014/main" id="{F8791DF7-BB43-4D93-9612-503E1BEBB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0"/>
            <a:ext cx="591185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a:extLst>
              <a:ext uri="{FF2B5EF4-FFF2-40B4-BE49-F238E27FC236}">
                <a16:creationId xmlns:a16="http://schemas.microsoft.com/office/drawing/2014/main" id="{995D1CE7-699F-42BC-917F-E3311E13ACB1}"/>
              </a:ext>
            </a:extLst>
          </p:cNvPr>
          <p:cNvSpPr txBox="1">
            <a:spLocks noChangeArrowheads="1"/>
          </p:cNvSpPr>
          <p:nvPr/>
        </p:nvSpPr>
        <p:spPr bwMode="auto">
          <a:xfrm>
            <a:off x="79375" y="173038"/>
            <a:ext cx="3735388" cy="17541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Joshua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32</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there, in the presence of the people of Israel, he wrote on the stones a copy of the law of Moses, which he had written.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325" name="TextBox 4">
            <a:extLst>
              <a:ext uri="{FF2B5EF4-FFF2-40B4-BE49-F238E27FC236}">
                <a16:creationId xmlns:a16="http://schemas.microsoft.com/office/drawing/2014/main" id="{625E291B-04A2-4BF1-8A04-746AC260D715}"/>
              </a:ext>
            </a:extLst>
          </p:cNvPr>
          <p:cNvSpPr txBox="1">
            <a:spLocks noChangeArrowheads="1"/>
          </p:cNvSpPr>
          <p:nvPr/>
        </p:nvSpPr>
        <p:spPr bwMode="auto">
          <a:xfrm>
            <a:off x="79375" y="1960563"/>
            <a:ext cx="3689350" cy="42465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Deuteronomy 27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on the day you cross over the Jordan to the land that the Lord your God is giving you, you shall set up large stones and plaster them with plaster.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you shall write on them all the words of this law, when you cross over to enter the land that the Lord your God is giving you, a land flowing with milk and honey, as the Lord, the God of your fathers, has promised you.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a:extLst>
              <a:ext uri="{FF2B5EF4-FFF2-40B4-BE49-F238E27FC236}">
                <a16:creationId xmlns:a16="http://schemas.microsoft.com/office/drawing/2014/main" id="{06852DD3-1226-4E83-ADF6-993CAF8EEAD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098B69-8DF6-46F3-88FE-49F9D848D2E4}" type="slidenum">
              <a:rPr kumimoji="0" lang="en-US" altLang="en-US" sz="14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57347" name="TextBox 3">
            <a:extLst>
              <a:ext uri="{FF2B5EF4-FFF2-40B4-BE49-F238E27FC236}">
                <a16:creationId xmlns:a16="http://schemas.microsoft.com/office/drawing/2014/main" id="{01B2AE0C-0DE8-40CE-9254-7C4DFF3004BA}"/>
              </a:ext>
            </a:extLst>
          </p:cNvPr>
          <p:cNvSpPr txBox="1">
            <a:spLocks noChangeArrowheads="1"/>
          </p:cNvSpPr>
          <p:nvPr/>
        </p:nvSpPr>
        <p:spPr bwMode="auto">
          <a:xfrm>
            <a:off x="1039813" y="490538"/>
            <a:ext cx="3138487" cy="25860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inscription found at Deir ‘Alla, in Jordan, begins,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sayings of Balaam, son of Beor, the man who was a seer of the gods.” It is written with ink on plaster and refers to the non-Israelite prophet known from Numbers 22–24; </a:t>
            </a:r>
          </a:p>
        </p:txBody>
      </p:sp>
      <p:sp>
        <p:nvSpPr>
          <p:cNvPr id="57348" name="Rectangle 4">
            <a:extLst>
              <a:ext uri="{FF2B5EF4-FFF2-40B4-BE49-F238E27FC236}">
                <a16:creationId xmlns:a16="http://schemas.microsoft.com/office/drawing/2014/main" id="{8A0F1AFB-F896-481B-820D-635D43A3F370}"/>
              </a:ext>
            </a:extLst>
          </p:cNvPr>
          <p:cNvSpPr>
            <a:spLocks noChangeArrowheads="1"/>
          </p:cNvSpPr>
          <p:nvPr/>
        </p:nvSpPr>
        <p:spPr bwMode="auto">
          <a:xfrm>
            <a:off x="6099175" y="586105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 29:04 (July/Aug 2003)</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7349" name="Picture 2">
            <a:extLst>
              <a:ext uri="{FF2B5EF4-FFF2-40B4-BE49-F238E27FC236}">
                <a16:creationId xmlns:a16="http://schemas.microsoft.com/office/drawing/2014/main" id="{9A83928B-090C-4047-A530-06403E82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8513"/>
            <a:ext cx="5265738"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a:extLst>
              <a:ext uri="{FF2B5EF4-FFF2-40B4-BE49-F238E27FC236}">
                <a16:creationId xmlns:a16="http://schemas.microsoft.com/office/drawing/2014/main" id="{14738EEB-7531-4998-8930-A095C3DC1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217488"/>
            <a:ext cx="48275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1664-866B-45BD-899B-A6AFE1C58FBD}"/>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6F295D3E-11EB-4615-BFE4-65132F1EF93E}"/>
              </a:ext>
            </a:extLst>
          </p:cNvPr>
          <p:cNvSpPr txBox="1"/>
          <p:nvPr/>
        </p:nvSpPr>
        <p:spPr>
          <a:xfrm>
            <a:off x="757735" y="1400175"/>
            <a:ext cx="7206343"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first mention of Shechem in the Bible is Genesis 12:6, when Abram first entered Canaan. It is succinctly described: “Abram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traveled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through the land as far as the site of the great tree of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Moreh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Shechem.” At that time, God promised Abram, “To your offspring I will give this land”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12:7). The next mention of Shechem is 11 chapters,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 about 200 years, later, when the Bible records that Jacob, Abram’s grandson, “camped within sight of the city”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33:18).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Assuming a conservative dating for the Patriarchal events in the Bible,3 note that Abram camped in Canaan about 2090 BC and there is no mention of a city. However, when Jacob arrived 200 hundred years later, around 1890 BC, the Bible notes that he “camped within sight of the city [Shechem].” In the original Hebrew, the word translated in our English Bible as “city” meant a permanent, walled settlement (Hansen 2003:81, Wood 1999:23). Genesis 34:20 and 24 report that Shechem had a city gate; therefore it was fortified.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Can archaeology clarify if there was or was not a city? Yes. The absence of a “city” and walls at Tell Balata when Abram came through and the existence of a city in the time of Jacob is in complete agreement with what the Bible indicates is Shechem’s early history.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Excavations have revealed that the earliest urbanization at Tell Balata was in MB I (Levels XXII-XXI), about 1900–1750 BC. MB I was when Jacob lived by the city of Shechem. Prior to MB I, in the time of Abram’s visit, archaeology has demonstrated that there was a gap in settlement and an absence of fortification walls. Thus, there was no “city” for Abram to reference, as the Bible correctly infers (Campbell 1993: 1347).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0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0F38-94A7-4E71-99CB-8264966C424E}"/>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48B4542B-AAA8-44BA-BD80-8239EE437B2A}"/>
              </a:ext>
            </a:extLst>
          </p:cNvPr>
          <p:cNvSpPr txBox="1"/>
          <p:nvPr/>
        </p:nvSpPr>
        <p:spPr>
          <a:xfrm>
            <a:off x="391998" y="1400175"/>
            <a:ext cx="8109857"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Joshua fulfilled Moses’ instructions and led the people directly to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Gerizim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Ebal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after defeating the stronghold at Ai (Jos 7–8). Assuming an “early Exodus” date (1446 BC), the Israelite entry into Canaan, after 40 years in the wilderness, was approximately 1406 BC, in the Late Bronze (LB) IB period.4 LB IB corresponds with Tell Balata’s Level XIV (Campbell 1993: 1347;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Toombs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1992: 1178). During the 350 years of the previous MB period, the city had been fortified with earthen embankments and cyclopean wall fortifications. However, Shechem was destroyed around 1540 BC. The ferocity of the destruction resulted in debris covering the city up to a depth of 5.25 ft (1.6 m). It is surmised that the Egyptian armies of Ahmose I or Amenhotep I were the aggressors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Toombs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1992: 1182).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About 90 years after that catastrophe the city was rebuilt early in the LB I period, around 1450 BC. Level XIV corresponds to this date and is noted for the reconstruction of the city’s defensive walls, homes, and a well built, fortress-type, temple. This Level XIV occupation was the city at which Joshua and the Israelites arrived to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fulfill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Moses’ orders to read the Law before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Ebal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Gerizim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around 1406 BC.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Book of Joshua makes an interesting observation about that visit: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All Israel, aliens and citizens alike.... were standing on both sides of the ark of the covenant of the LORD, facing those who carried it.... There was not a word of all that Moses had commanded that Joshua did not read to the whole assembly of Israel, including the women and children, and the aliens who lived among them (Jos 8:33, 35).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appears that the crowd who heard the words of the Law that day was composed of both Israelites and native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Shechemites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(aliens)! The Bible implies that both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Shechemites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Israelites co-existed at Shechem. This unusual situation can be further confirmed by the fact that Shechem became one of only three Israelite Cities of Refuge on the west side of the Jordan River, as well as being a city of the Levitical priesthood (Jos 20:7; 21:21). All this occurred even though there is no record in the Bible of it being taken in battle.5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Years later, Joshua again gathered the Israelites at Shechem (Jos 24). He reminded them of God’s promises and how He had fulfilled those promises and delivered them from diversities. Joshua then challenged the people to say whom they would serve and they promised to serve God (Jos 24:14–20). The renewal ceremony between the Israelites and God recognized the promises God made to Abraham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12:7; 17:7, 8), Jacob, and the people at Sinai through Moses (Ex 24:8).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93975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ED51C-309A-4BA9-B3EF-9BE6945DD1A0}"/>
              </a:ext>
            </a:extLst>
          </p:cNvPr>
          <p:cNvSpPr txBox="1"/>
          <p:nvPr/>
        </p:nvSpPr>
        <p:spPr>
          <a:xfrm>
            <a:off x="413657" y="1811518"/>
            <a:ext cx="4158343"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discovery of a LB Egyptian library at Amarna has provided additional insights on the LB period. Letters in the library reveal Egypt’s relationship with Canaan’s rulers in the mid-14th century BC. Some of the letters disclose that the kings of Shechem were independent of Egypt. Further, Shechem’s rulers were criticized by other Canaanite rulers for cooperating with an invading group of desert people called the Habiru. Many conservative evangelical scholars (e.g., Wood 1997; 2003: 269–71) believe the Habiru were the Israelites of the early Judges period.6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BDEF6D7-10B1-47E6-A63A-3F72E41673C2}"/>
              </a:ext>
            </a:extLst>
          </p:cNvPr>
          <p:cNvSpPr txBox="1"/>
          <p:nvPr/>
        </p:nvSpPr>
        <p:spPr>
          <a:xfrm>
            <a:off x="5321844" y="4412760"/>
            <a:ext cx="3290207"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Shechem, to the king of Egypt, probably Amenhotep III. It is defiant in tone, suggesting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Labayu</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had a measure of independence from Egypt (Hess 1993). The letter, numbered El Amarna 252, is written in Akkadian cuneiform, albeit with Canaanite grammar and syntax, and is on display in the British Museum. Mike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Luddeni</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SCHECHEMACS image 5">
            <a:extLst>
              <a:ext uri="{FF2B5EF4-FFF2-40B4-BE49-F238E27FC236}">
                <a16:creationId xmlns:a16="http://schemas.microsoft.com/office/drawing/2014/main" id="{BE85CCD0-7B88-49E0-8FFA-43021FD32D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72742" y="375430"/>
            <a:ext cx="3788410" cy="4037330"/>
          </a:xfrm>
          <a:prstGeom prst="rect">
            <a:avLst/>
          </a:prstGeom>
          <a:noFill/>
          <a:ln>
            <a:noFill/>
          </a:ln>
        </p:spPr>
      </p:pic>
      <p:graphicFrame>
        <p:nvGraphicFramePr>
          <p:cNvPr id="6" name="Table 5">
            <a:extLst>
              <a:ext uri="{FF2B5EF4-FFF2-40B4-BE49-F238E27FC236}">
                <a16:creationId xmlns:a16="http://schemas.microsoft.com/office/drawing/2014/main" id="{2766E0A6-AEFF-4F9A-B358-D41C4F4508BF}"/>
              </a:ext>
            </a:extLst>
          </p:cNvPr>
          <p:cNvGraphicFramePr>
            <a:graphicFrameLocks noGrp="1"/>
          </p:cNvGraphicFramePr>
          <p:nvPr>
            <p:extLst>
              <p:ext uri="{D42A27DB-BD31-4B8C-83A1-F6EECF244321}">
                <p14:modId xmlns:p14="http://schemas.microsoft.com/office/powerpoint/2010/main" val="402680034"/>
              </p:ext>
            </p:extLst>
          </p:nvPr>
        </p:nvGraphicFramePr>
        <p:xfrm>
          <a:off x="282848" y="211985"/>
          <a:ext cx="8003823" cy="403860"/>
        </p:xfrm>
        <a:graphic>
          <a:graphicData uri="http://schemas.openxmlformats.org/drawingml/2006/table">
            <a:tbl>
              <a:tblPr firstRow="1" bandRow="1">
                <a:tableStyleId>{5940675A-B579-460E-94D1-54222C63F5DA}</a:tableStyleId>
              </a:tblPr>
              <a:tblGrid>
                <a:gridCol w="1696169">
                  <a:extLst>
                    <a:ext uri="{9D8B030D-6E8A-4147-A177-3AD203B41FA5}">
                      <a16:colId xmlns:a16="http://schemas.microsoft.com/office/drawing/2014/main" val="1604195173"/>
                    </a:ext>
                  </a:extLst>
                </a:gridCol>
                <a:gridCol w="1354524">
                  <a:extLst>
                    <a:ext uri="{9D8B030D-6E8A-4147-A177-3AD203B41FA5}">
                      <a16:colId xmlns:a16="http://schemas.microsoft.com/office/drawing/2014/main" val="355712353"/>
                    </a:ext>
                  </a:extLst>
                </a:gridCol>
                <a:gridCol w="1676570">
                  <a:extLst>
                    <a:ext uri="{9D8B030D-6E8A-4147-A177-3AD203B41FA5}">
                      <a16:colId xmlns:a16="http://schemas.microsoft.com/office/drawing/2014/main" val="1600173037"/>
                    </a:ext>
                  </a:extLst>
                </a:gridCol>
                <a:gridCol w="1651179">
                  <a:extLst>
                    <a:ext uri="{9D8B030D-6E8A-4147-A177-3AD203B41FA5}">
                      <a16:colId xmlns:a16="http://schemas.microsoft.com/office/drawing/2014/main" val="2570159622"/>
                    </a:ext>
                  </a:extLst>
                </a:gridCol>
                <a:gridCol w="1625381">
                  <a:extLst>
                    <a:ext uri="{9D8B030D-6E8A-4147-A177-3AD203B41FA5}">
                      <a16:colId xmlns:a16="http://schemas.microsoft.com/office/drawing/2014/main" val="228492806"/>
                    </a:ext>
                  </a:extLst>
                </a:gridCol>
              </a:tblGrid>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II</a:t>
                      </a:r>
                    </a:p>
                  </a:txBody>
                  <a:tcPr marL="68580" marR="68580" marT="34290" marB="34290">
                    <a:solidFill>
                      <a:schemeClr val="accent4">
                        <a:lumMod val="60000"/>
                        <a:lumOff val="40000"/>
                      </a:schemeClr>
                    </a:solidFill>
                  </a:tcPr>
                </a:tc>
                <a:tc>
                  <a:txBody>
                    <a:bodyPr/>
                    <a:lstStyle/>
                    <a:p>
                      <a:r>
                        <a:rPr lang="en-US" sz="1100" dirty="0"/>
                        <a:t>1400-1200 BC</a:t>
                      </a:r>
                    </a:p>
                  </a:txBody>
                  <a:tcPr marL="68580" marR="68580" marT="34290" marB="3429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Amarna Period ~1386-1334 BC</a:t>
                      </a:r>
                    </a:p>
                  </a:txBody>
                  <a:tcPr marL="68580" marR="68580" marT="34290" marB="34290">
                    <a:solidFill>
                      <a:schemeClr val="bg1"/>
                    </a:solidFill>
                  </a:tcPr>
                </a:tc>
                <a:tc>
                  <a:txBody>
                    <a:bodyPr/>
                    <a:lstStyle/>
                    <a:p>
                      <a:endParaRPr lang="en-US" sz="1100" dirty="0"/>
                    </a:p>
                  </a:txBody>
                  <a:tcPr marL="68580" marR="68580" marT="34290" marB="34290">
                    <a:solidFill>
                      <a:schemeClr val="bg1"/>
                    </a:solidFill>
                  </a:tcPr>
                </a:tc>
                <a:tc>
                  <a:txBody>
                    <a:bodyPr/>
                    <a:lstStyle/>
                    <a:p>
                      <a:r>
                        <a:rPr lang="en-US" sz="1100" dirty="0"/>
                        <a:t>Judges</a:t>
                      </a:r>
                    </a:p>
                  </a:txBody>
                  <a:tcPr marL="68580" marR="68580" marT="34290" marB="34290">
                    <a:solidFill>
                      <a:srgbClr val="FF00FF"/>
                    </a:solidFill>
                  </a:tcPr>
                </a:tc>
                <a:extLst>
                  <a:ext uri="{0D108BD9-81ED-4DB2-BD59-A6C34878D82A}">
                    <a16:rowId xmlns:a16="http://schemas.microsoft.com/office/drawing/2014/main" val="2708351038"/>
                  </a:ext>
                </a:extLst>
              </a:tr>
            </a:tbl>
          </a:graphicData>
        </a:graphic>
      </p:graphicFrame>
    </p:spTree>
    <p:extLst>
      <p:ext uri="{BB962C8B-B14F-4D97-AF65-F5344CB8AC3E}">
        <p14:creationId xmlns:p14="http://schemas.microsoft.com/office/powerpoint/2010/main" val="2821391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B57FF-75DE-47F4-8CDE-1CF2831B9D2B}"/>
              </a:ext>
            </a:extLst>
          </p:cNvPr>
          <p:cNvSpPr>
            <a:spLocks noGrp="1"/>
          </p:cNvSpPr>
          <p:nvPr>
            <p:ph type="title"/>
          </p:nvPr>
        </p:nvSpPr>
        <p:spPr>
          <a:xfrm>
            <a:off x="525511" y="-174076"/>
            <a:ext cx="7886700" cy="1325563"/>
          </a:xfrm>
        </p:spPr>
        <p:txBody>
          <a:bodyPr/>
          <a:lstStyle/>
          <a:p>
            <a:r>
              <a:rPr lang="en-US" sz="3200" dirty="0">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lang="en-US" dirty="0"/>
          </a:p>
        </p:txBody>
      </p:sp>
      <p:pic>
        <p:nvPicPr>
          <p:cNvPr id="5" name="Picture 4" descr="A close up of an animal&#10;&#10;Description automatically generated">
            <a:extLst>
              <a:ext uri="{FF2B5EF4-FFF2-40B4-BE49-F238E27FC236}">
                <a16:creationId xmlns:a16="http://schemas.microsoft.com/office/drawing/2014/main" id="{22E2DFA7-BD3B-4C18-AE18-1CC3BB680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464" y="880506"/>
            <a:ext cx="2831599" cy="2115317"/>
          </a:xfrm>
          <a:prstGeom prst="rect">
            <a:avLst/>
          </a:prstGeom>
        </p:spPr>
      </p:pic>
      <p:sp>
        <p:nvSpPr>
          <p:cNvPr id="6" name="TextBox 5">
            <a:extLst>
              <a:ext uri="{FF2B5EF4-FFF2-40B4-BE49-F238E27FC236}">
                <a16:creationId xmlns:a16="http://schemas.microsoft.com/office/drawing/2014/main" id="{2C90CCE1-0B48-4D8A-AC9A-2C8E5644E9BC}"/>
              </a:ext>
            </a:extLst>
          </p:cNvPr>
          <p:cNvSpPr txBox="1"/>
          <p:nvPr/>
        </p:nvSpPr>
        <p:spPr>
          <a:xfrm>
            <a:off x="1246479" y="1943593"/>
            <a:ext cx="1357286" cy="40011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mn-cs"/>
              </a:rPr>
              <a:t>01-Introduction to Bible Archaeology</a:t>
            </a:r>
          </a:p>
        </p:txBody>
      </p:sp>
      <p:pic>
        <p:nvPicPr>
          <p:cNvPr id="10" name="Picture 9" descr="A picture containing furniture&#10;&#10;Description automatically generated">
            <a:extLst>
              <a:ext uri="{FF2B5EF4-FFF2-40B4-BE49-F238E27FC236}">
                <a16:creationId xmlns:a16="http://schemas.microsoft.com/office/drawing/2014/main" id="{A9D8AB0D-5C36-4099-A57C-9B9D4122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295" y="1824471"/>
            <a:ext cx="946151" cy="426922"/>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D5BED674-C9C6-4273-B4EF-BA1BAE770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084" y="2251393"/>
            <a:ext cx="946151" cy="426922"/>
          </a:xfrm>
          <a:prstGeom prst="rect">
            <a:avLst/>
          </a:prstGeom>
        </p:spPr>
      </p:pic>
      <p:pic>
        <p:nvPicPr>
          <p:cNvPr id="12" name="Picture 11" descr="A picture containing furniture&#10;&#10;Description automatically generated">
            <a:extLst>
              <a:ext uri="{FF2B5EF4-FFF2-40B4-BE49-F238E27FC236}">
                <a16:creationId xmlns:a16="http://schemas.microsoft.com/office/drawing/2014/main" id="{93B1E76C-A8BE-4119-92A6-B32B54C15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861" y="1696973"/>
            <a:ext cx="946151" cy="426922"/>
          </a:xfrm>
          <a:prstGeom prst="rect">
            <a:avLst/>
          </a:prstGeom>
        </p:spPr>
      </p:pic>
      <p:pic>
        <p:nvPicPr>
          <p:cNvPr id="13" name="Picture 12" descr="A picture containing furniture&#10;&#10;Description automatically generated">
            <a:extLst>
              <a:ext uri="{FF2B5EF4-FFF2-40B4-BE49-F238E27FC236}">
                <a16:creationId xmlns:a16="http://schemas.microsoft.com/office/drawing/2014/main" id="{82D0E7AD-F81B-420D-93B5-67FFA9CF1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875" y="2334814"/>
            <a:ext cx="946151" cy="426922"/>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249900BC-D95F-4C4F-B1AE-5A733FE5E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517" y="5770803"/>
            <a:ext cx="946151" cy="426922"/>
          </a:xfrm>
          <a:prstGeom prst="rect">
            <a:avLst/>
          </a:prstGeom>
        </p:spPr>
      </p:pic>
      <p:pic>
        <p:nvPicPr>
          <p:cNvPr id="15" name="Picture 14" descr="A picture containing furniture&#10;&#10;Description automatically generated">
            <a:extLst>
              <a:ext uri="{FF2B5EF4-FFF2-40B4-BE49-F238E27FC236}">
                <a16:creationId xmlns:a16="http://schemas.microsoft.com/office/drawing/2014/main" id="{867F523A-AB5C-4DC8-AE44-5728DD4E2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409" y="4907165"/>
            <a:ext cx="946151" cy="426922"/>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C6759A05-9CDE-48C4-B9F8-35030A2A5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584" y="3708718"/>
            <a:ext cx="946151" cy="426922"/>
          </a:xfrm>
          <a:prstGeom prst="rect">
            <a:avLst/>
          </a:prstGeom>
        </p:spPr>
      </p:pic>
      <p:pic>
        <p:nvPicPr>
          <p:cNvPr id="17" name="Picture 16" descr="A picture containing furniture&#10;&#10;Description automatically generated">
            <a:extLst>
              <a:ext uri="{FF2B5EF4-FFF2-40B4-BE49-F238E27FC236}">
                <a16:creationId xmlns:a16="http://schemas.microsoft.com/office/drawing/2014/main" id="{7A467F68-2911-4B42-880E-6012A573D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572" y="5280343"/>
            <a:ext cx="946151" cy="426922"/>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924649C7-5844-4AD8-8B92-A961B8770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741" y="3643555"/>
            <a:ext cx="946151" cy="426922"/>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BCB7B251-F35E-4745-959B-5F9F5FBB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19" y="3584904"/>
            <a:ext cx="946151" cy="426922"/>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2FB90960-4984-4EBC-8E96-AB9FD2177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725" y="4289325"/>
            <a:ext cx="946151" cy="426922"/>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D2C0FA58-F685-431F-AF1F-2654816B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748" y="4924123"/>
            <a:ext cx="946151" cy="426922"/>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416B9940-63DA-464D-B470-694CD600B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13" y="2968336"/>
            <a:ext cx="946151" cy="426922"/>
          </a:xfrm>
          <a:prstGeom prst="rect">
            <a:avLst/>
          </a:prstGeom>
        </p:spPr>
      </p:pic>
      <p:sp>
        <p:nvSpPr>
          <p:cNvPr id="23" name="Rectangle 22">
            <a:extLst>
              <a:ext uri="{FF2B5EF4-FFF2-40B4-BE49-F238E27FC236}">
                <a16:creationId xmlns:a16="http://schemas.microsoft.com/office/drawing/2014/main" id="{5C25775D-538A-48B1-9111-FEA6E99730AB}"/>
              </a:ext>
            </a:extLst>
          </p:cNvPr>
          <p:cNvSpPr/>
          <p:nvPr/>
        </p:nvSpPr>
        <p:spPr>
          <a:xfrm>
            <a:off x="3007112" y="2176484"/>
            <a:ext cx="114005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02-Patriarchs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and Camels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AB20008-499B-49DF-8E32-CF9FDE546067}"/>
              </a:ext>
            </a:extLst>
          </p:cNvPr>
          <p:cNvSpPr/>
          <p:nvPr/>
        </p:nvSpPr>
        <p:spPr>
          <a:xfrm>
            <a:off x="9554697" y="1696973"/>
            <a:ext cx="119724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
        <p:nvSpPr>
          <p:cNvPr id="25" name="Rectangle 24">
            <a:extLst>
              <a:ext uri="{FF2B5EF4-FFF2-40B4-BE49-F238E27FC236}">
                <a16:creationId xmlns:a16="http://schemas.microsoft.com/office/drawing/2014/main" id="{631F8161-1744-4664-81FC-63DAF08248B1}"/>
              </a:ext>
            </a:extLst>
          </p:cNvPr>
          <p:cNvSpPr/>
          <p:nvPr/>
        </p:nvSpPr>
        <p:spPr>
          <a:xfrm>
            <a:off x="5995945" y="1340820"/>
            <a:ext cx="110816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04-Shechem a City for All Times</a:t>
            </a:r>
          </a:p>
        </p:txBody>
      </p:sp>
      <p:sp>
        <p:nvSpPr>
          <p:cNvPr id="26" name="Rectangle 25">
            <a:extLst>
              <a:ext uri="{FF2B5EF4-FFF2-40B4-BE49-F238E27FC236}">
                <a16:creationId xmlns:a16="http://schemas.microsoft.com/office/drawing/2014/main" id="{CBFF1EDF-6730-4CBA-8A65-2A57E1946BC0}"/>
              </a:ext>
            </a:extLst>
          </p:cNvPr>
          <p:cNvSpPr/>
          <p:nvPr/>
        </p:nvSpPr>
        <p:spPr>
          <a:xfrm>
            <a:off x="4136758" y="2711397"/>
            <a:ext cx="135925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05-David, Samson and the Philistines</a:t>
            </a:r>
          </a:p>
        </p:txBody>
      </p:sp>
      <p:sp>
        <p:nvSpPr>
          <p:cNvPr id="27" name="Rectangle 26">
            <a:extLst>
              <a:ext uri="{FF2B5EF4-FFF2-40B4-BE49-F238E27FC236}">
                <a16:creationId xmlns:a16="http://schemas.microsoft.com/office/drawing/2014/main" id="{6C02584D-B946-40CF-9017-142D70F3790D}"/>
              </a:ext>
            </a:extLst>
          </p:cNvPr>
          <p:cNvSpPr/>
          <p:nvPr/>
        </p:nvSpPr>
        <p:spPr>
          <a:xfrm>
            <a:off x="2288284" y="3325119"/>
            <a:ext cx="13324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06-Solomon the Builder</a:t>
            </a:r>
          </a:p>
        </p:txBody>
      </p:sp>
      <p:sp>
        <p:nvSpPr>
          <p:cNvPr id="28" name="Rectangle 27">
            <a:extLst>
              <a:ext uri="{FF2B5EF4-FFF2-40B4-BE49-F238E27FC236}">
                <a16:creationId xmlns:a16="http://schemas.microsoft.com/office/drawing/2014/main" id="{B5548186-D79E-49A3-92D4-8B77A3C68226}"/>
              </a:ext>
            </a:extLst>
          </p:cNvPr>
          <p:cNvSpPr/>
          <p:nvPr/>
        </p:nvSpPr>
        <p:spPr>
          <a:xfrm>
            <a:off x="4774383" y="3403244"/>
            <a:ext cx="144326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07-Ahab and the Northern Kingdom</a:t>
            </a:r>
          </a:p>
        </p:txBody>
      </p:sp>
      <p:sp>
        <p:nvSpPr>
          <p:cNvPr id="29" name="Rectangle 28">
            <a:extLst>
              <a:ext uri="{FF2B5EF4-FFF2-40B4-BE49-F238E27FC236}">
                <a16:creationId xmlns:a16="http://schemas.microsoft.com/office/drawing/2014/main" id="{D137D410-236E-46D1-8E66-7D76342CF2BE}"/>
              </a:ext>
            </a:extLst>
          </p:cNvPr>
          <p:cNvSpPr/>
          <p:nvPr/>
        </p:nvSpPr>
        <p:spPr>
          <a:xfrm>
            <a:off x="3098262" y="4573076"/>
            <a:ext cx="145591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08-The Hezekiah Defense</a:t>
            </a:r>
          </a:p>
        </p:txBody>
      </p:sp>
      <p:sp>
        <p:nvSpPr>
          <p:cNvPr id="30" name="Rectangle 29">
            <a:extLst>
              <a:ext uri="{FF2B5EF4-FFF2-40B4-BE49-F238E27FC236}">
                <a16:creationId xmlns:a16="http://schemas.microsoft.com/office/drawing/2014/main" id="{6D6F76ED-4F30-4476-B12A-8FAC87F4CB6F}"/>
              </a:ext>
            </a:extLst>
          </p:cNvPr>
          <p:cNvSpPr/>
          <p:nvPr/>
        </p:nvSpPr>
        <p:spPr>
          <a:xfrm>
            <a:off x="2191546" y="5216805"/>
            <a:ext cx="1105689"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09-Jeremiah and the Last Days of Judah</a:t>
            </a:r>
          </a:p>
        </p:txBody>
      </p:sp>
      <p:sp>
        <p:nvSpPr>
          <p:cNvPr id="31" name="Rectangle 30">
            <a:extLst>
              <a:ext uri="{FF2B5EF4-FFF2-40B4-BE49-F238E27FC236}">
                <a16:creationId xmlns:a16="http://schemas.microsoft.com/office/drawing/2014/main" id="{4AFAD409-0944-4956-AA8A-084DC564F1E8}"/>
              </a:ext>
            </a:extLst>
          </p:cNvPr>
          <p:cNvSpPr/>
          <p:nvPr/>
        </p:nvSpPr>
        <p:spPr>
          <a:xfrm>
            <a:off x="3681827" y="5694010"/>
            <a:ext cx="105009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10-In the Days of Jesus</a:t>
            </a:r>
          </a:p>
        </p:txBody>
      </p:sp>
      <p:sp>
        <p:nvSpPr>
          <p:cNvPr id="32" name="Rectangle 31">
            <a:extLst>
              <a:ext uri="{FF2B5EF4-FFF2-40B4-BE49-F238E27FC236}">
                <a16:creationId xmlns:a16="http://schemas.microsoft.com/office/drawing/2014/main" id="{7D196A94-4433-4503-A5FC-91847DCC5588}"/>
              </a:ext>
            </a:extLst>
          </p:cNvPr>
          <p:cNvSpPr/>
          <p:nvPr/>
        </p:nvSpPr>
        <p:spPr>
          <a:xfrm>
            <a:off x="6325063" y="3429000"/>
            <a:ext cx="1163192"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11-Crucifixion and Burial</a:t>
            </a:r>
          </a:p>
        </p:txBody>
      </p:sp>
      <p:sp>
        <p:nvSpPr>
          <p:cNvPr id="33" name="Rectangle 32">
            <a:extLst>
              <a:ext uri="{FF2B5EF4-FFF2-40B4-BE49-F238E27FC236}">
                <a16:creationId xmlns:a16="http://schemas.microsoft.com/office/drawing/2014/main" id="{66B16833-FE0E-43EE-A6E8-A5A2D067F791}"/>
              </a:ext>
            </a:extLst>
          </p:cNvPr>
          <p:cNvSpPr/>
          <p:nvPr/>
        </p:nvSpPr>
        <p:spPr>
          <a:xfrm>
            <a:off x="7947024" y="5280343"/>
            <a:ext cx="94615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12-Cities of Paul and John</a:t>
            </a:r>
          </a:p>
        </p:txBody>
      </p:sp>
      <p:sp>
        <p:nvSpPr>
          <p:cNvPr id="34" name="Rectangle 33">
            <a:extLst>
              <a:ext uri="{FF2B5EF4-FFF2-40B4-BE49-F238E27FC236}">
                <a16:creationId xmlns:a16="http://schemas.microsoft.com/office/drawing/2014/main" id="{B34C2DB7-216E-46D7-9AB9-9773CE559353}"/>
              </a:ext>
            </a:extLst>
          </p:cNvPr>
          <p:cNvSpPr/>
          <p:nvPr/>
        </p:nvSpPr>
        <p:spPr>
          <a:xfrm>
            <a:off x="4941936" y="6094120"/>
            <a:ext cx="124142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13-Finding People in the Bible Outside the Bible</a:t>
            </a:r>
          </a:p>
        </p:txBody>
      </p:sp>
      <p:graphicFrame>
        <p:nvGraphicFramePr>
          <p:cNvPr id="41" name="Object 40">
            <a:extLst>
              <a:ext uri="{FF2B5EF4-FFF2-40B4-BE49-F238E27FC236}">
                <a16:creationId xmlns:a16="http://schemas.microsoft.com/office/drawing/2014/main" id="{AC86D349-E2F9-43C6-9FF9-3D188016E98B}"/>
              </a:ext>
            </a:extLst>
          </p:cNvPr>
          <p:cNvGraphicFramePr>
            <a:graphicFrameLocks noChangeAspect="1"/>
          </p:cNvGraphicFramePr>
          <p:nvPr/>
        </p:nvGraphicFramePr>
        <p:xfrm>
          <a:off x="330607" y="2856715"/>
          <a:ext cx="1256619" cy="1859532"/>
        </p:xfrm>
        <a:graphic>
          <a:graphicData uri="http://schemas.openxmlformats.org/presentationml/2006/ole">
            <mc:AlternateContent xmlns:mc="http://schemas.openxmlformats.org/markup-compatibility/2006">
              <mc:Choice xmlns:v="urn:schemas-microsoft-com:vml" Requires="v">
                <p:oleObj spid="_x0000_s11383" r:id="rId5" imgW="1923480" imgH="2380680" progId="">
                  <p:embed/>
                </p:oleObj>
              </mc:Choice>
              <mc:Fallback>
                <p:oleObj r:id="rId5" imgW="1923480" imgH="2380680" progId="">
                  <p:embed/>
                  <p:pic>
                    <p:nvPicPr>
                      <p:cNvPr id="41" name="Object 40">
                        <a:extLst>
                          <a:ext uri="{FF2B5EF4-FFF2-40B4-BE49-F238E27FC236}">
                            <a16:creationId xmlns:a16="http://schemas.microsoft.com/office/drawing/2014/main" id="{AC86D349-E2F9-43C6-9FF9-3D188016E98B}"/>
                          </a:ext>
                        </a:extLst>
                      </p:cNvPr>
                      <p:cNvPicPr/>
                      <p:nvPr/>
                    </p:nvPicPr>
                    <p:blipFill>
                      <a:blip r:embed="rId6"/>
                      <a:stretch>
                        <a:fillRect/>
                      </a:stretch>
                    </p:blipFill>
                    <p:spPr>
                      <a:xfrm>
                        <a:off x="330607" y="2856715"/>
                        <a:ext cx="1256619" cy="1859532"/>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7B9BA7E6-50B6-45B6-9B20-8CC23AF4F67F}"/>
              </a:ext>
            </a:extLst>
          </p:cNvPr>
          <p:cNvSpPr/>
          <p:nvPr/>
        </p:nvSpPr>
        <p:spPr>
          <a:xfrm>
            <a:off x="171859" y="3494115"/>
            <a:ext cx="165301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16-Archaeology in Jerusalem</a:t>
            </a:r>
          </a:p>
        </p:txBody>
      </p:sp>
      <p:sp>
        <p:nvSpPr>
          <p:cNvPr id="40" name="Rectangle 39">
            <a:extLst>
              <a:ext uri="{FF2B5EF4-FFF2-40B4-BE49-F238E27FC236}">
                <a16:creationId xmlns:a16="http://schemas.microsoft.com/office/drawing/2014/main" id="{2E89BB49-09D9-4412-ACA2-20731A9F04BE}"/>
              </a:ext>
            </a:extLst>
          </p:cNvPr>
          <p:cNvSpPr/>
          <p:nvPr/>
        </p:nvSpPr>
        <p:spPr>
          <a:xfrm>
            <a:off x="363620" y="3048038"/>
            <a:ext cx="195438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17-Archaeology and the Bible Text</a:t>
            </a:r>
          </a:p>
        </p:txBody>
      </p:sp>
      <p:sp>
        <p:nvSpPr>
          <p:cNvPr id="38" name="Rectangle 37">
            <a:extLst>
              <a:ext uri="{FF2B5EF4-FFF2-40B4-BE49-F238E27FC236}">
                <a16:creationId xmlns:a16="http://schemas.microsoft.com/office/drawing/2014/main" id="{304737FF-3552-48FB-9A0C-CC044E6BF39A}"/>
              </a:ext>
            </a:extLst>
          </p:cNvPr>
          <p:cNvSpPr/>
          <p:nvPr/>
        </p:nvSpPr>
        <p:spPr>
          <a:xfrm>
            <a:off x="381871" y="3934800"/>
            <a:ext cx="14187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15-Museums and Key Bible Finds</a:t>
            </a:r>
          </a:p>
        </p:txBody>
      </p:sp>
      <p:sp>
        <p:nvSpPr>
          <p:cNvPr id="37" name="Rectangle 36">
            <a:extLst>
              <a:ext uri="{FF2B5EF4-FFF2-40B4-BE49-F238E27FC236}">
                <a16:creationId xmlns:a16="http://schemas.microsoft.com/office/drawing/2014/main" id="{8170AECD-3778-45AF-8E18-D7A149DAA0CA}"/>
              </a:ext>
            </a:extLst>
          </p:cNvPr>
          <p:cNvSpPr/>
          <p:nvPr/>
        </p:nvSpPr>
        <p:spPr>
          <a:xfrm>
            <a:off x="281515" y="4306751"/>
            <a:ext cx="16081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14-Daniel and the Kingdoms</a:t>
            </a:r>
          </a:p>
        </p:txBody>
      </p:sp>
      <p:sp>
        <p:nvSpPr>
          <p:cNvPr id="4" name="Rectangle 3">
            <a:extLst>
              <a:ext uri="{FF2B5EF4-FFF2-40B4-BE49-F238E27FC236}">
                <a16:creationId xmlns:a16="http://schemas.microsoft.com/office/drawing/2014/main" id="{20CA6067-6BE0-47EC-B70E-DFA3E97B6DE3}"/>
              </a:ext>
            </a:extLst>
          </p:cNvPr>
          <p:cNvSpPr/>
          <p:nvPr/>
        </p:nvSpPr>
        <p:spPr>
          <a:xfrm>
            <a:off x="4425202" y="2063793"/>
            <a:ext cx="13362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Tree>
    <p:extLst>
      <p:ext uri="{BB962C8B-B14F-4D97-AF65-F5344CB8AC3E}">
        <p14:creationId xmlns:p14="http://schemas.microsoft.com/office/powerpoint/2010/main" val="8750282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955" y="604314"/>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p:nvPr/>
        </p:nvGrpSpPr>
        <p:grpSpPr>
          <a:xfrm>
            <a:off x="6613835" y="6858063"/>
            <a:ext cx="4527121" cy="5463961"/>
            <a:chOff x="3382719" y="117806"/>
            <a:chExt cx="4527121" cy="5463961"/>
          </a:xfrm>
        </p:grpSpPr>
        <p:sp>
          <p:nvSpPr>
            <p:cNvPr id="4" name="Freeform 3"/>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p:cNvSpPr txBox="1"/>
          <p:nvPr/>
        </p:nvSpPr>
        <p:spPr>
          <a:xfrm>
            <a:off x="1378781" y="700304"/>
            <a:ext cx="822661" cy="824841"/>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Acco</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232-234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235+327</a:t>
            </a:r>
          </a:p>
        </p:txBody>
      </p:sp>
      <p:sp>
        <p:nvSpPr>
          <p:cNvPr id="26" name="TextBox 25"/>
          <p:cNvSpPr txBox="1"/>
          <p:nvPr/>
        </p:nvSpPr>
        <p:spPr>
          <a:xfrm>
            <a:off x="5950101" y="955382"/>
            <a:ext cx="787395"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Hazor</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227-228</a:t>
            </a:r>
          </a:p>
        </p:txBody>
      </p:sp>
      <p:sp>
        <p:nvSpPr>
          <p:cNvPr id="27" name="TextBox 26"/>
          <p:cNvSpPr txBox="1"/>
          <p:nvPr/>
        </p:nvSpPr>
        <p:spPr>
          <a:xfrm>
            <a:off x="1393491" y="1698095"/>
            <a:ext cx="835485" cy="824841"/>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Megiddo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242-248</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365</a:t>
            </a:r>
          </a:p>
        </p:txBody>
      </p:sp>
      <p:sp>
        <p:nvSpPr>
          <p:cNvPr id="28" name="TextBox 27"/>
          <p:cNvSpPr txBox="1"/>
          <p:nvPr/>
        </p:nvSpPr>
        <p:spPr>
          <a:xfrm>
            <a:off x="6855997" y="2268055"/>
            <a:ext cx="787395"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Pella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255-256</a:t>
            </a:r>
          </a:p>
        </p:txBody>
      </p:sp>
      <p:sp>
        <p:nvSpPr>
          <p:cNvPr id="30" name="TextBox 29"/>
          <p:cNvSpPr txBox="1"/>
          <p:nvPr/>
        </p:nvSpPr>
        <p:spPr>
          <a:xfrm>
            <a:off x="6103942" y="2869647"/>
            <a:ext cx="840295" cy="566309"/>
          </a:xfrm>
          <a:prstGeom prst="rect">
            <a:avLst/>
          </a:prstGeom>
          <a:solidFill>
            <a:schemeClr val="accent5">
              <a:lumMod val="20000"/>
              <a:lumOff val="80000"/>
            </a:schemeClr>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Shechem</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252-254</a:t>
            </a:r>
          </a:p>
        </p:txBody>
      </p:sp>
      <p:sp>
        <p:nvSpPr>
          <p:cNvPr id="31" name="TextBox 30"/>
          <p:cNvSpPr txBox="1"/>
          <p:nvPr/>
        </p:nvSpPr>
        <p:spPr>
          <a:xfrm>
            <a:off x="6172615" y="4174172"/>
            <a:ext cx="877720"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Jericho 0</a:t>
            </a:r>
          </a:p>
        </p:txBody>
      </p:sp>
      <p:sp>
        <p:nvSpPr>
          <p:cNvPr id="32" name="TextBox 31"/>
          <p:cNvSpPr txBox="1"/>
          <p:nvPr/>
        </p:nvSpPr>
        <p:spPr>
          <a:xfrm>
            <a:off x="6172617" y="3492335"/>
            <a:ext cx="914033" cy="56630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Jerusalem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285-291</a:t>
            </a:r>
          </a:p>
        </p:txBody>
      </p:sp>
      <p:sp>
        <p:nvSpPr>
          <p:cNvPr id="33" name="TextBox 32"/>
          <p:cNvSpPr txBox="1"/>
          <p:nvPr/>
        </p:nvSpPr>
        <p:spPr>
          <a:xfrm>
            <a:off x="6172632" y="4892543"/>
            <a:ext cx="1033821"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Hebron 0?</a:t>
            </a:r>
          </a:p>
        </p:txBody>
      </p:sp>
      <p:sp>
        <p:nvSpPr>
          <p:cNvPr id="34" name="TextBox 33"/>
          <p:cNvSpPr txBox="1"/>
          <p:nvPr/>
        </p:nvSpPr>
        <p:spPr>
          <a:xfrm>
            <a:off x="6818650" y="1897438"/>
            <a:ext cx="1079501"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Beth Shan 0</a:t>
            </a:r>
          </a:p>
        </p:txBody>
      </p:sp>
      <p:sp>
        <p:nvSpPr>
          <p:cNvPr id="35" name="TextBox 34"/>
          <p:cNvSpPr txBox="1"/>
          <p:nvPr/>
        </p:nvSpPr>
        <p:spPr>
          <a:xfrm>
            <a:off x="1370987" y="4038046"/>
            <a:ext cx="877720" cy="52322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Ashkelon 320-326</a:t>
            </a:r>
          </a:p>
        </p:txBody>
      </p:sp>
      <p:sp>
        <p:nvSpPr>
          <p:cNvPr id="36" name="TextBox 35"/>
          <p:cNvSpPr txBox="1"/>
          <p:nvPr/>
        </p:nvSpPr>
        <p:spPr>
          <a:xfrm>
            <a:off x="1370987" y="4659337"/>
            <a:ext cx="877720"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Gaza 0</a:t>
            </a:r>
          </a:p>
        </p:txBody>
      </p:sp>
      <p:sp>
        <p:nvSpPr>
          <p:cNvPr id="37" name="TextBox 36"/>
          <p:cNvSpPr txBox="1"/>
          <p:nvPr/>
        </p:nvSpPr>
        <p:spPr>
          <a:xfrm>
            <a:off x="4593254" y="5192426"/>
            <a:ext cx="877720" cy="566309"/>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Lachish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328-332</a:t>
            </a:r>
          </a:p>
        </p:txBody>
      </p:sp>
      <p:sp>
        <p:nvSpPr>
          <p:cNvPr id="39" name="TextBox 38"/>
          <p:cNvSpPr txBox="1"/>
          <p:nvPr/>
        </p:nvSpPr>
        <p:spPr>
          <a:xfrm>
            <a:off x="1351235" y="2673620"/>
            <a:ext cx="877720" cy="108337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Gath</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63-65</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278-284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335, 366</a:t>
            </a:r>
          </a:p>
        </p:txBody>
      </p:sp>
      <p:sp>
        <p:nvSpPr>
          <p:cNvPr id="23" name="5-Point Star 22"/>
          <p:cNvSpPr/>
          <p:nvPr/>
        </p:nvSpPr>
        <p:spPr>
          <a:xfrm>
            <a:off x="4369032" y="164714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p:cNvCxnSpPr>
            <a:stCxn id="23" idx="1"/>
          </p:cNvCxnSpPr>
          <p:nvPr/>
        </p:nvCxnSpPr>
        <p:spPr>
          <a:xfrm flipH="1" flipV="1">
            <a:off x="2201425" y="1112710"/>
            <a:ext cx="2167480" cy="585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5-Point Star 43"/>
          <p:cNvSpPr/>
          <p:nvPr/>
        </p:nvSpPr>
        <p:spPr>
          <a:xfrm>
            <a:off x="4540549" y="238956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45" name="Straight Connector 44"/>
          <p:cNvCxnSpPr/>
          <p:nvPr/>
        </p:nvCxnSpPr>
        <p:spPr>
          <a:xfrm flipH="1" flipV="1">
            <a:off x="2228955" y="2110495"/>
            <a:ext cx="2346362" cy="37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5264455" y="2484471"/>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flipH="1">
            <a:off x="5444034" y="2051262"/>
            <a:ext cx="1374597" cy="499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5-Point Star 50"/>
          <p:cNvSpPr/>
          <p:nvPr/>
        </p:nvSpPr>
        <p:spPr>
          <a:xfrm>
            <a:off x="4756078" y="310511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9692" y="2927078"/>
            <a:ext cx="1761054" cy="280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Connector 52"/>
          <p:cNvCxnSpPr>
            <a:stCxn id="30" idx="1"/>
          </p:cNvCxnSpPr>
          <p:nvPr/>
        </p:nvCxnSpPr>
        <p:spPr>
          <a:xfrm flipH="1">
            <a:off x="4860273" y="3152801"/>
            <a:ext cx="1243668" cy="12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5-Point Star 54"/>
          <p:cNvSpPr/>
          <p:nvPr/>
        </p:nvSpPr>
        <p:spPr>
          <a:xfrm>
            <a:off x="4603200" y="402588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a:stCxn id="32" idx="1"/>
          </p:cNvCxnSpPr>
          <p:nvPr/>
        </p:nvCxnSpPr>
        <p:spPr>
          <a:xfrm flipH="1">
            <a:off x="4740288" y="3775490"/>
            <a:ext cx="1432328" cy="32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5-Point Star 57"/>
          <p:cNvSpPr/>
          <p:nvPr/>
        </p:nvSpPr>
        <p:spPr>
          <a:xfrm>
            <a:off x="3784445" y="45259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flipH="1" flipV="1">
            <a:off x="3914711" y="4592662"/>
            <a:ext cx="688607" cy="90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5-Point Star 60"/>
          <p:cNvSpPr/>
          <p:nvPr/>
        </p:nvSpPr>
        <p:spPr>
          <a:xfrm>
            <a:off x="5174667" y="399190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a:endCxn id="61" idx="3"/>
          </p:cNvCxnSpPr>
          <p:nvPr/>
        </p:nvCxnSpPr>
        <p:spPr>
          <a:xfrm flipH="1" flipV="1">
            <a:off x="5319950" y="4125319"/>
            <a:ext cx="852679" cy="174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5-Point Star 64"/>
          <p:cNvSpPr/>
          <p:nvPr/>
        </p:nvSpPr>
        <p:spPr>
          <a:xfrm>
            <a:off x="3105597" y="429965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a:endCxn id="35" idx="3"/>
          </p:cNvCxnSpPr>
          <p:nvPr/>
        </p:nvCxnSpPr>
        <p:spPr>
          <a:xfrm flipH="1" flipV="1">
            <a:off x="2248707" y="4299656"/>
            <a:ext cx="919812"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5-Point Star 67"/>
          <p:cNvSpPr/>
          <p:nvPr/>
        </p:nvSpPr>
        <p:spPr>
          <a:xfrm>
            <a:off x="2964762" y="456767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Connector 68"/>
          <p:cNvCxnSpPr>
            <a:endCxn id="36" idx="3"/>
          </p:cNvCxnSpPr>
          <p:nvPr/>
        </p:nvCxnSpPr>
        <p:spPr>
          <a:xfrm flipH="1">
            <a:off x="2248707" y="4637389"/>
            <a:ext cx="778090" cy="175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5-Point Star 71"/>
          <p:cNvSpPr/>
          <p:nvPr/>
        </p:nvSpPr>
        <p:spPr>
          <a:xfrm>
            <a:off x="4361084" y="45259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73" name="Straight Connector 72"/>
          <p:cNvCxnSpPr>
            <a:stCxn id="33" idx="1"/>
          </p:cNvCxnSpPr>
          <p:nvPr/>
        </p:nvCxnSpPr>
        <p:spPr>
          <a:xfrm flipH="1" flipV="1">
            <a:off x="4501609" y="4613887"/>
            <a:ext cx="1671022" cy="43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5-Point Star 74"/>
          <p:cNvSpPr/>
          <p:nvPr/>
        </p:nvSpPr>
        <p:spPr>
          <a:xfrm>
            <a:off x="3784445" y="419464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76" name="Straight Connector 75"/>
          <p:cNvCxnSpPr/>
          <p:nvPr/>
        </p:nvCxnSpPr>
        <p:spPr>
          <a:xfrm flipH="1" flipV="1">
            <a:off x="2228955" y="3105112"/>
            <a:ext cx="1516116" cy="1104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5-Point Star 77"/>
          <p:cNvSpPr/>
          <p:nvPr/>
        </p:nvSpPr>
        <p:spPr>
          <a:xfrm>
            <a:off x="3997554" y="385031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p:cNvSpPr txBox="1"/>
          <p:nvPr/>
        </p:nvSpPr>
        <p:spPr>
          <a:xfrm>
            <a:off x="2407445" y="2314233"/>
            <a:ext cx="877720" cy="1341906"/>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Gezer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292-294</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267-277</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297-300</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378</a:t>
            </a:r>
          </a:p>
        </p:txBody>
      </p:sp>
      <p:cxnSp>
        <p:nvCxnSpPr>
          <p:cNvPr id="80" name="Straight Connector 79"/>
          <p:cNvCxnSpPr>
            <a:stCxn id="78" idx="0"/>
          </p:cNvCxnSpPr>
          <p:nvPr/>
        </p:nvCxnSpPr>
        <p:spPr>
          <a:xfrm flipH="1" flipV="1">
            <a:off x="3282295" y="2940152"/>
            <a:ext cx="805041" cy="9102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5-Point Star 81"/>
          <p:cNvSpPr/>
          <p:nvPr/>
        </p:nvSpPr>
        <p:spPr>
          <a:xfrm>
            <a:off x="5366667" y="277354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a:stCxn id="28" idx="1"/>
          </p:cNvCxnSpPr>
          <p:nvPr/>
        </p:nvCxnSpPr>
        <p:spPr>
          <a:xfrm flipH="1">
            <a:off x="5502142" y="2551210"/>
            <a:ext cx="1353854" cy="283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07445" y="1238472"/>
            <a:ext cx="877720" cy="78175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Gath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Arial" charset="0"/>
              </a:rPr>
              <a:t>Padalla</a:t>
            </a:r>
            <a:endPar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Arial" charset="0"/>
              </a:rPr>
              <a:t>249-250</a:t>
            </a:r>
          </a:p>
        </p:txBody>
      </p:sp>
      <p:cxnSp>
        <p:nvCxnSpPr>
          <p:cNvPr id="85" name="Straight Connector 84"/>
          <p:cNvCxnSpPr>
            <a:endCxn id="40" idx="3"/>
          </p:cNvCxnSpPr>
          <p:nvPr/>
        </p:nvCxnSpPr>
        <p:spPr>
          <a:xfrm flipH="1" flipV="1">
            <a:off x="3285165" y="1629349"/>
            <a:ext cx="993950" cy="1119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5-Point Star 86"/>
          <p:cNvSpPr/>
          <p:nvPr/>
        </p:nvSpPr>
        <p:spPr>
          <a:xfrm>
            <a:off x="4207267" y="270095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66273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4B4D-E90B-417F-ADE6-D9D8811D750C}"/>
              </a:ext>
            </a:extLst>
          </p:cNvPr>
          <p:cNvSpPr>
            <a:spLocks noGrp="1"/>
          </p:cNvSpPr>
          <p:nvPr>
            <p:ph type="title"/>
          </p:nvPr>
        </p:nvSpPr>
        <p:spPr/>
        <p:txBody>
          <a:bodyPr/>
          <a:lstStyle/>
          <a:p>
            <a:endParaRPr lang="en-US"/>
          </a:p>
        </p:txBody>
      </p:sp>
      <p:pic>
        <p:nvPicPr>
          <p:cNvPr id="3" name="Picture 2" descr="image.axd36">
            <a:extLst>
              <a:ext uri="{FF2B5EF4-FFF2-40B4-BE49-F238E27FC236}">
                <a16:creationId xmlns:a16="http://schemas.microsoft.com/office/drawing/2014/main" id="{CC7173DA-EAE9-4E03-8D91-30E32662A5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5094605" cy="7196455"/>
          </a:xfrm>
          <a:prstGeom prst="rect">
            <a:avLst/>
          </a:prstGeom>
          <a:noFill/>
          <a:ln>
            <a:noFill/>
          </a:ln>
        </p:spPr>
      </p:pic>
    </p:spTree>
    <p:extLst>
      <p:ext uri="{BB962C8B-B14F-4D97-AF65-F5344CB8AC3E}">
        <p14:creationId xmlns:p14="http://schemas.microsoft.com/office/powerpoint/2010/main" val="317437929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a:xfrm>
            <a:off x="533400" y="74612"/>
            <a:ext cx="8113296" cy="1325563"/>
          </a:xfrm>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Abimelech and the Men of Shechem: Judges 9:1-6, 22-57</a:t>
            </a: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270430" y="1400175"/>
            <a:ext cx="8873570" cy="1583619"/>
          </a:xfrm>
        </p:spPr>
        <p:txBody>
          <a:bodyPr>
            <a:normAutofit/>
          </a:bodyPr>
          <a:lstStyle/>
          <a:p>
            <a:pPr marL="0" indent="0">
              <a:buNone/>
            </a:pPr>
            <a:r>
              <a:rPr lang="en-US" sz="2000" dirty="0">
                <a:latin typeface="Arial" panose="020B0604020202020204" pitchFamily="34" charset="0"/>
                <a:ea typeface="Times New Roman" panose="02020603050405020304" pitchFamily="18" charset="0"/>
                <a:cs typeface="Arial" panose="020B0604020202020204" pitchFamily="34" charset="0"/>
              </a:rPr>
              <a:t>Abimelech, a son of Gideon the Judge declares himself a king with the help of the men of Shechem, but both meet a bad end. From the bible passage what archaeology remains might give us further insight into the passage?</a:t>
            </a:r>
          </a:p>
          <a:p>
            <a:pPr marL="0" indent="0">
              <a:buNone/>
            </a:pPr>
            <a:endParaRPr lang="en-US" sz="2000"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356155" y="2759137"/>
          <a:ext cx="8702119" cy="3100439"/>
        </p:xfrm>
        <a:graphic>
          <a:graphicData uri="http://schemas.openxmlformats.org/drawingml/2006/table">
            <a:tbl>
              <a:tblPr firstRow="1" firstCol="1" bandRow="1"/>
              <a:tblGrid>
                <a:gridCol w="8217207">
                  <a:extLst>
                    <a:ext uri="{9D8B030D-6E8A-4147-A177-3AD203B41FA5}">
                      <a16:colId xmlns:a16="http://schemas.microsoft.com/office/drawing/2014/main" val="1748399014"/>
                    </a:ext>
                  </a:extLst>
                </a:gridCol>
                <a:gridCol w="484912">
                  <a:extLst>
                    <a:ext uri="{9D8B030D-6E8A-4147-A177-3AD203B41FA5}">
                      <a16:colId xmlns:a16="http://schemas.microsoft.com/office/drawing/2014/main" val="283836289"/>
                    </a:ext>
                  </a:extLst>
                </a:gridCol>
              </a:tblGrid>
              <a:tr h="314891">
                <a:tc>
                  <a:txBody>
                    <a:bodyPr/>
                    <a:lstStyle/>
                    <a:p>
                      <a:pPr marL="0" marR="0">
                        <a:lnSpc>
                          <a:spcPct val="107000"/>
                        </a:lnSpc>
                        <a:spcBef>
                          <a:spcPts val="0"/>
                        </a:spcBef>
                        <a:spcAft>
                          <a:spcPts val="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314891">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531277">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646460">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380468278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801F092-53DF-409C-BDE1-DBCCAAB12B6A}"/>
              </a:ext>
            </a:extLst>
          </p:cNvPr>
          <p:cNvSpPr>
            <a:spLocks noGrp="1" noChangeArrowheads="1"/>
          </p:cNvSpPr>
          <p:nvPr>
            <p:ph type="ctrTitle"/>
          </p:nvPr>
        </p:nvSpPr>
        <p:spPr>
          <a:xfrm>
            <a:off x="762000" y="533400"/>
            <a:ext cx="7772400" cy="1143000"/>
          </a:xfrm>
        </p:spPr>
        <p:txBody>
          <a:bodyPr anchor="ctr"/>
          <a:lstStyle/>
          <a:p>
            <a:r>
              <a:rPr lang="en-US" altLang="en-US" sz="4400"/>
              <a:t>Temple at Shechem</a:t>
            </a:r>
          </a:p>
        </p:txBody>
      </p:sp>
      <p:sp>
        <p:nvSpPr>
          <p:cNvPr id="2051" name="Rectangle 3">
            <a:extLst>
              <a:ext uri="{FF2B5EF4-FFF2-40B4-BE49-F238E27FC236}">
                <a16:creationId xmlns:a16="http://schemas.microsoft.com/office/drawing/2014/main" id="{AC209FA8-ACD6-49A9-A587-428E3D6D8C85}"/>
              </a:ext>
            </a:extLst>
          </p:cNvPr>
          <p:cNvSpPr>
            <a:spLocks noGrp="1" noChangeArrowheads="1"/>
          </p:cNvSpPr>
          <p:nvPr>
            <p:ph type="subTitle" idx="1"/>
          </p:nvPr>
        </p:nvSpPr>
        <p:spPr>
          <a:xfrm>
            <a:off x="1524000" y="2133600"/>
            <a:ext cx="6400800" cy="1752600"/>
          </a:xfrm>
        </p:spPr>
        <p:txBody>
          <a:bodyPr/>
          <a:lstStyle/>
          <a:p>
            <a:r>
              <a:rPr lang="en-US" altLang="en-US"/>
              <a:t>BAR July/August 2003 – pg 26</a:t>
            </a:r>
          </a:p>
          <a:p>
            <a:r>
              <a:rPr lang="en-US" altLang="en-US"/>
              <a:t>Lawerence E Stager</a:t>
            </a:r>
          </a:p>
          <a:p>
            <a:r>
              <a:rPr lang="en-US" altLang="en-US"/>
              <a:t>Dorot Professor </a:t>
            </a:r>
          </a:p>
          <a:p>
            <a:r>
              <a:rPr lang="en-US" altLang="en-US"/>
              <a:t>of Archaeology of Israel</a:t>
            </a:r>
          </a:p>
          <a:p>
            <a:r>
              <a:rPr lang="en-US" altLang="en-US"/>
              <a:t> at Harvard University</a:t>
            </a:r>
          </a:p>
          <a:p>
            <a:endParaRPr lang="en-US" altLang="en-US"/>
          </a:p>
        </p:txBody>
      </p:sp>
      <p:graphicFrame>
        <p:nvGraphicFramePr>
          <p:cNvPr id="2054" name="Object 6">
            <a:extLst>
              <a:ext uri="{FF2B5EF4-FFF2-40B4-BE49-F238E27FC236}">
                <a16:creationId xmlns:a16="http://schemas.microsoft.com/office/drawing/2014/main" id="{697937CB-DD3C-4378-BE7B-2A4F3D7F322E}"/>
              </a:ext>
            </a:extLst>
          </p:cNvPr>
          <p:cNvGraphicFramePr>
            <a:graphicFrameLocks noChangeAspect="1"/>
          </p:cNvGraphicFramePr>
          <p:nvPr/>
        </p:nvGraphicFramePr>
        <p:xfrm>
          <a:off x="762000" y="1981200"/>
          <a:ext cx="1558925" cy="2133600"/>
        </p:xfrm>
        <a:graphic>
          <a:graphicData uri="http://schemas.openxmlformats.org/presentationml/2006/ole">
            <mc:AlternateContent xmlns:mc="http://schemas.openxmlformats.org/markup-compatibility/2006">
              <mc:Choice xmlns:v="urn:schemas-microsoft-com:vml" Requires="v">
                <p:oleObj spid="_x0000_s12335" name="CorelPhotoPaint.Image.9" r:id="rId3" imgW="825397" imgH="1130159" progId="CorelPhotoPaint.Image.9">
                  <p:embed/>
                </p:oleObj>
              </mc:Choice>
              <mc:Fallback>
                <p:oleObj name="CorelPhotoPaint.Image.9" r:id="rId3" imgW="825397" imgH="1130159" progId="CorelPhotoPaint.Image.9">
                  <p:embed/>
                  <p:pic>
                    <p:nvPicPr>
                      <p:cNvPr id="2054" name="Object 6">
                        <a:extLst>
                          <a:ext uri="{FF2B5EF4-FFF2-40B4-BE49-F238E27FC236}">
                            <a16:creationId xmlns:a16="http://schemas.microsoft.com/office/drawing/2014/main" id="{697937CB-DD3C-4378-BE7B-2A4F3D7F3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15589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 name="Text Box 7">
            <a:extLst>
              <a:ext uri="{FF2B5EF4-FFF2-40B4-BE49-F238E27FC236}">
                <a16:creationId xmlns:a16="http://schemas.microsoft.com/office/drawing/2014/main" id="{80FF7DAE-EA74-47F6-911C-BF709F4307C5}"/>
              </a:ext>
            </a:extLst>
          </p:cNvPr>
          <p:cNvSpPr txBox="1">
            <a:spLocks noChangeArrowheads="1"/>
          </p:cNvSpPr>
          <p:nvPr/>
        </p:nvSpPr>
        <p:spPr bwMode="auto">
          <a:xfrm>
            <a:off x="838200" y="4495800"/>
            <a:ext cx="39497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Student of G. Ernest Wright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Will Relate Bible Stories to Archaeology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Supports Documentary Hypothesis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Likes Comparative Analysis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&amp; Inventive Event Construction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397B-EE10-446E-96DA-CB71146FED09}"/>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DCD294D2-6726-492C-A44B-1E348835F47C}"/>
              </a:ext>
            </a:extLst>
          </p:cNvPr>
          <p:cNvSpPr txBox="1"/>
          <p:nvPr/>
        </p:nvSpPr>
        <p:spPr>
          <a:xfrm>
            <a:off x="685800" y="4914900"/>
            <a:ext cx="8262257"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Abimelech’s maternal kin persuaded the notables of Shechem to give Abimelech 70 shekels of silver from the “house of </a:t>
            </a:r>
            <a:r>
              <a:rPr lang="en-US" sz="1200" dirty="0" err="1">
                <a:latin typeface="Arial" panose="020B0604020202020204" pitchFamily="34" charset="0"/>
                <a:cs typeface="Arial" panose="020B0604020202020204" pitchFamily="34" charset="0"/>
              </a:rPr>
              <a:t>ba‘al-berith</a:t>
            </a:r>
            <a:r>
              <a:rPr lang="en-US" sz="1200" dirty="0">
                <a:latin typeface="Arial" panose="020B0604020202020204" pitchFamily="34" charset="0"/>
                <a:cs typeface="Arial" panose="020B0604020202020204" pitchFamily="34" charset="0"/>
              </a:rPr>
              <a:t>” (that is, the temple of the “Lord of the Covenant” [Judges 9:4], apparently an epithet for El-</a:t>
            </a:r>
            <a:r>
              <a:rPr lang="en-US" sz="1200" dirty="0" err="1">
                <a:latin typeface="Arial" panose="020B0604020202020204" pitchFamily="34" charset="0"/>
                <a:cs typeface="Arial" panose="020B0604020202020204" pitchFamily="34" charset="0"/>
              </a:rPr>
              <a:t>berith</a:t>
            </a:r>
            <a:r>
              <a:rPr lang="en-US" sz="1200" dirty="0">
                <a:latin typeface="Arial" panose="020B0604020202020204" pitchFamily="34" charset="0"/>
                <a:cs typeface="Arial" panose="020B0604020202020204" pitchFamily="34" charset="0"/>
              </a:rPr>
              <a:t> [Judges 9:46])—the temple we will be examining more closely here. With the money, Abimelech hired a band of ruffians and slew his 70 half-brothers, all except the youngest, so the story goes, who escaped the slaughter by hiding; Abimelech was declared king of the region at the “Oak-of-the-Pillar in Shechem” (Judges 9:6).</a:t>
            </a:r>
            <a:r>
              <a:rPr lang="en-US" sz="1200" baseline="30000" dirty="0">
                <a:latin typeface="Arial" panose="020B0604020202020204" pitchFamily="34" charset="0"/>
                <a:cs typeface="Arial" panose="020B0604020202020204" pitchFamily="34" charset="0"/>
                <a:hlinkClick r:id="rId2"/>
              </a:rPr>
              <a:t>3</a:t>
            </a:r>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5B9F8F-D0FE-4C08-AFA7-BFC3FD9CEE80}"/>
              </a:ext>
            </a:extLst>
          </p:cNvPr>
          <p:cNvSpPr txBox="1"/>
          <p:nvPr/>
        </p:nvSpPr>
        <p:spPr>
          <a:xfrm>
            <a:off x="892629" y="2481943"/>
            <a:ext cx="7141028" cy="2031325"/>
          </a:xfrm>
          <a:prstGeom prst="rect">
            <a:avLst/>
          </a:prstGeom>
          <a:noFill/>
        </p:spPr>
        <p:txBody>
          <a:bodyPr wrap="square" rtlCol="0">
            <a:spAutoFit/>
          </a:bodyPr>
          <a:lstStyle/>
          <a:p>
            <a:r>
              <a:rPr lang="en-US" dirty="0"/>
              <a:t>Archeological evidence indicates a general decline in the city during the twelfth century BC: dilapidating buildings with poor rebuilding. The end of the Iron age I period marked the destruction of Shechem (heaps of destruction were found dating around 1120 BC). {28} This is consistent with the biblical record of the destruction Judges 9:40-49. (footnote entire text). There is no evidence that the temple was ever rebuilt. {29}</a:t>
            </a:r>
          </a:p>
          <a:p>
            <a:endParaRPr lang="en-US" dirty="0"/>
          </a:p>
        </p:txBody>
      </p:sp>
    </p:spTree>
    <p:extLst>
      <p:ext uri="{BB962C8B-B14F-4D97-AF65-F5344CB8AC3E}">
        <p14:creationId xmlns:p14="http://schemas.microsoft.com/office/powerpoint/2010/main" val="517347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3B60-4C63-4C3F-827E-C809E9256227}"/>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2B7CBE8-8BF9-4FFA-9DEE-C0E260851498}"/>
              </a:ext>
            </a:extLst>
          </p:cNvPr>
          <p:cNvSpPr/>
          <p:nvPr/>
        </p:nvSpPr>
        <p:spPr>
          <a:xfrm>
            <a:off x="3709520" y="3244334"/>
            <a:ext cx="1724959" cy="369332"/>
          </a:xfrm>
          <a:prstGeom prst="rect">
            <a:avLst/>
          </a:prstGeom>
        </p:spPr>
        <p:txBody>
          <a:bodyPr wrap="none">
            <a:spAutoFit/>
          </a:bodyPr>
          <a:lstStyle/>
          <a:p>
            <a:r>
              <a:rPr lang="en-US" dirty="0">
                <a:solidFill>
                  <a:srgbClr val="222222"/>
                </a:solidFill>
                <a:latin typeface="inherit"/>
                <a:ea typeface="Times New Roman" panose="02020603050405020304" pitchFamily="18" charset="0"/>
                <a:cs typeface="Arial" panose="020B0604020202020204" pitchFamily="34" charset="0"/>
              </a:rPr>
              <a:t>G. Ernest Wright</a:t>
            </a:r>
            <a:endParaRPr lang="en-US" dirty="0"/>
          </a:p>
        </p:txBody>
      </p:sp>
    </p:spTree>
    <p:extLst>
      <p:ext uri="{BB962C8B-B14F-4D97-AF65-F5344CB8AC3E}">
        <p14:creationId xmlns:p14="http://schemas.microsoft.com/office/powerpoint/2010/main" val="4232091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F1DDE05-A156-4DCC-8467-9D76040B6378}"/>
              </a:ext>
            </a:extLst>
          </p:cNvPr>
          <p:cNvSpPr>
            <a:spLocks noGrp="1" noChangeArrowheads="1"/>
          </p:cNvSpPr>
          <p:nvPr>
            <p:ph type="title"/>
          </p:nvPr>
        </p:nvSpPr>
        <p:spPr/>
        <p:txBody>
          <a:bodyPr/>
          <a:lstStyle/>
          <a:p>
            <a:r>
              <a:rPr lang="en-US" altLang="en-US"/>
              <a:t>Temple at Shechem</a:t>
            </a:r>
          </a:p>
        </p:txBody>
      </p:sp>
      <p:pic>
        <p:nvPicPr>
          <p:cNvPr id="3077" name="Picture 5">
            <a:extLst>
              <a:ext uri="{FF2B5EF4-FFF2-40B4-BE49-F238E27FC236}">
                <a16:creationId xmlns:a16="http://schemas.microsoft.com/office/drawing/2014/main" id="{A00D8959-2574-4595-B95C-811699175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24000"/>
            <a:ext cx="54102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s://www.baslibrary.org/sites/default/files/bsba290403320l.jpg">
            <a:hlinkClick r:id="rId3"/>
            <a:extLst>
              <a:ext uri="{FF2B5EF4-FFF2-40B4-BE49-F238E27FC236}">
                <a16:creationId xmlns:a16="http://schemas.microsoft.com/office/drawing/2014/main" id="{DDB1B932-E8EB-43EF-894C-F3A281DA8E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98028" y="1146175"/>
            <a:ext cx="5367655" cy="5711825"/>
          </a:xfrm>
          <a:prstGeom prst="rect">
            <a:avLst/>
          </a:prstGeom>
          <a:noFill/>
          <a:ln>
            <a:noFill/>
          </a:ln>
        </p:spPr>
      </p:pic>
      <p:pic>
        <p:nvPicPr>
          <p:cNvPr id="7" name="Picture 6" descr="https://www.baslibrary.org/sites/default/files/bsba290402900l.jpg">
            <a:hlinkClick r:id="rId5"/>
            <a:extLst>
              <a:ext uri="{FF2B5EF4-FFF2-40B4-BE49-F238E27FC236}">
                <a16:creationId xmlns:a16="http://schemas.microsoft.com/office/drawing/2014/main" id="{66BE9684-71A3-4392-BA2C-F512780AF38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81175" y="573087"/>
            <a:ext cx="5581650" cy="5711825"/>
          </a:xfrm>
          <a:prstGeom prst="rect">
            <a:avLst/>
          </a:prstGeom>
          <a:noFill/>
          <a:ln>
            <a:noFill/>
          </a:ln>
        </p:spPr>
      </p:pic>
      <p:sp>
        <p:nvSpPr>
          <p:cNvPr id="2" name="TextBox 1">
            <a:extLst>
              <a:ext uri="{FF2B5EF4-FFF2-40B4-BE49-F238E27FC236}">
                <a16:creationId xmlns:a16="http://schemas.microsoft.com/office/drawing/2014/main" id="{F456ADB3-67D0-43D0-AF9C-2887BA39A496}"/>
              </a:ext>
            </a:extLst>
          </p:cNvPr>
          <p:cNvSpPr txBox="1"/>
          <p:nvPr/>
        </p:nvSpPr>
        <p:spPr>
          <a:xfrm>
            <a:off x="2068286" y="5551714"/>
            <a:ext cx="13498285" cy="1200329"/>
          </a:xfrm>
          <a:prstGeom prst="rect">
            <a:avLst/>
          </a:prstGeom>
          <a:noFill/>
        </p:spPr>
        <p:txBody>
          <a:bodyPr wrap="square" rtlCol="0">
            <a:spAutoFit/>
          </a:bodyPr>
          <a:lstStyle/>
          <a:p>
            <a:r>
              <a:rPr lang="en-US" dirty="0"/>
              <a:t>. An enormous limestone stela, or </a:t>
            </a:r>
            <a:r>
              <a:rPr lang="en-US" dirty="0" err="1"/>
              <a:t>massebah</a:t>
            </a:r>
            <a:r>
              <a:rPr lang="en-US" dirty="0"/>
              <a:t>, stood 6.6 ft (2 m) further to the southeast. It is 4.8 ft (1.48 m) wide, 1.4 ft (42 cm) thick, and, although broken, 4.8 ft (1.45 m) high. Since the temple existed in Joshua’s day, it is possible this was the “large stone” which he set up “under the oak near the holy place of the Lord” at Shechem (Jos 24:26; Stager 2003: 68; 1999: 242; Campbell and Ross 1963: 11). The stela is undoubtedly the “pillar” where Abimelech was made king (v. 6; Stager 2003: 31, 33; 1999: 242; Campbell and Ross 1963: 11). </a:t>
            </a:r>
            <a:endParaRPr lang="en-US" sz="9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917A-D615-4B22-AE3F-D594238729BE}"/>
              </a:ext>
            </a:extLst>
          </p:cNvPr>
          <p:cNvSpPr>
            <a:spLocks noGrp="1"/>
          </p:cNvSpPr>
          <p:nvPr>
            <p:ph type="title"/>
          </p:nvPr>
        </p:nvSpPr>
        <p:spPr/>
        <p:txBody>
          <a:bodyPr/>
          <a:lstStyle/>
          <a:p>
            <a:endParaRPr lang="en-US"/>
          </a:p>
        </p:txBody>
      </p:sp>
      <p:pic>
        <p:nvPicPr>
          <p:cNvPr id="16386" name="Picture 2" descr="image">
            <a:extLst>
              <a:ext uri="{FF2B5EF4-FFF2-40B4-BE49-F238E27FC236}">
                <a16:creationId xmlns:a16="http://schemas.microsoft.com/office/drawing/2014/main" id="{5F727673-6E55-47D9-840C-5AD00C688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734" y="2247901"/>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2A4DCFF-2B7E-4CAB-8A23-0A1703C5B8DA}"/>
              </a:ext>
            </a:extLst>
          </p:cNvPr>
          <p:cNvSpPr txBox="1"/>
          <p:nvPr/>
        </p:nvSpPr>
        <p:spPr>
          <a:xfrm>
            <a:off x="892629" y="5105401"/>
            <a:ext cx="7772400" cy="1477328"/>
          </a:xfrm>
          <a:prstGeom prst="rect">
            <a:avLst/>
          </a:prstGeom>
          <a:noFill/>
        </p:spPr>
        <p:txBody>
          <a:bodyPr wrap="square" rtlCol="0">
            <a:spAutoFit/>
          </a:bodyPr>
          <a:lstStyle/>
          <a:p>
            <a:r>
              <a:rPr lang="en-US" b="1" dirty="0"/>
              <a:t>East Gate at Shechem where </a:t>
            </a:r>
            <a:r>
              <a:rPr lang="en-US" b="1" dirty="0" err="1"/>
              <a:t>Zebal</a:t>
            </a:r>
            <a:r>
              <a:rPr lang="en-US" b="1" dirty="0"/>
              <a:t> and </a:t>
            </a:r>
            <a:r>
              <a:rPr lang="en-US" b="1" dirty="0" err="1"/>
              <a:t>Gaal</a:t>
            </a:r>
            <a:r>
              <a:rPr lang="en-US" dirty="0"/>
              <a:t> watched Abimelech’s forces advance on the city as dawn was breaking (</a:t>
            </a:r>
            <a:r>
              <a:rPr lang="en-US" dirty="0" err="1"/>
              <a:t>Jgs</a:t>
            </a:r>
            <a:r>
              <a:rPr lang="en-US" dirty="0"/>
              <a:t> 9:345–40). One entered the gate from a cobbled street that ran along the city wall (left side of photo), through the gate and down five steps into the city. </a:t>
            </a:r>
          </a:p>
          <a:p>
            <a:endParaRPr lang="en-US" dirty="0"/>
          </a:p>
        </p:txBody>
      </p:sp>
    </p:spTree>
    <p:extLst>
      <p:ext uri="{BB962C8B-B14F-4D97-AF65-F5344CB8AC3E}">
        <p14:creationId xmlns:p14="http://schemas.microsoft.com/office/powerpoint/2010/main" val="3542751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2008-055C-465C-9858-E735FF3B4358}"/>
              </a:ext>
            </a:extLst>
          </p:cNvPr>
          <p:cNvSpPr>
            <a:spLocks noGrp="1"/>
          </p:cNvSpPr>
          <p:nvPr>
            <p:ph type="title"/>
          </p:nvPr>
        </p:nvSpPr>
        <p:spPr/>
        <p:txBody>
          <a:bodyPr/>
          <a:lstStyle/>
          <a:p>
            <a:endParaRPr lang="en-US"/>
          </a:p>
        </p:txBody>
      </p:sp>
      <p:pic>
        <p:nvPicPr>
          <p:cNvPr id="17410" name="Picture 2" descr="image">
            <a:extLst>
              <a:ext uri="{FF2B5EF4-FFF2-40B4-BE49-F238E27FC236}">
                <a16:creationId xmlns:a16="http://schemas.microsoft.com/office/drawing/2014/main" id="{D90023C3-FFD4-4A14-BCE9-FFE704572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105" y="1809750"/>
            <a:ext cx="40100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5FDEF86-7FB7-448D-9B77-6D82CD3B3C06}"/>
              </a:ext>
            </a:extLst>
          </p:cNvPr>
          <p:cNvSpPr txBox="1"/>
          <p:nvPr/>
        </p:nvSpPr>
        <p:spPr>
          <a:xfrm>
            <a:off x="685800" y="2068286"/>
            <a:ext cx="4169229" cy="1200329"/>
          </a:xfrm>
          <a:prstGeom prst="rect">
            <a:avLst/>
          </a:prstGeom>
          <a:noFill/>
        </p:spPr>
        <p:txBody>
          <a:bodyPr wrap="square" rtlCol="0">
            <a:spAutoFit/>
          </a:bodyPr>
          <a:lstStyle/>
          <a:p>
            <a:r>
              <a:rPr lang="en-US" b="1" dirty="0"/>
              <a:t>Plan of the fortress temple at Shechem,</a:t>
            </a:r>
            <a:r>
              <a:rPr lang="en-US" dirty="0"/>
              <a:t> showing the locations of the altar and standing stones (Hebrew, </a:t>
            </a:r>
            <a:r>
              <a:rPr lang="en-US" i="1" dirty="0" err="1"/>
              <a:t>masseboth</a:t>
            </a:r>
            <a:r>
              <a:rPr lang="en-US" dirty="0"/>
              <a:t>) in the courtyard in front. </a:t>
            </a:r>
          </a:p>
        </p:txBody>
      </p:sp>
    </p:spTree>
    <p:extLst>
      <p:ext uri="{BB962C8B-B14F-4D97-AF65-F5344CB8AC3E}">
        <p14:creationId xmlns:p14="http://schemas.microsoft.com/office/powerpoint/2010/main" val="947570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1A094-42A3-4C2B-A95D-8E209C73952E}"/>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783445DF-A159-46CA-BDF0-EC014D1DAC73}"/>
              </a:ext>
            </a:extLst>
          </p:cNvPr>
          <p:cNvSpPr txBox="1"/>
          <p:nvPr/>
        </p:nvSpPr>
        <p:spPr>
          <a:xfrm>
            <a:off x="892629" y="2438400"/>
            <a:ext cx="7946571" cy="3693319"/>
          </a:xfrm>
          <a:prstGeom prst="rect">
            <a:avLst/>
          </a:prstGeom>
          <a:noFill/>
        </p:spPr>
        <p:txBody>
          <a:bodyPr wrap="square" rtlCol="0">
            <a:spAutoFit/>
          </a:bodyPr>
          <a:lstStyle/>
          <a:p>
            <a:r>
              <a:rPr lang="en-US" b="1" dirty="0"/>
              <a:t>Destruction Level</a:t>
            </a:r>
            <a:br>
              <a:rPr lang="en-US" dirty="0"/>
            </a:br>
            <a:br>
              <a:rPr lang="en-US" dirty="0"/>
            </a:br>
            <a:r>
              <a:rPr lang="en-US" dirty="0"/>
              <a:t>Abimelech “destroyed the city and scattered salt over it” (v. 45). Abundant evidence was found throughout the site that a violent destruction had occurred at the time of Abimelech (Seger 1997: 22; Toombs 1993: 1347; 1992: 1178,1184; 1979: 70, 71, 72, 73, 78; 1976:58, 59; 1972: 106; Wright 1967: 364; 1965: 101–102). Lawrence Toombs, one of the excavators of Shechem, described the devastation as follows (1979: 73): The Iron I city underwent violent destruction, which obliterated its buildings and left the site a wilderness of ruins. At the time of its destruction, the culture of the city was fully developed Iron I. The end of the Iron I city is almost certainly to be attributed to its capture by Abimelech (Judges 9).</a:t>
            </a:r>
            <a:br>
              <a:rPr lang="en-US" dirty="0"/>
            </a:br>
            <a:br>
              <a:rPr lang="en-US" dirty="0"/>
            </a:br>
            <a:r>
              <a:rPr lang="en-US" dirty="0"/>
              <a:t>The excavators date the destruction to ca. 1125–1100 BC </a:t>
            </a:r>
          </a:p>
        </p:txBody>
      </p:sp>
    </p:spTree>
    <p:extLst>
      <p:ext uri="{BB962C8B-B14F-4D97-AF65-F5344CB8AC3E}">
        <p14:creationId xmlns:p14="http://schemas.microsoft.com/office/powerpoint/2010/main" val="344875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4524-6168-4621-A554-09E17CAF46C8}"/>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FC2367A4-D0E8-4A54-9FD1-D5BC9990F9AE}"/>
              </a:ext>
            </a:extLst>
          </p:cNvPr>
          <p:cNvSpPr txBox="1"/>
          <p:nvPr/>
        </p:nvSpPr>
        <p:spPr>
          <a:xfrm>
            <a:off x="261257" y="2242457"/>
            <a:ext cx="794657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Joshua’s Challenge at Shechem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Just before Joshua’s death, he gathered the nation to Shechem again—years after their antiphonal shouting. Here Joshua reminded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Abram was an idolater at one time, but left it all to follow the Lord (Joshua 24:2). Joshua elevated the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The Grace of God in my Favorite Les Misérables Scene"/>
              </a:rPr>
              <a:t>grace of God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calling them out of a pagan past.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Jacob buried his idols and worshipped God at Shechem. What a humble beginning.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then urged them to choose personally to serve the Lord “in sincerity and truth” (Joshua 24:14).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9543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B5DF55B-93B2-40DA-A75D-D45085B1CF9B}"/>
              </a:ext>
            </a:extLst>
          </p:cNvPr>
          <p:cNvSpPr>
            <a:spLocks noGrp="1" noChangeArrowheads="1"/>
          </p:cNvSpPr>
          <p:nvPr>
            <p:ph type="title"/>
          </p:nvPr>
        </p:nvSpPr>
        <p:spPr>
          <a:xfrm>
            <a:off x="381000" y="609600"/>
            <a:ext cx="8077200" cy="1143000"/>
          </a:xfrm>
        </p:spPr>
        <p:txBody>
          <a:bodyPr/>
          <a:lstStyle/>
          <a:p>
            <a:r>
              <a:rPr lang="en-US" altLang="en-US"/>
              <a:t>Temple’s History</a:t>
            </a:r>
          </a:p>
        </p:txBody>
      </p:sp>
      <p:sp>
        <p:nvSpPr>
          <p:cNvPr id="4100" name="Text Box 4">
            <a:extLst>
              <a:ext uri="{FF2B5EF4-FFF2-40B4-BE49-F238E27FC236}">
                <a16:creationId xmlns:a16="http://schemas.microsoft.com/office/drawing/2014/main" id="{DCC5C1F0-A585-4328-84FB-21E77AAC4713}"/>
              </a:ext>
            </a:extLst>
          </p:cNvPr>
          <p:cNvSpPr txBox="1">
            <a:spLocks noChangeArrowheads="1"/>
          </p:cNvSpPr>
          <p:nvPr/>
        </p:nvSpPr>
        <p:spPr bwMode="auto">
          <a:xfrm>
            <a:off x="304800" y="1447800"/>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In 1926 German Excavator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Ernst Sellin dug a trench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GE Wright = 1650 to 1550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LE Stager = 1650 to 1100 BC </a:t>
            </a:r>
          </a:p>
        </p:txBody>
      </p:sp>
      <p:sp>
        <p:nvSpPr>
          <p:cNvPr id="4103" name="Rectangle 7">
            <a:extLst>
              <a:ext uri="{FF2B5EF4-FFF2-40B4-BE49-F238E27FC236}">
                <a16:creationId xmlns:a16="http://schemas.microsoft.com/office/drawing/2014/main" id="{49FEE1E0-33B8-418E-8D46-32FD454F442B}"/>
              </a:ext>
            </a:extLst>
          </p:cNvPr>
          <p:cNvSpPr>
            <a:spLocks noChangeArrowheads="1"/>
          </p:cNvSpPr>
          <p:nvPr/>
        </p:nvSpPr>
        <p:spPr bwMode="auto">
          <a:xfrm>
            <a:off x="0" y="6234113"/>
            <a:ext cx="4572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BAR July/August 2003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Lawerence E Stager</a:t>
            </a:r>
          </a:p>
        </p:txBody>
      </p:sp>
      <p:graphicFrame>
        <p:nvGraphicFramePr>
          <p:cNvPr id="4106" name="Object 10">
            <a:extLst>
              <a:ext uri="{FF2B5EF4-FFF2-40B4-BE49-F238E27FC236}">
                <a16:creationId xmlns:a16="http://schemas.microsoft.com/office/drawing/2014/main" id="{5BCE09CC-56DE-4FF0-A773-222AF1AEA1D6}"/>
              </a:ext>
            </a:extLst>
          </p:cNvPr>
          <p:cNvGraphicFramePr>
            <a:graphicFrameLocks noChangeAspect="1"/>
          </p:cNvGraphicFramePr>
          <p:nvPr/>
        </p:nvGraphicFramePr>
        <p:xfrm>
          <a:off x="685800" y="2743200"/>
          <a:ext cx="2462213" cy="2870200"/>
        </p:xfrm>
        <a:graphic>
          <a:graphicData uri="http://schemas.openxmlformats.org/presentationml/2006/ole">
            <mc:AlternateContent xmlns:mc="http://schemas.openxmlformats.org/markup-compatibility/2006">
              <mc:Choice xmlns:v="urn:schemas-microsoft-com:vml" Requires="v">
                <p:oleObj spid="_x0000_s14522" name="CorelPhotoPaint.Image.9" r:id="rId3" imgW="2462580" imgH="2870979" progId="CorelPhotoPaint.Image.9">
                  <p:embed/>
                </p:oleObj>
              </mc:Choice>
              <mc:Fallback>
                <p:oleObj name="CorelPhotoPaint.Image.9" r:id="rId3" imgW="2462580" imgH="2870979" progId="CorelPhotoPaint.Image.9">
                  <p:embed/>
                  <p:pic>
                    <p:nvPicPr>
                      <p:cNvPr id="4106" name="Object 10">
                        <a:extLst>
                          <a:ext uri="{FF2B5EF4-FFF2-40B4-BE49-F238E27FC236}">
                            <a16:creationId xmlns:a16="http://schemas.microsoft.com/office/drawing/2014/main" id="{5BCE09CC-56DE-4FF0-A773-222AF1AEA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43200"/>
                        <a:ext cx="2462213"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7" name="Object 11">
            <a:extLst>
              <a:ext uri="{FF2B5EF4-FFF2-40B4-BE49-F238E27FC236}">
                <a16:creationId xmlns:a16="http://schemas.microsoft.com/office/drawing/2014/main" id="{0ED310CF-0F8E-4103-81F3-DF3EE55748BB}"/>
              </a:ext>
            </a:extLst>
          </p:cNvPr>
          <p:cNvGraphicFramePr>
            <a:graphicFrameLocks noChangeAspect="1"/>
          </p:cNvGraphicFramePr>
          <p:nvPr/>
        </p:nvGraphicFramePr>
        <p:xfrm>
          <a:off x="3548063" y="3048000"/>
          <a:ext cx="2590800" cy="2395538"/>
        </p:xfrm>
        <a:graphic>
          <a:graphicData uri="http://schemas.openxmlformats.org/presentationml/2006/ole">
            <mc:AlternateContent xmlns:mc="http://schemas.openxmlformats.org/markup-compatibility/2006">
              <mc:Choice xmlns:v="urn:schemas-microsoft-com:vml" Requires="v">
                <p:oleObj spid="_x0000_s14523" name="CorelPhotoPaint.Image.9" r:id="rId5" imgW="2590586" imgH="2395530" progId="CorelPhotoPaint.Image.9">
                  <p:embed/>
                </p:oleObj>
              </mc:Choice>
              <mc:Fallback>
                <p:oleObj name="CorelPhotoPaint.Image.9" r:id="rId5" imgW="2590586" imgH="2395530" progId="CorelPhotoPaint.Image.9">
                  <p:embed/>
                  <p:pic>
                    <p:nvPicPr>
                      <p:cNvPr id="4107" name="Object 11">
                        <a:extLst>
                          <a:ext uri="{FF2B5EF4-FFF2-40B4-BE49-F238E27FC236}">
                            <a16:creationId xmlns:a16="http://schemas.microsoft.com/office/drawing/2014/main" id="{0ED310CF-0F8E-4103-81F3-DF3EE55748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8063" y="3048000"/>
                        <a:ext cx="2590800"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8" name="Object 12">
            <a:extLst>
              <a:ext uri="{FF2B5EF4-FFF2-40B4-BE49-F238E27FC236}">
                <a16:creationId xmlns:a16="http://schemas.microsoft.com/office/drawing/2014/main" id="{2C42D904-4F38-4311-A9E1-8E08ADF7DD05}"/>
              </a:ext>
            </a:extLst>
          </p:cNvPr>
          <p:cNvGraphicFramePr>
            <a:graphicFrameLocks noChangeAspect="1"/>
          </p:cNvGraphicFramePr>
          <p:nvPr/>
        </p:nvGraphicFramePr>
        <p:xfrm>
          <a:off x="6367463" y="2971800"/>
          <a:ext cx="2395537" cy="2554288"/>
        </p:xfrm>
        <a:graphic>
          <a:graphicData uri="http://schemas.openxmlformats.org/presentationml/2006/ole">
            <mc:AlternateContent xmlns:mc="http://schemas.openxmlformats.org/markup-compatibility/2006">
              <mc:Choice xmlns:v="urn:schemas-microsoft-com:vml" Requires="v">
                <p:oleObj spid="_x0000_s14524" name="CorelPhotoPaint.Image.9" r:id="rId7" imgW="2395530" imgH="2554013" progId="CorelPhotoPaint.Image.9">
                  <p:embed/>
                </p:oleObj>
              </mc:Choice>
              <mc:Fallback>
                <p:oleObj name="CorelPhotoPaint.Image.9" r:id="rId7" imgW="2395530" imgH="2554013" progId="CorelPhotoPaint.Image.9">
                  <p:embed/>
                  <p:pic>
                    <p:nvPicPr>
                      <p:cNvPr id="4108" name="Object 12">
                        <a:extLst>
                          <a:ext uri="{FF2B5EF4-FFF2-40B4-BE49-F238E27FC236}">
                            <a16:creationId xmlns:a16="http://schemas.microsoft.com/office/drawing/2014/main" id="{2C42D904-4F38-4311-A9E1-8E08ADF7D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7463" y="2971800"/>
                        <a:ext cx="2395537"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9" name="Object 13">
            <a:extLst>
              <a:ext uri="{FF2B5EF4-FFF2-40B4-BE49-F238E27FC236}">
                <a16:creationId xmlns:a16="http://schemas.microsoft.com/office/drawing/2014/main" id="{AEFAEC33-8EDD-4C89-B3A0-7B873A183ECC}"/>
              </a:ext>
            </a:extLst>
          </p:cNvPr>
          <p:cNvGraphicFramePr>
            <a:graphicFrameLocks noChangeAspect="1"/>
          </p:cNvGraphicFramePr>
          <p:nvPr/>
        </p:nvGraphicFramePr>
        <p:xfrm>
          <a:off x="2116138" y="6958013"/>
          <a:ext cx="7027862" cy="1347787"/>
        </p:xfrm>
        <a:graphic>
          <a:graphicData uri="http://schemas.openxmlformats.org/presentationml/2006/ole">
            <mc:AlternateContent xmlns:mc="http://schemas.openxmlformats.org/markup-compatibility/2006">
              <mc:Choice xmlns:v="urn:schemas-microsoft-com:vml" Requires="v">
                <p:oleObj spid="_x0000_s14525" name="CorelPhotoPaint.Image.9" r:id="rId9" imgW="7028107" imgH="1347105" progId="CorelPhotoPaint.Image.9">
                  <p:embed/>
                </p:oleObj>
              </mc:Choice>
              <mc:Fallback>
                <p:oleObj name="CorelPhotoPaint.Image.9" r:id="rId9" imgW="7028107" imgH="1347105" progId="CorelPhotoPaint.Image.9">
                  <p:embed/>
                  <p:pic>
                    <p:nvPicPr>
                      <p:cNvPr id="4109" name="Object 13">
                        <a:extLst>
                          <a:ext uri="{FF2B5EF4-FFF2-40B4-BE49-F238E27FC236}">
                            <a16:creationId xmlns:a16="http://schemas.microsoft.com/office/drawing/2014/main" id="{AEFAEC33-8EDD-4C89-B3A0-7B873A183E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6138" y="6958013"/>
                        <a:ext cx="7027862"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0" name="Text Box 14">
            <a:extLst>
              <a:ext uri="{FF2B5EF4-FFF2-40B4-BE49-F238E27FC236}">
                <a16:creationId xmlns:a16="http://schemas.microsoft.com/office/drawing/2014/main" id="{98D60345-8CAF-4F88-BA3D-86D189F2A2DC}"/>
              </a:ext>
            </a:extLst>
          </p:cNvPr>
          <p:cNvSpPr txBox="1">
            <a:spLocks noChangeArrowheads="1"/>
          </p:cNvSpPr>
          <p:nvPr/>
        </p:nvSpPr>
        <p:spPr bwMode="auto">
          <a:xfrm>
            <a:off x="4995863" y="5410200"/>
            <a:ext cx="1206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Wider than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5904</a:t>
            </a:r>
          </a:p>
        </p:txBody>
      </p:sp>
      <p:sp>
        <p:nvSpPr>
          <p:cNvPr id="4111" name="Text Box 15">
            <a:extLst>
              <a:ext uri="{FF2B5EF4-FFF2-40B4-BE49-F238E27FC236}">
                <a16:creationId xmlns:a16="http://schemas.microsoft.com/office/drawing/2014/main" id="{563FAC3E-B779-4998-9425-62E0D6A8B777}"/>
              </a:ext>
            </a:extLst>
          </p:cNvPr>
          <p:cNvSpPr txBox="1">
            <a:spLocks noChangeArrowheads="1"/>
          </p:cNvSpPr>
          <p:nvPr/>
        </p:nvSpPr>
        <p:spPr bwMode="auto">
          <a:xfrm>
            <a:off x="3243263" y="4648200"/>
            <a:ext cx="83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Lower than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5903</a:t>
            </a:r>
          </a:p>
        </p:txBody>
      </p:sp>
      <p:sp>
        <p:nvSpPr>
          <p:cNvPr id="4112" name="Freeform 16">
            <a:extLst>
              <a:ext uri="{FF2B5EF4-FFF2-40B4-BE49-F238E27FC236}">
                <a16:creationId xmlns:a16="http://schemas.microsoft.com/office/drawing/2014/main" id="{1CFAD8BE-FA9F-48FD-ADB0-B3BB39D4D0E5}"/>
              </a:ext>
            </a:extLst>
          </p:cNvPr>
          <p:cNvSpPr>
            <a:spLocks/>
          </p:cNvSpPr>
          <p:nvPr/>
        </p:nvSpPr>
        <p:spPr bwMode="auto">
          <a:xfrm>
            <a:off x="533400" y="3225800"/>
            <a:ext cx="2286000" cy="2794000"/>
          </a:xfrm>
          <a:custGeom>
            <a:avLst/>
            <a:gdLst>
              <a:gd name="T0" fmla="*/ 224 w 1808"/>
              <a:gd name="T1" fmla="*/ 176 h 1984"/>
              <a:gd name="T2" fmla="*/ 224 w 1808"/>
              <a:gd name="T3" fmla="*/ 1616 h 1984"/>
              <a:gd name="T4" fmla="*/ 1568 w 1808"/>
              <a:gd name="T5" fmla="*/ 1760 h 1984"/>
              <a:gd name="T6" fmla="*/ 1664 w 1808"/>
              <a:gd name="T7" fmla="*/ 272 h 1984"/>
              <a:gd name="T8" fmla="*/ 1664 w 1808"/>
              <a:gd name="T9" fmla="*/ 128 h 1984"/>
            </a:gdLst>
            <a:ahLst/>
            <a:cxnLst>
              <a:cxn ang="0">
                <a:pos x="T0" y="T1"/>
              </a:cxn>
              <a:cxn ang="0">
                <a:pos x="T2" y="T3"/>
              </a:cxn>
              <a:cxn ang="0">
                <a:pos x="T4" y="T5"/>
              </a:cxn>
              <a:cxn ang="0">
                <a:pos x="T6" y="T7"/>
              </a:cxn>
              <a:cxn ang="0">
                <a:pos x="T8" y="T9"/>
              </a:cxn>
            </a:cxnLst>
            <a:rect l="0" t="0" r="r" b="b"/>
            <a:pathLst>
              <a:path w="1808" h="1984">
                <a:moveTo>
                  <a:pt x="224" y="176"/>
                </a:moveTo>
                <a:cubicBezTo>
                  <a:pt x="112" y="764"/>
                  <a:pt x="0" y="1352"/>
                  <a:pt x="224" y="1616"/>
                </a:cubicBezTo>
                <a:cubicBezTo>
                  <a:pt x="448" y="1880"/>
                  <a:pt x="1328" y="1984"/>
                  <a:pt x="1568" y="1760"/>
                </a:cubicBezTo>
                <a:cubicBezTo>
                  <a:pt x="1808" y="1536"/>
                  <a:pt x="1648" y="544"/>
                  <a:pt x="1664" y="272"/>
                </a:cubicBezTo>
                <a:cubicBezTo>
                  <a:pt x="1680" y="0"/>
                  <a:pt x="1672" y="64"/>
                  <a:pt x="1664" y="128"/>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13" name="Text Box 17">
            <a:extLst>
              <a:ext uri="{FF2B5EF4-FFF2-40B4-BE49-F238E27FC236}">
                <a16:creationId xmlns:a16="http://schemas.microsoft.com/office/drawing/2014/main" id="{54363DFF-B3DA-4F3A-8169-F88F2A24840E}"/>
              </a:ext>
            </a:extLst>
          </p:cNvPr>
          <p:cNvSpPr txBox="1">
            <a:spLocks noChangeArrowheads="1"/>
          </p:cNvSpPr>
          <p:nvPr/>
        </p:nvSpPr>
        <p:spPr bwMode="auto">
          <a:xfrm>
            <a:off x="3886200" y="2133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14" name="Text Box 18">
            <a:extLst>
              <a:ext uri="{FF2B5EF4-FFF2-40B4-BE49-F238E27FC236}">
                <a16:creationId xmlns:a16="http://schemas.microsoft.com/office/drawing/2014/main" id="{4EACD802-D69D-468C-8C7D-AFC9943F0C11}"/>
              </a:ext>
            </a:extLst>
          </p:cNvPr>
          <p:cNvSpPr txBox="1">
            <a:spLocks noChangeArrowheads="1"/>
          </p:cNvSpPr>
          <p:nvPr/>
        </p:nvSpPr>
        <p:spPr bwMode="auto">
          <a:xfrm>
            <a:off x="3810000" y="1828800"/>
            <a:ext cx="19954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GE Wright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1450 to 1125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LE Stager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No Temple 2</a:t>
            </a:r>
          </a:p>
        </p:txBody>
      </p:sp>
      <p:sp>
        <p:nvSpPr>
          <p:cNvPr id="4115" name="Text Box 19">
            <a:extLst>
              <a:ext uri="{FF2B5EF4-FFF2-40B4-BE49-F238E27FC236}">
                <a16:creationId xmlns:a16="http://schemas.microsoft.com/office/drawing/2014/main" id="{1DAB749B-747F-4BD4-B206-ECECC44B5AD5}"/>
              </a:ext>
            </a:extLst>
          </p:cNvPr>
          <p:cNvSpPr txBox="1">
            <a:spLocks noChangeArrowheads="1"/>
          </p:cNvSpPr>
          <p:nvPr/>
        </p:nvSpPr>
        <p:spPr bwMode="auto">
          <a:xfrm>
            <a:off x="6248400" y="1828800"/>
            <a:ext cx="2463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GE Wright &amp; LE Stager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860 to 810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Note: 4 Room Design</a:t>
            </a:r>
          </a:p>
        </p:txBody>
      </p:sp>
      <p:sp>
        <p:nvSpPr>
          <p:cNvPr id="2" name="TextBox 1">
            <a:extLst>
              <a:ext uri="{FF2B5EF4-FFF2-40B4-BE49-F238E27FC236}">
                <a16:creationId xmlns:a16="http://schemas.microsoft.com/office/drawing/2014/main" id="{6145F1B5-1551-444D-96B3-1FD0A4C2A777}"/>
              </a:ext>
            </a:extLst>
          </p:cNvPr>
          <p:cNvSpPr txBox="1"/>
          <p:nvPr/>
        </p:nvSpPr>
        <p:spPr>
          <a:xfrm>
            <a:off x="7067550" y="584158"/>
            <a:ext cx="3543300" cy="923330"/>
          </a:xfrm>
          <a:prstGeom prst="rect">
            <a:avLst/>
          </a:prstGeom>
          <a:noFill/>
        </p:spPr>
        <p:txBody>
          <a:bodyPr wrap="square" rtlCol="0">
            <a:spAutoFit/>
          </a:bodyPr>
          <a:lstStyle/>
          <a:p>
            <a:r>
              <a:rPr lang="en-US" dirty="0"/>
              <a:t>Building 5900 (the Granary) was in use during Iron Age II (860–810 B.C.E.)</a:t>
            </a:r>
          </a:p>
        </p:txBody>
      </p:sp>
      <p:sp>
        <p:nvSpPr>
          <p:cNvPr id="3" name="TextBox 2">
            <a:extLst>
              <a:ext uri="{FF2B5EF4-FFF2-40B4-BE49-F238E27FC236}">
                <a16:creationId xmlns:a16="http://schemas.microsoft.com/office/drawing/2014/main" id="{7DD60DF1-29EF-4908-9CDC-81BE8D8EC315}"/>
              </a:ext>
            </a:extLst>
          </p:cNvPr>
          <p:cNvSpPr txBox="1"/>
          <p:nvPr/>
        </p:nvSpPr>
        <p:spPr>
          <a:xfrm>
            <a:off x="8997043" y="2743200"/>
            <a:ext cx="4033157" cy="2308324"/>
          </a:xfrm>
          <a:prstGeom prst="rect">
            <a:avLst/>
          </a:prstGeom>
          <a:noFill/>
        </p:spPr>
        <p:txBody>
          <a:bodyPr wrap="square" rtlCol="0">
            <a:spAutoFit/>
          </a:bodyPr>
          <a:lstStyle/>
          <a:p>
            <a:r>
              <a:rPr lang="en-US" dirty="0"/>
              <a:t>That Temple 1 is the temple referred to in Judges 9 is far more compelling. For Temple 1 is indeed an impressive structure—a real </a:t>
            </a:r>
            <a:r>
              <a:rPr lang="en-US" i="1" dirty="0"/>
              <a:t>Migdal</a:t>
            </a:r>
            <a:r>
              <a:rPr lang="en-US" dirty="0"/>
              <a:t> (Tower/Fortress) Temple. Unlike the imaginary Temple 2, Temple 1 was large enough to hold the thousand desperate </a:t>
            </a:r>
            <a:r>
              <a:rPr lang="en-US" dirty="0" err="1"/>
              <a:t>Shechemites</a:t>
            </a:r>
            <a:r>
              <a:rPr lang="en-US" dirty="0"/>
              <a:t> described in Judges 9,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a:extLst>
              <a:ext uri="{FF2B5EF4-FFF2-40B4-BE49-F238E27FC236}">
                <a16:creationId xmlns:a16="http://schemas.microsoft.com/office/drawing/2014/main" id="{604756C7-E6B7-4FD5-A62D-18BC82F849B9}"/>
              </a:ext>
            </a:extLst>
          </p:cNvPr>
          <p:cNvSpPr>
            <a:spLocks noChangeArrowheads="1"/>
          </p:cNvSpPr>
          <p:nvPr/>
        </p:nvSpPr>
        <p:spPr bwMode="auto">
          <a:xfrm>
            <a:off x="914400" y="5118100"/>
            <a:ext cx="7848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46</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Now when all the men of the tower of Shechem had heard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that,</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they entered the stronghold of the temple of the god Berith. </a:t>
            </a:r>
            <a:r>
              <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47</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And it was told Abimelech that all the men of the tower of Shechem were gathered together. … </a:t>
            </a:r>
            <a:r>
              <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49</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 each of the people likewise cut down his own bough and followed Abimelech, put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them</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against the stronghold, and set the stronghold on fire above them, so that all the people of the tower of Shechem died, about a thousand men and women.</a:t>
            </a:r>
          </a:p>
        </p:txBody>
      </p:sp>
      <p:sp>
        <p:nvSpPr>
          <p:cNvPr id="9222" name="Rectangle 6">
            <a:extLst>
              <a:ext uri="{FF2B5EF4-FFF2-40B4-BE49-F238E27FC236}">
                <a16:creationId xmlns:a16="http://schemas.microsoft.com/office/drawing/2014/main" id="{C2664A8C-AD00-496C-B9EC-FF8D1C9F8125}"/>
              </a:ext>
            </a:extLst>
          </p:cNvPr>
          <p:cNvSpPr>
            <a:spLocks noChangeArrowheads="1"/>
          </p:cNvSpPr>
          <p:nvPr/>
        </p:nvSpPr>
        <p:spPr bwMode="auto">
          <a:xfrm>
            <a:off x="914400" y="304800"/>
            <a:ext cx="807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Judges 9 – Temple/Stronghold at Shechem</a:t>
            </a:r>
          </a:p>
        </p:txBody>
      </p:sp>
      <p:sp>
        <p:nvSpPr>
          <p:cNvPr id="9224" name="Text Box 8">
            <a:extLst>
              <a:ext uri="{FF2B5EF4-FFF2-40B4-BE49-F238E27FC236}">
                <a16:creationId xmlns:a16="http://schemas.microsoft.com/office/drawing/2014/main" id="{73FB5048-FBA7-48F8-93CC-50C6B577B9E3}"/>
              </a:ext>
            </a:extLst>
          </p:cNvPr>
          <p:cNvSpPr txBox="1">
            <a:spLocks noChangeArrowheads="1"/>
          </p:cNvSpPr>
          <p:nvPr/>
        </p:nvSpPr>
        <p:spPr bwMode="auto">
          <a:xfrm>
            <a:off x="7620000" y="1295400"/>
            <a:ext cx="103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El-Berith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Megiddo</a:t>
            </a:r>
          </a:p>
        </p:txBody>
      </p:sp>
      <p:pic>
        <p:nvPicPr>
          <p:cNvPr id="7" name="Picture 6" descr="https://www.baslibrary.org/sites/default/files/bsba290403303l.jpg">
            <a:hlinkClick r:id="rId3"/>
            <a:extLst>
              <a:ext uri="{FF2B5EF4-FFF2-40B4-BE49-F238E27FC236}">
                <a16:creationId xmlns:a16="http://schemas.microsoft.com/office/drawing/2014/main" id="{228F26F9-A7ED-4194-89BD-60696ED198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67840"/>
            <a:ext cx="5711825" cy="3147060"/>
          </a:xfrm>
          <a:prstGeom prst="rect">
            <a:avLst/>
          </a:prstGeom>
          <a:noFill/>
          <a:ln>
            <a:noFill/>
          </a:ln>
        </p:spPr>
      </p:pic>
      <p:pic>
        <p:nvPicPr>
          <p:cNvPr id="8" name="Picture 7" descr="https://www.baslibrary.org/sites/default/files/bsba290403400l.jpg">
            <a:hlinkClick r:id="rId5"/>
            <a:extLst>
              <a:ext uri="{FF2B5EF4-FFF2-40B4-BE49-F238E27FC236}">
                <a16:creationId xmlns:a16="http://schemas.microsoft.com/office/drawing/2014/main" id="{44E41C08-DC01-419A-ADA5-BFB80917F51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34608" y="1993786"/>
            <a:ext cx="1101317" cy="270895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baslibrary.org/sites/default/files/bsba290403202l.jpg">
            <a:hlinkClick r:id="rId3"/>
            <a:extLst>
              <a:ext uri="{FF2B5EF4-FFF2-40B4-BE49-F238E27FC236}">
                <a16:creationId xmlns:a16="http://schemas.microsoft.com/office/drawing/2014/main" id="{8CFE3487-B273-4320-9BBC-82B4389A3D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0187" y="1527582"/>
            <a:ext cx="5711825" cy="4358005"/>
          </a:xfrm>
          <a:prstGeom prst="rect">
            <a:avLst/>
          </a:prstGeom>
          <a:noFill/>
          <a:ln>
            <a:noFill/>
          </a:ln>
        </p:spPr>
      </p:pic>
      <p:pic>
        <p:nvPicPr>
          <p:cNvPr id="3" name="Picture 2" descr="https://www.baslibrary.org/sites/default/files/bsba290403223l.jpg">
            <a:hlinkClick r:id="rId5"/>
            <a:extLst>
              <a:ext uri="{FF2B5EF4-FFF2-40B4-BE49-F238E27FC236}">
                <a16:creationId xmlns:a16="http://schemas.microsoft.com/office/drawing/2014/main" id="{755BAB86-0E05-4041-91D9-1BBA9EB37C5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134520" y="311830"/>
            <a:ext cx="4263390" cy="5711825"/>
          </a:xfrm>
          <a:prstGeom prst="rect">
            <a:avLst/>
          </a:prstGeom>
          <a:noFill/>
          <a:ln>
            <a:noFill/>
          </a:ln>
        </p:spPr>
      </p:pic>
    </p:spTree>
    <p:extLst>
      <p:ext uri="{BB962C8B-B14F-4D97-AF65-F5344CB8AC3E}">
        <p14:creationId xmlns:p14="http://schemas.microsoft.com/office/powerpoint/2010/main" val="2497183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75D8-7182-4773-B0B3-DCD1ABAD3D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C3D999A-A1EB-4CFC-AF1A-E59235801692}"/>
              </a:ext>
            </a:extLst>
          </p:cNvPr>
          <p:cNvPicPr/>
          <p:nvPr/>
        </p:nvPicPr>
        <p:blipFill>
          <a:blip r:embed="rId2"/>
          <a:stretch>
            <a:fillRect/>
          </a:stretch>
        </p:blipFill>
        <p:spPr>
          <a:xfrm>
            <a:off x="2064203" y="107269"/>
            <a:ext cx="5943600" cy="3819525"/>
          </a:xfrm>
          <a:prstGeom prst="rect">
            <a:avLst/>
          </a:prstGeom>
        </p:spPr>
      </p:pic>
      <p:pic>
        <p:nvPicPr>
          <p:cNvPr id="4" name="Picture 3">
            <a:extLst>
              <a:ext uri="{FF2B5EF4-FFF2-40B4-BE49-F238E27FC236}">
                <a16:creationId xmlns:a16="http://schemas.microsoft.com/office/drawing/2014/main" id="{DE9D59F3-257B-4598-B52A-B64C4668D792}"/>
              </a:ext>
            </a:extLst>
          </p:cNvPr>
          <p:cNvPicPr/>
          <p:nvPr/>
        </p:nvPicPr>
        <p:blipFill>
          <a:blip r:embed="rId3"/>
          <a:stretch>
            <a:fillRect/>
          </a:stretch>
        </p:blipFill>
        <p:spPr>
          <a:xfrm>
            <a:off x="2064203" y="1487261"/>
            <a:ext cx="5943600" cy="3681730"/>
          </a:xfrm>
          <a:prstGeom prst="rect">
            <a:avLst/>
          </a:prstGeom>
        </p:spPr>
      </p:pic>
    </p:spTree>
    <p:extLst>
      <p:ext uri="{BB962C8B-B14F-4D97-AF65-F5344CB8AC3E}">
        <p14:creationId xmlns:p14="http://schemas.microsoft.com/office/powerpoint/2010/main" val="161609677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BAC60-A2EE-4A9C-99FF-118176DAF40F}"/>
              </a:ext>
            </a:extLst>
          </p:cNvPr>
          <p:cNvSpPr>
            <a:spLocks noGrp="1"/>
          </p:cNvSpPr>
          <p:nvPr>
            <p:ph type="title"/>
          </p:nvPr>
        </p:nvSpPr>
        <p:spPr/>
        <p:txBody>
          <a:bodyPr/>
          <a:lstStyle/>
          <a:p>
            <a:r>
              <a:rPr lang="en-US" dirty="0"/>
              <a:t>Time of Judges - </a:t>
            </a:r>
            <a:r>
              <a:rPr lang="en-US" dirty="0" err="1"/>
              <a:t>Abimlech</a:t>
            </a:r>
            <a:endParaRPr lang="en-US" dirty="0"/>
          </a:p>
        </p:txBody>
      </p:sp>
      <p:pic>
        <p:nvPicPr>
          <p:cNvPr id="3" name="Picture 2">
            <a:extLst>
              <a:ext uri="{FF2B5EF4-FFF2-40B4-BE49-F238E27FC236}">
                <a16:creationId xmlns:a16="http://schemas.microsoft.com/office/drawing/2014/main" id="{2A2CC762-6B70-42EB-8AE9-3835DC8B4857}"/>
              </a:ext>
            </a:extLst>
          </p:cNvPr>
          <p:cNvPicPr/>
          <p:nvPr/>
        </p:nvPicPr>
        <p:blipFill>
          <a:blip r:embed="rId2"/>
          <a:stretch>
            <a:fillRect/>
          </a:stretch>
        </p:blipFill>
        <p:spPr>
          <a:xfrm>
            <a:off x="533400" y="1522724"/>
            <a:ext cx="8524187" cy="4991198"/>
          </a:xfrm>
          <a:prstGeom prst="rect">
            <a:avLst/>
          </a:prstGeom>
        </p:spPr>
      </p:pic>
    </p:spTree>
    <p:extLst>
      <p:ext uri="{BB962C8B-B14F-4D97-AF65-F5344CB8AC3E}">
        <p14:creationId xmlns:p14="http://schemas.microsoft.com/office/powerpoint/2010/main" val="32698334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719E-A9A0-4CDF-8857-51B1ED3E86B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C5D67EF-55DB-47AA-9A20-1128438A104B}"/>
              </a:ext>
            </a:extLst>
          </p:cNvPr>
          <p:cNvPicPr/>
          <p:nvPr/>
        </p:nvPicPr>
        <p:blipFill>
          <a:blip r:embed="rId2"/>
          <a:stretch>
            <a:fillRect/>
          </a:stretch>
        </p:blipFill>
        <p:spPr>
          <a:xfrm>
            <a:off x="1600200" y="1073150"/>
            <a:ext cx="5943600" cy="4711700"/>
          </a:xfrm>
          <a:prstGeom prst="rect">
            <a:avLst/>
          </a:prstGeom>
        </p:spPr>
      </p:pic>
      <p:pic>
        <p:nvPicPr>
          <p:cNvPr id="4" name="Picture 3">
            <a:extLst>
              <a:ext uri="{FF2B5EF4-FFF2-40B4-BE49-F238E27FC236}">
                <a16:creationId xmlns:a16="http://schemas.microsoft.com/office/drawing/2014/main" id="{2FE4A031-9D8A-4728-82D8-4F1554D6ED9A}"/>
              </a:ext>
            </a:extLst>
          </p:cNvPr>
          <p:cNvPicPr/>
          <p:nvPr/>
        </p:nvPicPr>
        <p:blipFill>
          <a:blip r:embed="rId3"/>
          <a:stretch>
            <a:fillRect/>
          </a:stretch>
        </p:blipFill>
        <p:spPr>
          <a:xfrm>
            <a:off x="1524786" y="5939201"/>
            <a:ext cx="5943600" cy="579120"/>
          </a:xfrm>
          <a:prstGeom prst="rect">
            <a:avLst/>
          </a:prstGeom>
        </p:spPr>
      </p:pic>
    </p:spTree>
    <p:extLst>
      <p:ext uri="{BB962C8B-B14F-4D97-AF65-F5344CB8AC3E}">
        <p14:creationId xmlns:p14="http://schemas.microsoft.com/office/powerpoint/2010/main" val="37184819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3E43-841D-4D2F-A19B-895F945883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5D4BE1D-5EDE-475B-9FE6-58EA9C178435}"/>
              </a:ext>
            </a:extLst>
          </p:cNvPr>
          <p:cNvPicPr/>
          <p:nvPr/>
        </p:nvPicPr>
        <p:blipFill>
          <a:blip r:embed="rId2"/>
          <a:stretch>
            <a:fillRect/>
          </a:stretch>
        </p:blipFill>
        <p:spPr>
          <a:xfrm>
            <a:off x="1600200" y="1374140"/>
            <a:ext cx="5943600" cy="4109720"/>
          </a:xfrm>
          <a:prstGeom prst="rect">
            <a:avLst/>
          </a:prstGeom>
        </p:spPr>
      </p:pic>
    </p:spTree>
    <p:extLst>
      <p:ext uri="{BB962C8B-B14F-4D97-AF65-F5344CB8AC3E}">
        <p14:creationId xmlns:p14="http://schemas.microsoft.com/office/powerpoint/2010/main" val="22745673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3D2D-6E5B-4EFD-BDD1-B38256CF370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F2559CA-B58E-4257-BE79-B74A9A361554}"/>
              </a:ext>
            </a:extLst>
          </p:cNvPr>
          <p:cNvPicPr/>
          <p:nvPr/>
        </p:nvPicPr>
        <p:blipFill>
          <a:blip r:embed="rId2"/>
          <a:stretch>
            <a:fillRect/>
          </a:stretch>
        </p:blipFill>
        <p:spPr>
          <a:xfrm>
            <a:off x="1600200" y="1388745"/>
            <a:ext cx="5943600" cy="4080510"/>
          </a:xfrm>
          <a:prstGeom prst="rect">
            <a:avLst/>
          </a:prstGeom>
        </p:spPr>
      </p:pic>
      <p:pic>
        <p:nvPicPr>
          <p:cNvPr id="4" name="Picture 3">
            <a:extLst>
              <a:ext uri="{FF2B5EF4-FFF2-40B4-BE49-F238E27FC236}">
                <a16:creationId xmlns:a16="http://schemas.microsoft.com/office/drawing/2014/main" id="{9BD15754-A0EA-4FD7-AD57-83A4A9F9E638}"/>
              </a:ext>
            </a:extLst>
          </p:cNvPr>
          <p:cNvPicPr/>
          <p:nvPr/>
        </p:nvPicPr>
        <p:blipFill>
          <a:blip r:embed="rId3"/>
          <a:stretch>
            <a:fillRect/>
          </a:stretch>
        </p:blipFill>
        <p:spPr>
          <a:xfrm>
            <a:off x="1496505" y="5645775"/>
            <a:ext cx="5943600" cy="506095"/>
          </a:xfrm>
          <a:prstGeom prst="rect">
            <a:avLst/>
          </a:prstGeom>
        </p:spPr>
      </p:pic>
    </p:spTree>
    <p:extLst>
      <p:ext uri="{BB962C8B-B14F-4D97-AF65-F5344CB8AC3E}">
        <p14:creationId xmlns:p14="http://schemas.microsoft.com/office/powerpoint/2010/main" val="17942284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a:xfrm>
            <a:off x="533400" y="74612"/>
            <a:ext cx="8113296" cy="1325563"/>
          </a:xfrm>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Rehoboam &amp; Jeroboam: </a:t>
            </a:r>
            <a:b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br>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1 Kings 12:1-17,25</a:t>
            </a: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270430" y="1400175"/>
            <a:ext cx="8873570" cy="1583619"/>
          </a:xfrm>
        </p:spPr>
        <p:txBody>
          <a:bodyPr>
            <a:normAutofit/>
          </a:bodyPr>
          <a:lstStyle/>
          <a:p>
            <a:pPr marL="0" indent="0">
              <a:buNone/>
            </a:pPr>
            <a:r>
              <a:rPr lang="en-US" sz="2000" dirty="0">
                <a:latin typeface="Arial" panose="020B0604020202020204" pitchFamily="34" charset="0"/>
                <a:ea typeface="Times New Roman" panose="02020603050405020304" pitchFamily="18" charset="0"/>
                <a:cs typeface="Arial" panose="020B0604020202020204" pitchFamily="34" charset="0"/>
              </a:rPr>
              <a:t>Abimelech, a son of Gideon the Judge declares himself a king with the help of the men of Shechem, but both meet a bad end. From the bible passage what archaeology remains might give us further insight into the passage?</a:t>
            </a:r>
          </a:p>
          <a:p>
            <a:pPr marL="0" indent="0">
              <a:buNone/>
            </a:pPr>
            <a:endParaRPr lang="en-US" sz="2000"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356155" y="2759137"/>
          <a:ext cx="8702119" cy="3100439"/>
        </p:xfrm>
        <a:graphic>
          <a:graphicData uri="http://schemas.openxmlformats.org/drawingml/2006/table">
            <a:tbl>
              <a:tblPr firstRow="1" firstCol="1" bandRow="1"/>
              <a:tblGrid>
                <a:gridCol w="8217207">
                  <a:extLst>
                    <a:ext uri="{9D8B030D-6E8A-4147-A177-3AD203B41FA5}">
                      <a16:colId xmlns:a16="http://schemas.microsoft.com/office/drawing/2014/main" val="1748399014"/>
                    </a:ext>
                  </a:extLst>
                </a:gridCol>
                <a:gridCol w="484912">
                  <a:extLst>
                    <a:ext uri="{9D8B030D-6E8A-4147-A177-3AD203B41FA5}">
                      <a16:colId xmlns:a16="http://schemas.microsoft.com/office/drawing/2014/main" val="283836289"/>
                    </a:ext>
                  </a:extLst>
                </a:gridCol>
              </a:tblGrid>
              <a:tr h="314891">
                <a:tc>
                  <a:txBody>
                    <a:bodyPr/>
                    <a:lstStyle/>
                    <a:p>
                      <a:pPr marL="0" marR="0">
                        <a:lnSpc>
                          <a:spcPct val="107000"/>
                        </a:lnSpc>
                        <a:spcBef>
                          <a:spcPts val="0"/>
                        </a:spcBef>
                        <a:spcAft>
                          <a:spcPts val="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314891">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531277">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646460">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129800565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462F473E-C387-4D8D-9087-4659988EF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088" y="827314"/>
            <a:ext cx="6623990" cy="492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E22112C2-8C9A-4C7A-BF56-9F07BE0B2D6B}"/>
              </a:ext>
            </a:extLst>
          </p:cNvPr>
          <p:cNvSpPr/>
          <p:nvPr/>
        </p:nvSpPr>
        <p:spPr>
          <a:xfrm>
            <a:off x="1031965" y="609600"/>
            <a:ext cx="1219200" cy="502920"/>
          </a:xfrm>
          <a:prstGeom prst="rect">
            <a:avLst/>
          </a:prstGeom>
          <a:solidFill>
            <a:schemeClr val="bg1">
              <a:lumMod val="8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 Fall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 Flood</a:t>
            </a:r>
          </a:p>
        </p:txBody>
      </p:sp>
      <p:sp>
        <p:nvSpPr>
          <p:cNvPr id="5" name="Rectangle 4">
            <a:extLst>
              <a:ext uri="{FF2B5EF4-FFF2-40B4-BE49-F238E27FC236}">
                <a16:creationId xmlns:a16="http://schemas.microsoft.com/office/drawing/2014/main" id="{6F4ECBAB-3FCD-4AC1-98BF-E03E6745BE31}"/>
              </a:ext>
            </a:extLst>
          </p:cNvPr>
          <p:cNvSpPr/>
          <p:nvPr/>
        </p:nvSpPr>
        <p:spPr>
          <a:xfrm>
            <a:off x="1014549" y="1362888"/>
            <a:ext cx="1214845" cy="535578"/>
          </a:xfrm>
          <a:prstGeom prst="rect">
            <a:avLst/>
          </a:prstGeom>
          <a:solidFill>
            <a:srgbClr val="FF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Patriarchs</a:t>
            </a:r>
          </a:p>
        </p:txBody>
      </p:sp>
      <p:sp>
        <p:nvSpPr>
          <p:cNvPr id="6" name="Rectangle 5">
            <a:extLst>
              <a:ext uri="{FF2B5EF4-FFF2-40B4-BE49-F238E27FC236}">
                <a16:creationId xmlns:a16="http://schemas.microsoft.com/office/drawing/2014/main" id="{9C127545-326B-4A62-9B31-107FA0B60B1B}"/>
              </a:ext>
            </a:extLst>
          </p:cNvPr>
          <p:cNvSpPr/>
          <p:nvPr/>
        </p:nvSpPr>
        <p:spPr>
          <a:xfrm>
            <a:off x="1010193" y="1955074"/>
            <a:ext cx="1219200" cy="502920"/>
          </a:xfrm>
          <a:prstGeom prst="rect">
            <a:avLst/>
          </a:prstGeom>
          <a:solidFill>
            <a:schemeClr val="bg1">
              <a:lumMod val="8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Exodus &amp; Conquest</a:t>
            </a:r>
          </a:p>
        </p:txBody>
      </p:sp>
      <p:sp>
        <p:nvSpPr>
          <p:cNvPr id="7" name="Rectangle 6">
            <a:extLst>
              <a:ext uri="{FF2B5EF4-FFF2-40B4-BE49-F238E27FC236}">
                <a16:creationId xmlns:a16="http://schemas.microsoft.com/office/drawing/2014/main" id="{1729E4E1-EB65-4A2C-B2A7-8FA559088577}"/>
              </a:ext>
            </a:extLst>
          </p:cNvPr>
          <p:cNvSpPr/>
          <p:nvPr/>
        </p:nvSpPr>
        <p:spPr>
          <a:xfrm>
            <a:off x="1010192" y="2799805"/>
            <a:ext cx="1375955" cy="283029"/>
          </a:xfrm>
          <a:prstGeom prst="rect">
            <a:avLst/>
          </a:prstGeom>
          <a:solidFill>
            <a:schemeClr val="bg1">
              <a:lumMod val="8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United Kingdom</a:t>
            </a:r>
          </a:p>
        </p:txBody>
      </p:sp>
      <p:sp>
        <p:nvSpPr>
          <p:cNvPr id="8" name="Rectangle 7">
            <a:extLst>
              <a:ext uri="{FF2B5EF4-FFF2-40B4-BE49-F238E27FC236}">
                <a16:creationId xmlns:a16="http://schemas.microsoft.com/office/drawing/2014/main" id="{95FEE6DC-E043-49FA-9D95-ADDD0756D5E2}"/>
              </a:ext>
            </a:extLst>
          </p:cNvPr>
          <p:cNvSpPr/>
          <p:nvPr/>
        </p:nvSpPr>
        <p:spPr>
          <a:xfrm>
            <a:off x="1018904" y="2499357"/>
            <a:ext cx="1214845" cy="278678"/>
          </a:xfrm>
          <a:prstGeom prst="rect">
            <a:avLst/>
          </a:prstGeom>
          <a:solidFill>
            <a:srgbClr val="FF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Judges</a:t>
            </a:r>
          </a:p>
        </p:txBody>
      </p:sp>
      <p:sp>
        <p:nvSpPr>
          <p:cNvPr id="9" name="Rectangle 8">
            <a:extLst>
              <a:ext uri="{FF2B5EF4-FFF2-40B4-BE49-F238E27FC236}">
                <a16:creationId xmlns:a16="http://schemas.microsoft.com/office/drawing/2014/main" id="{32D667DF-6D88-4174-8D92-D158F5937BC5}"/>
              </a:ext>
            </a:extLst>
          </p:cNvPr>
          <p:cNvSpPr/>
          <p:nvPr/>
        </p:nvSpPr>
        <p:spPr>
          <a:xfrm>
            <a:off x="997132" y="3104602"/>
            <a:ext cx="1406433" cy="278678"/>
          </a:xfrm>
          <a:prstGeom prst="rect">
            <a:avLst/>
          </a:prstGeom>
          <a:solidFill>
            <a:srgbClr val="FF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Divided Kingdom</a:t>
            </a:r>
          </a:p>
        </p:txBody>
      </p:sp>
      <p:sp>
        <p:nvSpPr>
          <p:cNvPr id="10" name="Rectangle 9">
            <a:extLst>
              <a:ext uri="{FF2B5EF4-FFF2-40B4-BE49-F238E27FC236}">
                <a16:creationId xmlns:a16="http://schemas.microsoft.com/office/drawing/2014/main" id="{138E5C2A-EC59-4F75-869C-4B4D17F9A0EC}"/>
              </a:ext>
            </a:extLst>
          </p:cNvPr>
          <p:cNvSpPr/>
          <p:nvPr/>
        </p:nvSpPr>
        <p:spPr>
          <a:xfrm>
            <a:off x="1005839" y="3422467"/>
            <a:ext cx="1232264" cy="644436"/>
          </a:xfrm>
          <a:prstGeom prst="rect">
            <a:avLst/>
          </a:prstGeom>
          <a:solidFill>
            <a:schemeClr val="bg1">
              <a:lumMod val="8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Exile &amp; Return</a:t>
            </a:r>
          </a:p>
        </p:txBody>
      </p:sp>
      <p:sp>
        <p:nvSpPr>
          <p:cNvPr id="11" name="Rectangle 10">
            <a:extLst>
              <a:ext uri="{FF2B5EF4-FFF2-40B4-BE49-F238E27FC236}">
                <a16:creationId xmlns:a16="http://schemas.microsoft.com/office/drawing/2014/main" id="{872A29AD-6400-483A-9BD9-2A0856EA29CC}"/>
              </a:ext>
            </a:extLst>
          </p:cNvPr>
          <p:cNvSpPr/>
          <p:nvPr/>
        </p:nvSpPr>
        <p:spPr>
          <a:xfrm>
            <a:off x="1001486" y="4101733"/>
            <a:ext cx="1254034" cy="722815"/>
          </a:xfrm>
          <a:prstGeom prst="rect">
            <a:avLst/>
          </a:prstGeom>
          <a:solidFill>
            <a:srgbClr val="FF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Between the Testaments</a:t>
            </a:r>
          </a:p>
        </p:txBody>
      </p:sp>
      <p:sp>
        <p:nvSpPr>
          <p:cNvPr id="12" name="Rectangle 11">
            <a:extLst>
              <a:ext uri="{FF2B5EF4-FFF2-40B4-BE49-F238E27FC236}">
                <a16:creationId xmlns:a16="http://schemas.microsoft.com/office/drawing/2014/main" id="{53A1A7C3-F28E-4ACD-9EA8-E01C26DD34C2}"/>
              </a:ext>
            </a:extLst>
          </p:cNvPr>
          <p:cNvSpPr/>
          <p:nvPr/>
        </p:nvSpPr>
        <p:spPr>
          <a:xfrm>
            <a:off x="1018902" y="4872444"/>
            <a:ext cx="1210492" cy="640081"/>
          </a:xfrm>
          <a:prstGeom prst="rect">
            <a:avLst/>
          </a:prstGeom>
          <a:solidFill>
            <a:schemeClr val="bg1">
              <a:lumMod val="85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Testament</a:t>
            </a:r>
          </a:p>
        </p:txBody>
      </p:sp>
    </p:spTree>
    <p:extLst>
      <p:ext uri="{BB962C8B-B14F-4D97-AF65-F5344CB8AC3E}">
        <p14:creationId xmlns:p14="http://schemas.microsoft.com/office/powerpoint/2010/main" val="280520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53200" y="1752600"/>
            <a:ext cx="2252132" cy="4267200"/>
            <a:chOff x="6553200" y="-1752600"/>
            <a:chExt cx="2286000" cy="3581400"/>
          </a:xfrm>
        </p:grpSpPr>
        <p:cxnSp>
          <p:nvCxnSpPr>
            <p:cNvPr id="8" name="Straight Connector 7"/>
            <p:cNvCxnSpPr/>
            <p:nvPr/>
          </p:nvCxnSpPr>
          <p:spPr>
            <a:xfrm flipH="1">
              <a:off x="7620000" y="-1752600"/>
              <a:ext cx="76200" cy="358140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533400"/>
              <a:ext cx="2286000" cy="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 name="Right Arrow 3"/>
          <p:cNvSpPr/>
          <p:nvPr/>
        </p:nvSpPr>
        <p:spPr>
          <a:xfrm>
            <a:off x="457200" y="2057400"/>
            <a:ext cx="6096000" cy="3886200"/>
          </a:xfrm>
          <a:prstGeom prst="rightArrow">
            <a:avLst/>
          </a:prstGeom>
          <a:solidFill>
            <a:schemeClr val="tx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 name="Straight Connector 1"/>
          <p:cNvCxnSpPr/>
          <p:nvPr/>
        </p:nvCxnSpPr>
        <p:spPr>
          <a:xfrm>
            <a:off x="152400" y="3962400"/>
            <a:ext cx="8839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924800" y="2743200"/>
            <a:ext cx="762000" cy="1272906"/>
            <a:chOff x="7086600" y="585035"/>
            <a:chExt cx="1371600" cy="2081965"/>
          </a:xfrm>
        </p:grpSpPr>
        <p:grpSp>
          <p:nvGrpSpPr>
            <p:cNvPr id="33" name="Group 32"/>
            <p:cNvGrpSpPr/>
            <p:nvPr/>
          </p:nvGrpSpPr>
          <p:grpSpPr>
            <a:xfrm>
              <a:off x="7086600" y="585035"/>
              <a:ext cx="1371600" cy="786565"/>
              <a:chOff x="685800" y="865011"/>
              <a:chExt cx="1371600" cy="786565"/>
            </a:xfrm>
          </p:grpSpPr>
          <p:sp>
            <p:nvSpPr>
              <p:cNvPr id="39" name="Rectangle 38"/>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Early Church</a:t>
                </a:r>
              </a:p>
            </p:txBody>
          </p:sp>
        </p:grpSp>
        <p:grpSp>
          <p:nvGrpSpPr>
            <p:cNvPr id="34" name="Group 33"/>
            <p:cNvGrpSpPr/>
            <p:nvPr/>
          </p:nvGrpSpPr>
          <p:grpSpPr>
            <a:xfrm>
              <a:off x="7696200" y="1371600"/>
              <a:ext cx="152400" cy="1295400"/>
              <a:chOff x="1249363" y="2209800"/>
              <a:chExt cx="152400" cy="1295400"/>
            </a:xfrm>
          </p:grpSpPr>
          <p:sp>
            <p:nvSpPr>
              <p:cNvPr id="35"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1" name="Group 40"/>
          <p:cNvGrpSpPr/>
          <p:nvPr/>
        </p:nvGrpSpPr>
        <p:grpSpPr>
          <a:xfrm>
            <a:off x="4724400" y="2743200"/>
            <a:ext cx="762000" cy="1272905"/>
            <a:chOff x="685800" y="585035"/>
            <a:chExt cx="1371600" cy="2081965"/>
          </a:xfrm>
          <a:solidFill>
            <a:schemeClr val="accent5"/>
          </a:solidFill>
        </p:grpSpPr>
        <p:grpSp>
          <p:nvGrpSpPr>
            <p:cNvPr id="42" name="Group 41"/>
            <p:cNvGrpSpPr/>
            <p:nvPr/>
          </p:nvGrpSpPr>
          <p:grpSpPr>
            <a:xfrm>
              <a:off x="685800" y="585035"/>
              <a:ext cx="1371600" cy="786565"/>
              <a:chOff x="685800" y="865011"/>
              <a:chExt cx="1371600" cy="786565"/>
            </a:xfrm>
            <a:grpFill/>
          </p:grpSpPr>
          <p:sp>
            <p:nvSpPr>
              <p:cNvPr id="46" name="Rectangle 45"/>
              <p:cNvSpPr/>
              <p:nvPr/>
            </p:nvSpPr>
            <p:spPr>
              <a:xfrm>
                <a:off x="685800" y="914400"/>
                <a:ext cx="1371600" cy="737176"/>
              </a:xfrm>
              <a:prstGeom prst="rect">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685800" y="865011"/>
                <a:ext cx="1371600" cy="75510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Kings &amp; Prophets</a:t>
                </a:r>
              </a:p>
            </p:txBody>
          </p:sp>
        </p:grpSp>
        <p:grpSp>
          <p:nvGrpSpPr>
            <p:cNvPr id="43" name="Group 42"/>
            <p:cNvGrpSpPr/>
            <p:nvPr/>
          </p:nvGrpSpPr>
          <p:grpSpPr>
            <a:xfrm>
              <a:off x="1295400" y="1371600"/>
              <a:ext cx="152400" cy="1295400"/>
              <a:chOff x="1249363" y="2209800"/>
              <a:chExt cx="152400" cy="1295400"/>
            </a:xfrm>
            <a:grpFill/>
          </p:grpSpPr>
          <p:sp>
            <p:nvSpPr>
              <p:cNvPr id="44" name="Line 9"/>
              <p:cNvSpPr>
                <a:spLocks noChangeShapeType="1"/>
              </p:cNvSpPr>
              <p:nvPr/>
            </p:nvSpPr>
            <p:spPr bwMode="auto">
              <a:xfrm>
                <a:off x="1325563" y="2209800"/>
                <a:ext cx="0" cy="1143000"/>
              </a:xfrm>
              <a:prstGeom prst="line">
                <a:avLst/>
              </a:prstGeom>
              <a:grpFill/>
              <a:ln w="15875">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10"/>
              <p:cNvSpPr>
                <a:spLocks noChangeArrowheads="1"/>
              </p:cNvSpPr>
              <p:nvPr/>
            </p:nvSpPr>
            <p:spPr bwMode="auto">
              <a:xfrm>
                <a:off x="1249363" y="3352800"/>
                <a:ext cx="152400" cy="1524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8" name="Group 47"/>
          <p:cNvGrpSpPr/>
          <p:nvPr/>
        </p:nvGrpSpPr>
        <p:grpSpPr>
          <a:xfrm>
            <a:off x="5791200" y="2743200"/>
            <a:ext cx="762000" cy="1272906"/>
            <a:chOff x="2819400" y="585035"/>
            <a:chExt cx="1371600" cy="2081965"/>
          </a:xfrm>
        </p:grpSpPr>
        <p:grpSp>
          <p:nvGrpSpPr>
            <p:cNvPr id="49" name="Group 48"/>
            <p:cNvGrpSpPr/>
            <p:nvPr/>
          </p:nvGrpSpPr>
          <p:grpSpPr>
            <a:xfrm>
              <a:off x="2819400" y="585035"/>
              <a:ext cx="1371600" cy="786565"/>
              <a:chOff x="685800" y="865011"/>
              <a:chExt cx="1371600" cy="786565"/>
            </a:xfrm>
          </p:grpSpPr>
          <p:sp>
            <p:nvSpPr>
              <p:cNvPr id="53" name="Rectangle 52"/>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Exile &amp; Return</a:t>
                </a:r>
              </a:p>
            </p:txBody>
          </p:sp>
        </p:grpSp>
        <p:grpSp>
          <p:nvGrpSpPr>
            <p:cNvPr id="50" name="Group 49"/>
            <p:cNvGrpSpPr/>
            <p:nvPr/>
          </p:nvGrpSpPr>
          <p:grpSpPr>
            <a:xfrm>
              <a:off x="3429000" y="1371600"/>
              <a:ext cx="152400" cy="1295400"/>
              <a:chOff x="1249363" y="2209800"/>
              <a:chExt cx="152400" cy="1295400"/>
            </a:xfrm>
          </p:grpSpPr>
          <p:sp>
            <p:nvSpPr>
              <p:cNvPr id="51"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9" name="Group 68"/>
          <p:cNvGrpSpPr/>
          <p:nvPr/>
        </p:nvGrpSpPr>
        <p:grpSpPr>
          <a:xfrm>
            <a:off x="6858000" y="2743200"/>
            <a:ext cx="762000" cy="1272906"/>
            <a:chOff x="4953000" y="585035"/>
            <a:chExt cx="1371600" cy="2081965"/>
          </a:xfrm>
        </p:grpSpPr>
        <p:grpSp>
          <p:nvGrpSpPr>
            <p:cNvPr id="70" name="Group 69"/>
            <p:cNvGrpSpPr/>
            <p:nvPr/>
          </p:nvGrpSpPr>
          <p:grpSpPr>
            <a:xfrm>
              <a:off x="4953000" y="585035"/>
              <a:ext cx="1371600" cy="786565"/>
              <a:chOff x="685800" y="865011"/>
              <a:chExt cx="1371600" cy="786565"/>
            </a:xfrm>
          </p:grpSpPr>
          <p:sp>
            <p:nvSpPr>
              <p:cNvPr id="74" name="Rectangle 73"/>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Life of Jesus</a:t>
                </a:r>
              </a:p>
            </p:txBody>
          </p:sp>
        </p:grpSp>
        <p:grpSp>
          <p:nvGrpSpPr>
            <p:cNvPr id="71" name="Group 70"/>
            <p:cNvGrpSpPr/>
            <p:nvPr/>
          </p:nvGrpSpPr>
          <p:grpSpPr>
            <a:xfrm>
              <a:off x="5562600" y="1371600"/>
              <a:ext cx="152400" cy="1295400"/>
              <a:chOff x="1249363" y="2209800"/>
              <a:chExt cx="152400" cy="1295400"/>
            </a:xfrm>
          </p:grpSpPr>
          <p:sp>
            <p:nvSpPr>
              <p:cNvPr id="72"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5"/>
          <p:cNvGrpSpPr/>
          <p:nvPr/>
        </p:nvGrpSpPr>
        <p:grpSpPr>
          <a:xfrm>
            <a:off x="3657600" y="2743200"/>
            <a:ext cx="762000" cy="1272906"/>
            <a:chOff x="7086600" y="585035"/>
            <a:chExt cx="1371600" cy="2081965"/>
          </a:xfrm>
        </p:grpSpPr>
        <p:grpSp>
          <p:nvGrpSpPr>
            <p:cNvPr id="37" name="Group 36"/>
            <p:cNvGrpSpPr/>
            <p:nvPr/>
          </p:nvGrpSpPr>
          <p:grpSpPr>
            <a:xfrm>
              <a:off x="7086600" y="585035"/>
              <a:ext cx="1371600" cy="786565"/>
              <a:chOff x="685800" y="865011"/>
              <a:chExt cx="1371600" cy="786565"/>
            </a:xfrm>
          </p:grpSpPr>
          <p:sp>
            <p:nvSpPr>
              <p:cNvPr id="58" name="Rectangle 57"/>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The Judges</a:t>
                </a:r>
              </a:p>
            </p:txBody>
          </p:sp>
        </p:grpSp>
        <p:grpSp>
          <p:nvGrpSpPr>
            <p:cNvPr id="55" name="Group 54"/>
            <p:cNvGrpSpPr/>
            <p:nvPr/>
          </p:nvGrpSpPr>
          <p:grpSpPr>
            <a:xfrm>
              <a:off x="7696200" y="1371600"/>
              <a:ext cx="152400" cy="1295400"/>
              <a:chOff x="1249363" y="2209800"/>
              <a:chExt cx="152400" cy="1295400"/>
            </a:xfrm>
          </p:grpSpPr>
          <p:sp>
            <p:nvSpPr>
              <p:cNvPr id="5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0" name="Group 59"/>
          <p:cNvGrpSpPr/>
          <p:nvPr/>
        </p:nvGrpSpPr>
        <p:grpSpPr>
          <a:xfrm>
            <a:off x="457200" y="2760294"/>
            <a:ext cx="762000" cy="1255811"/>
            <a:chOff x="685800" y="612994"/>
            <a:chExt cx="1371600" cy="2054006"/>
          </a:xfrm>
        </p:grpSpPr>
        <p:grpSp>
          <p:nvGrpSpPr>
            <p:cNvPr id="61" name="Group 60"/>
            <p:cNvGrpSpPr/>
            <p:nvPr/>
          </p:nvGrpSpPr>
          <p:grpSpPr>
            <a:xfrm>
              <a:off x="685800" y="612994"/>
              <a:ext cx="1371600" cy="758606"/>
              <a:chOff x="685800" y="892970"/>
              <a:chExt cx="1371600" cy="758606"/>
            </a:xfrm>
          </p:grpSpPr>
          <p:sp>
            <p:nvSpPr>
              <p:cNvPr id="65" name="Rectangle 64"/>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685800" y="892970"/>
                <a:ext cx="1371600" cy="595205"/>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Calibri"/>
                    <a:ea typeface="+mn-ea"/>
                    <a:cs typeface="+mn-cs"/>
                  </a:rPr>
                  <a:t>Creation &amp; Fall</a:t>
                </a:r>
              </a:p>
            </p:txBody>
          </p:sp>
        </p:grpSp>
        <p:grpSp>
          <p:nvGrpSpPr>
            <p:cNvPr id="62" name="Group 61"/>
            <p:cNvGrpSpPr/>
            <p:nvPr/>
          </p:nvGrpSpPr>
          <p:grpSpPr>
            <a:xfrm>
              <a:off x="1295400" y="1371600"/>
              <a:ext cx="152400" cy="1295400"/>
              <a:chOff x="1249363" y="2209800"/>
              <a:chExt cx="152400" cy="1295400"/>
            </a:xfrm>
          </p:grpSpPr>
          <p:sp>
            <p:nvSpPr>
              <p:cNvPr id="63"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 name="Group 4"/>
          <p:cNvGrpSpPr/>
          <p:nvPr/>
        </p:nvGrpSpPr>
        <p:grpSpPr>
          <a:xfrm>
            <a:off x="1447800" y="2772843"/>
            <a:ext cx="914400" cy="1243264"/>
            <a:chOff x="1447800" y="1142321"/>
            <a:chExt cx="914400" cy="1524679"/>
          </a:xfrm>
        </p:grpSpPr>
        <p:grpSp>
          <p:nvGrpSpPr>
            <p:cNvPr id="68" name="Group 67"/>
            <p:cNvGrpSpPr/>
            <p:nvPr/>
          </p:nvGrpSpPr>
          <p:grpSpPr>
            <a:xfrm>
              <a:off x="1447800" y="1142321"/>
              <a:ext cx="914400" cy="553403"/>
              <a:chOff x="548640" y="913495"/>
              <a:chExt cx="1645920" cy="738081"/>
            </a:xfrm>
          </p:grpSpPr>
          <p:sp>
            <p:nvSpPr>
              <p:cNvPr id="79" name="Rectangle 78"/>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p:cNvSpPr txBox="1"/>
              <p:nvPr/>
            </p:nvSpPr>
            <p:spPr>
              <a:xfrm>
                <a:off x="548640" y="913495"/>
                <a:ext cx="1645920" cy="57468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The Patriarchs</a:t>
                </a:r>
              </a:p>
            </p:txBody>
          </p:sp>
        </p:grpSp>
        <p:grpSp>
          <p:nvGrpSpPr>
            <p:cNvPr id="75" name="Group 74"/>
            <p:cNvGrpSpPr/>
            <p:nvPr/>
          </p:nvGrpSpPr>
          <p:grpSpPr>
            <a:xfrm>
              <a:off x="1862667" y="1695725"/>
              <a:ext cx="84667" cy="971275"/>
              <a:chOff x="1249363" y="2209800"/>
              <a:chExt cx="152400" cy="1295400"/>
            </a:xfrm>
          </p:grpSpPr>
          <p:sp>
            <p:nvSpPr>
              <p:cNvPr id="7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 name="Group 6"/>
          <p:cNvGrpSpPr/>
          <p:nvPr/>
        </p:nvGrpSpPr>
        <p:grpSpPr>
          <a:xfrm>
            <a:off x="2514600" y="2743200"/>
            <a:ext cx="990600" cy="1272906"/>
            <a:chOff x="2514600" y="1105969"/>
            <a:chExt cx="990600" cy="1561031"/>
          </a:xfrm>
        </p:grpSpPr>
        <p:grpSp>
          <p:nvGrpSpPr>
            <p:cNvPr id="82" name="Group 81"/>
            <p:cNvGrpSpPr/>
            <p:nvPr/>
          </p:nvGrpSpPr>
          <p:grpSpPr>
            <a:xfrm>
              <a:off x="2514600" y="1105969"/>
              <a:ext cx="990600" cy="589756"/>
              <a:chOff x="548640" y="865011"/>
              <a:chExt cx="1783080" cy="786565"/>
            </a:xfrm>
          </p:grpSpPr>
          <p:sp>
            <p:nvSpPr>
              <p:cNvPr id="86" name="Rectangle 85"/>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 name="TextBox 86"/>
              <p:cNvSpPr txBox="1"/>
              <p:nvPr/>
            </p:nvSpPr>
            <p:spPr>
              <a:xfrm>
                <a:off x="548640" y="865011"/>
                <a:ext cx="178308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Exodus Conquest</a:t>
                </a:r>
              </a:p>
            </p:txBody>
          </p:sp>
        </p:grpSp>
        <p:grpSp>
          <p:nvGrpSpPr>
            <p:cNvPr id="83" name="Group 82"/>
            <p:cNvGrpSpPr/>
            <p:nvPr/>
          </p:nvGrpSpPr>
          <p:grpSpPr>
            <a:xfrm>
              <a:off x="2929467" y="1695725"/>
              <a:ext cx="84667" cy="971275"/>
              <a:chOff x="1249363" y="2209800"/>
              <a:chExt cx="152400" cy="1295400"/>
            </a:xfrm>
          </p:grpSpPr>
          <p:sp>
            <p:nvSpPr>
              <p:cNvPr id="84"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itle 5"/>
          <p:cNvSpPr>
            <a:spLocks noGrp="1"/>
          </p:cNvSpPr>
          <p:nvPr>
            <p:ph type="title"/>
          </p:nvPr>
        </p:nvSpPr>
        <p:spPr/>
        <p:txBody>
          <a:bodyPr>
            <a:normAutofit fontScale="90000"/>
          </a:bodyPr>
          <a:lstStyle/>
          <a:p>
            <a:r>
              <a:rPr lang="en-US" dirty="0"/>
              <a:t>Sin Separates Us from God</a:t>
            </a:r>
            <a:br>
              <a:rPr lang="en-US" dirty="0"/>
            </a:br>
            <a:r>
              <a:rPr lang="en-US" dirty="0"/>
              <a:t>Bible is God’s Effort to Redeem Us</a:t>
            </a:r>
            <a:br>
              <a:rPr lang="en-US" dirty="0"/>
            </a:br>
            <a:r>
              <a:rPr lang="en-US" dirty="0"/>
              <a:t>See it Unfold via Bible Periods</a:t>
            </a:r>
          </a:p>
        </p:txBody>
      </p:sp>
      <p:sp>
        <p:nvSpPr>
          <p:cNvPr id="67" name="Arrow: Right 66">
            <a:extLst>
              <a:ext uri="{FF2B5EF4-FFF2-40B4-BE49-F238E27FC236}">
                <a16:creationId xmlns:a16="http://schemas.microsoft.com/office/drawing/2014/main" id="{EFEBD016-4F9E-4872-AB02-30129D2CB30A}"/>
              </a:ext>
            </a:extLst>
          </p:cNvPr>
          <p:cNvSpPr/>
          <p:nvPr/>
        </p:nvSpPr>
        <p:spPr>
          <a:xfrm rot="16200000">
            <a:off x="1679222" y="4114631"/>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1" name="Group 80">
            <a:extLst>
              <a:ext uri="{FF2B5EF4-FFF2-40B4-BE49-F238E27FC236}">
                <a16:creationId xmlns:a16="http://schemas.microsoft.com/office/drawing/2014/main" id="{B7E68CA2-C0DB-40F2-A17D-7E6C9175F40D}"/>
              </a:ext>
            </a:extLst>
          </p:cNvPr>
          <p:cNvGrpSpPr/>
          <p:nvPr/>
        </p:nvGrpSpPr>
        <p:grpSpPr>
          <a:xfrm flipV="1">
            <a:off x="6163451" y="3905251"/>
            <a:ext cx="1083731" cy="1242710"/>
            <a:chOff x="2819400" y="634424"/>
            <a:chExt cx="1371600" cy="2032576"/>
          </a:xfrm>
        </p:grpSpPr>
        <p:grpSp>
          <p:nvGrpSpPr>
            <p:cNvPr id="88" name="Group 87">
              <a:extLst>
                <a:ext uri="{FF2B5EF4-FFF2-40B4-BE49-F238E27FC236}">
                  <a16:creationId xmlns:a16="http://schemas.microsoft.com/office/drawing/2014/main" id="{7F5D90C2-E15F-45F3-87C7-DA2BB29F3C69}"/>
                </a:ext>
              </a:extLst>
            </p:cNvPr>
            <p:cNvGrpSpPr/>
            <p:nvPr/>
          </p:nvGrpSpPr>
          <p:grpSpPr>
            <a:xfrm>
              <a:off x="2819400" y="634424"/>
              <a:ext cx="1371600" cy="737176"/>
              <a:chOff x="685800" y="914400"/>
              <a:chExt cx="1371600" cy="737176"/>
            </a:xfrm>
          </p:grpSpPr>
          <p:sp>
            <p:nvSpPr>
              <p:cNvPr id="92" name="Rectangle 91">
                <a:extLst>
                  <a:ext uri="{FF2B5EF4-FFF2-40B4-BE49-F238E27FC236}">
                    <a16:creationId xmlns:a16="http://schemas.microsoft.com/office/drawing/2014/main" id="{01017070-3247-4D4B-97B9-5CCEB5E9E5F4}"/>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821A46E9-1955-48CE-B332-C74EB5F1394A}"/>
                  </a:ext>
                </a:extLst>
              </p:cNvPr>
              <p:cNvSpPr txBox="1"/>
              <p:nvPr/>
            </p:nvSpPr>
            <p:spPr>
              <a:xfrm>
                <a:off x="685800" y="1027680"/>
                <a:ext cx="1371600" cy="45306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9" name="Group 88">
              <a:extLst>
                <a:ext uri="{FF2B5EF4-FFF2-40B4-BE49-F238E27FC236}">
                  <a16:creationId xmlns:a16="http://schemas.microsoft.com/office/drawing/2014/main" id="{279EE623-CB64-4E18-975D-9942EE2C3EE2}"/>
                </a:ext>
              </a:extLst>
            </p:cNvPr>
            <p:cNvGrpSpPr/>
            <p:nvPr/>
          </p:nvGrpSpPr>
          <p:grpSpPr>
            <a:xfrm>
              <a:off x="3429000" y="1371600"/>
              <a:ext cx="152400" cy="1295400"/>
              <a:chOff x="1249363" y="2209800"/>
              <a:chExt cx="152400" cy="1295400"/>
            </a:xfrm>
          </p:grpSpPr>
          <p:sp>
            <p:nvSpPr>
              <p:cNvPr id="90" name="Line 9">
                <a:extLst>
                  <a:ext uri="{FF2B5EF4-FFF2-40B4-BE49-F238E27FC236}">
                    <a16:creationId xmlns:a16="http://schemas.microsoft.com/office/drawing/2014/main" id="{506E6870-236D-40CB-BCB1-B229B12316A6}"/>
                  </a:ext>
                </a:extLst>
              </p:cNvPr>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Oval 10">
                <a:extLst>
                  <a:ext uri="{FF2B5EF4-FFF2-40B4-BE49-F238E27FC236}">
                    <a16:creationId xmlns:a16="http://schemas.microsoft.com/office/drawing/2014/main" id="{065B93B8-590C-442F-8EA1-4315E3994E07}"/>
                  </a:ext>
                </a:extLst>
              </p:cNvPr>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a:extLst>
              <a:ext uri="{FF2B5EF4-FFF2-40B4-BE49-F238E27FC236}">
                <a16:creationId xmlns:a16="http://schemas.microsoft.com/office/drawing/2014/main" id="{3DED3BEA-5DAD-4B97-9656-9392092417AE}"/>
              </a:ext>
            </a:extLst>
          </p:cNvPr>
          <p:cNvSpPr/>
          <p:nvPr/>
        </p:nvSpPr>
        <p:spPr>
          <a:xfrm>
            <a:off x="6197602" y="4709369"/>
            <a:ext cx="108373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Between the Testaments</a:t>
            </a:r>
          </a:p>
        </p:txBody>
      </p:sp>
      <p:sp>
        <p:nvSpPr>
          <p:cNvPr id="14" name="Rectangle 13">
            <a:extLst>
              <a:ext uri="{FF2B5EF4-FFF2-40B4-BE49-F238E27FC236}">
                <a16:creationId xmlns:a16="http://schemas.microsoft.com/office/drawing/2014/main" id="{39C27BEF-E91A-4499-8AC9-520426FA279A}"/>
              </a:ext>
            </a:extLst>
          </p:cNvPr>
          <p:cNvSpPr/>
          <p:nvPr/>
        </p:nvSpPr>
        <p:spPr>
          <a:xfrm>
            <a:off x="4437111" y="3290500"/>
            <a:ext cx="60619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United</a:t>
            </a:r>
          </a:p>
        </p:txBody>
      </p:sp>
      <p:sp>
        <p:nvSpPr>
          <p:cNvPr id="94" name="Rectangle 93">
            <a:extLst>
              <a:ext uri="{FF2B5EF4-FFF2-40B4-BE49-F238E27FC236}">
                <a16:creationId xmlns:a16="http://schemas.microsoft.com/office/drawing/2014/main" id="{5CC2218F-3D62-452D-A4BB-49C9DBAD5237}"/>
              </a:ext>
            </a:extLst>
          </p:cNvPr>
          <p:cNvSpPr/>
          <p:nvPr/>
        </p:nvSpPr>
        <p:spPr>
          <a:xfrm>
            <a:off x="5096051" y="3282245"/>
            <a:ext cx="65595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Divided</a:t>
            </a:r>
          </a:p>
        </p:txBody>
      </p:sp>
      <p:sp>
        <p:nvSpPr>
          <p:cNvPr id="95" name="Arrow: Right 94">
            <a:extLst>
              <a:ext uri="{FF2B5EF4-FFF2-40B4-BE49-F238E27FC236}">
                <a16:creationId xmlns:a16="http://schemas.microsoft.com/office/drawing/2014/main" id="{6679950B-D474-458A-913B-E91FF37F490D}"/>
              </a:ext>
            </a:extLst>
          </p:cNvPr>
          <p:cNvSpPr/>
          <p:nvPr/>
        </p:nvSpPr>
        <p:spPr>
          <a:xfrm rot="16200000">
            <a:off x="2725353" y="4147818"/>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Arrow: Right 95">
            <a:extLst>
              <a:ext uri="{FF2B5EF4-FFF2-40B4-BE49-F238E27FC236}">
                <a16:creationId xmlns:a16="http://schemas.microsoft.com/office/drawing/2014/main" id="{F7E36275-8B9C-4A81-B64F-A03BFFE3D170}"/>
              </a:ext>
            </a:extLst>
          </p:cNvPr>
          <p:cNvSpPr/>
          <p:nvPr/>
        </p:nvSpPr>
        <p:spPr>
          <a:xfrm rot="16200000">
            <a:off x="3833847" y="4073042"/>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Arrow: Right 96">
            <a:extLst>
              <a:ext uri="{FF2B5EF4-FFF2-40B4-BE49-F238E27FC236}">
                <a16:creationId xmlns:a16="http://schemas.microsoft.com/office/drawing/2014/main" id="{E75E1278-2100-4B39-A4FC-B1C6298B4F92}"/>
              </a:ext>
            </a:extLst>
          </p:cNvPr>
          <p:cNvSpPr/>
          <p:nvPr/>
        </p:nvSpPr>
        <p:spPr>
          <a:xfrm rot="16200000">
            <a:off x="4870273" y="4147818"/>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Arrow: Right 97">
            <a:extLst>
              <a:ext uri="{FF2B5EF4-FFF2-40B4-BE49-F238E27FC236}">
                <a16:creationId xmlns:a16="http://schemas.microsoft.com/office/drawing/2014/main" id="{20A0138C-8EA2-4B29-B862-3A3BCA5A6D5B}"/>
              </a:ext>
            </a:extLst>
          </p:cNvPr>
          <p:cNvSpPr/>
          <p:nvPr/>
        </p:nvSpPr>
        <p:spPr>
          <a:xfrm rot="5400000">
            <a:off x="6955082" y="2282962"/>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Arrow: Right 98">
            <a:extLst>
              <a:ext uri="{FF2B5EF4-FFF2-40B4-BE49-F238E27FC236}">
                <a16:creationId xmlns:a16="http://schemas.microsoft.com/office/drawing/2014/main" id="{8A19BBB6-28F4-494D-A6D4-04B224969E4B}"/>
              </a:ext>
            </a:extLst>
          </p:cNvPr>
          <p:cNvSpPr/>
          <p:nvPr/>
        </p:nvSpPr>
        <p:spPr>
          <a:xfrm rot="16200000">
            <a:off x="6598920" y="5273993"/>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6489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AD1B-95AF-4866-976E-5D96D9E11B67}"/>
              </a:ext>
            </a:extLst>
          </p:cNvPr>
          <p:cNvSpPr>
            <a:spLocks noGrp="1"/>
          </p:cNvSpPr>
          <p:nvPr>
            <p:ph type="title"/>
          </p:nvPr>
        </p:nvSpPr>
        <p:spPr>
          <a:xfrm>
            <a:off x="533400" y="74612"/>
            <a:ext cx="8113296" cy="1325563"/>
          </a:xfrm>
        </p:spPr>
        <p:txBody>
          <a:bodyPr>
            <a:normAutofit/>
          </a:bodyPr>
          <a:lstStyle/>
          <a:p>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Jesus &amp; the Woman at the Well: </a:t>
            </a:r>
            <a:b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br>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John 4:1-26, 39-42 </a:t>
            </a:r>
          </a:p>
        </p:txBody>
      </p:sp>
      <p:sp>
        <p:nvSpPr>
          <p:cNvPr id="3" name="Content Placeholder 2">
            <a:extLst>
              <a:ext uri="{FF2B5EF4-FFF2-40B4-BE49-F238E27FC236}">
                <a16:creationId xmlns:a16="http://schemas.microsoft.com/office/drawing/2014/main" id="{037B4736-4F5C-4780-98BE-FC7EE72517FC}"/>
              </a:ext>
            </a:extLst>
          </p:cNvPr>
          <p:cNvSpPr>
            <a:spLocks noGrp="1"/>
          </p:cNvSpPr>
          <p:nvPr>
            <p:ph idx="4294967295"/>
          </p:nvPr>
        </p:nvSpPr>
        <p:spPr>
          <a:xfrm>
            <a:off x="270430" y="1400175"/>
            <a:ext cx="8873570" cy="1583619"/>
          </a:xfrm>
        </p:spPr>
        <p:txBody>
          <a:bodyPr>
            <a:normAutofit/>
          </a:bodyPr>
          <a:lstStyle/>
          <a:p>
            <a:pPr marL="0" indent="0">
              <a:buNone/>
            </a:pPr>
            <a:r>
              <a:rPr lang="en-US" sz="2000" dirty="0">
                <a:latin typeface="Arial" panose="020B0604020202020204" pitchFamily="34" charset="0"/>
                <a:ea typeface="Times New Roman" panose="02020603050405020304" pitchFamily="18" charset="0"/>
                <a:cs typeface="Arial" panose="020B0604020202020204" pitchFamily="34" charset="0"/>
              </a:rPr>
              <a:t>Jesus speaks to a woman at Jacob’s well from a city called Sychar which was near Shechem. Part of the discussion includes the fact that the Samaritans worshiped on Mt Gerizim.  From the bible passage what archaeology remains might give us further insight into the passage?</a:t>
            </a:r>
          </a:p>
          <a:p>
            <a:pPr marL="0" indent="0">
              <a:buNone/>
            </a:pPr>
            <a:endParaRPr lang="en-US" sz="2000" dirty="0"/>
          </a:p>
        </p:txBody>
      </p:sp>
      <p:graphicFrame>
        <p:nvGraphicFramePr>
          <p:cNvPr id="4" name="Table 3">
            <a:extLst>
              <a:ext uri="{FF2B5EF4-FFF2-40B4-BE49-F238E27FC236}">
                <a16:creationId xmlns:a16="http://schemas.microsoft.com/office/drawing/2014/main" id="{3913BAB7-B469-4BA3-B10B-14BC2C93EB0F}"/>
              </a:ext>
            </a:extLst>
          </p:cNvPr>
          <p:cNvGraphicFramePr>
            <a:graphicFrameLocks noGrp="1"/>
          </p:cNvGraphicFramePr>
          <p:nvPr/>
        </p:nvGraphicFramePr>
        <p:xfrm>
          <a:off x="356155" y="2759137"/>
          <a:ext cx="8702119" cy="3100439"/>
        </p:xfrm>
        <a:graphic>
          <a:graphicData uri="http://schemas.openxmlformats.org/drawingml/2006/table">
            <a:tbl>
              <a:tblPr firstRow="1" firstCol="1" bandRow="1"/>
              <a:tblGrid>
                <a:gridCol w="8217207">
                  <a:extLst>
                    <a:ext uri="{9D8B030D-6E8A-4147-A177-3AD203B41FA5}">
                      <a16:colId xmlns:a16="http://schemas.microsoft.com/office/drawing/2014/main" val="1748399014"/>
                    </a:ext>
                  </a:extLst>
                </a:gridCol>
                <a:gridCol w="484912">
                  <a:extLst>
                    <a:ext uri="{9D8B030D-6E8A-4147-A177-3AD203B41FA5}">
                      <a16:colId xmlns:a16="http://schemas.microsoft.com/office/drawing/2014/main" val="283836289"/>
                    </a:ext>
                  </a:extLst>
                </a:gridCol>
              </a:tblGrid>
              <a:tr h="314891">
                <a:tc>
                  <a:txBody>
                    <a:bodyPr/>
                    <a:lstStyle/>
                    <a:p>
                      <a:pPr marL="0" marR="0">
                        <a:lnSpc>
                          <a:spcPct val="107000"/>
                        </a:lnSpc>
                        <a:spcBef>
                          <a:spcPts val="0"/>
                        </a:spcBef>
                        <a:spcAft>
                          <a:spcPts val="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668228"/>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3364015"/>
                  </a:ext>
                </a:extLst>
              </a:tr>
              <a:tr h="314891">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4692750"/>
                  </a:ext>
                </a:extLst>
              </a:tr>
              <a:tr h="646460">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7760053"/>
                  </a:ext>
                </a:extLst>
              </a:tr>
              <a:tr h="531277">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0466856"/>
                  </a:ext>
                </a:extLst>
              </a:tr>
              <a:tr h="646460">
                <a:tc>
                  <a:txBody>
                    <a:bodyPr/>
                    <a:lstStyle/>
                    <a:p>
                      <a:pPr marL="0" marR="0">
                        <a:lnSpc>
                          <a:spcPct val="107000"/>
                        </a:lnSpc>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40068939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12B-9465-47E3-AB52-E1176F7F87C7}"/>
              </a:ext>
            </a:extLst>
          </p:cNvPr>
          <p:cNvSpPr>
            <a:spLocks noGrp="1"/>
          </p:cNvSpPr>
          <p:nvPr>
            <p:ph type="title"/>
          </p:nvPr>
        </p:nvSpPr>
        <p:spPr/>
        <p:txBody>
          <a:bodyPr/>
          <a:lstStyle/>
          <a:p>
            <a:r>
              <a:rPr lang="en-US" dirty="0"/>
              <a:t>Jacob’s Well</a:t>
            </a:r>
          </a:p>
        </p:txBody>
      </p:sp>
      <p:sp>
        <p:nvSpPr>
          <p:cNvPr id="3" name="TextBox 2">
            <a:extLst>
              <a:ext uri="{FF2B5EF4-FFF2-40B4-BE49-F238E27FC236}">
                <a16:creationId xmlns:a16="http://schemas.microsoft.com/office/drawing/2014/main" id="{266791FE-02AB-4649-99BD-21156F913F82}"/>
              </a:ext>
            </a:extLst>
          </p:cNvPr>
          <p:cNvSpPr txBox="1"/>
          <p:nvPr/>
        </p:nvSpPr>
        <p:spPr>
          <a:xfrm>
            <a:off x="209692" y="1937657"/>
            <a:ext cx="3592286"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About 500 yd (460 m) southeast of Tell Balata is an ancient well, venerated to be a well that Jacob, the Patriarch, dug when he lived there. Such a well is not mentioned in the Old Testament. There is a small Arab village, Askar, just north of the well. Most scholars associate Askar with Sychar, the village in John 4 near “Jacob’s well” (Jn 4:6). The authenticity of the well is not only based on its physical identification in John 4, but also on “the fact that all traditions-—Jewish, Samaritan, Christian and Muslim-—support it”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SCHECHEMACS image 6">
            <a:extLst>
              <a:ext uri="{FF2B5EF4-FFF2-40B4-BE49-F238E27FC236}">
                <a16:creationId xmlns:a16="http://schemas.microsoft.com/office/drawing/2014/main" id="{119EBCF1-E7DF-41C8-92D7-DF6FD31F03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4797"/>
            <a:ext cx="4752474" cy="4106992"/>
          </a:xfrm>
          <a:prstGeom prst="rect">
            <a:avLst/>
          </a:prstGeom>
          <a:noFill/>
          <a:ln>
            <a:noFill/>
          </a:ln>
        </p:spPr>
      </p:pic>
      <p:sp>
        <p:nvSpPr>
          <p:cNvPr id="5" name="Rectangle 4">
            <a:extLst>
              <a:ext uri="{FF2B5EF4-FFF2-40B4-BE49-F238E27FC236}">
                <a16:creationId xmlns:a16="http://schemas.microsoft.com/office/drawing/2014/main" id="{06BE4963-17E3-4ECA-80A9-F2D5E69B48F3}"/>
              </a:ext>
            </a:extLst>
          </p:cNvPr>
          <p:cNvSpPr/>
          <p:nvPr/>
        </p:nvSpPr>
        <p:spPr>
          <a:xfrm>
            <a:off x="4400553" y="4740010"/>
            <a:ext cx="4572000" cy="1257460"/>
          </a:xfrm>
          <a:prstGeom prst="rect">
            <a:avLst/>
          </a:prstGeom>
        </p:spPr>
        <p:txBody>
          <a:bodyPr>
            <a:spAutoFit/>
          </a:bodyPr>
          <a:lstStyle/>
          <a:p>
            <a:pPr marL="257175" marR="0" lvl="0" indent="0" algn="l" defTabSz="457200" rtl="0" eaLnBrk="1" fontAlgn="auto" latinLnBrk="0" hangingPunct="1">
              <a:lnSpc>
                <a:spcPts val="1500"/>
              </a:lnSpc>
              <a:spcBef>
                <a:spcPts val="0"/>
              </a:spcBef>
              <a:spcAft>
                <a:spcPts val="675"/>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Jacob’s well as it appeared in the 1870s. In the right background is Mt. Gerizim with the tomb of the Arab sheikh, where the ruins of the Samaritan temple were located in New Testament times, visible at the peak. Todd Bolen.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CD1842F-35FF-47DD-A442-88F1793945D4}"/>
              </a:ext>
            </a:extLst>
          </p:cNvPr>
          <p:cNvSpPr txBox="1"/>
          <p:nvPr/>
        </p:nvSpPr>
        <p:spPr>
          <a:xfrm>
            <a:off x="4400553" y="549623"/>
            <a:ext cx="12634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158 ft deep</a:t>
            </a:r>
          </a:p>
        </p:txBody>
      </p:sp>
    </p:spTree>
    <p:extLst>
      <p:ext uri="{BB962C8B-B14F-4D97-AF65-F5344CB8AC3E}">
        <p14:creationId xmlns:p14="http://schemas.microsoft.com/office/powerpoint/2010/main" val="249966132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756-D343-4DC0-B970-5B2FF87B48F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D4D3A628-A196-4326-BB89-33564F356EDF}"/>
              </a:ext>
            </a:extLst>
          </p:cNvPr>
          <p:cNvSpPr txBox="1"/>
          <p:nvPr/>
        </p:nvSpPr>
        <p:spPr>
          <a:xfrm>
            <a:off x="209410" y="2216536"/>
            <a:ext cx="5069600" cy="3693319"/>
          </a:xfrm>
          <a:prstGeom prst="rect">
            <a:avLst/>
          </a:prstGeom>
          <a:noFill/>
        </p:spPr>
        <p:txBody>
          <a:bodyPr wrap="square" rtlCol="0">
            <a:spAutoFit/>
          </a:bodyPr>
          <a:lstStyle/>
          <a:p>
            <a:r>
              <a:rPr lang="en-US" dirty="0"/>
              <a:t>The Gospel of John contains another well-known account involving Samaritans. Jesus meets a Samaritan woman by Jacob’s well near Shechem and asks her for a drink. “How is it that you, a Jew, ask a drink of me, a woman of Samaria?” she asks (John 4:9). Eventually, Jesus reveals himself to her as the Messiah (John 4:25–26). In the course of their conversation, the woman points to Mt. Gerizim and tells Jesus that her forebears “worshipped on this mountain,” whereas the “Jews say that the Temple where God should be worshipped is in Jerusalem” (John 4:20).</a:t>
            </a:r>
          </a:p>
          <a:p>
            <a:endParaRPr lang="en-US" dirty="0"/>
          </a:p>
        </p:txBody>
      </p:sp>
      <p:pic>
        <p:nvPicPr>
          <p:cNvPr id="4" name="Picture 3" descr="https://www.baslibrary.org/sites/default/files/bsbr070502300l.jpg">
            <a:hlinkClick r:id="rId2"/>
            <a:extLst>
              <a:ext uri="{FF2B5EF4-FFF2-40B4-BE49-F238E27FC236}">
                <a16:creationId xmlns:a16="http://schemas.microsoft.com/office/drawing/2014/main" id="{E08B44BA-34D8-49DB-BA55-CB6D82D376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51874" y="907077"/>
            <a:ext cx="3520676" cy="5324042"/>
          </a:xfrm>
          <a:prstGeom prst="rect">
            <a:avLst/>
          </a:prstGeom>
          <a:noFill/>
          <a:ln>
            <a:noFill/>
          </a:ln>
        </p:spPr>
      </p:pic>
    </p:spTree>
    <p:extLst>
      <p:ext uri="{BB962C8B-B14F-4D97-AF65-F5344CB8AC3E}">
        <p14:creationId xmlns:p14="http://schemas.microsoft.com/office/powerpoint/2010/main" val="372805903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8223-EDC2-41F3-B2C4-0C652ABDE0BF}"/>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3C741AB2-73C7-48AA-BC33-7A74C3CD3C5C}"/>
              </a:ext>
            </a:extLst>
          </p:cNvPr>
          <p:cNvSpPr txBox="1"/>
          <p:nvPr/>
        </p:nvSpPr>
        <p:spPr>
          <a:xfrm>
            <a:off x="250596" y="1466316"/>
            <a:ext cx="2727325" cy="5632311"/>
          </a:xfrm>
          <a:prstGeom prst="rect">
            <a:avLst/>
          </a:prstGeom>
          <a:noFill/>
        </p:spPr>
        <p:txBody>
          <a:bodyPr wrap="square" rtlCol="0">
            <a:spAutoFit/>
          </a:bodyPr>
          <a:lstStyle/>
          <a:p>
            <a:r>
              <a:rPr lang="en-US" dirty="0"/>
              <a:t>A passage in 2 Kings 17 implies that after the Assyrian conquest and destruction of the northern kingdom of Israel in 721 B.C.E., the Assyrians brought foreigners into the land who intermarried with those Israelites who had not been deported; the progeny of these marriages between Israelites and foreigners mixed foreign ways and foreign gods with their allegiance to the Israelite God; these people became the Samaritans (see 2 Kings 17:6, 24, 29–41).</a:t>
            </a:r>
          </a:p>
          <a:p>
            <a:endParaRPr lang="en-US" dirty="0"/>
          </a:p>
        </p:txBody>
      </p:sp>
      <p:pic>
        <p:nvPicPr>
          <p:cNvPr id="4" name="Picture 3" descr="https://www.baslibrary.org/sites/default/files/bsbr070502400l.jpg">
            <a:hlinkClick r:id="rId2"/>
            <a:extLst>
              <a:ext uri="{FF2B5EF4-FFF2-40B4-BE49-F238E27FC236}">
                <a16:creationId xmlns:a16="http://schemas.microsoft.com/office/drawing/2014/main" id="{3E320FAB-11DE-4873-96F5-A9F1EAB99D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32175" y="213022"/>
            <a:ext cx="5711825" cy="4405630"/>
          </a:xfrm>
          <a:prstGeom prst="rect">
            <a:avLst/>
          </a:prstGeom>
          <a:noFill/>
          <a:ln>
            <a:noFill/>
          </a:ln>
        </p:spPr>
      </p:pic>
      <p:pic>
        <p:nvPicPr>
          <p:cNvPr id="5" name="Picture 4" descr="https://www.baslibrary.org/sites/default/files/bsbr070502900l.jpg">
            <a:hlinkClick r:id="rId4"/>
            <a:extLst>
              <a:ext uri="{FF2B5EF4-FFF2-40B4-BE49-F238E27FC236}">
                <a16:creationId xmlns:a16="http://schemas.microsoft.com/office/drawing/2014/main" id="{753050F5-2684-47B5-93E6-15B085B2F5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60725" y="2953319"/>
            <a:ext cx="5711825" cy="3966210"/>
          </a:xfrm>
          <a:prstGeom prst="rect">
            <a:avLst/>
          </a:prstGeom>
          <a:noFill/>
          <a:ln>
            <a:noFill/>
          </a:ln>
        </p:spPr>
      </p:pic>
    </p:spTree>
    <p:extLst>
      <p:ext uri="{BB962C8B-B14F-4D97-AF65-F5344CB8AC3E}">
        <p14:creationId xmlns:p14="http://schemas.microsoft.com/office/powerpoint/2010/main" val="979243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1E03-88A6-4958-B344-7B4572074616}"/>
              </a:ext>
            </a:extLst>
          </p:cNvPr>
          <p:cNvSpPr>
            <a:spLocks noGrp="1"/>
          </p:cNvSpPr>
          <p:nvPr>
            <p:ph type="title"/>
          </p:nvPr>
        </p:nvSpPr>
        <p:spPr/>
        <p:txBody>
          <a:bodyPr/>
          <a:lstStyle/>
          <a:p>
            <a:endParaRPr lang="en-US"/>
          </a:p>
        </p:txBody>
      </p:sp>
      <p:pic>
        <p:nvPicPr>
          <p:cNvPr id="3" name="Picture 2" descr="SCHECHEMACS image 2">
            <a:extLst>
              <a:ext uri="{FF2B5EF4-FFF2-40B4-BE49-F238E27FC236}">
                <a16:creationId xmlns:a16="http://schemas.microsoft.com/office/drawing/2014/main" id="{D62E5E18-B23D-4CE5-940D-BFCE2AF02D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1450" y="555379"/>
            <a:ext cx="4761865" cy="6009005"/>
          </a:xfrm>
          <a:prstGeom prst="rect">
            <a:avLst/>
          </a:prstGeom>
          <a:noFill/>
          <a:ln>
            <a:noFill/>
          </a:ln>
        </p:spPr>
      </p:pic>
      <p:sp>
        <p:nvSpPr>
          <p:cNvPr id="4" name="TextBox 3">
            <a:extLst>
              <a:ext uri="{FF2B5EF4-FFF2-40B4-BE49-F238E27FC236}">
                <a16:creationId xmlns:a16="http://schemas.microsoft.com/office/drawing/2014/main" id="{4372D5A9-B0CE-4B43-AF1E-9E5A861DF04A}"/>
              </a:ext>
            </a:extLst>
          </p:cNvPr>
          <p:cNvSpPr txBox="1"/>
          <p:nvPr/>
        </p:nvSpPr>
        <p:spPr>
          <a:xfrm>
            <a:off x="5227547" y="2344581"/>
            <a:ext cx="3450771" cy="1754326"/>
          </a:xfrm>
          <a:prstGeom prst="rect">
            <a:avLst/>
          </a:prstGeom>
          <a:noFill/>
        </p:spPr>
        <p:txBody>
          <a:bodyPr wrap="square" rtlCol="0">
            <a:spAutoFit/>
          </a:bodyPr>
          <a:lstStyle/>
          <a:p>
            <a:r>
              <a:rPr lang="en-GB" b="1" dirty="0"/>
              <a:t>Map of Shechem area showing the location of Tell Balata (ancient Shechem), Joseph’s tomb and Jacob’s Well. ASOR, 2002.</a:t>
            </a:r>
            <a:endParaRPr lang="en-US" dirty="0"/>
          </a:p>
          <a:p>
            <a:r>
              <a:rPr lang="en-GB" b="1" dirty="0"/>
              <a:t>Location and Exploration</a:t>
            </a:r>
            <a:endParaRPr lang="en-US" dirty="0"/>
          </a:p>
          <a:p>
            <a:endParaRPr lang="en-US" dirty="0"/>
          </a:p>
        </p:txBody>
      </p:sp>
    </p:spTree>
    <p:extLst>
      <p:ext uri="{BB962C8B-B14F-4D97-AF65-F5344CB8AC3E}">
        <p14:creationId xmlns:p14="http://schemas.microsoft.com/office/powerpoint/2010/main" val="300554994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8E38-B108-4E5F-A41F-83FF19AAA68F}"/>
              </a:ext>
            </a:extLst>
          </p:cNvPr>
          <p:cNvSpPr>
            <a:spLocks noGrp="1"/>
          </p:cNvSpPr>
          <p:nvPr>
            <p:ph type="title"/>
          </p:nvPr>
        </p:nvSpPr>
        <p:spPr/>
        <p:txBody>
          <a:bodyPr/>
          <a:lstStyle/>
          <a:p>
            <a:endParaRPr lang="en-US"/>
          </a:p>
        </p:txBody>
      </p:sp>
      <p:pic>
        <p:nvPicPr>
          <p:cNvPr id="3" name="Picture 2" descr="SCHECHEMACS image 3">
            <a:extLst>
              <a:ext uri="{FF2B5EF4-FFF2-40B4-BE49-F238E27FC236}">
                <a16:creationId xmlns:a16="http://schemas.microsoft.com/office/drawing/2014/main" id="{492AD6F1-C186-47A0-9B44-3D28844D61D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5181" y="1974169"/>
            <a:ext cx="6234476" cy="4426631"/>
          </a:xfrm>
          <a:prstGeom prst="rect">
            <a:avLst/>
          </a:prstGeom>
          <a:noFill/>
          <a:ln>
            <a:noFill/>
          </a:ln>
        </p:spPr>
      </p:pic>
      <p:sp>
        <p:nvSpPr>
          <p:cNvPr id="4" name="TextBox 3">
            <a:extLst>
              <a:ext uri="{FF2B5EF4-FFF2-40B4-BE49-F238E27FC236}">
                <a16:creationId xmlns:a16="http://schemas.microsoft.com/office/drawing/2014/main" id="{9F3AAB21-9D60-4FA8-A124-601AC5D5B667}"/>
              </a:ext>
            </a:extLst>
          </p:cNvPr>
          <p:cNvSpPr txBox="1"/>
          <p:nvPr/>
        </p:nvSpPr>
        <p:spPr>
          <a:xfrm>
            <a:off x="6945086" y="1974169"/>
            <a:ext cx="2027464" cy="3416320"/>
          </a:xfrm>
          <a:prstGeom prst="rect">
            <a:avLst/>
          </a:prstGeom>
          <a:noFill/>
        </p:spPr>
        <p:txBody>
          <a:bodyPr wrap="square" rtlCol="0">
            <a:spAutoFit/>
          </a:bodyPr>
          <a:lstStyle/>
          <a:p>
            <a:r>
              <a:rPr lang="en-GB" b="1" dirty="0"/>
              <a:t>Aerial view of the ruins of Shechem. On the right is the Middle Bronze fortification wall and in the upper </a:t>
            </a:r>
            <a:r>
              <a:rPr lang="en-GB" b="1" dirty="0" err="1"/>
              <a:t>center</a:t>
            </a:r>
            <a:r>
              <a:rPr lang="en-GB" b="1" dirty="0"/>
              <a:t> the “Migdal,” or fortress, temple. Holy Land Satellite Atlas, 1999, p. 100.</a:t>
            </a:r>
            <a:endParaRPr lang="en-US" dirty="0"/>
          </a:p>
          <a:p>
            <a:endParaRPr lang="en-US" dirty="0"/>
          </a:p>
        </p:txBody>
      </p:sp>
    </p:spTree>
    <p:extLst>
      <p:ext uri="{BB962C8B-B14F-4D97-AF65-F5344CB8AC3E}">
        <p14:creationId xmlns:p14="http://schemas.microsoft.com/office/powerpoint/2010/main" val="31710885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7A82-9484-42D0-AE6C-7501D96D08F7}"/>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8A7E0633-AB80-4431-94B3-BDF4B7CB8F14}"/>
              </a:ext>
            </a:extLst>
          </p:cNvPr>
          <p:cNvSpPr txBox="1"/>
          <p:nvPr/>
        </p:nvSpPr>
        <p:spPr>
          <a:xfrm>
            <a:off x="148318" y="1905506"/>
            <a:ext cx="8703451" cy="3231654"/>
          </a:xfrm>
          <a:prstGeom prst="rect">
            <a:avLst/>
          </a:prstGeom>
          <a:noFill/>
        </p:spPr>
        <p:txBody>
          <a:bodyPr wrap="square" rtlCol="0">
            <a:spAutoFit/>
          </a:bodyPr>
          <a:lstStyle/>
          <a:p>
            <a:r>
              <a:rPr lang="en-US" sz="1200" b="1" dirty="0"/>
              <a:t>The Samaritan Community</a:t>
            </a:r>
            <a:endParaRPr lang="en-US" sz="1200" dirty="0"/>
          </a:p>
          <a:p>
            <a:r>
              <a:rPr lang="en-US" sz="1200" dirty="0"/>
              <a:t>The Samaritans believe that they are the true Israelites of the tribes of Ephraim, Manasseh and Levi. According to tradition, after the destruction of Samaria and the exile of Israel in 722 BC, a small group of Israelites survived the destruction and continued to believe in the sanctity of </a:t>
            </a:r>
            <a:r>
              <a:rPr lang="en-US" sz="1200" b="1" dirty="0"/>
              <a:t>Mt</a:t>
            </a:r>
            <a:r>
              <a:rPr lang="en-US" sz="1200" dirty="0"/>
              <a:t>. </a:t>
            </a:r>
            <a:r>
              <a:rPr lang="en-US" sz="1200" b="1" dirty="0"/>
              <a:t>Gerizim</a:t>
            </a:r>
            <a:r>
              <a:rPr lang="en-US" sz="1200" dirty="0"/>
              <a:t>.</a:t>
            </a:r>
            <a:br>
              <a:rPr lang="en-US" sz="1200" dirty="0"/>
            </a:br>
            <a:br>
              <a:rPr lang="en-US" sz="1200" dirty="0"/>
            </a:br>
            <a:r>
              <a:rPr lang="en-US" sz="1200" dirty="0"/>
              <a:t>The history of the Samaritans during the seventh-sixth centuries BC is shrouded in uncertainly. Only during the time of the return to Zion from the Babylonian exile at the end of the fifth century BC did Sanballat, governor of Samaria, construct a temple on </a:t>
            </a:r>
            <a:r>
              <a:rPr lang="en-US" sz="1200" b="1" dirty="0"/>
              <a:t>Mt</a:t>
            </a:r>
            <a:r>
              <a:rPr lang="en-US" sz="1200" dirty="0"/>
              <a:t>. </a:t>
            </a:r>
            <a:r>
              <a:rPr lang="en-US" sz="1200" b="1" dirty="0"/>
              <a:t>Gerizim</a:t>
            </a:r>
            <a:r>
              <a:rPr lang="en-US" sz="1200" dirty="0"/>
              <a:t>. A large city grew around it and nourished during the Hellenistic period. This city was the spiritual, religious and administrative center of the Samaritan people and unified the Samaritans in Israel and the Diaspora.</a:t>
            </a:r>
            <a:br>
              <a:rPr lang="en-US" sz="1200" dirty="0"/>
            </a:br>
            <a:br>
              <a:rPr lang="en-US" sz="1200" dirty="0"/>
            </a:br>
            <a:r>
              <a:rPr lang="en-US" sz="1200" dirty="0"/>
              <a:t>The temple and city at </a:t>
            </a:r>
            <a:r>
              <a:rPr lang="en-US" sz="1200" b="1" dirty="0"/>
              <a:t>Mt</a:t>
            </a:r>
            <a:r>
              <a:rPr lang="en-US" sz="1200" dirty="0"/>
              <a:t>. </a:t>
            </a:r>
            <a:r>
              <a:rPr lang="en-US" sz="1200" b="1" dirty="0"/>
              <a:t>Gerizim</a:t>
            </a:r>
            <a:r>
              <a:rPr lang="en-US" sz="1200" dirty="0"/>
              <a:t> were destroyed by John Hyrcanus I at the end of the second century BC, a destruction that had a devastating effect upon the Samaritans. For the Hasmonean and Herodian periods we have no evidence for the fate of the Samaritans. The Hasmonean rulers probably attempted to bring them closer to Judaism, perhaps sometimes by force. With the Roman conquest of Israel (63 BC) the Samaritans were liberated from the Hasmonean yoke and serious attempts at renewing their cult at </a:t>
            </a:r>
            <a:r>
              <a:rPr lang="en-US" sz="1200" b="1" dirty="0"/>
              <a:t>Mt</a:t>
            </a:r>
            <a:r>
              <a:rPr lang="en-US" sz="1200" dirty="0"/>
              <a:t>. </a:t>
            </a:r>
            <a:r>
              <a:rPr lang="en-US" sz="1200" b="1" dirty="0"/>
              <a:t>Gerizim</a:t>
            </a:r>
            <a:r>
              <a:rPr lang="en-US" sz="1200" dirty="0"/>
              <a:t> were made. The Romans suppressed these endeavors by force and through the establishment of the city of Flavia-Neapolis (Shechem), put an end to these national-religious aspirations. During the second-fourth centuries AD, the Samaritan community flourished and became firmly rooted in Roman rule and culture.</a:t>
            </a:r>
          </a:p>
        </p:txBody>
      </p:sp>
    </p:spTree>
    <p:extLst>
      <p:ext uri="{BB962C8B-B14F-4D97-AF65-F5344CB8AC3E}">
        <p14:creationId xmlns:p14="http://schemas.microsoft.com/office/powerpoint/2010/main" val="410370618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503D-C889-4972-83E8-46CC4F309483}"/>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786885A-A6AD-42D8-B299-09495E7986A2}"/>
              </a:ext>
            </a:extLst>
          </p:cNvPr>
          <p:cNvSpPr/>
          <p:nvPr/>
        </p:nvSpPr>
        <p:spPr>
          <a:xfrm>
            <a:off x="171450" y="1400175"/>
            <a:ext cx="4572000" cy="2163606"/>
          </a:xfrm>
          <a:prstGeom prst="rect">
            <a:avLst/>
          </a:prstGeom>
        </p:spPr>
        <p:txBody>
          <a:bodyPr>
            <a:spAutoFit/>
          </a:bodyPr>
          <a:lstStyle/>
          <a:p>
            <a:pPr>
              <a:lnSpc>
                <a:spcPct val="115000"/>
              </a:lnSpc>
              <a:spcAft>
                <a:spcPts val="500"/>
              </a:spcAft>
            </a:pPr>
            <a:r>
              <a:rPr lang="en-US" sz="3200" dirty="0">
                <a:solidFill>
                  <a:srgbClr val="28444C"/>
                </a:solidFill>
                <a:latin typeface="Georgia" panose="02040502050405020303" pitchFamily="18" charset="0"/>
                <a:ea typeface="Times New Roman" panose="02020603050405020304" pitchFamily="18" charset="0"/>
                <a:cs typeface="Times New Roman" panose="02020603050405020304" pitchFamily="18" charset="0"/>
              </a:rPr>
              <a:t>Bells Pendants Snakes and Stones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500"/>
              </a:spcAft>
            </a:pPr>
            <a:r>
              <a:rPr lang="en-US" dirty="0">
                <a:solidFill>
                  <a:srgbClr val="28444C"/>
                </a:solidFill>
                <a:latin typeface="Georgia" panose="02040502050405020303" pitchFamily="18" charset="0"/>
                <a:ea typeface="Times New Roman" panose="02020603050405020304" pitchFamily="18" charset="0"/>
                <a:cs typeface="Times New Roman" panose="02020603050405020304" pitchFamily="18" charset="0"/>
              </a:rPr>
              <a:t>A Samaritan temple to the Lord on Mt. Gerizim</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050" b="1" dirty="0">
                <a:solidFill>
                  <a:srgbClr val="84292B"/>
                </a:solidFill>
                <a:latin typeface="Verdana" panose="020B0604030504040204" pitchFamily="34" charset="0"/>
                <a:ea typeface="Times New Roman" panose="02020603050405020304" pitchFamily="18" charset="0"/>
                <a:cs typeface="Times New Roman" panose="02020603050405020304" pitchFamily="18" charset="0"/>
              </a:rPr>
              <a:t>BAR</a:t>
            </a:r>
            <a:r>
              <a:rPr lang="en-US" sz="1050" dirty="0">
                <a:latin typeface="Verdana" panose="020B0604030504040204" pitchFamily="34" charset="0"/>
                <a:ea typeface="Times New Roman" panose="02020603050405020304" pitchFamily="18" charset="0"/>
                <a:cs typeface="Times New Roman" panose="02020603050405020304" pitchFamily="18" charset="0"/>
              </a:rPr>
              <a:t> 36:06, Nov/Dec 2010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862AF00-966F-4E11-A711-2C7F4F4C2413}"/>
              </a:ext>
            </a:extLst>
          </p:cNvPr>
          <p:cNvSpPr txBox="1"/>
          <p:nvPr/>
        </p:nvSpPr>
        <p:spPr>
          <a:xfrm>
            <a:off x="171450" y="3484358"/>
            <a:ext cx="8645979" cy="1477328"/>
          </a:xfrm>
          <a:prstGeom prst="rect">
            <a:avLst/>
          </a:prstGeom>
          <a:noFill/>
        </p:spPr>
        <p:txBody>
          <a:bodyPr wrap="square" rtlCol="0">
            <a:spAutoFit/>
          </a:bodyPr>
          <a:lstStyle/>
          <a:p>
            <a:r>
              <a:rPr lang="en-US" dirty="0"/>
              <a:t>According to the first-century Jewish historian Josephus, the Samaritan leader Sanballat promised to build a temple on Gerizim, the Samaritan’s holy mountain, in imitation of the Jerusalem temple. This, Josephus tells us, occurred at the time of Alexander the Great’s conquest of the Land of Israel (332 B.C.E.).</a:t>
            </a:r>
          </a:p>
          <a:p>
            <a:endParaRPr lang="en-US" dirty="0"/>
          </a:p>
        </p:txBody>
      </p:sp>
    </p:spTree>
    <p:extLst>
      <p:ext uri="{BB962C8B-B14F-4D97-AF65-F5344CB8AC3E}">
        <p14:creationId xmlns:p14="http://schemas.microsoft.com/office/powerpoint/2010/main" val="1986001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83A9-3BBF-4BB4-A004-FB7798794632}"/>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415CCA13-7462-4510-B533-D247F7ABA5E1}"/>
              </a:ext>
            </a:extLst>
          </p:cNvPr>
          <p:cNvPicPr/>
          <p:nvPr/>
        </p:nvPicPr>
        <p:blipFill>
          <a:blip r:embed="rId2" cstate="print"/>
          <a:srcRect/>
          <a:stretch>
            <a:fillRect/>
          </a:stretch>
        </p:blipFill>
        <p:spPr bwMode="auto">
          <a:xfrm>
            <a:off x="0" y="1778363"/>
            <a:ext cx="5709920" cy="3997960"/>
          </a:xfrm>
          <a:prstGeom prst="rect">
            <a:avLst/>
          </a:prstGeom>
          <a:noFill/>
          <a:ln w="9525">
            <a:noFill/>
            <a:miter lim="800000"/>
            <a:headEnd/>
            <a:tailEnd/>
          </a:ln>
        </p:spPr>
      </p:pic>
      <p:sp>
        <p:nvSpPr>
          <p:cNvPr id="4" name="TextBox 3">
            <a:extLst>
              <a:ext uri="{FF2B5EF4-FFF2-40B4-BE49-F238E27FC236}">
                <a16:creationId xmlns:a16="http://schemas.microsoft.com/office/drawing/2014/main" id="{54714BC2-39E2-479A-81EB-16C28435157A}"/>
              </a:ext>
            </a:extLst>
          </p:cNvPr>
          <p:cNvSpPr txBox="1"/>
          <p:nvPr/>
        </p:nvSpPr>
        <p:spPr>
          <a:xfrm>
            <a:off x="5943152" y="1518613"/>
            <a:ext cx="2680607" cy="5078313"/>
          </a:xfrm>
          <a:prstGeom prst="rect">
            <a:avLst/>
          </a:prstGeom>
          <a:noFill/>
        </p:spPr>
        <p:txBody>
          <a:bodyPr wrap="square" rtlCol="0">
            <a:spAutoFit/>
          </a:bodyPr>
          <a:lstStyle/>
          <a:p>
            <a:r>
              <a:rPr lang="en-US" b="1" dirty="0"/>
              <a:t>NOT THE TEMPLE. Excavations atop Mt. Gerizim have not exactly revealed the temple of YHWH that Josephus says the Samaritans built here. (The prominent square walls with an octagonal structure in the center are from a later Byzantine church that razed the walls of the temple itself.) But the excavations revealed walls of three sacred precincts from the Persian, Hellenistic and Byzantine periods.</a:t>
            </a:r>
            <a:endParaRPr lang="en-US" dirty="0"/>
          </a:p>
          <a:p>
            <a:endParaRPr lang="en-US" dirty="0"/>
          </a:p>
        </p:txBody>
      </p:sp>
    </p:spTree>
    <p:extLst>
      <p:ext uri="{BB962C8B-B14F-4D97-AF65-F5344CB8AC3E}">
        <p14:creationId xmlns:p14="http://schemas.microsoft.com/office/powerpoint/2010/main" val="34380421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04C2-032E-4512-BBA9-D6AC2EABCFC4}"/>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5C3904D9-3459-4F5D-965A-B139608E4F54}"/>
              </a:ext>
            </a:extLst>
          </p:cNvPr>
          <p:cNvPicPr/>
          <p:nvPr/>
        </p:nvPicPr>
        <p:blipFill>
          <a:blip r:embed="rId3" cstate="print"/>
          <a:srcRect/>
          <a:stretch>
            <a:fillRect/>
          </a:stretch>
        </p:blipFill>
        <p:spPr bwMode="auto">
          <a:xfrm>
            <a:off x="171450" y="74612"/>
            <a:ext cx="4497705" cy="5709920"/>
          </a:xfrm>
          <a:prstGeom prst="rect">
            <a:avLst/>
          </a:prstGeom>
          <a:noFill/>
          <a:ln w="9525">
            <a:noFill/>
            <a:miter lim="800000"/>
            <a:headEnd/>
            <a:tailEnd/>
          </a:ln>
        </p:spPr>
      </p:pic>
      <p:sp>
        <p:nvSpPr>
          <p:cNvPr id="4" name="TextBox 3">
            <a:extLst>
              <a:ext uri="{FF2B5EF4-FFF2-40B4-BE49-F238E27FC236}">
                <a16:creationId xmlns:a16="http://schemas.microsoft.com/office/drawing/2014/main" id="{6ECBEDE0-76D1-4EFD-9AA0-F69450324768}"/>
              </a:ext>
            </a:extLst>
          </p:cNvPr>
          <p:cNvSpPr txBox="1"/>
          <p:nvPr/>
        </p:nvSpPr>
        <p:spPr>
          <a:xfrm>
            <a:off x="5202555" y="361810"/>
            <a:ext cx="3812721" cy="3970318"/>
          </a:xfrm>
          <a:prstGeom prst="rect">
            <a:avLst/>
          </a:prstGeom>
          <a:solidFill>
            <a:schemeClr val="bg1"/>
          </a:solidFill>
        </p:spPr>
        <p:txBody>
          <a:bodyPr wrap="square" rtlCol="0">
            <a:spAutoFit/>
          </a:bodyPr>
          <a:lstStyle/>
          <a:p>
            <a:r>
              <a:rPr lang="en-US" b="1" dirty="0"/>
              <a:t>The sacred precinct from the Persian period was a nearly square compound more than 300 feet on each side with walls over 3 feet thick. Impressive six-chamber gates (with entrance halls)—similar to those at Gezer, Hazor and Megiddo in the First Temple period—were located on the northern, eastern and southern walls of the Samaritan precinct. The assumed proximity of the temple’s holy of holies to the western wall explains the absence of a gate on that side of the complex.</a:t>
            </a:r>
            <a:endParaRPr lang="en-US" dirty="0"/>
          </a:p>
          <a:p>
            <a:endParaRPr lang="en-US" dirty="0"/>
          </a:p>
        </p:txBody>
      </p:sp>
      <p:sp>
        <p:nvSpPr>
          <p:cNvPr id="6" name="TextBox 5">
            <a:extLst>
              <a:ext uri="{FF2B5EF4-FFF2-40B4-BE49-F238E27FC236}">
                <a16:creationId xmlns:a16="http://schemas.microsoft.com/office/drawing/2014/main" id="{27AC9EC9-C6AB-4EE1-9130-D4633196C1DD}"/>
              </a:ext>
            </a:extLst>
          </p:cNvPr>
          <p:cNvSpPr txBox="1"/>
          <p:nvPr/>
        </p:nvSpPr>
        <p:spPr>
          <a:xfrm>
            <a:off x="3431357" y="5056968"/>
            <a:ext cx="5194169" cy="1477328"/>
          </a:xfrm>
          <a:prstGeom prst="rect">
            <a:avLst/>
          </a:prstGeom>
          <a:solidFill>
            <a:schemeClr val="bg1"/>
          </a:solidFill>
        </p:spPr>
        <p:txBody>
          <a:bodyPr wrap="square" rtlCol="0">
            <a:spAutoFit/>
          </a:bodyPr>
          <a:lstStyle/>
          <a:p>
            <a:r>
              <a:rPr lang="en-US" dirty="0"/>
              <a:t>In all we have recovered more than 400,000 bone fragments of sacrificed animals! Not all of them are from the Persian period, but most are. Moreover, most of the animals were less than a year old when they were sacrificed.</a:t>
            </a:r>
          </a:p>
        </p:txBody>
      </p:sp>
    </p:spTree>
    <p:extLst>
      <p:ext uri="{BB962C8B-B14F-4D97-AF65-F5344CB8AC3E}">
        <p14:creationId xmlns:p14="http://schemas.microsoft.com/office/powerpoint/2010/main" val="34499137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D866A-08A4-4E37-BC6F-69185004D0CC}"/>
              </a:ext>
            </a:extLst>
          </p:cNvPr>
          <p:cNvSpPr/>
          <p:nvPr/>
        </p:nvSpPr>
        <p:spPr>
          <a:xfrm>
            <a:off x="349956" y="1501422"/>
            <a:ext cx="8094134" cy="5216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F4EBA3EF-F698-44B0-90FA-664B187E774F}"/>
              </a:ext>
            </a:extLst>
          </p:cNvPr>
          <p:cNvGraphicFramePr>
            <a:graphicFrameLocks noGrp="1"/>
          </p:cNvGraphicFramePr>
          <p:nvPr/>
        </p:nvGraphicFramePr>
        <p:xfrm>
          <a:off x="349956" y="1501422"/>
          <a:ext cx="8003823" cy="5216011"/>
        </p:xfrm>
        <a:graphic>
          <a:graphicData uri="http://schemas.openxmlformats.org/drawingml/2006/table">
            <a:tbl>
              <a:tblPr firstRow="1" bandRow="1">
                <a:tableStyleId>{5940675A-B579-460E-94D1-54222C63F5DA}</a:tableStyleId>
              </a:tblPr>
              <a:tblGrid>
                <a:gridCol w="1696169">
                  <a:extLst>
                    <a:ext uri="{9D8B030D-6E8A-4147-A177-3AD203B41FA5}">
                      <a16:colId xmlns:a16="http://schemas.microsoft.com/office/drawing/2014/main" val="3980685265"/>
                    </a:ext>
                  </a:extLst>
                </a:gridCol>
                <a:gridCol w="1354524">
                  <a:extLst>
                    <a:ext uri="{9D8B030D-6E8A-4147-A177-3AD203B41FA5}">
                      <a16:colId xmlns:a16="http://schemas.microsoft.com/office/drawing/2014/main" val="2602299701"/>
                    </a:ext>
                  </a:extLst>
                </a:gridCol>
                <a:gridCol w="1676570">
                  <a:extLst>
                    <a:ext uri="{9D8B030D-6E8A-4147-A177-3AD203B41FA5}">
                      <a16:colId xmlns:a16="http://schemas.microsoft.com/office/drawing/2014/main" val="2699850470"/>
                    </a:ext>
                  </a:extLst>
                </a:gridCol>
                <a:gridCol w="1651179">
                  <a:extLst>
                    <a:ext uri="{9D8B030D-6E8A-4147-A177-3AD203B41FA5}">
                      <a16:colId xmlns:a16="http://schemas.microsoft.com/office/drawing/2014/main" val="3736331867"/>
                    </a:ext>
                  </a:extLst>
                </a:gridCol>
                <a:gridCol w="1625381">
                  <a:extLst>
                    <a:ext uri="{9D8B030D-6E8A-4147-A177-3AD203B41FA5}">
                      <a16:colId xmlns:a16="http://schemas.microsoft.com/office/drawing/2014/main" val="2779674354"/>
                    </a:ext>
                  </a:extLst>
                </a:gridCol>
              </a:tblGrid>
              <a:tr h="329504">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Archaeological Periods  Levant</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Chronological Date</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Historical Events </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kern="1200" dirty="0">
                          <a:solidFill>
                            <a:schemeClr val="tx1"/>
                          </a:solidFill>
                          <a:effectLst/>
                          <a:latin typeface="Arial" panose="020B0604020202020204" pitchFamily="34" charset="0"/>
                          <a:ea typeface="+mn-ea"/>
                          <a:cs typeface="Arial" panose="020B0604020202020204" pitchFamily="34" charset="0"/>
                        </a:rPr>
                        <a:t>Biblical Historical Event </a:t>
                      </a:r>
                      <a:endParaRPr lang="en-US" sz="11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100" b="1" dirty="0">
                          <a:latin typeface="Arial" panose="020B0604020202020204" pitchFamily="34" charset="0"/>
                          <a:cs typeface="Arial" panose="020B0604020202020204" pitchFamily="34" charset="0"/>
                        </a:rPr>
                        <a:t>Bible Periods</a:t>
                      </a:r>
                    </a:p>
                  </a:txBody>
                  <a:tcPr marL="68580" marR="68580" marT="34290" marB="34290"/>
                </a:tc>
                <a:extLst>
                  <a:ext uri="{0D108BD9-81ED-4DB2-BD59-A6C34878D82A}">
                    <a16:rowId xmlns:a16="http://schemas.microsoft.com/office/drawing/2014/main" val="1756704789"/>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Neolithic &amp; Chalcolithic </a:t>
                      </a:r>
                    </a:p>
                  </a:txBody>
                  <a:tcPr marL="68580" marR="68580" marT="34290" marB="34290"/>
                </a:tc>
                <a:tc>
                  <a:txBody>
                    <a:bodyPr/>
                    <a:lstStyle/>
                    <a:p>
                      <a:r>
                        <a:rPr lang="en-US" sz="1100" dirty="0"/>
                        <a:t>8500-3150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endParaRPr lang="en-US" sz="1100" dirty="0"/>
                    </a:p>
                  </a:txBody>
                  <a:tcPr marL="68580" marR="68580" marT="34290" marB="34290"/>
                </a:tc>
                <a:tc>
                  <a:txBody>
                    <a:bodyPr/>
                    <a:lstStyle/>
                    <a:p>
                      <a:r>
                        <a:rPr lang="en-US" sz="1100" dirty="0"/>
                        <a:t>Creation &amp; Fall &amp; Flood</a:t>
                      </a:r>
                    </a:p>
                  </a:txBody>
                  <a:tcPr marL="68580" marR="68580" marT="34290" marB="34290">
                    <a:solidFill>
                      <a:schemeClr val="accent1">
                        <a:lumMod val="20000"/>
                        <a:lumOff val="80000"/>
                      </a:schemeClr>
                    </a:solidFill>
                  </a:tcPr>
                </a:tc>
                <a:extLst>
                  <a:ext uri="{0D108BD9-81ED-4DB2-BD59-A6C34878D82A}">
                    <a16:rowId xmlns:a16="http://schemas.microsoft.com/office/drawing/2014/main" val="329723049"/>
                  </a:ext>
                </a:extLst>
              </a:tr>
              <a:tr h="458090">
                <a:tc>
                  <a:txBody>
                    <a:bodyPr/>
                    <a:lstStyle/>
                    <a:p>
                      <a:r>
                        <a:rPr lang="en-US" sz="1100" kern="1200" dirty="0">
                          <a:solidFill>
                            <a:schemeClr val="tx1"/>
                          </a:solidFill>
                          <a:effectLst/>
                          <a:latin typeface="+mn-lt"/>
                          <a:ea typeface="+mn-ea"/>
                          <a:cs typeface="+mn-cs"/>
                        </a:rPr>
                        <a:t>Early Bronze I </a:t>
                      </a:r>
                      <a:endParaRPr lang="en-US" sz="1100" dirty="0"/>
                    </a:p>
                  </a:txBody>
                  <a:tcPr marL="68580" marR="68580" marT="34290" marB="34290">
                    <a:solidFill>
                      <a:schemeClr val="accent4">
                        <a:lumMod val="60000"/>
                        <a:lumOff val="40000"/>
                      </a:schemeClr>
                    </a:solidFill>
                  </a:tcPr>
                </a:tc>
                <a:tc>
                  <a:txBody>
                    <a:bodyPr/>
                    <a:lstStyle/>
                    <a:p>
                      <a:r>
                        <a:rPr lang="en-US" sz="1100" kern="1200" dirty="0">
                          <a:solidFill>
                            <a:schemeClr val="tx1"/>
                          </a:solidFill>
                          <a:effectLst/>
                          <a:latin typeface="+mn-lt"/>
                          <a:ea typeface="+mn-ea"/>
                          <a:cs typeface="+mn-cs"/>
                        </a:rPr>
                        <a:t>3150–2850 BC</a:t>
                      </a:r>
                      <a:endParaRPr lang="en-US" sz="1100" dirty="0"/>
                    </a:p>
                  </a:txBody>
                  <a:tcPr marL="68580" marR="68580" marT="34290" marB="34290"/>
                </a:tc>
                <a:tc>
                  <a:txBody>
                    <a:bodyPr/>
                    <a:lstStyle/>
                    <a:p>
                      <a:r>
                        <a:rPr lang="en-US" sz="1100" dirty="0"/>
                        <a:t>Early Dynastic Period in Egypt (ca. 2900BC Menes)</a:t>
                      </a:r>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432146767"/>
                  </a:ext>
                </a:extLst>
              </a:tr>
              <a:tr h="292852">
                <a:tc>
                  <a:txBody>
                    <a:bodyPr/>
                    <a:lstStyle/>
                    <a:p>
                      <a:r>
                        <a:rPr lang="en-US" sz="1100" dirty="0"/>
                        <a:t>Early Bronze Age II</a:t>
                      </a:r>
                    </a:p>
                  </a:txBody>
                  <a:tcPr marL="68580" marR="68580" marT="34290" marB="34290">
                    <a:solidFill>
                      <a:schemeClr val="accent4">
                        <a:lumMod val="60000"/>
                        <a:lumOff val="40000"/>
                      </a:schemeClr>
                    </a:solidFill>
                  </a:tcPr>
                </a:tc>
                <a:tc>
                  <a:txBody>
                    <a:bodyPr/>
                    <a:lstStyle/>
                    <a:p>
                      <a:r>
                        <a:rPr lang="en-US" sz="1100" dirty="0"/>
                        <a:t>2850-2650 BC</a:t>
                      </a:r>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1855755407"/>
                  </a:ext>
                </a:extLst>
              </a:tr>
              <a:tr h="458090">
                <a:tc>
                  <a:txBody>
                    <a:bodyPr/>
                    <a:lstStyle/>
                    <a:p>
                      <a:r>
                        <a:rPr lang="en-US" sz="1100" dirty="0"/>
                        <a:t>Early Bronze Age III</a:t>
                      </a:r>
                    </a:p>
                  </a:txBody>
                  <a:tcPr marL="68580" marR="68580" marT="34290" marB="34290">
                    <a:solidFill>
                      <a:schemeClr val="accent4">
                        <a:lumMod val="60000"/>
                        <a:lumOff val="40000"/>
                      </a:schemeClr>
                    </a:solidFill>
                  </a:tcPr>
                </a:tc>
                <a:tc>
                  <a:txBody>
                    <a:bodyPr/>
                    <a:lstStyle/>
                    <a:p>
                      <a:r>
                        <a:rPr lang="en-US" sz="1100" dirty="0"/>
                        <a:t>2650-2200 BC</a:t>
                      </a:r>
                    </a:p>
                  </a:txBody>
                  <a:tcPr marL="68580" marR="68580" marT="34290" marB="34290"/>
                </a:tc>
                <a:tc>
                  <a:txBody>
                    <a:bodyPr/>
                    <a:lstStyle/>
                    <a:p>
                      <a:r>
                        <a:rPr lang="en-US" sz="1100" dirty="0"/>
                        <a:t>Egyptian Old Kingdom</a:t>
                      </a:r>
                    </a:p>
                    <a:p>
                      <a:r>
                        <a:rPr lang="en-US" sz="1100" dirty="0"/>
                        <a:t>Dynasty III to VI</a:t>
                      </a:r>
                    </a:p>
                  </a:txBody>
                  <a:tcPr marL="68580" marR="68580" marT="34290" marB="34290"/>
                </a:tc>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tx1"/>
                          </a:solidFill>
                          <a:latin typeface="+mn-lt"/>
                          <a:ea typeface="+mn-ea"/>
                          <a:cs typeface="+mn-cs"/>
                        </a:rPr>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696491760"/>
                  </a:ext>
                </a:extLst>
              </a:tr>
              <a:tr h="715264">
                <a:tc>
                  <a:txBody>
                    <a:bodyPr/>
                    <a:lstStyle/>
                    <a:p>
                      <a:r>
                        <a:rPr lang="en-US" sz="1100" dirty="0"/>
                        <a:t>Early Bronze Age IV</a:t>
                      </a:r>
                    </a:p>
                  </a:txBody>
                  <a:tcPr marL="68580" marR="68580" marT="34290" marB="34290">
                    <a:solidFill>
                      <a:schemeClr val="accent4">
                        <a:lumMod val="60000"/>
                        <a:lumOff val="40000"/>
                      </a:schemeClr>
                    </a:solidFill>
                  </a:tcPr>
                </a:tc>
                <a:tc>
                  <a:txBody>
                    <a:bodyPr/>
                    <a:lstStyle/>
                    <a:p>
                      <a:r>
                        <a:rPr lang="en-US" sz="1100" dirty="0"/>
                        <a:t>2200-2000 BC</a:t>
                      </a:r>
                    </a:p>
                  </a:txBody>
                  <a:tcPr marL="68580" marR="68580" marT="34290" marB="34290"/>
                </a:tc>
                <a:tc>
                  <a:txBody>
                    <a:bodyPr/>
                    <a:lstStyle/>
                    <a:p>
                      <a:endParaRPr lang="en-US" sz="1100" dirty="0"/>
                    </a:p>
                  </a:txBody>
                  <a:tcPr marL="68580" marR="68580" marT="34290" marB="34290"/>
                </a:tc>
                <a:tc>
                  <a:txBody>
                    <a:bodyPr/>
                    <a:lstStyle/>
                    <a:p>
                      <a:r>
                        <a:rPr lang="en-US" sz="1100" dirty="0"/>
                        <a:t>Abraham b ~2166 BC</a:t>
                      </a:r>
                    </a:p>
                    <a:p>
                      <a:r>
                        <a:rPr lang="en-US" sz="1100" dirty="0"/>
                        <a:t>Departs Ur 2091</a:t>
                      </a:r>
                    </a:p>
                    <a:p>
                      <a:r>
                        <a:rPr lang="en-US" sz="1100" dirty="0"/>
                        <a:t>Isaac b 2066</a:t>
                      </a:r>
                    </a:p>
                    <a:p>
                      <a:r>
                        <a:rPr lang="en-US" sz="1100" dirty="0"/>
                        <a:t>Esau &amp; Jacob </a:t>
                      </a:r>
                    </a:p>
                    <a:p>
                      <a:r>
                        <a:rPr lang="en-US" sz="1100" dirty="0"/>
                        <a:t>b~2006 BC</a:t>
                      </a:r>
                    </a:p>
                  </a:txBody>
                  <a:tcPr marL="68580" marR="68580" marT="34290" marB="34290"/>
                </a:tc>
                <a:tc>
                  <a:txBody>
                    <a:bodyPr/>
                    <a:lstStyle/>
                    <a:p>
                      <a:r>
                        <a:rPr lang="en-US" sz="1100" dirty="0"/>
                        <a:t>Patriarchs</a:t>
                      </a:r>
                    </a:p>
                  </a:txBody>
                  <a:tcPr marL="68580" marR="68580" marT="34290" marB="34290">
                    <a:solidFill>
                      <a:schemeClr val="accent6">
                        <a:lumMod val="20000"/>
                        <a:lumOff val="80000"/>
                      </a:schemeClr>
                    </a:solidFill>
                  </a:tcPr>
                </a:tc>
                <a:extLst>
                  <a:ext uri="{0D108BD9-81ED-4DB2-BD59-A6C34878D82A}">
                    <a16:rowId xmlns:a16="http://schemas.microsoft.com/office/drawing/2014/main" val="2339918176"/>
                  </a:ext>
                </a:extLst>
              </a:tr>
              <a:tr h="972438">
                <a:tc>
                  <a:txBody>
                    <a:bodyPr/>
                    <a:lstStyle/>
                    <a:p>
                      <a:r>
                        <a:rPr lang="en-US" sz="1100" dirty="0"/>
                        <a:t>Middle Bronze Age I</a:t>
                      </a:r>
                    </a:p>
                  </a:txBody>
                  <a:tcPr marL="68580" marR="68580" marT="34290" marB="34290">
                    <a:solidFill>
                      <a:schemeClr val="accent4">
                        <a:lumMod val="60000"/>
                        <a:lumOff val="40000"/>
                      </a:schemeClr>
                    </a:solidFill>
                  </a:tcPr>
                </a:tc>
                <a:tc>
                  <a:txBody>
                    <a:bodyPr/>
                    <a:lstStyle/>
                    <a:p>
                      <a:r>
                        <a:rPr lang="en-US" sz="1100" dirty="0"/>
                        <a:t>2000-1550 BC</a:t>
                      </a:r>
                      <a:r>
                        <a:rPr lang="en-US" sz="1100" kern="1200" dirty="0">
                          <a:solidFill>
                            <a:schemeClr val="tx1"/>
                          </a:solidFill>
                          <a:effectLst/>
                          <a:latin typeface="+mn-lt"/>
                          <a:ea typeface="+mn-ea"/>
                          <a:cs typeface="+mn-cs"/>
                        </a:rPr>
                        <a:t> </a:t>
                      </a:r>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Egyptian Middle Kingdom </a:t>
                      </a:r>
                    </a:p>
                    <a:p>
                      <a:r>
                        <a:rPr lang="en-US" sz="1100" dirty="0"/>
                        <a:t>(2050-1640 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Dynasty XI to XIII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Hyksos Egyptian Dynasty (~1663-1555 BC)</a:t>
                      </a:r>
                    </a:p>
                  </a:txBody>
                  <a:tcPr marL="68580" marR="68580" marT="34290" marB="34290"/>
                </a:tc>
                <a:tc>
                  <a:txBody>
                    <a:bodyPr/>
                    <a:lstStyle/>
                    <a:p>
                      <a:r>
                        <a:rPr lang="en-US" sz="1100" dirty="0"/>
                        <a:t>Joseph b 1915 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Jacob &amp; Family enter Egypt~1876 BC</a:t>
                      </a:r>
                    </a:p>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Patriarchs</a:t>
                      </a:r>
                    </a:p>
                    <a:p>
                      <a:endParaRPr lang="en-US" sz="1100" dirty="0"/>
                    </a:p>
                  </a:txBody>
                  <a:tcPr marL="68580" marR="68580" marT="34290" marB="34290">
                    <a:solidFill>
                      <a:schemeClr val="accent6">
                        <a:lumMod val="20000"/>
                        <a:lumOff val="80000"/>
                      </a:schemeClr>
                    </a:solidFill>
                  </a:tcPr>
                </a:tc>
                <a:extLst>
                  <a:ext uri="{0D108BD9-81ED-4DB2-BD59-A6C34878D82A}">
                    <a16:rowId xmlns:a16="http://schemas.microsoft.com/office/drawing/2014/main" val="2698420867"/>
                  </a:ext>
                </a:extLst>
              </a:tr>
              <a:tr h="586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Middle Bronze Age II</a:t>
                      </a:r>
                    </a:p>
                  </a:txBody>
                  <a:tcPr marL="68580" marR="68580" marT="34290" marB="34290">
                    <a:solidFill>
                      <a:schemeClr val="accent4">
                        <a:lumMod val="60000"/>
                        <a:lumOff val="40000"/>
                      </a:schemeClr>
                    </a:solidFill>
                  </a:tcPr>
                </a:tc>
                <a:tc>
                  <a:txBody>
                    <a:bodyPr/>
                    <a:lstStyle/>
                    <a:p>
                      <a:r>
                        <a:rPr lang="en-US" sz="1100" dirty="0"/>
                        <a:t>1550-1400BC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Egyptian New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(1539-1070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Dynasty XVIII -XX</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Moses Born 1526 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Patriarchs</a:t>
                      </a:r>
                    </a:p>
                    <a:p>
                      <a:endParaRPr lang="en-US" sz="1100" dirty="0"/>
                    </a:p>
                  </a:txBody>
                  <a:tcPr marL="68580" marR="68580" marT="34290" marB="34290">
                    <a:solidFill>
                      <a:schemeClr val="accent6">
                        <a:lumMod val="20000"/>
                        <a:lumOff val="80000"/>
                      </a:schemeClr>
                    </a:solidFill>
                  </a:tcPr>
                </a:tc>
                <a:extLst>
                  <a:ext uri="{0D108BD9-81ED-4DB2-BD59-A6C34878D82A}">
                    <a16:rowId xmlns:a16="http://schemas.microsoft.com/office/drawing/2014/main" val="3397435831"/>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a:t>
                      </a:r>
                    </a:p>
                  </a:txBody>
                  <a:tcPr marL="68580" marR="68580" marT="34290" marB="34290">
                    <a:solidFill>
                      <a:schemeClr val="accent4">
                        <a:lumMod val="60000"/>
                        <a:lumOff val="40000"/>
                      </a:schemeClr>
                    </a:solidFill>
                  </a:tcPr>
                </a:tc>
                <a:tc>
                  <a:txBody>
                    <a:bodyPr/>
                    <a:lstStyle/>
                    <a:p>
                      <a:r>
                        <a:rPr lang="en-US" sz="1100" dirty="0"/>
                        <a:t>1550-1400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r>
                        <a:rPr lang="en-US" sz="1100" dirty="0"/>
                        <a:t>Exodus 1446 BC</a:t>
                      </a:r>
                    </a:p>
                    <a:p>
                      <a:r>
                        <a:rPr lang="en-US" sz="1100" dirty="0"/>
                        <a:t>Conquest 1406- BC</a:t>
                      </a:r>
                    </a:p>
                  </a:txBody>
                  <a:tcPr marL="68580" marR="68580" marT="34290" marB="34290"/>
                </a:tc>
                <a:tc>
                  <a:txBody>
                    <a:bodyPr/>
                    <a:lstStyle/>
                    <a:p>
                      <a:r>
                        <a:rPr lang="en-US" sz="1100" dirty="0"/>
                        <a:t>Exodus/Conquest</a:t>
                      </a:r>
                    </a:p>
                  </a:txBody>
                  <a:tcPr marL="68580" marR="68580" marT="34290" marB="34290">
                    <a:solidFill>
                      <a:srgbClr val="FFFF00"/>
                    </a:solidFill>
                  </a:tcPr>
                </a:tc>
                <a:extLst>
                  <a:ext uri="{0D108BD9-81ED-4DB2-BD59-A6C34878D82A}">
                    <a16:rowId xmlns:a16="http://schemas.microsoft.com/office/drawing/2014/main" val="683398148"/>
                  </a:ext>
                </a:extLst>
              </a:tr>
              <a:tr h="329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Late Bronze Age II</a:t>
                      </a:r>
                    </a:p>
                  </a:txBody>
                  <a:tcPr marL="68580" marR="68580" marT="34290" marB="34290">
                    <a:solidFill>
                      <a:schemeClr val="accent4">
                        <a:lumMod val="60000"/>
                        <a:lumOff val="40000"/>
                      </a:schemeClr>
                    </a:solidFill>
                  </a:tcPr>
                </a:tc>
                <a:tc>
                  <a:txBody>
                    <a:bodyPr/>
                    <a:lstStyle/>
                    <a:p>
                      <a:r>
                        <a:rPr lang="en-US" sz="1100" dirty="0"/>
                        <a:t>1400-1200 BC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Amarna Period ~1386-1334 BC</a:t>
                      </a:r>
                    </a:p>
                  </a:txBody>
                  <a:tcPr marL="68580" marR="68580" marT="34290" marB="34290"/>
                </a:tc>
                <a:tc>
                  <a:txBody>
                    <a:bodyPr/>
                    <a:lstStyle/>
                    <a:p>
                      <a:endParaRPr lang="en-US" sz="1100" dirty="0"/>
                    </a:p>
                  </a:txBody>
                  <a:tcPr marL="68580" marR="68580" marT="34290" marB="34290"/>
                </a:tc>
                <a:tc>
                  <a:txBody>
                    <a:bodyPr/>
                    <a:lstStyle/>
                    <a:p>
                      <a:r>
                        <a:rPr lang="en-US" sz="1100" dirty="0"/>
                        <a:t>Judges</a:t>
                      </a:r>
                    </a:p>
                  </a:txBody>
                  <a:tcPr marL="68580" marR="68580" marT="34290" marB="34290">
                    <a:solidFill>
                      <a:srgbClr val="FF00FF"/>
                    </a:solidFill>
                  </a:tcPr>
                </a:tc>
                <a:extLst>
                  <a:ext uri="{0D108BD9-81ED-4DB2-BD59-A6C34878D82A}">
                    <a16:rowId xmlns:a16="http://schemas.microsoft.com/office/drawing/2014/main" val="618955360"/>
                  </a:ext>
                </a:extLst>
              </a:tr>
            </a:tbl>
          </a:graphicData>
        </a:graphic>
      </p:graphicFrame>
      <p:sp>
        <p:nvSpPr>
          <p:cNvPr id="2" name="Title 1">
            <a:extLst>
              <a:ext uri="{FF2B5EF4-FFF2-40B4-BE49-F238E27FC236}">
                <a16:creationId xmlns:a16="http://schemas.microsoft.com/office/drawing/2014/main" id="{95EF24E9-F3D8-4F9C-A0AF-2F5D2D942E4D}"/>
              </a:ext>
            </a:extLst>
          </p:cNvPr>
          <p:cNvSpPr>
            <a:spLocks noGrp="1"/>
          </p:cNvSpPr>
          <p:nvPr>
            <p:ph type="title"/>
          </p:nvPr>
        </p:nvSpPr>
        <p:spPr>
          <a:xfrm>
            <a:off x="282222" y="50256"/>
            <a:ext cx="8610600" cy="1325563"/>
          </a:xfrm>
        </p:spPr>
        <p:txBody>
          <a:bodyPr/>
          <a:lstStyle/>
          <a:p>
            <a:r>
              <a:rPr lang="en-US" b="1" dirty="0">
                <a:solidFill>
                  <a:srgbClr val="FFFF00"/>
                </a:solidFill>
                <a:latin typeface="Arial" panose="020B0604020202020204" pitchFamily="34" charset="0"/>
                <a:cs typeface="Arial" panose="020B0604020202020204" pitchFamily="34" charset="0"/>
              </a:rPr>
              <a:t>Putting Bible Time to Archaeological Time</a:t>
            </a:r>
          </a:p>
        </p:txBody>
      </p:sp>
      <p:sp>
        <p:nvSpPr>
          <p:cNvPr id="5" name="Arrow: Right 4">
            <a:extLst>
              <a:ext uri="{FF2B5EF4-FFF2-40B4-BE49-F238E27FC236}">
                <a16:creationId xmlns:a16="http://schemas.microsoft.com/office/drawing/2014/main" id="{981662DA-641B-47FC-BA4B-F1F320CF794C}"/>
              </a:ext>
            </a:extLst>
          </p:cNvPr>
          <p:cNvSpPr/>
          <p:nvPr/>
        </p:nvSpPr>
        <p:spPr>
          <a:xfrm rot="5400000" flipV="1">
            <a:off x="1627536" y="5461191"/>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F360E338-4D41-40B1-9B4D-9C8D30AFB6C2}"/>
              </a:ext>
            </a:extLst>
          </p:cNvPr>
          <p:cNvSpPr/>
          <p:nvPr/>
        </p:nvSpPr>
        <p:spPr>
          <a:xfrm rot="16200000">
            <a:off x="1585605" y="6378766"/>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13179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88BB-820E-4B4D-BCF6-DE954E26BADB}"/>
              </a:ext>
            </a:extLst>
          </p:cNvPr>
          <p:cNvSpPr>
            <a:spLocks noGrp="1"/>
          </p:cNvSpPr>
          <p:nvPr>
            <p:ph type="title"/>
          </p:nvPr>
        </p:nvSpPr>
        <p:spPr/>
        <p:txBody>
          <a:bodyPr/>
          <a:lstStyle/>
          <a:p>
            <a:endParaRPr lang="en-US"/>
          </a:p>
        </p:txBody>
      </p:sp>
      <p:pic>
        <p:nvPicPr>
          <p:cNvPr id="3" name="Picture 2" descr="https://biblearchaeology.org/images/archive/app_data/files/2015/1/Isometricplan.jpg">
            <a:extLst>
              <a:ext uri="{FF2B5EF4-FFF2-40B4-BE49-F238E27FC236}">
                <a16:creationId xmlns:a16="http://schemas.microsoft.com/office/drawing/2014/main" id="{581F727F-D28B-47E9-B98D-887055AB3F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90428"/>
            <a:ext cx="5474335" cy="3657600"/>
          </a:xfrm>
          <a:prstGeom prst="rect">
            <a:avLst/>
          </a:prstGeom>
          <a:noFill/>
          <a:ln>
            <a:noFill/>
          </a:ln>
        </p:spPr>
      </p:pic>
      <p:sp>
        <p:nvSpPr>
          <p:cNvPr id="4" name="TextBox 3">
            <a:extLst>
              <a:ext uri="{FF2B5EF4-FFF2-40B4-BE49-F238E27FC236}">
                <a16:creationId xmlns:a16="http://schemas.microsoft.com/office/drawing/2014/main" id="{ECBF5239-C812-444E-8800-3D1B7684185A}"/>
              </a:ext>
            </a:extLst>
          </p:cNvPr>
          <p:cNvSpPr txBox="1"/>
          <p:nvPr/>
        </p:nvSpPr>
        <p:spPr>
          <a:xfrm>
            <a:off x="5747657" y="1690428"/>
            <a:ext cx="3224893" cy="4524315"/>
          </a:xfrm>
          <a:prstGeom prst="rect">
            <a:avLst/>
          </a:prstGeom>
          <a:noFill/>
        </p:spPr>
        <p:txBody>
          <a:bodyPr wrap="square" rtlCol="0">
            <a:spAutoFit/>
          </a:bodyPr>
          <a:lstStyle/>
          <a:p>
            <a:r>
              <a:rPr lang="en-US" b="1" dirty="0"/>
              <a:t>Isometric plan of the Samaritan temple</a:t>
            </a:r>
            <a:r>
              <a:rPr lang="en-US" dirty="0"/>
              <a:t> and sacred precinct on </a:t>
            </a:r>
            <a:r>
              <a:rPr lang="en-US" b="1" dirty="0"/>
              <a:t>Mt</a:t>
            </a:r>
            <a:r>
              <a:rPr lang="en-US" dirty="0"/>
              <a:t>. </a:t>
            </a:r>
            <a:r>
              <a:rPr lang="en-US" b="1" dirty="0"/>
              <a:t>Gerizim</a:t>
            </a:r>
            <a:r>
              <a:rPr lang="en-US" dirty="0"/>
              <a:t>. The complex was built in the fifth century BC and extensively renovated in the early second century BC. Josephus states that the Samaritan temple was modeled after the Jerusalem Temple (</a:t>
            </a:r>
            <a:r>
              <a:rPr lang="en-US" i="1" dirty="0"/>
              <a:t>Antiquities</a:t>
            </a:r>
            <a:r>
              <a:rPr lang="en-US" dirty="0"/>
              <a:t> 11.8.2). Due to hostilities between the Jews and Samaritans, the temple and sacred precinct were destroyed in 128 BC by the Hasmonean ruler John Hyrcanus I.</a:t>
            </a:r>
          </a:p>
          <a:p>
            <a:endParaRPr lang="en-US" dirty="0"/>
          </a:p>
        </p:txBody>
      </p:sp>
    </p:spTree>
    <p:extLst>
      <p:ext uri="{BB962C8B-B14F-4D97-AF65-F5344CB8AC3E}">
        <p14:creationId xmlns:p14="http://schemas.microsoft.com/office/powerpoint/2010/main" val="52877259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B303-0983-4377-BB51-24EFC68FD67E}"/>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302068A0-B58A-47D7-8F1F-99813F758712}"/>
              </a:ext>
            </a:extLst>
          </p:cNvPr>
          <p:cNvPicPr/>
          <p:nvPr/>
        </p:nvPicPr>
        <p:blipFill>
          <a:blip r:embed="rId2" cstate="print"/>
          <a:srcRect/>
          <a:stretch>
            <a:fillRect/>
          </a:stretch>
        </p:blipFill>
        <p:spPr bwMode="auto">
          <a:xfrm>
            <a:off x="3262630" y="1164272"/>
            <a:ext cx="5709920" cy="4529455"/>
          </a:xfrm>
          <a:prstGeom prst="rect">
            <a:avLst/>
          </a:prstGeom>
          <a:noFill/>
          <a:ln w="9525">
            <a:noFill/>
            <a:miter lim="800000"/>
            <a:headEnd/>
            <a:tailEnd/>
          </a:ln>
        </p:spPr>
      </p:pic>
      <p:sp>
        <p:nvSpPr>
          <p:cNvPr id="4" name="TextBox 3">
            <a:extLst>
              <a:ext uri="{FF2B5EF4-FFF2-40B4-BE49-F238E27FC236}">
                <a16:creationId xmlns:a16="http://schemas.microsoft.com/office/drawing/2014/main" id="{DA006A94-5D5E-4790-A822-8ECBE2A6780A}"/>
              </a:ext>
            </a:extLst>
          </p:cNvPr>
          <p:cNvSpPr txBox="1"/>
          <p:nvPr/>
        </p:nvSpPr>
        <p:spPr>
          <a:xfrm>
            <a:off x="357769" y="1400175"/>
            <a:ext cx="2460171" cy="5632311"/>
          </a:xfrm>
          <a:prstGeom prst="rect">
            <a:avLst/>
          </a:prstGeom>
          <a:noFill/>
        </p:spPr>
        <p:txBody>
          <a:bodyPr wrap="square" rtlCol="0">
            <a:spAutoFit/>
          </a:bodyPr>
          <a:lstStyle/>
          <a:p>
            <a:r>
              <a:rPr lang="en-US" b="1" dirty="0"/>
              <a:t>MORE COMPLEX </a:t>
            </a:r>
            <a:r>
              <a:rPr lang="en-US" b="1" dirty="0" err="1"/>
              <a:t>COMPLEX</a:t>
            </a:r>
            <a:r>
              <a:rPr lang="en-US" b="1" dirty="0"/>
              <a:t>. As construction continued in later periods, some of the earlier phases of the sacred precinct were demolished—especially in the central temple area. The Samaritan holy site reached its peak in the Hellenistic period, doubling in size and adding new gates, gatehouses, buildings and monumental staircases on the eastern and southwestern sides.</a:t>
            </a:r>
            <a:endParaRPr lang="en-US" dirty="0"/>
          </a:p>
          <a:p>
            <a:endParaRPr lang="en-US" dirty="0"/>
          </a:p>
        </p:txBody>
      </p:sp>
    </p:spTree>
    <p:extLst>
      <p:ext uri="{BB962C8B-B14F-4D97-AF65-F5344CB8AC3E}">
        <p14:creationId xmlns:p14="http://schemas.microsoft.com/office/powerpoint/2010/main" val="349031552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AD83-24DD-4BF0-A374-D6B063CF0FEE}"/>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C7971550-4464-40EE-AD00-C001149567BD}"/>
              </a:ext>
            </a:extLst>
          </p:cNvPr>
          <p:cNvSpPr txBox="1"/>
          <p:nvPr/>
        </p:nvSpPr>
        <p:spPr>
          <a:xfrm>
            <a:off x="1306286" y="2133600"/>
            <a:ext cx="7206343" cy="2862322"/>
          </a:xfrm>
          <a:prstGeom prst="rect">
            <a:avLst/>
          </a:prstGeom>
          <a:noFill/>
        </p:spPr>
        <p:txBody>
          <a:bodyPr wrap="square" rtlCol="0">
            <a:spAutoFit/>
          </a:bodyPr>
          <a:lstStyle/>
          <a:p>
            <a:r>
              <a:rPr lang="en-US" dirty="0"/>
              <a:t>The incident he described, he says, occurred at the time of Alexander the Great’s conquest of the East (332 B.C.E.).</a:t>
            </a:r>
            <a:r>
              <a:rPr lang="en-US" baseline="30000" dirty="0"/>
              <a:t>4</a:t>
            </a:r>
            <a:r>
              <a:rPr lang="en-US" dirty="0"/>
              <a:t> Our excavations have revealed that actually the Samaritan temple was built more than a century earlier—in the time of Nehemiah (mid-fifth century B.C.E.). Indeed, the Book of Nehemiah tends to confirm this: It records the very marriage that Josephus says led to the building of the temple at Gerizim (Nehemiah 13:28). Both descriptions mention Sanballat as ruler of the Samaritans. But Josephus got the wrong Sanballat, which is a generic name that can be applied to any Samaritan governor.</a:t>
            </a:r>
          </a:p>
          <a:p>
            <a:endParaRPr lang="en-US" dirty="0"/>
          </a:p>
        </p:txBody>
      </p:sp>
    </p:spTree>
    <p:extLst>
      <p:ext uri="{BB962C8B-B14F-4D97-AF65-F5344CB8AC3E}">
        <p14:creationId xmlns:p14="http://schemas.microsoft.com/office/powerpoint/2010/main" val="409792566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4ECF-FCF6-462B-9D7A-7AB8C747C840}"/>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0F379C83-AC49-4FF3-9FA9-35EE9708FA7E}"/>
              </a:ext>
            </a:extLst>
          </p:cNvPr>
          <p:cNvSpPr txBox="1"/>
          <p:nvPr/>
        </p:nvSpPr>
        <p:spPr>
          <a:xfrm>
            <a:off x="533400" y="1865834"/>
            <a:ext cx="7990115" cy="2585323"/>
          </a:xfrm>
          <a:prstGeom prst="rect">
            <a:avLst/>
          </a:prstGeom>
          <a:noFill/>
        </p:spPr>
        <p:txBody>
          <a:bodyPr wrap="square" rtlCol="0">
            <a:spAutoFit/>
          </a:bodyPr>
          <a:lstStyle/>
          <a:p>
            <a:r>
              <a:rPr lang="en-US" dirty="0"/>
              <a:t>In all we have recovered more than 400,000 bone fragments of sacrificed animals! Not all of them are from the Persian period, but most are. Moreover, most of the animals were less than a year old when they were sacrificed. The bones are from sheep, goats, cows and pigeons, mainly found in ash layers and usually mixed with pottery sherds, which, of course, enable us to date the levels (and therefore the bones)—dates confirmed by carbon-14 tests on the bones. We also found 68 coins from the Persian period (out of a total of 16,000). The earliest coin is dated 480 B.C.E.</a:t>
            </a:r>
          </a:p>
          <a:p>
            <a:endParaRPr lang="en-US" dirty="0"/>
          </a:p>
        </p:txBody>
      </p:sp>
    </p:spTree>
    <p:extLst>
      <p:ext uri="{BB962C8B-B14F-4D97-AF65-F5344CB8AC3E}">
        <p14:creationId xmlns:p14="http://schemas.microsoft.com/office/powerpoint/2010/main" val="39488753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2501-AA84-4F82-99C9-EA98321EC40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2611452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2187-006C-4480-99C7-859EFF444C41}"/>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4AF82D39-A980-4A04-BDE9-B90E27E915C6}"/>
              </a:ext>
            </a:extLst>
          </p:cNvPr>
          <p:cNvPicPr/>
          <p:nvPr/>
        </p:nvPicPr>
        <p:blipFill>
          <a:blip r:embed="rId2" cstate="print"/>
          <a:srcRect/>
          <a:stretch>
            <a:fillRect/>
          </a:stretch>
        </p:blipFill>
        <p:spPr bwMode="auto">
          <a:xfrm>
            <a:off x="991176" y="1493837"/>
            <a:ext cx="7521228" cy="5133206"/>
          </a:xfrm>
          <a:prstGeom prst="rect">
            <a:avLst/>
          </a:prstGeom>
          <a:noFill/>
          <a:ln w="9525">
            <a:noFill/>
            <a:miter lim="800000"/>
            <a:headEnd/>
            <a:tailEnd/>
          </a:ln>
        </p:spPr>
      </p:pic>
    </p:spTree>
    <p:extLst>
      <p:ext uri="{BB962C8B-B14F-4D97-AF65-F5344CB8AC3E}">
        <p14:creationId xmlns:p14="http://schemas.microsoft.com/office/powerpoint/2010/main" val="158238311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52A0-F95E-463B-99E4-523C9083D97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491FD279-CF93-4690-BADE-E1544A46F7E9}"/>
              </a:ext>
            </a:extLst>
          </p:cNvPr>
          <p:cNvSpPr txBox="1"/>
          <p:nvPr/>
        </p:nvSpPr>
        <p:spPr>
          <a:xfrm>
            <a:off x="1698171" y="1959429"/>
            <a:ext cx="7274379" cy="3416320"/>
          </a:xfrm>
          <a:prstGeom prst="rect">
            <a:avLst/>
          </a:prstGeom>
          <a:noFill/>
        </p:spPr>
        <p:txBody>
          <a:bodyPr wrap="square" rtlCol="0">
            <a:spAutoFit/>
          </a:bodyPr>
          <a:lstStyle/>
          <a:p>
            <a:r>
              <a:rPr lang="en-US" dirty="0"/>
              <a:t>At a moment when the Seleucid empire (of which both Judea and Samaria were a part) was weakened, the Judean governor John Hyrcanus I took advantage of the situation and campaigned militarily to expand his rule. On a march into Samaria, he captured Gerizim and destroyed the temple and the city. The city was completely consumed by fire. We found a thick conflagration stratum everywhere we dug. John Hyrcanus’s soldiers apparently left nothing in their wake. The many weapons—arrowheads, a sword, lead projectiles, spearheads and daggers—along with coins of John Hyrcanus, reflect the brutal battle that must have been waged here. The temple at Gerizim was never rebuilt. It remained a mound of ruins until our excavation. </a:t>
            </a:r>
          </a:p>
          <a:p>
            <a:endParaRPr lang="en-US" dirty="0"/>
          </a:p>
        </p:txBody>
      </p:sp>
    </p:spTree>
    <p:extLst>
      <p:ext uri="{BB962C8B-B14F-4D97-AF65-F5344CB8AC3E}">
        <p14:creationId xmlns:p14="http://schemas.microsoft.com/office/powerpoint/2010/main" val="309188684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D5B6-D11E-421A-B036-71A83A55CB78}"/>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07DAFFCB-C3A4-4825-B0CA-C939056D345C}"/>
              </a:ext>
            </a:extLst>
          </p:cNvPr>
          <p:cNvSpPr txBox="1"/>
          <p:nvPr/>
        </p:nvSpPr>
        <p:spPr>
          <a:xfrm>
            <a:off x="171450" y="1332097"/>
            <a:ext cx="5050972" cy="4616648"/>
          </a:xfrm>
          <a:prstGeom prst="rect">
            <a:avLst/>
          </a:prstGeom>
          <a:noFill/>
        </p:spPr>
        <p:txBody>
          <a:bodyPr wrap="square" rtlCol="0">
            <a:spAutoFit/>
          </a:bodyPr>
          <a:lstStyle/>
          <a:p>
            <a:r>
              <a:rPr lang="en-US" sz="1400" dirty="0"/>
              <a:t>Approximately 400 inscriptions were recovered in our excavation at Gerizim. Some of them provide strong evidence for the existence of the Samaritan temple. For example, several of them contain the expression “for good remembrance before God in this place,” a clear reference to the temple. Moreover, the Biblical phrase “before God” always refers to God’s physical presence, that is, a temple or holy site. </a:t>
            </a:r>
          </a:p>
          <a:p>
            <a:endParaRPr lang="en-US" sz="1400" dirty="0"/>
          </a:p>
          <a:p>
            <a:r>
              <a:rPr lang="en-US" sz="1400" i="1" dirty="0"/>
              <a:t>Photo by Shlomi </a:t>
            </a:r>
            <a:r>
              <a:rPr lang="en-US" sz="1400" i="1" dirty="0" err="1"/>
              <a:t>Ammami</a:t>
            </a:r>
            <a:r>
              <a:rPr lang="en-US" sz="1400" i="1" dirty="0"/>
              <a:t> and Avraham Hai/Courtesy the Staff Officer of Archaeology</a:t>
            </a:r>
            <a:endParaRPr lang="en-US" sz="1400" dirty="0"/>
          </a:p>
          <a:p>
            <a:r>
              <a:rPr lang="en-US" sz="1400" b="1" dirty="0"/>
              <a:t>A stone bearing the name of the Israelite god YHWH.</a:t>
            </a:r>
            <a:endParaRPr lang="en-US" sz="1400" dirty="0"/>
          </a:p>
          <a:p>
            <a:r>
              <a:rPr lang="en-US" sz="1400" dirty="0"/>
              <a:t> </a:t>
            </a:r>
          </a:p>
          <a:p>
            <a:r>
              <a:rPr lang="en-US" sz="1400" dirty="0"/>
              <a:t>The personal name of the Israelite God is Yahweh, written YHWH, the so-called tetragrammaton. We found a stone inscribed with the tetragrammaton. It is written in paleo-Hebrew script, the script used before the Babylonian destruction of the First Temple in 586 B.C.E. This script was rarely used thereafter, mostly to invoke the sanctity of the inscription and a time long ago. In this case it was apparently part of the phrase “House of YHWH.” We also found the tetragrammaton on a silver finger ring</a:t>
            </a:r>
          </a:p>
          <a:p>
            <a:endParaRPr lang="en-US" sz="1400" dirty="0"/>
          </a:p>
        </p:txBody>
      </p:sp>
      <p:pic>
        <p:nvPicPr>
          <p:cNvPr id="4" name="Picture 3">
            <a:extLst>
              <a:ext uri="{FF2B5EF4-FFF2-40B4-BE49-F238E27FC236}">
                <a16:creationId xmlns:a16="http://schemas.microsoft.com/office/drawing/2014/main" id="{978D44B9-1A63-4CB1-9C32-56B4BE490E19}"/>
              </a:ext>
            </a:extLst>
          </p:cNvPr>
          <p:cNvPicPr>
            <a:picLocks noChangeAspect="1"/>
          </p:cNvPicPr>
          <p:nvPr/>
        </p:nvPicPr>
        <p:blipFill>
          <a:blip r:embed="rId2"/>
          <a:stretch>
            <a:fillRect/>
          </a:stretch>
        </p:blipFill>
        <p:spPr>
          <a:xfrm>
            <a:off x="5222422" y="1635571"/>
            <a:ext cx="4038047" cy="3219233"/>
          </a:xfrm>
          <a:prstGeom prst="rect">
            <a:avLst/>
          </a:prstGeom>
        </p:spPr>
      </p:pic>
    </p:spTree>
    <p:extLst>
      <p:ext uri="{BB962C8B-B14F-4D97-AF65-F5344CB8AC3E}">
        <p14:creationId xmlns:p14="http://schemas.microsoft.com/office/powerpoint/2010/main" val="316031930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3508-422D-4D6E-A18B-9FABDFCBFDAB}"/>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FA54B233-398C-4106-AF61-F41A8B7C67D6}"/>
              </a:ext>
            </a:extLst>
          </p:cNvPr>
          <p:cNvPicPr/>
          <p:nvPr/>
        </p:nvPicPr>
        <p:blipFill>
          <a:blip r:embed="rId2" cstate="print"/>
          <a:srcRect/>
          <a:stretch>
            <a:fillRect/>
          </a:stretch>
        </p:blipFill>
        <p:spPr bwMode="auto">
          <a:xfrm>
            <a:off x="533400" y="1763077"/>
            <a:ext cx="5709920" cy="4551045"/>
          </a:xfrm>
          <a:prstGeom prst="rect">
            <a:avLst/>
          </a:prstGeom>
          <a:noFill/>
          <a:ln w="9525">
            <a:noFill/>
            <a:miter lim="800000"/>
            <a:headEnd/>
            <a:tailEnd/>
          </a:ln>
        </p:spPr>
      </p:pic>
      <p:sp>
        <p:nvSpPr>
          <p:cNvPr id="4" name="TextBox 3">
            <a:extLst>
              <a:ext uri="{FF2B5EF4-FFF2-40B4-BE49-F238E27FC236}">
                <a16:creationId xmlns:a16="http://schemas.microsoft.com/office/drawing/2014/main" id="{6D1B0DB9-1DBB-4594-ABA4-9D6C24393036}"/>
              </a:ext>
            </a:extLst>
          </p:cNvPr>
          <p:cNvSpPr txBox="1"/>
          <p:nvPr/>
        </p:nvSpPr>
        <p:spPr>
          <a:xfrm>
            <a:off x="6836229" y="2242457"/>
            <a:ext cx="1480457" cy="4247317"/>
          </a:xfrm>
          <a:prstGeom prst="rect">
            <a:avLst/>
          </a:prstGeom>
          <a:noFill/>
        </p:spPr>
        <p:txBody>
          <a:bodyPr wrap="square" rtlCol="0">
            <a:spAutoFit/>
          </a:bodyPr>
          <a:lstStyle/>
          <a:p>
            <a:r>
              <a:rPr lang="en-US" i="1" dirty="0"/>
              <a:t>Photo by Shlomi </a:t>
            </a:r>
            <a:r>
              <a:rPr lang="en-US" i="1" dirty="0" err="1"/>
              <a:t>Ammami</a:t>
            </a:r>
            <a:r>
              <a:rPr lang="en-US" i="1" dirty="0"/>
              <a:t> and Avraham Hai/Courtesy the Staff Officer of Archaeology</a:t>
            </a:r>
            <a:endParaRPr lang="en-US" dirty="0"/>
          </a:p>
          <a:p>
            <a:r>
              <a:rPr lang="en-US" b="1" dirty="0"/>
              <a:t>One inscription actually refers to the “[house] of YHWH.”</a:t>
            </a:r>
            <a:endParaRPr lang="en-US" dirty="0"/>
          </a:p>
          <a:p>
            <a:endParaRPr lang="en-US" dirty="0"/>
          </a:p>
        </p:txBody>
      </p:sp>
    </p:spTree>
    <p:extLst>
      <p:ext uri="{BB962C8B-B14F-4D97-AF65-F5344CB8AC3E}">
        <p14:creationId xmlns:p14="http://schemas.microsoft.com/office/powerpoint/2010/main" val="296428484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AF8C-178C-449D-AB64-9CA4F5A50123}"/>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AFAFD9B-55F2-486B-A4E0-524BC4AF71B7}"/>
              </a:ext>
            </a:extLst>
          </p:cNvPr>
          <p:cNvSpPr/>
          <p:nvPr/>
        </p:nvSpPr>
        <p:spPr>
          <a:xfrm>
            <a:off x="533400" y="5106006"/>
            <a:ext cx="4572000" cy="1677382"/>
          </a:xfrm>
          <a:prstGeom prst="rect">
            <a:avLst/>
          </a:prstGeom>
        </p:spPr>
        <p:txBody>
          <a:bodyPr>
            <a:spAutoFit/>
          </a:bodyPr>
          <a:lstStyle/>
          <a:p>
            <a:pPr algn="just">
              <a:lnSpc>
                <a:spcPct val="115000"/>
              </a:lnSpc>
              <a:spcAft>
                <a:spcPts val="100"/>
              </a:spcAft>
            </a:pPr>
            <a:r>
              <a:rPr lang="en-US" i="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Photo by Shlomi </a:t>
            </a:r>
            <a:r>
              <a:rPr lang="en-US" i="1" dirty="0" err="1">
                <a:solidFill>
                  <a:srgbClr val="000000"/>
                </a:solidFill>
                <a:latin typeface="Georgia" panose="02040502050405020303" pitchFamily="18" charset="0"/>
                <a:ea typeface="Times New Roman" panose="02020603050405020304" pitchFamily="18" charset="0"/>
                <a:cs typeface="Times New Roman" panose="02020603050405020304" pitchFamily="18" charset="0"/>
              </a:rPr>
              <a:t>Ammami</a:t>
            </a:r>
            <a:r>
              <a:rPr lang="en-US" i="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and Avraham Hai/Courtesy the Staff Officer of Archaeology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300"/>
              </a:spcAft>
            </a:pPr>
            <a:r>
              <a:rPr lang="en-US"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 sundial inscribed with the phrase “God Most High.”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icture">
            <a:extLst>
              <a:ext uri="{FF2B5EF4-FFF2-40B4-BE49-F238E27FC236}">
                <a16:creationId xmlns:a16="http://schemas.microsoft.com/office/drawing/2014/main" id="{329C422E-FA5F-4060-B6E7-CF0100D47D88}"/>
              </a:ext>
            </a:extLst>
          </p:cNvPr>
          <p:cNvPicPr/>
          <p:nvPr/>
        </p:nvPicPr>
        <p:blipFill>
          <a:blip r:embed="rId2" cstate="print"/>
          <a:srcRect/>
          <a:stretch>
            <a:fillRect/>
          </a:stretch>
        </p:blipFill>
        <p:spPr bwMode="auto">
          <a:xfrm>
            <a:off x="3036793" y="0"/>
            <a:ext cx="5709920" cy="5029200"/>
          </a:xfrm>
          <a:prstGeom prst="rect">
            <a:avLst/>
          </a:prstGeom>
          <a:noFill/>
          <a:ln w="9525">
            <a:noFill/>
            <a:miter lim="800000"/>
            <a:headEnd/>
            <a:tailEnd/>
          </a:ln>
        </p:spPr>
      </p:pic>
    </p:spTree>
    <p:extLst>
      <p:ext uri="{BB962C8B-B14F-4D97-AF65-F5344CB8AC3E}">
        <p14:creationId xmlns:p14="http://schemas.microsoft.com/office/powerpoint/2010/main" val="11063006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en-US" sz="4000" b="1" dirty="0">
                <a:solidFill>
                  <a:srgbClr val="FFFF00"/>
                </a:solidFill>
                <a:latin typeface="Arial" panose="020B0604020202020204" pitchFamily="34" charset="0"/>
                <a:cs typeface="Arial" panose="020B0604020202020204" pitchFamily="34" charset="0"/>
              </a:rPr>
              <a:t>Bible Places</a:t>
            </a:r>
            <a:endParaRPr lang="en-US" sz="4000" dirty="0">
              <a:solidFill>
                <a:srgbClr val="FFFF00"/>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B1229244-2D3A-4AA0-9180-1E8714455C18}"/>
              </a:ext>
            </a:extLst>
          </p:cNvPr>
          <p:cNvSpPr/>
          <p:nvPr/>
        </p:nvSpPr>
        <p:spPr>
          <a:xfrm>
            <a:off x="9144000" y="3021874"/>
            <a:ext cx="1132114" cy="487680"/>
          </a:xfrm>
          <a:custGeom>
            <a:avLst/>
            <a:gdLst>
              <a:gd name="connsiteX0" fmla="*/ 1132114 w 1132114"/>
              <a:gd name="connsiteY0" fmla="*/ 0 h 487680"/>
              <a:gd name="connsiteX1" fmla="*/ 1105989 w 1132114"/>
              <a:gd name="connsiteY1" fmla="*/ 78377 h 487680"/>
              <a:gd name="connsiteX2" fmla="*/ 1088572 w 1132114"/>
              <a:gd name="connsiteY2" fmla="*/ 104503 h 487680"/>
              <a:gd name="connsiteX3" fmla="*/ 1071154 w 1132114"/>
              <a:gd name="connsiteY3" fmla="*/ 174172 h 487680"/>
              <a:gd name="connsiteX4" fmla="*/ 1062446 w 1132114"/>
              <a:gd name="connsiteY4" fmla="*/ 200297 h 487680"/>
              <a:gd name="connsiteX5" fmla="*/ 1027612 w 1132114"/>
              <a:gd name="connsiteY5" fmla="*/ 261257 h 487680"/>
              <a:gd name="connsiteX6" fmla="*/ 1001486 w 1132114"/>
              <a:gd name="connsiteY6" fmla="*/ 322217 h 487680"/>
              <a:gd name="connsiteX7" fmla="*/ 984069 w 1132114"/>
              <a:gd name="connsiteY7" fmla="*/ 339635 h 487680"/>
              <a:gd name="connsiteX8" fmla="*/ 966652 w 1132114"/>
              <a:gd name="connsiteY8" fmla="*/ 374469 h 487680"/>
              <a:gd name="connsiteX9" fmla="*/ 896983 w 1132114"/>
              <a:gd name="connsiteY9" fmla="*/ 435429 h 487680"/>
              <a:gd name="connsiteX10" fmla="*/ 827314 w 1132114"/>
              <a:gd name="connsiteY10" fmla="*/ 478972 h 487680"/>
              <a:gd name="connsiteX11" fmla="*/ 801189 w 1132114"/>
              <a:gd name="connsiteY11" fmla="*/ 487680 h 487680"/>
              <a:gd name="connsiteX12" fmla="*/ 0 w 1132114"/>
              <a:gd name="connsiteY12"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114" h="487680">
                <a:moveTo>
                  <a:pt x="1132114" y="0"/>
                </a:moveTo>
                <a:cubicBezTo>
                  <a:pt x="1123406" y="26126"/>
                  <a:pt x="1121265" y="55463"/>
                  <a:pt x="1105989" y="78377"/>
                </a:cubicBezTo>
                <a:cubicBezTo>
                  <a:pt x="1100183" y="87086"/>
                  <a:pt x="1093253" y="95142"/>
                  <a:pt x="1088572" y="104503"/>
                </a:cubicBezTo>
                <a:cubicBezTo>
                  <a:pt x="1078618" y="124411"/>
                  <a:pt x="1076123" y="154296"/>
                  <a:pt x="1071154" y="174172"/>
                </a:cubicBezTo>
                <a:cubicBezTo>
                  <a:pt x="1068928" y="183077"/>
                  <a:pt x="1066062" y="191860"/>
                  <a:pt x="1062446" y="200297"/>
                </a:cubicBezTo>
                <a:cubicBezTo>
                  <a:pt x="1016650" y="307157"/>
                  <a:pt x="1071336" y="173811"/>
                  <a:pt x="1027612" y="261257"/>
                </a:cubicBezTo>
                <a:cubicBezTo>
                  <a:pt x="1004388" y="307705"/>
                  <a:pt x="1037730" y="267850"/>
                  <a:pt x="1001486" y="322217"/>
                </a:cubicBezTo>
                <a:cubicBezTo>
                  <a:pt x="996932" y="329049"/>
                  <a:pt x="988623" y="332803"/>
                  <a:pt x="984069" y="339635"/>
                </a:cubicBezTo>
                <a:cubicBezTo>
                  <a:pt x="976868" y="350437"/>
                  <a:pt x="974622" y="364222"/>
                  <a:pt x="966652" y="374469"/>
                </a:cubicBezTo>
                <a:cubicBezTo>
                  <a:pt x="939220" y="409739"/>
                  <a:pt x="928199" y="414619"/>
                  <a:pt x="896983" y="435429"/>
                </a:cubicBezTo>
                <a:cubicBezTo>
                  <a:pt x="869382" y="476831"/>
                  <a:pt x="889495" y="458245"/>
                  <a:pt x="827314" y="478972"/>
                </a:cubicBezTo>
                <a:cubicBezTo>
                  <a:pt x="818606" y="481875"/>
                  <a:pt x="810368" y="487680"/>
                  <a:pt x="801189" y="487680"/>
                </a:cubicBezTo>
                <a:lnTo>
                  <a:pt x="0" y="487680"/>
                </a:ln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map&#10;&#10;Description automatically generated">
            <a:extLst>
              <a:ext uri="{FF2B5EF4-FFF2-40B4-BE49-F238E27FC236}">
                <a16:creationId xmlns:a16="http://schemas.microsoft.com/office/drawing/2014/main" id="{B7DD35F8-FAE7-484D-BDFA-135C8005C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0653"/>
            <a:ext cx="4934681" cy="4486072"/>
          </a:xfrm>
          <a:prstGeom prst="rect">
            <a:avLst/>
          </a:prstGeom>
        </p:spPr>
      </p:pic>
      <p:pic>
        <p:nvPicPr>
          <p:cNvPr id="10" name="Picture 9" descr="A close up of a map&#10;&#10;Description automatically generated">
            <a:extLst>
              <a:ext uri="{FF2B5EF4-FFF2-40B4-BE49-F238E27FC236}">
                <a16:creationId xmlns:a16="http://schemas.microsoft.com/office/drawing/2014/main" id="{B1253F67-B253-4084-8E18-3911C4E35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771" y="104224"/>
            <a:ext cx="3918229" cy="6322979"/>
          </a:xfrm>
          <a:prstGeom prst="rect">
            <a:avLst/>
          </a:prstGeom>
        </p:spPr>
      </p:pic>
    </p:spTree>
    <p:extLst>
      <p:ext uri="{BB962C8B-B14F-4D97-AF65-F5344CB8AC3E}">
        <p14:creationId xmlns:p14="http://schemas.microsoft.com/office/powerpoint/2010/main" val="23583972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1C36-B943-492E-B18F-249B8EFA76C7}"/>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7A3CD7F0-0579-4FB8-A305-C1CCA50EEFC7}"/>
              </a:ext>
            </a:extLst>
          </p:cNvPr>
          <p:cNvPicPr/>
          <p:nvPr/>
        </p:nvPicPr>
        <p:blipFill>
          <a:blip r:embed="rId2" cstate="print"/>
          <a:srcRect/>
          <a:stretch>
            <a:fillRect/>
          </a:stretch>
        </p:blipFill>
        <p:spPr bwMode="auto">
          <a:xfrm>
            <a:off x="4499890" y="737393"/>
            <a:ext cx="4327525" cy="5709920"/>
          </a:xfrm>
          <a:prstGeom prst="rect">
            <a:avLst/>
          </a:prstGeom>
          <a:noFill/>
          <a:ln w="9525">
            <a:noFill/>
            <a:miter lim="800000"/>
            <a:headEnd/>
            <a:tailEnd/>
          </a:ln>
        </p:spPr>
      </p:pic>
      <p:sp>
        <p:nvSpPr>
          <p:cNvPr id="4" name="TextBox 3">
            <a:extLst>
              <a:ext uri="{FF2B5EF4-FFF2-40B4-BE49-F238E27FC236}">
                <a16:creationId xmlns:a16="http://schemas.microsoft.com/office/drawing/2014/main" id="{EC874E0F-5859-42D5-9CC2-60F875EF5FA2}"/>
              </a:ext>
            </a:extLst>
          </p:cNvPr>
          <p:cNvSpPr txBox="1"/>
          <p:nvPr/>
        </p:nvSpPr>
        <p:spPr>
          <a:xfrm>
            <a:off x="316585" y="505457"/>
            <a:ext cx="3891503" cy="5632311"/>
          </a:xfrm>
          <a:prstGeom prst="rect">
            <a:avLst/>
          </a:prstGeom>
          <a:solidFill>
            <a:schemeClr val="bg1"/>
          </a:solidFill>
        </p:spPr>
        <p:txBody>
          <a:bodyPr wrap="square" rtlCol="0">
            <a:spAutoFit/>
          </a:bodyPr>
          <a:lstStyle/>
          <a:p>
            <a:r>
              <a:rPr lang="en-US" b="1" dirty="0"/>
              <a:t>A CAPITAL IDEA. These two proto-Aeolic capitals (and the remnants of a third) likely came from the Samaritan temple of the Persian period. This style of capital was common, however, in temples and royal architecture of the First Temple period in the Near East, as known from a number of examples. But, as the Gerizim exemplars suggest, their use apparently continued into the Persian period. This, in turn, suggests that the contemporaneous Second Temple in Jerusalem, built by the Israelites who returned from the Babylonian exile, may also have had this kind of column capitals. This is one of the very few indications of what the post-Exilic Temple in Jerusalem actually looked like.</a:t>
            </a:r>
            <a:endParaRPr lang="en-US" dirty="0"/>
          </a:p>
          <a:p>
            <a:endParaRPr lang="en-US" dirty="0"/>
          </a:p>
        </p:txBody>
      </p:sp>
    </p:spTree>
    <p:extLst>
      <p:ext uri="{BB962C8B-B14F-4D97-AF65-F5344CB8AC3E}">
        <p14:creationId xmlns:p14="http://schemas.microsoft.com/office/powerpoint/2010/main" val="402818140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5CF7-8998-4E42-8068-D90BA6BA9B07}"/>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CD3BA808-FA84-4AAA-96C6-36A0293F23A3}"/>
              </a:ext>
            </a:extLst>
          </p:cNvPr>
          <p:cNvPicPr/>
          <p:nvPr/>
        </p:nvPicPr>
        <p:blipFill>
          <a:blip r:embed="rId2" cstate="print"/>
          <a:srcRect/>
          <a:stretch>
            <a:fillRect/>
          </a:stretch>
        </p:blipFill>
        <p:spPr bwMode="auto">
          <a:xfrm>
            <a:off x="533400" y="1702163"/>
            <a:ext cx="4005943" cy="3453674"/>
          </a:xfrm>
          <a:prstGeom prst="rect">
            <a:avLst/>
          </a:prstGeom>
          <a:noFill/>
          <a:ln w="9525">
            <a:noFill/>
            <a:miter lim="800000"/>
            <a:headEnd/>
            <a:tailEnd/>
          </a:ln>
        </p:spPr>
      </p:pic>
      <p:sp>
        <p:nvSpPr>
          <p:cNvPr id="4" name="TextBox 3">
            <a:extLst>
              <a:ext uri="{FF2B5EF4-FFF2-40B4-BE49-F238E27FC236}">
                <a16:creationId xmlns:a16="http://schemas.microsoft.com/office/drawing/2014/main" id="{E9A08642-113E-4CB2-A5D0-9A0D0E4A0F61}"/>
              </a:ext>
            </a:extLst>
          </p:cNvPr>
          <p:cNvSpPr txBox="1"/>
          <p:nvPr/>
        </p:nvSpPr>
        <p:spPr>
          <a:xfrm>
            <a:off x="533400" y="5508171"/>
            <a:ext cx="4844143" cy="1477328"/>
          </a:xfrm>
          <a:prstGeom prst="rect">
            <a:avLst/>
          </a:prstGeom>
          <a:noFill/>
        </p:spPr>
        <p:txBody>
          <a:bodyPr wrap="square" rtlCol="0">
            <a:spAutoFit/>
          </a:bodyPr>
          <a:lstStyle/>
          <a:p>
            <a:r>
              <a:rPr lang="en-US" i="1" dirty="0"/>
              <a:t>Photo by Shlomi </a:t>
            </a:r>
            <a:r>
              <a:rPr lang="en-US" i="1" dirty="0" err="1"/>
              <a:t>Ammami</a:t>
            </a:r>
            <a:r>
              <a:rPr lang="en-US" i="1" dirty="0"/>
              <a:t> and Avraham Hai/Courtesy the Staff Officer of Archaeology</a:t>
            </a:r>
            <a:endParaRPr lang="en-US" dirty="0"/>
          </a:p>
          <a:p>
            <a:r>
              <a:rPr lang="en-US" b="1" dirty="0"/>
              <a:t>This gold bell with clapper excavated at Gerizim reflects the sacred nature of the precinct.</a:t>
            </a:r>
            <a:endParaRPr lang="en-US" dirty="0"/>
          </a:p>
          <a:p>
            <a:endParaRPr lang="en-US" dirty="0"/>
          </a:p>
        </p:txBody>
      </p:sp>
      <p:pic>
        <p:nvPicPr>
          <p:cNvPr id="5" name="Picture 4" descr="Picture">
            <a:extLst>
              <a:ext uri="{FF2B5EF4-FFF2-40B4-BE49-F238E27FC236}">
                <a16:creationId xmlns:a16="http://schemas.microsoft.com/office/drawing/2014/main" id="{E7204AEC-31E3-400F-8591-E65832ADA3D8}"/>
              </a:ext>
            </a:extLst>
          </p:cNvPr>
          <p:cNvPicPr/>
          <p:nvPr/>
        </p:nvPicPr>
        <p:blipFill>
          <a:blip r:embed="rId3" cstate="print"/>
          <a:srcRect/>
          <a:stretch>
            <a:fillRect/>
          </a:stretch>
        </p:blipFill>
        <p:spPr bwMode="auto">
          <a:xfrm>
            <a:off x="6424294" y="1400175"/>
            <a:ext cx="2186305" cy="4954270"/>
          </a:xfrm>
          <a:prstGeom prst="rect">
            <a:avLst/>
          </a:prstGeom>
          <a:noFill/>
          <a:ln w="9525">
            <a:noFill/>
            <a:miter lim="800000"/>
            <a:headEnd/>
            <a:tailEnd/>
          </a:ln>
        </p:spPr>
      </p:pic>
      <p:sp>
        <p:nvSpPr>
          <p:cNvPr id="6" name="TextBox 5">
            <a:extLst>
              <a:ext uri="{FF2B5EF4-FFF2-40B4-BE49-F238E27FC236}">
                <a16:creationId xmlns:a16="http://schemas.microsoft.com/office/drawing/2014/main" id="{1DAAD689-FF4C-42CC-8F11-81DE7E492F23}"/>
              </a:ext>
            </a:extLst>
          </p:cNvPr>
          <p:cNvSpPr txBox="1"/>
          <p:nvPr/>
        </p:nvSpPr>
        <p:spPr>
          <a:xfrm>
            <a:off x="263204" y="-1271"/>
            <a:ext cx="8173786" cy="1477328"/>
          </a:xfrm>
          <a:prstGeom prst="rect">
            <a:avLst/>
          </a:prstGeom>
          <a:solidFill>
            <a:schemeClr val="bg1"/>
          </a:solidFill>
        </p:spPr>
        <p:txBody>
          <a:bodyPr wrap="square" rtlCol="0">
            <a:spAutoFit/>
          </a:bodyPr>
          <a:lstStyle/>
          <a:p>
            <a:r>
              <a:rPr lang="en-US" i="1" dirty="0"/>
              <a:t>Courtesy the Staff Officer of Archaeology</a:t>
            </a:r>
            <a:endParaRPr lang="en-US" dirty="0"/>
          </a:p>
          <a:p>
            <a:r>
              <a:rPr lang="en-US" b="1" dirty="0"/>
              <a:t>Pomegranates and “bells of gold” decorated the hem of the high priest’s </a:t>
            </a:r>
            <a:r>
              <a:rPr lang="en-US" b="1" i="1" dirty="0"/>
              <a:t>ephod</a:t>
            </a:r>
            <a:r>
              <a:rPr lang="en-US" b="1" dirty="0"/>
              <a:t>, according to the Bible (Exodus 28:33–35). The tinkling sound of the bells while the high priest officiated in the holy of holies reassured his fellow priests outside that he was alive and well and performing his duties.</a:t>
            </a:r>
            <a:endParaRPr lang="en-US" dirty="0"/>
          </a:p>
        </p:txBody>
      </p:sp>
    </p:spTree>
    <p:extLst>
      <p:ext uri="{BB962C8B-B14F-4D97-AF65-F5344CB8AC3E}">
        <p14:creationId xmlns:p14="http://schemas.microsoft.com/office/powerpoint/2010/main" val="297760421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PLBL\HVHL - the 1870s\Volume 1 Illustrations\230 Jacob's Well, at the foot of Mount Gerizi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99" b="197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0" y="6519672"/>
            <a:ext cx="8074152" cy="338554"/>
          </a:xfrm>
        </p:spPr>
        <p:txBody>
          <a:bodyPr/>
          <a:lstStyle/>
          <a:p>
            <a:r>
              <a:rPr lang="en-US" dirty="0"/>
              <a:t>Jacob’s Well</a:t>
            </a:r>
          </a:p>
        </p:txBody>
      </p:sp>
      <p:sp>
        <p:nvSpPr>
          <p:cNvPr id="10" name="Text Placeholder 9"/>
          <p:cNvSpPr>
            <a:spLocks noGrp="1"/>
          </p:cNvSpPr>
          <p:nvPr>
            <p:ph type="body" sz="quarter" idx="12"/>
          </p:nvPr>
        </p:nvSpPr>
        <p:spPr>
          <a:xfrm>
            <a:off x="8074152" y="6519672"/>
            <a:ext cx="1069848" cy="338554"/>
          </a:xfrm>
        </p:spPr>
        <p:txBody>
          <a:bodyPr/>
          <a:lstStyle/>
          <a:p>
            <a:r>
              <a:rPr lang="en-US" kern="0" dirty="0"/>
              <a:t>4:27</a:t>
            </a:r>
          </a:p>
        </p:txBody>
      </p:sp>
      <p:sp>
        <p:nvSpPr>
          <p:cNvPr id="7" name="Title 6"/>
          <p:cNvSpPr>
            <a:spLocks noGrp="1"/>
          </p:cNvSpPr>
          <p:nvPr>
            <p:ph type="title"/>
          </p:nvPr>
        </p:nvSpPr>
        <p:spPr>
          <a:xfrm>
            <a:off x="0" y="0"/>
            <a:ext cx="9144000" cy="369332"/>
          </a:xfrm>
        </p:spPr>
        <p:txBody>
          <a:bodyPr/>
          <a:lstStyle/>
          <a:p>
            <a:r>
              <a:rPr lang="en-US" dirty="0"/>
              <a:t>He was talking with a woman</a:t>
            </a:r>
          </a:p>
        </p:txBody>
      </p:sp>
    </p:spTree>
    <p:extLst>
      <p:ext uri="{BB962C8B-B14F-4D97-AF65-F5344CB8AC3E}">
        <p14:creationId xmlns:p14="http://schemas.microsoft.com/office/powerpoint/2010/main" val="3502939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2286000" y="1223963"/>
            <a:ext cx="13716000" cy="4410075"/>
            <a:chOff x="685800" y="2370138"/>
            <a:chExt cx="7772400" cy="2498725"/>
          </a:xfrm>
        </p:grpSpPr>
        <p:pic>
          <p:nvPicPr>
            <p:cNvPr id="18451" name="Picture 1" descr="Mt Gerizim, Shechem, Mt Ebal from east panorama, tb050106401"/>
            <p:cNvPicPr>
              <a:picLocks noRot="1" noChangeAspect="1" noMove="1" noResize="1"/>
            </p:cNvPicPr>
            <p:nvPr isPhoto="1"/>
          </p:nvPicPr>
          <p:blipFill>
            <a:blip r:embed="rId3" cstate="print"/>
            <a:srcRect/>
            <a:stretch>
              <a:fillRect/>
            </a:stretch>
          </p:blipFill>
          <p:spPr bwMode="auto">
            <a:xfrm>
              <a:off x="685800" y="2370138"/>
              <a:ext cx="7772400" cy="2117725"/>
            </a:xfrm>
            <a:prstGeom prst="rect">
              <a:avLst/>
            </a:prstGeom>
            <a:noFill/>
            <a:ln w="9525">
              <a:noFill/>
              <a:miter lim="800000"/>
              <a:headEnd/>
              <a:tailEnd/>
            </a:ln>
          </p:spPr>
        </p:pic>
        <p:sp>
          <p:nvSpPr>
            <p:cNvPr id="18452" name="Rectangle 2"/>
            <p:cNvSpPr>
              <a:spLocks noChangeArrowheads="1"/>
            </p:cNvSpPr>
            <p:nvPr/>
          </p:nvSpPr>
          <p:spPr bwMode="auto">
            <a:xfrm>
              <a:off x="685800" y="4525963"/>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Shechem, Mount Ebal from east panorama</a:t>
              </a:r>
            </a:p>
          </p:txBody>
        </p:sp>
      </p:grpSp>
      <p:sp>
        <p:nvSpPr>
          <p:cNvPr id="6" name="Line 9"/>
          <p:cNvSpPr>
            <a:spLocks noChangeShapeType="1"/>
          </p:cNvSpPr>
          <p:nvPr/>
        </p:nvSpPr>
        <p:spPr bwMode="auto">
          <a:xfrm flipH="1">
            <a:off x="5715000" y="1828800"/>
            <a:ext cx="76200" cy="914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6"/>
          <p:cNvSpPr txBox="1">
            <a:spLocks noChangeArrowheads="1"/>
          </p:cNvSpPr>
          <p:nvPr/>
        </p:nvSpPr>
        <p:spPr bwMode="auto">
          <a:xfrm>
            <a:off x="5181199" y="1447800"/>
            <a:ext cx="105509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8" name="Line 9"/>
          <p:cNvSpPr>
            <a:spLocks noChangeShapeType="1"/>
          </p:cNvSpPr>
          <p:nvPr/>
        </p:nvSpPr>
        <p:spPr bwMode="auto">
          <a:xfrm>
            <a:off x="2438398" y="1828800"/>
            <a:ext cx="45719" cy="838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1827785" y="1447800"/>
            <a:ext cx="141737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Gerizim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0" name="Line 9"/>
          <p:cNvSpPr>
            <a:spLocks noChangeShapeType="1"/>
          </p:cNvSpPr>
          <p:nvPr/>
        </p:nvSpPr>
        <p:spPr bwMode="auto">
          <a:xfrm>
            <a:off x="4419600" y="2438400"/>
            <a:ext cx="487681" cy="6858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1" name="Text Box 16"/>
          <p:cNvSpPr txBox="1">
            <a:spLocks noChangeArrowheads="1"/>
          </p:cNvSpPr>
          <p:nvPr/>
        </p:nvSpPr>
        <p:spPr bwMode="auto">
          <a:xfrm>
            <a:off x="3654769" y="1752600"/>
            <a:ext cx="1398716"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2" name="Text Box 16"/>
          <p:cNvSpPr txBox="1">
            <a:spLocks noChangeArrowheads="1"/>
          </p:cNvSpPr>
          <p:nvPr/>
        </p:nvSpPr>
        <p:spPr bwMode="auto">
          <a:xfrm>
            <a:off x="5866673" y="2343090"/>
            <a:ext cx="8691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Sychar</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3" name="Line 9"/>
          <p:cNvSpPr>
            <a:spLocks noChangeShapeType="1"/>
          </p:cNvSpPr>
          <p:nvPr/>
        </p:nvSpPr>
        <p:spPr bwMode="auto">
          <a:xfrm flipH="1">
            <a:off x="5867400" y="2743200"/>
            <a:ext cx="3048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6"/>
          <p:cNvSpPr txBox="1">
            <a:spLocks noChangeArrowheads="1"/>
          </p:cNvSpPr>
          <p:nvPr/>
        </p:nvSpPr>
        <p:spPr bwMode="auto">
          <a:xfrm rot="188382">
            <a:off x="2018775" y="3332424"/>
            <a:ext cx="227620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Michmethath Valley</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22839"/>
            <a:chOff x="685800" y="889000"/>
            <a:chExt cx="7772400" cy="5459413"/>
          </a:xfrm>
        </p:grpSpPr>
        <p:pic>
          <p:nvPicPr>
            <p:cNvPr id="2" name="Picture 1" descr="Shechem and Mounts Gerizim and Ebal aerial from east, bb00120041"/>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9000"/>
              <a:ext cx="7772400" cy="5078413"/>
            </a:xfrm>
            <a:prstGeom prst="rect">
              <a:avLst/>
            </a:prstGeom>
            <a:noFill/>
            <a:ln>
              <a:noFill/>
            </a:ln>
          </p:spPr>
        </p:pic>
        <p:sp>
          <p:nvSpPr>
            <p:cNvPr id="3" name="Rectangle 2"/>
            <p:cNvSpPr/>
            <p:nvPr/>
          </p:nvSpPr>
          <p:spPr>
            <a:xfrm>
              <a:off x="685800" y="6005513"/>
              <a:ext cx="7772400" cy="342900"/>
            </a:xfrm>
            <a:prstGeom prst="rect">
              <a:avLst/>
            </a:prstGeom>
            <a:noFill/>
            <a:ln>
              <a:no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Shechem and Mounts Gerizim and Ebal aerial from east</a:t>
              </a:r>
            </a:p>
          </p:txBody>
        </p:sp>
      </p:grpSp>
      <p:sp>
        <p:nvSpPr>
          <p:cNvPr id="5" name="Text Box 16"/>
          <p:cNvSpPr txBox="1">
            <a:spLocks noChangeArrowheads="1"/>
          </p:cNvSpPr>
          <p:nvPr/>
        </p:nvSpPr>
        <p:spPr bwMode="auto">
          <a:xfrm>
            <a:off x="6160786" y="1657290"/>
            <a:ext cx="1054295"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Ebal</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
        <p:nvSpPr>
          <p:cNvPr id="6" name="Text Box 16"/>
          <p:cNvSpPr txBox="1">
            <a:spLocks noChangeArrowheads="1"/>
          </p:cNvSpPr>
          <p:nvPr/>
        </p:nvSpPr>
        <p:spPr bwMode="auto">
          <a:xfrm>
            <a:off x="707673" y="2209800"/>
            <a:ext cx="1415346"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Gerizim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
        <p:nvSpPr>
          <p:cNvPr id="7" name="Line 9"/>
          <p:cNvSpPr>
            <a:spLocks noChangeShapeType="1"/>
          </p:cNvSpPr>
          <p:nvPr/>
        </p:nvSpPr>
        <p:spPr bwMode="auto">
          <a:xfrm>
            <a:off x="8153400" y="3329073"/>
            <a:ext cx="411481"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 Box 16"/>
          <p:cNvSpPr txBox="1">
            <a:spLocks noChangeArrowheads="1"/>
          </p:cNvSpPr>
          <p:nvPr/>
        </p:nvSpPr>
        <p:spPr bwMode="auto">
          <a:xfrm>
            <a:off x="4550545" y="2949714"/>
            <a:ext cx="1393055" cy="707886"/>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Shechem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(Tell Balata)</a:t>
            </a:r>
          </a:p>
        </p:txBody>
      </p:sp>
      <p:sp>
        <p:nvSpPr>
          <p:cNvPr id="9" name="Oval 8"/>
          <p:cNvSpPr/>
          <p:nvPr/>
        </p:nvSpPr>
        <p:spPr>
          <a:xfrm>
            <a:off x="3809999" y="3364992"/>
            <a:ext cx="749359" cy="4572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 Box 16"/>
          <p:cNvSpPr txBox="1">
            <a:spLocks noChangeArrowheads="1"/>
          </p:cNvSpPr>
          <p:nvPr/>
        </p:nvSpPr>
        <p:spPr bwMode="auto">
          <a:xfrm>
            <a:off x="3657600" y="2667000"/>
            <a:ext cx="901759"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Nablus</a:t>
            </a:r>
          </a:p>
        </p:txBody>
      </p:sp>
      <p:sp>
        <p:nvSpPr>
          <p:cNvPr id="11" name="Rectangle 10"/>
          <p:cNvSpPr/>
          <p:nvPr/>
        </p:nvSpPr>
        <p:spPr>
          <a:xfrm>
            <a:off x="3665591" y="5314890"/>
            <a:ext cx="204940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Michmetah</a:t>
            </a: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 Valley </a:t>
            </a:r>
          </a:p>
        </p:txBody>
      </p:sp>
      <p:sp>
        <p:nvSpPr>
          <p:cNvPr id="12" name="Text Box 16"/>
          <p:cNvSpPr txBox="1">
            <a:spLocks noChangeArrowheads="1"/>
          </p:cNvSpPr>
          <p:nvPr/>
        </p:nvSpPr>
        <p:spPr bwMode="auto">
          <a:xfrm>
            <a:off x="7718825" y="2867055"/>
            <a:ext cx="869149"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Sychar</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Tree>
    <p:extLst>
      <p:ext uri="{BB962C8B-B14F-4D97-AF65-F5344CB8AC3E}">
        <p14:creationId xmlns:p14="http://schemas.microsoft.com/office/powerpoint/2010/main" val="231921502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noGrp="1" noUngrp="1" noChangeAspect="1"/>
          </p:cNvGrpSpPr>
          <p:nvPr/>
        </p:nvGrpSpPr>
        <p:grpSpPr bwMode="auto">
          <a:xfrm>
            <a:off x="0" y="0"/>
            <a:ext cx="9144000" cy="6564313"/>
            <a:chOff x="685800" y="828675"/>
            <a:chExt cx="7772400" cy="5580063"/>
          </a:xfrm>
        </p:grpSpPr>
        <p:pic>
          <p:nvPicPr>
            <p:cNvPr id="28685" name="Picture 1" descr="Shechem, modern Nablus, from east, tb070507663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28686"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Shechem, modern Nablus, from east</a:t>
              </a:r>
            </a:p>
          </p:txBody>
        </p:sp>
      </p:grpSp>
      <p:sp>
        <p:nvSpPr>
          <p:cNvPr id="7" name="Text Box 16"/>
          <p:cNvSpPr txBox="1">
            <a:spLocks noChangeArrowheads="1"/>
          </p:cNvSpPr>
          <p:nvPr/>
        </p:nvSpPr>
        <p:spPr bwMode="auto">
          <a:xfrm>
            <a:off x="8089304" y="514290"/>
            <a:ext cx="105509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Ebal</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9" name="Text Box 16"/>
          <p:cNvSpPr txBox="1">
            <a:spLocks noChangeArrowheads="1"/>
          </p:cNvSpPr>
          <p:nvPr/>
        </p:nvSpPr>
        <p:spPr bwMode="auto">
          <a:xfrm>
            <a:off x="-1015" y="609600"/>
            <a:ext cx="141737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Mt.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Gerizim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10" name="Line 9"/>
          <p:cNvSpPr>
            <a:spLocks noChangeShapeType="1"/>
          </p:cNvSpPr>
          <p:nvPr/>
        </p:nvSpPr>
        <p:spPr bwMode="auto">
          <a:xfrm>
            <a:off x="7010400" y="2590800"/>
            <a:ext cx="411481"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1" name="Text Box 16"/>
          <p:cNvSpPr txBox="1">
            <a:spLocks noChangeArrowheads="1"/>
          </p:cNvSpPr>
          <p:nvPr/>
        </p:nvSpPr>
        <p:spPr bwMode="auto">
          <a:xfrm>
            <a:off x="6169369" y="1905000"/>
            <a:ext cx="1398716"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Shechem</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Balata)</a:t>
            </a:r>
          </a:p>
        </p:txBody>
      </p:sp>
      <p:sp>
        <p:nvSpPr>
          <p:cNvPr id="12" name="Oval 11"/>
          <p:cNvSpPr/>
          <p:nvPr/>
        </p:nvSpPr>
        <p:spPr>
          <a:xfrm>
            <a:off x="5943600" y="3276600"/>
            <a:ext cx="533400" cy="4572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3" name="Text Box 16"/>
          <p:cNvSpPr txBox="1">
            <a:spLocks noChangeArrowheads="1"/>
          </p:cNvSpPr>
          <p:nvPr/>
        </p:nvSpPr>
        <p:spPr bwMode="auto">
          <a:xfrm>
            <a:off x="4723422" y="3657600"/>
            <a:ext cx="1438342"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Jacob’s Well</a:t>
            </a:r>
          </a:p>
        </p:txBody>
      </p:sp>
      <p:sp>
        <p:nvSpPr>
          <p:cNvPr id="14" name="Text Box 16"/>
          <p:cNvSpPr txBox="1">
            <a:spLocks noChangeArrowheads="1"/>
          </p:cNvSpPr>
          <p:nvPr/>
        </p:nvSpPr>
        <p:spPr bwMode="auto">
          <a:xfrm>
            <a:off x="4495274" y="2667000"/>
            <a:ext cx="90281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Nablus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3"/>
          <p:cNvGrpSpPr>
            <a:grpSpLocks noGrp="1" noUngrp="1" noChangeAspect="1"/>
          </p:cNvGrpSpPr>
          <p:nvPr/>
        </p:nvGrpSpPr>
        <p:grpSpPr bwMode="auto">
          <a:xfrm>
            <a:off x="0" y="0"/>
            <a:ext cx="9144000" cy="6529388"/>
            <a:chOff x="685800" y="844550"/>
            <a:chExt cx="7772400" cy="5549900"/>
          </a:xfrm>
        </p:grpSpPr>
        <p:pic>
          <p:nvPicPr>
            <p:cNvPr id="36866" name="Picture 1" descr="Mt Gerizim from east, tb05010640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6867"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from east</a:t>
              </a: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3"/>
          <p:cNvGrpSpPr>
            <a:grpSpLocks noGrp="1" noUngrp="1" noChangeAspect="1"/>
          </p:cNvGrpSpPr>
          <p:nvPr/>
        </p:nvGrpSpPr>
        <p:grpSpPr bwMode="auto">
          <a:xfrm>
            <a:off x="0" y="0"/>
            <a:ext cx="9144000" cy="6529388"/>
            <a:chOff x="685800" y="844550"/>
            <a:chExt cx="7772400" cy="5549900"/>
          </a:xfrm>
        </p:grpSpPr>
        <p:pic>
          <p:nvPicPr>
            <p:cNvPr id="38922" name="Picture 1" descr="Mt Gerizim from east, tb05010640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892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from east</a:t>
              </a:r>
            </a:p>
          </p:txBody>
        </p:sp>
      </p:grpSp>
      <p:sp>
        <p:nvSpPr>
          <p:cNvPr id="5" name="Text Box 16"/>
          <p:cNvSpPr txBox="1">
            <a:spLocks noChangeArrowheads="1"/>
          </p:cNvSpPr>
          <p:nvPr/>
        </p:nvSpPr>
        <p:spPr bwMode="auto">
          <a:xfrm>
            <a:off x="6014149" y="1352490"/>
            <a:ext cx="125194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Tell </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er-Ras</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endParaRPr>
          </a:p>
        </p:txBody>
      </p:sp>
      <p:sp>
        <p:nvSpPr>
          <p:cNvPr id="6" name="Line 9"/>
          <p:cNvSpPr>
            <a:spLocks noChangeShapeType="1"/>
          </p:cNvSpPr>
          <p:nvPr/>
        </p:nvSpPr>
        <p:spPr bwMode="auto">
          <a:xfrm flipH="1">
            <a:off x="6324600" y="1752600"/>
            <a:ext cx="2286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3275461" y="1200090"/>
            <a:ext cx="97654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ＭＳ Ｐゴシック" charset="-128"/>
                <a:cs typeface="Calibri" pitchFamily="34" charset="0"/>
              </a:rPr>
              <a:t>summit</a:t>
            </a:r>
          </a:p>
        </p:txBody>
      </p:sp>
      <p:sp>
        <p:nvSpPr>
          <p:cNvPr id="9" name="Line 9"/>
          <p:cNvSpPr>
            <a:spLocks noChangeShapeType="1"/>
          </p:cNvSpPr>
          <p:nvPr/>
        </p:nvSpPr>
        <p:spPr bwMode="auto">
          <a:xfrm>
            <a:off x="3764281" y="1581090"/>
            <a:ext cx="45719" cy="70491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 y="0"/>
            <a:ext cx="9143998" cy="6879265"/>
            <a:chOff x="2755900" y="685800"/>
            <a:chExt cx="7334249" cy="5517744"/>
          </a:xfrm>
        </p:grpSpPr>
        <p:pic>
          <p:nvPicPr>
            <p:cNvPr id="2" name="Picture 1" descr="Mount Gerizim summit and Tell er-Ras aerial from north, bb00120057"/>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2755900" y="685800"/>
              <a:ext cx="3632200" cy="5486400"/>
            </a:xfrm>
            <a:prstGeom prst="rect">
              <a:avLst/>
            </a:prstGeom>
            <a:noFill/>
            <a:ln>
              <a:noFill/>
            </a:ln>
          </p:spPr>
        </p:pic>
        <p:sp>
          <p:nvSpPr>
            <p:cNvPr id="3" name="Rectangle 2"/>
            <p:cNvSpPr/>
            <p:nvPr/>
          </p:nvSpPr>
          <p:spPr>
            <a:xfrm>
              <a:off x="6457949" y="5391944"/>
              <a:ext cx="3632200" cy="811600"/>
            </a:xfrm>
            <a:prstGeom prst="rect">
              <a:avLst/>
            </a:prstGeom>
            <a:noFill/>
            <a:ln>
              <a:no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Mount Gerizim summit and Tell </a:t>
              </a:r>
              <a:r>
                <a:rPr kumimoji="0" lang="en-US" sz="22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er-Ras</a:t>
              </a:r>
              <a:r>
                <a:rPr kumimoji="0" lang="en-US" sz="2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aerial from north</a:t>
              </a:r>
            </a:p>
          </p:txBody>
        </p:sp>
      </p:grpSp>
      <p:sp>
        <p:nvSpPr>
          <p:cNvPr id="7" name="Text Box 13"/>
          <p:cNvSpPr txBox="1">
            <a:spLocks noChangeArrowheads="1"/>
          </p:cNvSpPr>
          <p:nvPr/>
        </p:nvSpPr>
        <p:spPr bwMode="auto">
          <a:xfrm>
            <a:off x="2013654" y="152400"/>
            <a:ext cx="1415346" cy="707886"/>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Gerizim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summit</a:t>
            </a:r>
          </a:p>
        </p:txBody>
      </p:sp>
      <p:sp>
        <p:nvSpPr>
          <p:cNvPr id="8" name="Text Box 13"/>
          <p:cNvSpPr txBox="1">
            <a:spLocks noChangeArrowheads="1"/>
          </p:cNvSpPr>
          <p:nvPr/>
        </p:nvSpPr>
        <p:spPr bwMode="auto">
          <a:xfrm>
            <a:off x="892956" y="4648200"/>
            <a:ext cx="1240644"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Tell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er-Ras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
        <p:nvSpPr>
          <p:cNvPr id="9" name="Line 6"/>
          <p:cNvSpPr>
            <a:spLocks noChangeShapeType="1"/>
          </p:cNvSpPr>
          <p:nvPr/>
        </p:nvSpPr>
        <p:spPr bwMode="auto">
          <a:xfrm rot="900000">
            <a:off x="2627178" y="904521"/>
            <a:ext cx="272346" cy="59436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616909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3"/>
          <p:cNvGrpSpPr>
            <a:grpSpLocks noGrp="1" noUngrp="1" noChangeAspect="1"/>
          </p:cNvGrpSpPr>
          <p:nvPr/>
        </p:nvGrpSpPr>
        <p:grpSpPr bwMode="auto">
          <a:xfrm>
            <a:off x="0" y="0"/>
            <a:ext cx="9144000" cy="6564313"/>
            <a:chOff x="685800" y="828675"/>
            <a:chExt cx="7772400" cy="5580063"/>
          </a:xfrm>
        </p:grpSpPr>
        <p:pic>
          <p:nvPicPr>
            <p:cNvPr id="55298" name="Picture 1" descr="Mt Gerizim summit, Byzantine church, from east, tb070507668psp"/>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55299"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Mount Gerizim summit Byzantine church, from east</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Negev Highlands\sr\Nahal Elot with terebinth tre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3b Israel-Samaria sr\Shechem area\Looking north from Mount Gerizim, mat05142.jpg"/>
</p:tagLst>
</file>

<file path=ppt/tags/tag3.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E632F364-7ED9-4E21-BD3E-B2ACDCCDFFF1}" vid="{BCC1BE84-00DF-4C46-8431-6ECB9AAEACAF}"/>
    </a:ext>
  </a:ext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4475</TotalTime>
  <Words>14731</Words>
  <Application>Microsoft Office PowerPoint</Application>
  <PresentationFormat>On-screen Show (4:3)</PresentationFormat>
  <Paragraphs>1009</Paragraphs>
  <Slides>147</Slides>
  <Notes>78</Notes>
  <HiddenSlides>28</HiddenSlides>
  <MMClips>0</MMClips>
  <ScaleCrop>false</ScaleCrop>
  <HeadingPairs>
    <vt:vector size="8" baseType="variant">
      <vt:variant>
        <vt:lpstr>Fonts Used</vt:lpstr>
      </vt:variant>
      <vt:variant>
        <vt:i4>11</vt:i4>
      </vt:variant>
      <vt:variant>
        <vt:lpstr>Theme</vt:lpstr>
      </vt:variant>
      <vt:variant>
        <vt:i4>16</vt:i4>
      </vt:variant>
      <vt:variant>
        <vt:lpstr>Embedded OLE Servers</vt:lpstr>
      </vt:variant>
      <vt:variant>
        <vt:i4>1</vt:i4>
      </vt:variant>
      <vt:variant>
        <vt:lpstr>Slide Titles</vt:lpstr>
      </vt:variant>
      <vt:variant>
        <vt:i4>147</vt:i4>
      </vt:variant>
    </vt:vector>
  </HeadingPairs>
  <TitlesOfParts>
    <vt:vector size="175" baseType="lpstr">
      <vt:lpstr>Arial</vt:lpstr>
      <vt:lpstr>Arial Rounded MT Bold</vt:lpstr>
      <vt:lpstr>Calibri</vt:lpstr>
      <vt:lpstr>Calibri Light</vt:lpstr>
      <vt:lpstr>Cambria</vt:lpstr>
      <vt:lpstr>Georgia</vt:lpstr>
      <vt:lpstr>Helvetica</vt:lpstr>
      <vt:lpstr>inherit</vt:lpstr>
      <vt:lpstr>Segoe UI</vt:lpstr>
      <vt:lpstr>Times New Roman</vt:lpstr>
      <vt:lpstr>Verdana</vt:lpstr>
      <vt:lpstr>2_Office Theme</vt:lpstr>
      <vt:lpstr>3_Office Theme</vt:lpstr>
      <vt:lpstr>4_Office Theme</vt:lpstr>
      <vt:lpstr>7_Office Theme</vt:lpstr>
      <vt:lpstr>White</vt:lpstr>
      <vt:lpstr>PhotoCompanion</vt:lpstr>
      <vt:lpstr>13_Office Theme</vt:lpstr>
      <vt:lpstr>5_Office Theme</vt:lpstr>
      <vt:lpstr>6_Office Theme</vt:lpstr>
      <vt:lpstr>8_Office Theme</vt:lpstr>
      <vt:lpstr>5_White</vt:lpstr>
      <vt:lpstr>9_White</vt:lpstr>
      <vt:lpstr>Default Design</vt:lpstr>
      <vt:lpstr>9_Office Theme</vt:lpstr>
      <vt:lpstr>1_Default Design</vt:lpstr>
      <vt:lpstr>1_Office Theme</vt:lpstr>
      <vt:lpstr>CorelPhotoPaint.Image.9</vt:lpstr>
      <vt:lpstr>PowerPoint Presentation</vt:lpstr>
      <vt:lpstr>PowerPoint Presentation</vt:lpstr>
      <vt:lpstr>PowerPoint Presentation</vt:lpstr>
      <vt:lpstr>Objectives:</vt:lpstr>
      <vt:lpstr>Journey thru the Bible with Archaeology</vt:lpstr>
      <vt:lpstr>PowerPoint Presentation</vt:lpstr>
      <vt:lpstr>Sin Separates Us from God Bible is God’s Effort to Redeem Us See it Unfold via Bible Periods</vt:lpstr>
      <vt:lpstr>Putting Bible Time to Archaeological Time</vt:lpstr>
      <vt:lpstr>Bible Places</vt:lpstr>
      <vt:lpstr>ABRAHAM &amp; Jacob at Shechem: Genesis 12:1-9, 33:18-35:4</vt:lpstr>
      <vt:lpstr>Abraham at Shechem</vt:lpstr>
      <vt:lpstr>Shechem Strata</vt:lpstr>
      <vt:lpstr>Shechem Strata</vt:lpstr>
      <vt:lpstr>Shechem Strata</vt:lpstr>
      <vt:lpstr>Shechem Strata</vt:lpstr>
      <vt:lpstr>Shechem</vt:lpstr>
      <vt:lpstr>PowerPoint Presentation</vt:lpstr>
      <vt:lpstr>Joshua at Shechem: Joshua 8:30-35, 24:1-32</vt:lpstr>
      <vt:lpstr>Main Events in Joshua</vt:lpstr>
      <vt:lpstr>PowerPoint Presentation</vt:lpstr>
      <vt:lpstr>PowerPoint Presentation</vt:lpstr>
      <vt:lpstr>PowerPoint Presentation</vt:lpstr>
      <vt:lpstr>Altar at Mt. Ebal</vt:lpstr>
      <vt:lpstr>PowerPoint Presentation</vt:lpstr>
      <vt:lpstr>How much Space needed  on the sides of Mountain?</vt:lpstr>
      <vt:lpstr>Natural Amphitheater  at Shechem</vt:lpstr>
      <vt:lpstr>PowerPoint Presentation</vt:lpstr>
      <vt:lpstr>PowerPoint Presentation</vt:lpstr>
      <vt:lpstr>View of Mount Gerizim from above Mount Ebal.</vt:lpstr>
      <vt:lpstr>Looking north from Mount Gerizim</vt:lpstr>
      <vt:lpstr>PowerPoint Presentation</vt:lpstr>
      <vt:lpstr>Shechem Strata</vt:lpstr>
      <vt:lpstr>PowerPoint Presentation</vt:lpstr>
      <vt:lpstr>PowerPoint Presentation</vt:lpstr>
      <vt:lpstr>Fortress/Temple </vt:lpstr>
      <vt:lpstr>PowerPoint Presentation</vt:lpstr>
      <vt:lpstr>PowerPoint Presentation</vt:lpstr>
      <vt:lpstr>PowerPoint Presentation</vt:lpstr>
      <vt:lpstr>PowerPoint Presentation</vt:lpstr>
      <vt:lpstr>PowerPoint Presentation</vt:lpstr>
      <vt:lpstr>PowerPoint Presentation</vt:lpstr>
      <vt:lpstr>Shechem standing stone</vt:lpstr>
      <vt:lpstr>PowerPoint Presentation</vt:lpstr>
      <vt:lpstr>The sacred standing stone at Shechem.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Abimelech and the Men of Shechem: Judges 9:1-6, 22-57</vt:lpstr>
      <vt:lpstr>Temple at Shechem</vt:lpstr>
      <vt:lpstr>PowerPoint Presentation</vt:lpstr>
      <vt:lpstr>PowerPoint Presentation</vt:lpstr>
      <vt:lpstr>Temple at Shechem</vt:lpstr>
      <vt:lpstr>PowerPoint Presentation</vt:lpstr>
      <vt:lpstr>PowerPoint Presentation</vt:lpstr>
      <vt:lpstr>PowerPoint Presentation</vt:lpstr>
      <vt:lpstr>Temple’s History</vt:lpstr>
      <vt:lpstr>PowerPoint Presentation</vt:lpstr>
      <vt:lpstr>PowerPoint Presentation</vt:lpstr>
      <vt:lpstr>PowerPoint Presentation</vt:lpstr>
      <vt:lpstr>Time of Judges - Abimlech</vt:lpstr>
      <vt:lpstr>PowerPoint Presentation</vt:lpstr>
      <vt:lpstr>PowerPoint Presentation</vt:lpstr>
      <vt:lpstr>PowerPoint Presentation</vt:lpstr>
      <vt:lpstr>Rehoboam &amp; Jeroboam:  1 Kings 12:1-17,25</vt:lpstr>
      <vt:lpstr>PowerPoint Presentation</vt:lpstr>
      <vt:lpstr>Jesus &amp; the Woman at the Well:  John 4:1-26, 39-42 </vt:lpstr>
      <vt:lpstr>Jacob’s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was talking with a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He came to a city of Samaria called Sychar</vt:lpstr>
      <vt:lpstr>So He came to a city of Samaria called Sychar</vt:lpstr>
      <vt:lpstr>So He came to . . . Sychar, near the field that Jacob had given to his son Joseph</vt:lpstr>
      <vt:lpstr>So He came to . . . Sychar, near the field that Jacob had given to his son Joseph</vt:lpstr>
      <vt:lpstr>So He came to . . . Sychar, near the field that Jacob had given to his son Joseph</vt:lpstr>
      <vt:lpstr>So He came to . . . Sychar, near the field that Jacob had given to his son Joseph</vt:lpstr>
      <vt:lpstr>And Jacob’s well was there; so Jesus . . . was sitting beside the well</vt:lpstr>
      <vt:lpstr>A woman of Samaria came to draw water</vt:lpstr>
      <vt:lpstr>A woman of Samaria came to draw water</vt:lpstr>
      <vt:lpstr>Jesus said to her, “Give Me a drink”</vt:lpstr>
      <vt:lpstr>How is it that You, being a Jew, ask me for a drink, since I am a Samaritan woman?</vt:lpstr>
      <vt:lpstr>If you knew . . . you would have asked Him, and He would have given you living water</vt:lpstr>
      <vt:lpstr>Sir, you have nothing to draw with, and the well is deep</vt:lpstr>
      <vt:lpstr>Sir, you have nothing to draw with, and the well is deep</vt:lpstr>
      <vt:lpstr>Sir, you have nothing to draw with, and the well is deep</vt:lpstr>
      <vt:lpstr>He drank from it himself, as did his sons and his cattle</vt:lpstr>
      <vt:lpstr>Everyone who drinks from this water will be thirsty again</vt:lpstr>
      <vt:lpstr>The water that I will give him will become in him a spring of water welling up to eternal life</vt:lpstr>
      <vt:lpstr>Sir, give me this water so that I will not be thirsty or come all the way here to draw</vt:lpstr>
      <vt:lpstr>Our fathers worshiped on this mountain</vt:lpstr>
      <vt:lpstr>Our fathers worshiped on this mountain</vt:lpstr>
      <vt:lpstr>Our fathers worshiped on this mountain</vt:lpstr>
      <vt:lpstr>And you people say that in Jerusalem is the place where men ought to worship</vt:lpstr>
      <vt:lpstr>The hour is coming when neither on this mountain nor in Jerusalem will you worship the Father</vt:lpstr>
      <vt:lpstr>The hour is coming when neither on this mountain nor in Jerusalem will you worship the Father</vt:lpstr>
      <vt:lpstr>You worship that which you do not know</vt:lpstr>
      <vt:lpstr>We worship that which we know, for salvation is from the Jews</vt:lpstr>
      <vt:lpstr>The hour is coming, and now is</vt:lpstr>
      <vt:lpstr>I know that Messiah is coming (He who is called Christ)</vt:lpstr>
      <vt:lpstr>So the woman left her water jar, and went away into the city</vt:lpstr>
      <vt:lpstr>So the woman left her water jar, and went away into the city</vt:lpstr>
      <vt:lpstr>Do you not say, “There are yet four months, and then comes the harvest?”</vt:lpstr>
      <vt:lpstr>Lift up your eyes, and look at the fields, because they are already white for harvest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dc:title>
  <dc:creator>Brad Beutjer</dc:creator>
  <cp:lastModifiedBy>Robert Haynes</cp:lastModifiedBy>
  <cp:revision>128</cp:revision>
  <dcterms:created xsi:type="dcterms:W3CDTF">2019-07-14T15:00:03Z</dcterms:created>
  <dcterms:modified xsi:type="dcterms:W3CDTF">2019-07-31T23:01:20Z</dcterms:modified>
</cp:coreProperties>
</file>