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58" r:id="rId3"/>
    <p:sldId id="257" r:id="rId4"/>
    <p:sldId id="260" r:id="rId5"/>
    <p:sldId id="264" r:id="rId6"/>
    <p:sldId id="263" r:id="rId7"/>
    <p:sldId id="265" r:id="rId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210C03"/>
    <a:srgbClr val="EEE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712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7484D-639A-5249-BAFF-78A05975A219}" type="datetimeFigureOut">
              <a:rPr lang="en-US" smtClean="0"/>
              <a:t>9/20/19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4472-09FC-2E4F-B355-7BBE5D898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9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6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2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4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6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6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4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3905-A341-764C-A9B0-0B5FCF01B5F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0659" y="3956782"/>
            <a:ext cx="5922682" cy="132466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210C03"/>
                </a:solidFill>
              </a:rPr>
              <a:t>Warning Against </a:t>
            </a:r>
            <a:r>
              <a:rPr lang="en-US" b="1" dirty="0" smtClean="0">
                <a:solidFill>
                  <a:srgbClr val="210C03"/>
                </a:solidFill>
              </a:rPr>
              <a:t>Laziness</a:t>
            </a:r>
            <a:endParaRPr lang="en-US" b="1" dirty="0" smtClean="0">
              <a:solidFill>
                <a:srgbClr val="210C03"/>
              </a:solidFill>
            </a:endParaRPr>
          </a:p>
          <a:p>
            <a:r>
              <a:rPr lang="en-US" b="1" dirty="0" smtClean="0">
                <a:solidFill>
                  <a:srgbClr val="210C03"/>
                </a:solidFill>
              </a:rPr>
              <a:t>Hebrews 5:11-6:20</a:t>
            </a:r>
            <a:endParaRPr lang="en-US" b="1" dirty="0">
              <a:solidFill>
                <a:srgbClr val="210C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7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brew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" y="214527"/>
            <a:ext cx="9123688" cy="52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4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91" y="20665"/>
            <a:ext cx="6375704" cy="9525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Warning Against </a:t>
            </a:r>
            <a:r>
              <a:rPr lang="en-US" sz="3600" b="1" dirty="0" smtClean="0"/>
              <a:t>Laziness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91" y="1051393"/>
            <a:ext cx="8952714" cy="4590737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Introduction</a:t>
            </a:r>
          </a:p>
          <a:p>
            <a:pPr lvl="1"/>
            <a:r>
              <a:rPr lang="en-US" b="1" dirty="0" smtClean="0"/>
              <a:t>Pauses Discussion on Jesus’ Priesthood to Warn Audience</a:t>
            </a:r>
            <a:endParaRPr lang="en-US" b="1" dirty="0" smtClean="0"/>
          </a:p>
          <a:p>
            <a:pPr lvl="1"/>
            <a:r>
              <a:rPr lang="en-US" b="1" dirty="0" smtClean="0"/>
              <a:t>Reminders</a:t>
            </a:r>
          </a:p>
          <a:p>
            <a:pPr lvl="2"/>
            <a:r>
              <a:rPr lang="en-US" b="1" dirty="0" smtClean="0"/>
              <a:t>What Was Audience Experiencing? (10:32-34; 12:4)</a:t>
            </a:r>
          </a:p>
          <a:p>
            <a:pPr lvl="2"/>
            <a:r>
              <a:rPr lang="en-US" b="1" dirty="0" smtClean="0"/>
              <a:t>What is the Author Seeking to Accomplish? (13:22)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Outline of Section</a:t>
            </a:r>
            <a:endParaRPr lang="en-US" b="1" dirty="0"/>
          </a:p>
          <a:p>
            <a:pPr lvl="1"/>
            <a:r>
              <a:rPr lang="en-US" b="1" dirty="0" smtClean="0"/>
              <a:t>Sharp Rebuke (5:11-6:8)</a:t>
            </a:r>
          </a:p>
          <a:p>
            <a:pPr lvl="1"/>
            <a:r>
              <a:rPr lang="en-US" b="1" dirty="0" smtClean="0"/>
              <a:t>Gentle Encouragement (6:9-20)</a:t>
            </a:r>
          </a:p>
        </p:txBody>
      </p:sp>
      <p:pic>
        <p:nvPicPr>
          <p:cNvPr id="6" name="Picture 5" descr="Hebrews-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5" y="156619"/>
            <a:ext cx="2577010" cy="7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0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91" y="20665"/>
            <a:ext cx="6375704" cy="9525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Sharp Rebuke (5:11-6:8)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91" y="1051393"/>
            <a:ext cx="8952714" cy="466360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Dul</a:t>
            </a:r>
            <a:r>
              <a:rPr lang="en-US" b="1" dirty="0" smtClean="0"/>
              <a:t>l of Hearing (5:11-14)</a:t>
            </a:r>
            <a:endParaRPr lang="en-US" b="1" dirty="0" smtClean="0"/>
          </a:p>
          <a:p>
            <a:pPr lvl="1"/>
            <a:r>
              <a:rPr lang="en-US" b="1" dirty="0" smtClean="0"/>
              <a:t>Immaturity of Audience</a:t>
            </a:r>
          </a:p>
          <a:p>
            <a:pPr lvl="2"/>
            <a:r>
              <a:rPr lang="en-US" b="1" dirty="0" smtClean="0"/>
              <a:t>Oversized Infants (cf. 1 Corinthians 3:2-3)</a:t>
            </a:r>
          </a:p>
          <a:p>
            <a:pPr lvl="3"/>
            <a:r>
              <a:rPr lang="en-US" b="1" dirty="0"/>
              <a:t>Still Needed </a:t>
            </a:r>
            <a:r>
              <a:rPr lang="en-US" b="1" dirty="0" smtClean="0"/>
              <a:t>Milk/First Principles </a:t>
            </a:r>
            <a:r>
              <a:rPr lang="en-US" b="1" dirty="0"/>
              <a:t>(Unable to </a:t>
            </a:r>
            <a:r>
              <a:rPr lang="en-US" b="1" dirty="0" smtClean="0"/>
              <a:t>Chew on “</a:t>
            </a:r>
            <a:r>
              <a:rPr lang="en-US" b="1" dirty="0"/>
              <a:t>Meaty” Subjects</a:t>
            </a:r>
            <a:r>
              <a:rPr lang="en-US" b="1" dirty="0" smtClean="0"/>
              <a:t>)</a:t>
            </a:r>
            <a:endParaRPr lang="en-US" b="1" dirty="0" smtClean="0"/>
          </a:p>
          <a:p>
            <a:pPr lvl="3"/>
            <a:r>
              <a:rPr lang="en-US" b="1" dirty="0" smtClean="0"/>
              <a:t>“Too lazy to understand” (CSB Translation; cf. Isaiah 29:11-13)</a:t>
            </a:r>
          </a:p>
          <a:p>
            <a:pPr lvl="3"/>
            <a:r>
              <a:rPr lang="en-US" b="1" dirty="0" smtClean="0"/>
              <a:t>They Can’t Explain Scriptures to Others (Evidence of Laziness)</a:t>
            </a:r>
          </a:p>
          <a:p>
            <a:pPr lvl="2"/>
            <a:r>
              <a:rPr lang="en-US" b="1" dirty="0" smtClean="0"/>
              <a:t>Testing Our Dullness/Laziness</a:t>
            </a:r>
          </a:p>
          <a:p>
            <a:pPr lvl="3"/>
            <a:r>
              <a:rPr lang="en-US" b="1" dirty="0" smtClean="0"/>
              <a:t>Are We Excited to Learn About Priesthood/Melchizedek? (cf. 5:9-10)</a:t>
            </a:r>
          </a:p>
          <a:p>
            <a:pPr lvl="3"/>
            <a:r>
              <a:rPr lang="en-US" b="1" dirty="0" smtClean="0"/>
              <a:t>Has Your Character Grown in the Last Year? </a:t>
            </a:r>
            <a:endParaRPr lang="en-US" b="1" dirty="0" smtClean="0"/>
          </a:p>
          <a:p>
            <a:pPr lvl="1"/>
            <a:r>
              <a:rPr lang="en-US" b="1" dirty="0" smtClean="0"/>
              <a:t>Picture of Maturity</a:t>
            </a:r>
          </a:p>
          <a:p>
            <a:pPr lvl="2"/>
            <a:r>
              <a:rPr lang="en-US" b="1" dirty="0" smtClean="0"/>
              <a:t>Able to Handle Solid Food (Understands Deeper Concepts)</a:t>
            </a:r>
          </a:p>
          <a:p>
            <a:pPr lvl="2"/>
            <a:r>
              <a:rPr lang="en-US" b="1" dirty="0" smtClean="0"/>
              <a:t>Powers of Discernment Trained (Spiritually Trained Instincts)</a:t>
            </a:r>
          </a:p>
          <a:p>
            <a:pPr lvl="3"/>
            <a:r>
              <a:rPr lang="en-US" b="1" dirty="0" smtClean="0"/>
              <a:t>Can We Recognize Temptation Before it Comes?</a:t>
            </a:r>
          </a:p>
          <a:p>
            <a:pPr lvl="3"/>
            <a:r>
              <a:rPr lang="en-US" b="1" dirty="0" smtClean="0"/>
              <a:t>We Can Tell When Scriptures Are Misused? </a:t>
            </a:r>
            <a:endParaRPr lang="en-US" b="1" dirty="0" smtClean="0"/>
          </a:p>
          <a:p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6" name="Picture 5" descr="Hebrews-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5" y="156619"/>
            <a:ext cx="2577010" cy="7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91" y="20665"/>
            <a:ext cx="6375704" cy="952500"/>
          </a:xfrm>
        </p:spPr>
        <p:txBody>
          <a:bodyPr>
            <a:noAutofit/>
          </a:bodyPr>
          <a:lstStyle/>
          <a:p>
            <a:r>
              <a:rPr lang="en-US" sz="3600" b="1" dirty="0"/>
              <a:t>Sharp Rebuke (5:11-6:8)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91" y="1051393"/>
            <a:ext cx="8952714" cy="466360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Pressing On (6:1-3)</a:t>
            </a:r>
            <a:endParaRPr lang="en-US" b="1" dirty="0" smtClean="0"/>
          </a:p>
          <a:p>
            <a:pPr lvl="1"/>
            <a:r>
              <a:rPr lang="en-US" b="1" dirty="0" smtClean="0"/>
              <a:t>Leave Elementary Doctrine</a:t>
            </a:r>
          </a:p>
          <a:p>
            <a:pPr lvl="2"/>
            <a:r>
              <a:rPr lang="en-US" b="1" dirty="0" smtClean="0"/>
              <a:t>Not Abandon; Rather We Build on Foundation</a:t>
            </a:r>
            <a:endParaRPr lang="en-US" b="1" dirty="0"/>
          </a:p>
          <a:p>
            <a:pPr lvl="2"/>
            <a:r>
              <a:rPr lang="en-US" b="1" dirty="0" smtClean="0"/>
              <a:t>Stop Merely Retracing Things You Know</a:t>
            </a:r>
          </a:p>
          <a:p>
            <a:pPr lvl="2"/>
            <a:r>
              <a:rPr lang="en-US" b="1" dirty="0" smtClean="0"/>
              <a:t>What Books/Topics Do You Know the Least? </a:t>
            </a:r>
          </a:p>
          <a:p>
            <a:pPr lvl="1"/>
            <a:r>
              <a:rPr lang="en-US" b="1" dirty="0" smtClean="0"/>
              <a:t>Examples of Elementary Doctrine</a:t>
            </a:r>
          </a:p>
          <a:p>
            <a:pPr lvl="2"/>
            <a:r>
              <a:rPr lang="en-US" b="1" dirty="0" smtClean="0"/>
              <a:t>Repentance (Change in Living &amp; Thinking)</a:t>
            </a:r>
          </a:p>
          <a:p>
            <a:pPr lvl="2"/>
            <a:r>
              <a:rPr lang="en-US" b="1" dirty="0" smtClean="0"/>
              <a:t>Faith (Trust in God Over Idols)</a:t>
            </a:r>
          </a:p>
          <a:p>
            <a:pPr lvl="2"/>
            <a:r>
              <a:rPr lang="en-US" b="1" dirty="0" smtClean="0"/>
              <a:t>Washings (Baptism?)</a:t>
            </a:r>
          </a:p>
          <a:p>
            <a:pPr lvl="2"/>
            <a:r>
              <a:rPr lang="en-US" b="1" dirty="0" smtClean="0"/>
              <a:t>Laying on of Hands (Bestowing Miraculous Abilities?)</a:t>
            </a:r>
          </a:p>
          <a:p>
            <a:pPr lvl="2"/>
            <a:r>
              <a:rPr lang="en-US" b="1" dirty="0" smtClean="0"/>
              <a:t>Resurrection (Bodily Resurrection)</a:t>
            </a:r>
          </a:p>
          <a:p>
            <a:pPr lvl="2"/>
            <a:r>
              <a:rPr lang="en-US" b="1" dirty="0" smtClean="0"/>
              <a:t>Eternal Life </a:t>
            </a:r>
          </a:p>
          <a:p>
            <a:pPr lvl="1"/>
            <a:r>
              <a:rPr lang="en-US" b="1" dirty="0" smtClean="0"/>
              <a:t>Can We Explain These Things to Others? 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6" name="Picture 5" descr="Hebrews-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5" y="156619"/>
            <a:ext cx="2577010" cy="7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91" y="20665"/>
            <a:ext cx="6375704" cy="9525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Sharp Rebuke (5:11-6:8)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91" y="1051393"/>
            <a:ext cx="8952714" cy="466360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Eventual Consequences of Spiritual Laziness (6:4-8)</a:t>
            </a:r>
          </a:p>
          <a:p>
            <a:pPr lvl="1"/>
            <a:r>
              <a:rPr lang="en-US" b="1" dirty="0" smtClean="0"/>
              <a:t>Five Descriptions (Clearly a “Real Christian”)</a:t>
            </a:r>
          </a:p>
          <a:p>
            <a:pPr lvl="2"/>
            <a:r>
              <a:rPr lang="en-US" b="1" dirty="0" smtClean="0"/>
              <a:t>Enlightened</a:t>
            </a:r>
          </a:p>
          <a:p>
            <a:pPr lvl="2"/>
            <a:r>
              <a:rPr lang="en-US" b="1" dirty="0" smtClean="0"/>
              <a:t>Shared in the Spirit</a:t>
            </a:r>
          </a:p>
          <a:p>
            <a:pPr lvl="2"/>
            <a:r>
              <a:rPr lang="en-US" b="1" dirty="0" smtClean="0"/>
              <a:t>Tasted The Following</a:t>
            </a:r>
            <a:r>
              <a:rPr lang="mr-IN" b="1" dirty="0" smtClean="0"/>
              <a:t>…</a:t>
            </a:r>
            <a:r>
              <a:rPr lang="en-US" b="1" dirty="0" smtClean="0"/>
              <a:t> (Jesus “Tasted” Death in 2:9)</a:t>
            </a:r>
          </a:p>
          <a:p>
            <a:pPr lvl="3"/>
            <a:r>
              <a:rPr lang="en-US" b="1" dirty="0" smtClean="0"/>
              <a:t>Heavenly Gift</a:t>
            </a:r>
          </a:p>
          <a:p>
            <a:pPr lvl="3"/>
            <a:r>
              <a:rPr lang="en-US" b="1" dirty="0" smtClean="0"/>
              <a:t>Goodness of the Word</a:t>
            </a:r>
          </a:p>
          <a:p>
            <a:pPr lvl="3"/>
            <a:r>
              <a:rPr lang="en-US" b="1" dirty="0" smtClean="0"/>
              <a:t>Powers of th</a:t>
            </a:r>
            <a:r>
              <a:rPr lang="en-US" b="1" dirty="0" smtClean="0"/>
              <a:t>e Age to Come (Received a Taste of the Future)</a:t>
            </a:r>
            <a:endParaRPr lang="en-US" b="1" dirty="0" smtClean="0"/>
          </a:p>
          <a:p>
            <a:pPr lvl="1"/>
            <a:r>
              <a:rPr lang="en-US" b="1" dirty="0" smtClean="0"/>
              <a:t>Impossible to Restore (“Impossible” </a:t>
            </a:r>
            <a:r>
              <a:rPr lang="mr-IN" b="1" dirty="0" smtClean="0"/>
              <a:t>–</a:t>
            </a:r>
            <a:r>
              <a:rPr lang="en-US" b="1" dirty="0" smtClean="0"/>
              <a:t> 6:18; 10:4; 11:6)</a:t>
            </a:r>
          </a:p>
          <a:p>
            <a:pPr lvl="2"/>
            <a:r>
              <a:rPr lang="en-US" b="1" dirty="0" smtClean="0"/>
              <a:t>What Does This Mean? </a:t>
            </a:r>
          </a:p>
          <a:p>
            <a:pPr lvl="2"/>
            <a:r>
              <a:rPr lang="en-US" b="1" dirty="0" smtClean="0"/>
              <a:t>Result of Not Pressing on to Maturity (Laziness Leads to Death)</a:t>
            </a:r>
          </a:p>
          <a:p>
            <a:pPr lvl="2"/>
            <a:r>
              <a:rPr lang="en-US" b="1" dirty="0"/>
              <a:t>“In the Case of Those</a:t>
            </a:r>
            <a:r>
              <a:rPr lang="mr-IN" b="1" dirty="0"/>
              <a:t>…</a:t>
            </a:r>
            <a:r>
              <a:rPr lang="en-US" b="1" dirty="0"/>
              <a:t>” (Audience Not There Yet</a:t>
            </a:r>
            <a:r>
              <a:rPr lang="en-US" b="1" dirty="0" smtClean="0"/>
              <a:t>)</a:t>
            </a:r>
            <a:endParaRPr lang="en-US" b="1" dirty="0"/>
          </a:p>
          <a:p>
            <a:pPr lvl="1"/>
            <a:r>
              <a:rPr lang="en-US" b="1" dirty="0" smtClean="0"/>
              <a:t>Judged by our Fruit (vs. 7-8)</a:t>
            </a:r>
          </a:p>
          <a:p>
            <a:pPr lvl="2"/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6" name="Picture 5" descr="Hebrews-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5" y="156619"/>
            <a:ext cx="2577010" cy="7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9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91" y="20665"/>
            <a:ext cx="6375704" cy="9525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Gentle Encouragement (6:9-20)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91" y="973165"/>
            <a:ext cx="8952714" cy="474183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Optimism (6:9-12)</a:t>
            </a:r>
          </a:p>
          <a:p>
            <a:pPr lvl="1"/>
            <a:r>
              <a:rPr lang="en-US" b="1" dirty="0" smtClean="0"/>
              <a:t>Reason for Confidence (vs. 9-10)</a:t>
            </a:r>
          </a:p>
          <a:p>
            <a:pPr lvl="2"/>
            <a:r>
              <a:rPr lang="en-US" b="1" dirty="0" smtClean="0"/>
              <a:t>Proven Record of Service (They Have Shown Good Fruits)</a:t>
            </a:r>
          </a:p>
          <a:p>
            <a:pPr lvl="2"/>
            <a:r>
              <a:rPr lang="en-US" b="1" dirty="0" smtClean="0"/>
              <a:t>God Will Not Overlook Their Works </a:t>
            </a:r>
            <a:endParaRPr lang="en-US" b="1" dirty="0" smtClean="0"/>
          </a:p>
          <a:p>
            <a:pPr lvl="1"/>
            <a:r>
              <a:rPr lang="en-US" b="1" dirty="0" smtClean="0"/>
              <a:t>Show the Same Earnestness (vs. 11-12)</a:t>
            </a:r>
          </a:p>
          <a:p>
            <a:pPr lvl="2"/>
            <a:r>
              <a:rPr lang="en-US" b="1" dirty="0" smtClean="0"/>
              <a:t>Our Zeal/Dullness Influences Others</a:t>
            </a:r>
          </a:p>
          <a:p>
            <a:pPr lvl="2"/>
            <a:r>
              <a:rPr lang="en-US" b="1" dirty="0" smtClean="0"/>
              <a:t>What if Everyone Was Like You? </a:t>
            </a:r>
            <a:endParaRPr lang="en-US" b="1" dirty="0"/>
          </a:p>
          <a:p>
            <a:r>
              <a:rPr lang="en-US" b="1" dirty="0" smtClean="0"/>
              <a:t>Abraham’s Example (6:13-20)</a:t>
            </a:r>
          </a:p>
          <a:p>
            <a:pPr lvl="1"/>
            <a:r>
              <a:rPr lang="en-US" b="1" dirty="0" smtClean="0"/>
              <a:t>Abraham’s Patience</a:t>
            </a:r>
          </a:p>
          <a:p>
            <a:pPr lvl="2"/>
            <a:r>
              <a:rPr lang="en-US" b="1" dirty="0" smtClean="0"/>
              <a:t>25 Years to Receive Isaac (Couldn’t </a:t>
            </a:r>
            <a:r>
              <a:rPr lang="en-US" b="1" smtClean="0"/>
              <a:t>Get Him on </a:t>
            </a:r>
            <a:r>
              <a:rPr lang="en-US" b="1" dirty="0" smtClean="0"/>
              <a:t>Amazon Prime)</a:t>
            </a:r>
          </a:p>
          <a:p>
            <a:pPr lvl="2"/>
            <a:r>
              <a:rPr lang="en-US" b="1" dirty="0" smtClean="0"/>
              <a:t>God Cannot Lie: Promise &amp; Oath Were the Two Unchangeable Things</a:t>
            </a:r>
          </a:p>
          <a:p>
            <a:pPr lvl="1"/>
            <a:r>
              <a:rPr lang="en-US" b="1" dirty="0" smtClean="0"/>
              <a:t>Hope as an Anchor</a:t>
            </a:r>
          </a:p>
          <a:p>
            <a:pPr lvl="2"/>
            <a:r>
              <a:rPr lang="en-US" b="1" dirty="0" smtClean="0"/>
              <a:t>Good Anchors Don’t Move (Unlike Money, People, Career, </a:t>
            </a:r>
            <a:r>
              <a:rPr lang="en-US" b="1" dirty="0" err="1" smtClean="0"/>
              <a:t>etc</a:t>
            </a:r>
            <a:r>
              <a:rPr lang="mr-IN" b="1" dirty="0" smtClean="0"/>
              <a:t>…</a:t>
            </a:r>
            <a:r>
              <a:rPr lang="en-US" b="1" dirty="0" smtClean="0"/>
              <a:t>)</a:t>
            </a:r>
          </a:p>
          <a:p>
            <a:pPr lvl="2"/>
            <a:r>
              <a:rPr lang="en-US" b="1" dirty="0" smtClean="0"/>
              <a:t>Our Anchor Goes up to God’s Presence (Immovable)</a:t>
            </a:r>
          </a:p>
          <a:p>
            <a:pPr lvl="2"/>
            <a:r>
              <a:rPr lang="en-US" b="1" dirty="0"/>
              <a:t>Vs. 18 </a:t>
            </a:r>
            <a:r>
              <a:rPr lang="mr-IN" b="1" dirty="0"/>
              <a:t>–</a:t>
            </a:r>
            <a:r>
              <a:rPr lang="en-US" b="1" dirty="0"/>
              <a:t> “We Who Have Fled for Refuge” (Not Earthly Refuge)</a:t>
            </a:r>
          </a:p>
          <a:p>
            <a:pPr marL="914400" lvl="2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6" name="Picture 5" descr="Hebrews-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5" y="156619"/>
            <a:ext cx="2577010" cy="7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2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11516</TotalTime>
  <Words>614</Words>
  <Application>Microsoft Macintosh PowerPoint</Application>
  <PresentationFormat>On-screen Show (16:10)</PresentationFormat>
  <Paragraphs>80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Warning Against Laziness</vt:lpstr>
      <vt:lpstr>Sharp Rebuke (5:11-6:8)</vt:lpstr>
      <vt:lpstr>Sharp Rebuke (5:11-6:8)</vt:lpstr>
      <vt:lpstr>Sharp Rebuke (5:11-6:8)</vt:lpstr>
      <vt:lpstr>Gentle Encouragement (6:9-20)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Borlaug</dc:creator>
  <cp:lastModifiedBy>Erik Borlaug</cp:lastModifiedBy>
  <cp:revision>108</cp:revision>
  <cp:lastPrinted>2019-09-18T15:32:05Z</cp:lastPrinted>
  <dcterms:created xsi:type="dcterms:W3CDTF">2019-05-16T14:23:05Z</dcterms:created>
  <dcterms:modified xsi:type="dcterms:W3CDTF">2019-09-22T01:11:10Z</dcterms:modified>
</cp:coreProperties>
</file>