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8" r:id="rId3"/>
    <p:sldId id="259" r:id="rId4"/>
    <p:sldId id="260" r:id="rId5"/>
    <p:sldId id="267" r:id="rId6"/>
    <p:sldId id="268" r:id="rId7"/>
    <p:sldId id="269" r:id="rId8"/>
    <p:sldId id="270" r:id="rId9"/>
    <p:sldId id="261" r:id="rId10"/>
    <p:sldId id="265" r:id="rId11"/>
    <p:sldId id="266" r:id="rId12"/>
    <p:sldId id="257" r:id="rId13"/>
    <p:sldId id="271" r:id="rId1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7C6"/>
    <a:srgbClr val="D1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19"/>
    <p:restoredTop sz="62909"/>
  </p:normalViewPr>
  <p:slideViewPr>
    <p:cSldViewPr snapToGrid="0" snapToObjects="1">
      <p:cViewPr varScale="1">
        <p:scale>
          <a:sx n="64" d="100"/>
          <a:sy n="64" d="100"/>
        </p:scale>
        <p:origin x="16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spPr>
            <a:solidFill>
              <a:schemeClr val="accent6">
                <a:lumMod val="75000"/>
              </a:schemeClr>
            </a:solidFill>
          </c:spPr>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B5F-7C47-AF12-5B3689FF76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665-8D4D-A0F1-75D0EA4E4B1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2B5F-7C47-AF12-5B3689FF76C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1990</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663-1F4F-9ED8-C1687647B49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663-1F4F-9ED8-C1687647B49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D663-1F4F-9ED8-C1687647B49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Sheet1!$B$2:$B$7</c:f>
              <c:numCache>
                <c:formatCode>General</c:formatCode>
                <c:ptCount val="6"/>
                <c:pt idx="0">
                  <c:v>10</c:v>
                </c:pt>
                <c:pt idx="1">
                  <c:v>9</c:v>
                </c:pt>
                <c:pt idx="2">
                  <c:v>11</c:v>
                </c:pt>
                <c:pt idx="3">
                  <c:v>16</c:v>
                </c:pt>
                <c:pt idx="4">
                  <c:v>17</c:v>
                </c:pt>
                <c:pt idx="5">
                  <c:v>23</c:v>
                </c:pt>
              </c:numCache>
            </c:numRef>
          </c:val>
          <c:smooth val="0"/>
          <c:extLst>
            <c:ext xmlns:c16="http://schemas.microsoft.com/office/drawing/2014/chart" uri="{C3380CC4-5D6E-409C-BE32-E72D297353CC}">
              <c16:uniqueId val="{00000000-F028-FB44-8711-20075397F2C2}"/>
            </c:ext>
          </c:extLst>
        </c:ser>
        <c:ser>
          <c:idx val="1"/>
          <c:order val="1"/>
          <c:tx>
            <c:strRef>
              <c:f>Sheet1!$C$1</c:f>
              <c:strCache>
                <c:ptCount val="1"/>
                <c:pt idx="0">
                  <c:v>Women</c:v>
                </c:pt>
              </c:strCache>
            </c:strRef>
          </c:tx>
          <c:spPr>
            <a:ln w="28575" cap="rnd">
              <a:solidFill>
                <a:srgbClr val="FF40FF"/>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Sheet1!$C$2:$C$7</c:f>
              <c:numCache>
                <c:formatCode>General</c:formatCode>
                <c:ptCount val="6"/>
                <c:pt idx="0">
                  <c:v>8</c:v>
                </c:pt>
                <c:pt idx="1">
                  <c:v>8</c:v>
                </c:pt>
                <c:pt idx="2">
                  <c:v>9</c:v>
                </c:pt>
                <c:pt idx="3">
                  <c:v>11</c:v>
                </c:pt>
                <c:pt idx="4">
                  <c:v>13</c:v>
                </c:pt>
                <c:pt idx="5">
                  <c:v>17</c:v>
                </c:pt>
              </c:numCache>
            </c:numRef>
          </c:val>
          <c:smooth val="0"/>
          <c:extLst>
            <c:ext xmlns:c16="http://schemas.microsoft.com/office/drawing/2014/chart" uri="{C3380CC4-5D6E-409C-BE32-E72D297353CC}">
              <c16:uniqueId val="{00000003-F028-FB44-8711-20075397F2C2}"/>
            </c:ext>
          </c:extLst>
        </c:ser>
        <c:dLbls>
          <c:showLegendKey val="0"/>
          <c:showVal val="0"/>
          <c:showCatName val="0"/>
          <c:showSerName val="0"/>
          <c:showPercent val="0"/>
          <c:showBubbleSize val="0"/>
        </c:dLbls>
        <c:marker val="1"/>
        <c:smooth val="0"/>
        <c:axId val="1047640528"/>
        <c:axId val="1047924144"/>
      </c:lineChart>
      <c:catAx>
        <c:axId val="104764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924144"/>
        <c:crosses val="autoZero"/>
        <c:auto val="1"/>
        <c:lblAlgn val="ctr"/>
        <c:lblOffset val="100"/>
        <c:noMultiLvlLbl val="0"/>
      </c:catAx>
      <c:valAx>
        <c:axId val="104792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640528"/>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1977C-45BB-C142-8376-EB9A5C4A78A3}" type="datetimeFigureOut">
              <a:rPr lang="en-US" smtClean="0"/>
              <a:t>9/13/19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4474E-4A73-0D48-B646-287D3EB690B3}" type="slidenum">
              <a:rPr lang="en-US" smtClean="0"/>
              <a:t>‹#›</a:t>
            </a:fld>
            <a:endParaRPr lang="en-US"/>
          </a:p>
        </p:txBody>
      </p:sp>
    </p:spTree>
    <p:extLst>
      <p:ext uri="{BB962C8B-B14F-4D97-AF65-F5344CB8AC3E}">
        <p14:creationId xmlns:p14="http://schemas.microsoft.com/office/powerpoint/2010/main" val="163652837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THIS CHART MIGHT BE A GOOD THING. PEOPLE ARE WAITING UNTIL THEY ARE OLDER THAN 18 TO GET MARRIED! I THINK MOST 18 YEAR OLDS WOULD AGREE THAT THEY AREN’T QUITE READY FOR THE RESPONSIBILITIES OF MARRIAGE AT THAT AGE.</a:t>
            </a:r>
          </a:p>
        </p:txBody>
      </p:sp>
      <p:sp>
        <p:nvSpPr>
          <p:cNvPr id="4" name="Slide Number Placeholder 3"/>
          <p:cNvSpPr>
            <a:spLocks noGrp="1"/>
          </p:cNvSpPr>
          <p:nvPr>
            <p:ph type="sldNum" sz="quarter" idx="5"/>
          </p:nvPr>
        </p:nvSpPr>
        <p:spPr/>
        <p:txBody>
          <a:bodyPr/>
          <a:lstStyle/>
          <a:p>
            <a:fld id="{25673CB4-2AC7-5640-9D87-EE277AC81BA4}" type="slidenum">
              <a:rPr lang="en-US" smtClean="0"/>
              <a:t>2</a:t>
            </a:fld>
            <a:endParaRPr lang="en-US"/>
          </a:p>
        </p:txBody>
      </p:sp>
    </p:spTree>
    <p:extLst>
      <p:ext uri="{BB962C8B-B14F-4D97-AF65-F5344CB8AC3E}">
        <p14:creationId xmlns:p14="http://schemas.microsoft.com/office/powerpoint/2010/main" val="217144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74474E-4A73-0D48-B646-287D3EB690B3}" type="slidenum">
              <a:rPr lang="en-US" smtClean="0"/>
              <a:t>13</a:t>
            </a:fld>
            <a:endParaRPr lang="en-US"/>
          </a:p>
        </p:txBody>
      </p:sp>
    </p:spTree>
    <p:extLst>
      <p:ext uri="{BB962C8B-B14F-4D97-AF65-F5344CB8AC3E}">
        <p14:creationId xmlns:p14="http://schemas.microsoft.com/office/powerpoint/2010/main" val="323548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CHART AGREES WITH THIS ONE, THAT PEOPLE ARE WAITING EVEN LATER THAN 18 TO GET MARRIED.</a:t>
            </a:r>
          </a:p>
        </p:txBody>
      </p:sp>
      <p:sp>
        <p:nvSpPr>
          <p:cNvPr id="4" name="Slide Number Placeholder 3"/>
          <p:cNvSpPr>
            <a:spLocks noGrp="1"/>
          </p:cNvSpPr>
          <p:nvPr>
            <p:ph type="sldNum" sz="quarter" idx="5"/>
          </p:nvPr>
        </p:nvSpPr>
        <p:spPr/>
        <p:txBody>
          <a:bodyPr/>
          <a:lstStyle/>
          <a:p>
            <a:fld id="{25673CB4-2AC7-5640-9D87-EE277AC81BA4}" type="slidenum">
              <a:rPr lang="en-US" smtClean="0"/>
              <a:t>3</a:t>
            </a:fld>
            <a:endParaRPr lang="en-US"/>
          </a:p>
        </p:txBody>
      </p:sp>
    </p:spTree>
    <p:extLst>
      <p:ext uri="{BB962C8B-B14F-4D97-AF65-F5344CB8AC3E}">
        <p14:creationId xmlns:p14="http://schemas.microsoft.com/office/powerpoint/2010/main" val="260015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THOSE WHO DO GET MARRIED ARE WAITING LATER AND LATER. IN THE MID-1900’S BOTH MEN AND WOMEN WERE GETTING RELATIVELY YOUNG, THAT IS NO LONGER THE CASE! SOME DON’T GET MARRIED AT ALL.</a:t>
            </a:r>
          </a:p>
          <a:p>
            <a:endParaRPr lang="en-US" dirty="0"/>
          </a:p>
          <a:p>
            <a:r>
              <a:rPr lang="en-US" dirty="0"/>
              <a:t>Remember, these charts do not go into explaining why there has been a societal shift to singleness. All these charts do is track what HAS happened. It is not our goal this weekend to dissect the causes, but to explore the facts: people are getting married later and later, or not at all.</a:t>
            </a:r>
          </a:p>
          <a:p>
            <a:endParaRPr lang="en-US" dirty="0"/>
          </a:p>
          <a:p>
            <a:r>
              <a:rPr lang="en-US" dirty="0"/>
              <a:t>LONG PAUSE…HOLD MY HAND UP TO MY EAR TO HEAR BETTER.</a:t>
            </a:r>
          </a:p>
          <a:p>
            <a:endParaRPr lang="en-US" dirty="0"/>
          </a:p>
          <a:p>
            <a:r>
              <a:rPr lang="en-US" dirty="0"/>
              <a:t>And I think I just heard a well-intentioned match-maker in the back say something like, “Challenge accepted!” =)</a:t>
            </a:r>
          </a:p>
          <a:p>
            <a:endParaRPr lang="en-US" dirty="0"/>
          </a:p>
          <a:p>
            <a:r>
              <a:rPr lang="en-US" dirty="0"/>
              <a:t>The fact that we just laughed reveals there is a kernel of truth in the joke. Actually, we are here this weekend to reevaluate what the Bible says about singleness and maybe learn that the season of life has more value and purpose. That it isn’t a circumstance to be rescued from.</a:t>
            </a:r>
          </a:p>
        </p:txBody>
      </p:sp>
      <p:sp>
        <p:nvSpPr>
          <p:cNvPr id="4" name="Slide Number Placeholder 3"/>
          <p:cNvSpPr>
            <a:spLocks noGrp="1"/>
          </p:cNvSpPr>
          <p:nvPr>
            <p:ph type="sldNum" sz="quarter" idx="5"/>
          </p:nvPr>
        </p:nvSpPr>
        <p:spPr/>
        <p:txBody>
          <a:bodyPr/>
          <a:lstStyle/>
          <a:p>
            <a:fld id="{25673CB4-2AC7-5640-9D87-EE277AC81BA4}" type="slidenum">
              <a:rPr lang="en-US" smtClean="0"/>
              <a:t>4</a:t>
            </a:fld>
            <a:endParaRPr lang="en-US"/>
          </a:p>
        </p:txBody>
      </p:sp>
    </p:spTree>
    <p:extLst>
      <p:ext uri="{BB962C8B-B14F-4D97-AF65-F5344CB8AC3E}">
        <p14:creationId xmlns:p14="http://schemas.microsoft.com/office/powerpoint/2010/main" val="56974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Owen Strachan</a:t>
            </a:r>
          </a:p>
        </p:txBody>
      </p:sp>
      <p:sp>
        <p:nvSpPr>
          <p:cNvPr id="4" name="Slide Number Placeholder 3"/>
          <p:cNvSpPr>
            <a:spLocks noGrp="1"/>
          </p:cNvSpPr>
          <p:nvPr>
            <p:ph type="sldNum" sz="quarter" idx="5"/>
          </p:nvPr>
        </p:nvSpPr>
        <p:spPr/>
        <p:txBody>
          <a:bodyPr/>
          <a:lstStyle/>
          <a:p>
            <a:fld id="{25673CB4-2AC7-5640-9D87-EE277AC81BA4}" type="slidenum">
              <a:rPr lang="en-US" smtClean="0"/>
              <a:t>5</a:t>
            </a:fld>
            <a:endParaRPr lang="en-US"/>
          </a:p>
        </p:txBody>
      </p:sp>
    </p:spTree>
    <p:extLst>
      <p:ext uri="{BB962C8B-B14F-4D97-AF65-F5344CB8AC3E}">
        <p14:creationId xmlns:p14="http://schemas.microsoft.com/office/powerpoint/2010/main" val="244390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Marriage:</a:t>
            </a:r>
          </a:p>
          <a:p>
            <a:pPr marL="228600" indent="-228600">
              <a:buAutoNum type="arabicPeriod"/>
            </a:pPr>
            <a:r>
              <a:rPr lang="en-US" dirty="0"/>
              <a:t>Gen. 2:28 – It is not good for man to be alone</a:t>
            </a:r>
          </a:p>
          <a:p>
            <a:pPr marL="228600" indent="-228600">
              <a:buAutoNum type="arabicPeriod"/>
            </a:pPr>
            <a:r>
              <a:rPr lang="en-US" dirty="0"/>
              <a:t>Eph. 5:22-33 – Marriage</a:t>
            </a:r>
            <a:r>
              <a:rPr lang="en-US" baseline="0" dirty="0"/>
              <a:t> is to reflect X and the church. Marriage reveals a greater </a:t>
            </a:r>
            <a:r>
              <a:rPr lang="en-US" baseline="0"/>
              <a:t>mystery.</a:t>
            </a:r>
          </a:p>
          <a:p>
            <a:pPr marL="585216" lvl="1" indent="-228600">
              <a:buAutoNum type="arabicPeriod"/>
            </a:pPr>
            <a:r>
              <a:rPr lang="en-US" baseline="0"/>
              <a:t>Marriage </a:t>
            </a:r>
            <a:r>
              <a:rPr lang="en-US" baseline="0" dirty="0"/>
              <a:t>is temporary! Specific marriages will only last as long as spouses live, but marriage itself as an institution is limited to the created world (Matt. 22:30, </a:t>
            </a:r>
            <a:r>
              <a:rPr lang="en-US" sz="936" kern="1200" dirty="0">
                <a:solidFill>
                  <a:schemeClr val="tx1"/>
                </a:solidFill>
                <a:effectLst/>
                <a:latin typeface="+mn-lt"/>
                <a:ea typeface="+mn-ea"/>
                <a:cs typeface="+mn-cs"/>
              </a:rPr>
              <a:t>For in the resurrection they neither marry nor are given in marriage, but are like angels in heaven</a:t>
            </a:r>
            <a:r>
              <a:rPr lang="en-US" baseline="0" dirty="0"/>
              <a:t>)! However, the church’s marriage to Christ will last into eternity!</a:t>
            </a:r>
          </a:p>
          <a:p>
            <a:pPr marL="228600" indent="-228600">
              <a:buAutoNum type="arabicPeriod"/>
            </a:pPr>
            <a:r>
              <a:rPr lang="en-US" baseline="0" dirty="0"/>
              <a:t>Gen. 1:8 – There are blessings to being married. One of them is being able to have children. Song of Solomon. Rom. 7:1-5, stability and permanence. Gen. 2.24 &amp; 1 Cor,. 6 – The blessing of the one-flesh dynamic.</a:t>
            </a:r>
            <a:endParaRPr lang="en-US" dirty="0"/>
          </a:p>
          <a:p>
            <a:pPr marL="228600" indent="-228600">
              <a:buAutoNum type="arabicPeriod"/>
            </a:pPr>
            <a:r>
              <a:rPr lang="en-US" dirty="0"/>
              <a:t>Heb. 13:4; 1 Cor. 7:1-5 – Physical intimacy in marriage can guard against immorality, but marriage still requires self-control!</a:t>
            </a:r>
          </a:p>
          <a:p>
            <a:pPr marL="228600" indent="-228600">
              <a:buAutoNum type="arabicPeriod"/>
            </a:pPr>
            <a:r>
              <a:rPr lang="en-US" dirty="0"/>
              <a:t>1Matt. 19:10-12 – Despite all of these things being true, some still choose singleness!</a:t>
            </a:r>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6</a:t>
            </a:fld>
            <a:endParaRPr lang="en-US"/>
          </a:p>
        </p:txBody>
      </p:sp>
    </p:spTree>
    <p:extLst>
      <p:ext uri="{BB962C8B-B14F-4D97-AF65-F5344CB8AC3E}">
        <p14:creationId xmlns:p14="http://schemas.microsoft.com/office/powerpoint/2010/main" val="316149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a:t>Regarding</a:t>
            </a:r>
            <a:r>
              <a:rPr lang="en-US" baseline="0" dirty="0"/>
              <a:t> singleness:</a:t>
            </a:r>
          </a:p>
          <a:p>
            <a:pPr marL="228600" indent="-228600">
              <a:buAutoNum type="arabicPeriod"/>
            </a:pPr>
            <a:r>
              <a:rPr lang="en-US" baseline="0" dirty="0"/>
              <a:t>1 Cor. 7:6-7, 25-28 – Being single is a perfectly acceptable thing to be.</a:t>
            </a:r>
          </a:p>
          <a:p>
            <a:pPr marL="228600" indent="-228600">
              <a:buAutoNum type="arabicPeriod"/>
            </a:pPr>
            <a:r>
              <a:rPr lang="en-US" baseline="0" dirty="0"/>
              <a:t>1 Eph. 5:22-33 – Every Christian is already a part of what earthly marriage points toward!</a:t>
            </a:r>
          </a:p>
          <a:p>
            <a:pPr marL="228600" indent="-228600">
              <a:buAutoNum type="arabicPeriod"/>
            </a:pPr>
            <a:r>
              <a:rPr lang="en-US" baseline="0" dirty="0"/>
              <a:t>Chart – Being single is a blessing to you and to others</a:t>
            </a:r>
          </a:p>
          <a:p>
            <a:pPr marL="228600" indent="-228600">
              <a:buAutoNum type="arabicPeriod"/>
            </a:pPr>
            <a:r>
              <a:rPr lang="en-US" baseline="0" dirty="0"/>
              <a:t>1 Cor. 7:36-38 – Self-control is required of every believer regardless of their marital status</a:t>
            </a:r>
          </a:p>
          <a:p>
            <a:pPr marL="228600" indent="-228600">
              <a:buAutoNum type="arabicPeriod"/>
            </a:pPr>
            <a:r>
              <a:rPr lang="en-US" baseline="0" dirty="0"/>
              <a:t>Matt. 19:10-12 – Make sure your decision to be single is for the right reasons. Glorify God! You are saying that there is something more important to you than being a marriage with someone. And this is right!</a:t>
            </a:r>
            <a:endParaRPr lang="en-US" dirty="0"/>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7</a:t>
            </a:fld>
            <a:endParaRPr lang="en-US"/>
          </a:p>
        </p:txBody>
      </p:sp>
    </p:spTree>
    <p:extLst>
      <p:ext uri="{BB962C8B-B14F-4D97-AF65-F5344CB8AC3E}">
        <p14:creationId xmlns:p14="http://schemas.microsoft.com/office/powerpoint/2010/main" val="41712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one of the reasons we need to talk about this together?</a:t>
            </a:r>
          </a:p>
          <a:p>
            <a:endParaRPr lang="en-US" dirty="0"/>
          </a:p>
          <a:p>
            <a:r>
              <a:rPr lang="en-US" dirty="0"/>
              <a:t>Consider the following statements you may have heard someone make.</a:t>
            </a:r>
          </a:p>
          <a:p>
            <a:endParaRPr lang="en-US" dirty="0"/>
          </a:p>
          <a:p>
            <a:r>
              <a:rPr lang="en-US" dirty="0"/>
              <a:t>We need to talk about this together because well intentioned siblings in Christ may have a different perspective on our singleness that is not the most helpful, and if that’s the case, out of love for them we need to become aware of that and see what we can do to better serv them…</a:t>
            </a:r>
          </a:p>
          <a:p>
            <a:endParaRPr lang="en-US" dirty="0"/>
          </a:p>
          <a:p>
            <a:r>
              <a:rPr lang="en-US" dirty="0"/>
              <a:t>Let’s think about the following chapter in Matthew together to realize how important the church family is in the life of every Christian, but especially those who are single.</a:t>
            </a:r>
          </a:p>
        </p:txBody>
      </p:sp>
      <p:sp>
        <p:nvSpPr>
          <p:cNvPr id="4" name="Slide Number Placeholder 3"/>
          <p:cNvSpPr>
            <a:spLocks noGrp="1"/>
          </p:cNvSpPr>
          <p:nvPr>
            <p:ph type="sldNum" sz="quarter" idx="5"/>
          </p:nvPr>
        </p:nvSpPr>
        <p:spPr/>
        <p:txBody>
          <a:bodyPr/>
          <a:lstStyle/>
          <a:p>
            <a:fld id="{9F74474E-4A73-0D48-B646-287D3EB690B3}" type="slidenum">
              <a:rPr lang="en-US" smtClean="0"/>
              <a:t>9</a:t>
            </a:fld>
            <a:endParaRPr lang="en-US"/>
          </a:p>
        </p:txBody>
      </p:sp>
    </p:spTree>
    <p:extLst>
      <p:ext uri="{BB962C8B-B14F-4D97-AF65-F5344CB8AC3E}">
        <p14:creationId xmlns:p14="http://schemas.microsoft.com/office/powerpoint/2010/main" val="82396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Jesus is saying three things here, 1) some people, outside</a:t>
            </a:r>
            <a:r>
              <a:rPr lang="en-US" baseline="0" dirty="0"/>
              <a:t> of their control, we</a:t>
            </a:r>
            <a:r>
              <a:rPr lang="en-US" dirty="0"/>
              <a:t>re born without the ability to engage in physical</a:t>
            </a:r>
            <a:r>
              <a:rPr lang="en-US" baseline="0" dirty="0"/>
              <a:t> intimacy, 2) some people, against their will, were made incapable of engaging in physical intimacy and 3) that some people chose to refrain from marital intimacy for the sake of the kingdom!</a:t>
            </a:r>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10</a:t>
            </a:fld>
            <a:endParaRPr lang="en-US"/>
          </a:p>
        </p:txBody>
      </p:sp>
    </p:spTree>
    <p:extLst>
      <p:ext uri="{BB962C8B-B14F-4D97-AF65-F5344CB8AC3E}">
        <p14:creationId xmlns:p14="http://schemas.microsoft.com/office/powerpoint/2010/main" val="349422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36" kern="1200" dirty="0">
                <a:solidFill>
                  <a:schemeClr val="tx1"/>
                </a:solidFill>
                <a:effectLst/>
                <a:latin typeface="+mn-lt"/>
                <a:ea typeface="+mn-ea"/>
                <a:cs typeface="+mn-cs"/>
              </a:rPr>
              <a:t>Developing a congregational culture of hospitality</a:t>
            </a:r>
          </a:p>
          <a:p>
            <a:pPr lvl="0"/>
            <a:r>
              <a:rPr lang="en-US" sz="936" kern="1200" dirty="0">
                <a:solidFill>
                  <a:schemeClr val="tx1"/>
                </a:solidFill>
                <a:effectLst/>
                <a:latin typeface="+mn-lt"/>
                <a:ea typeface="+mn-ea"/>
                <a:cs typeface="+mn-cs"/>
              </a:rPr>
              <a:t>Encourage friendships that cross generational and marital divides.</a:t>
            </a:r>
          </a:p>
        </p:txBody>
      </p:sp>
      <p:sp>
        <p:nvSpPr>
          <p:cNvPr id="4" name="Slide Number Placeholder 3"/>
          <p:cNvSpPr>
            <a:spLocks noGrp="1"/>
          </p:cNvSpPr>
          <p:nvPr>
            <p:ph type="sldNum" sz="quarter" idx="5"/>
          </p:nvPr>
        </p:nvSpPr>
        <p:spPr/>
        <p:txBody>
          <a:bodyPr/>
          <a:lstStyle/>
          <a:p>
            <a:fld id="{9F74474E-4A73-0D48-B646-287D3EB690B3}" type="slidenum">
              <a:rPr lang="en-US" smtClean="0"/>
              <a:t>12</a:t>
            </a:fld>
            <a:endParaRPr lang="en-US"/>
          </a:p>
        </p:txBody>
      </p:sp>
    </p:spTree>
    <p:extLst>
      <p:ext uri="{BB962C8B-B14F-4D97-AF65-F5344CB8AC3E}">
        <p14:creationId xmlns:p14="http://schemas.microsoft.com/office/powerpoint/2010/main" val="45929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376412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0746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79439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41C8C-8919-5F4D-80B9-399CB50FA382}"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5806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D41C8C-8919-5F4D-80B9-399CB50FA382}"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6091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D41C8C-8919-5F4D-80B9-399CB50FA382}"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107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D41C8C-8919-5F4D-80B9-399CB50FA382}" type="datetimeFigureOut">
              <a:rPr lang="en-US" smtClean="0"/>
              <a:t>9/13/19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350518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D41C8C-8919-5F4D-80B9-399CB50FA382}" type="datetimeFigureOut">
              <a:rPr lang="en-US" smtClean="0"/>
              <a:t>9/13/19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120621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D41C8C-8919-5F4D-80B9-399CB50FA382}" type="datetimeFigureOut">
              <a:rPr lang="en-US" smtClean="0"/>
              <a:t>9/13/19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71452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D41C8C-8919-5F4D-80B9-399CB50FA382}"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58061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D41C8C-8919-5F4D-80B9-399CB50FA382}"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63E72-D283-F240-BF4C-F57F3551FCB5}" type="slidenum">
              <a:rPr lang="en-US" smtClean="0"/>
              <a:t>‹#›</a:t>
            </a:fld>
            <a:endParaRPr lang="en-US"/>
          </a:p>
        </p:txBody>
      </p:sp>
    </p:spTree>
    <p:extLst>
      <p:ext uri="{BB962C8B-B14F-4D97-AF65-F5344CB8AC3E}">
        <p14:creationId xmlns:p14="http://schemas.microsoft.com/office/powerpoint/2010/main" val="407181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38D41C8C-8919-5F4D-80B9-399CB50FA382}" type="datetimeFigureOut">
              <a:rPr lang="en-US" smtClean="0"/>
              <a:t>9/13/19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FA363E72-D283-F240-BF4C-F57F3551FCB5}" type="slidenum">
              <a:rPr lang="en-US" smtClean="0"/>
              <a:t>‹#›</a:t>
            </a:fld>
            <a:endParaRPr lang="en-US"/>
          </a:p>
        </p:txBody>
      </p:sp>
    </p:spTree>
    <p:extLst>
      <p:ext uri="{BB962C8B-B14F-4D97-AF65-F5344CB8AC3E}">
        <p14:creationId xmlns:p14="http://schemas.microsoft.com/office/powerpoint/2010/main" val="2836421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2E17-2A58-7844-B873-541BE55D277A}"/>
              </a:ext>
            </a:extLst>
          </p:cNvPr>
          <p:cNvSpPr>
            <a:spLocks noGrp="1"/>
          </p:cNvSpPr>
          <p:nvPr>
            <p:ph type="ctrTitle"/>
          </p:nvPr>
        </p:nvSpPr>
        <p:spPr>
          <a:xfrm>
            <a:off x="324852" y="4243135"/>
            <a:ext cx="5875644" cy="1053823"/>
          </a:xfrm>
        </p:spPr>
        <p:txBody>
          <a:bodyPr vert="horz" lIns="91440" tIns="45720" rIns="91440" bIns="45720" rtlCol="0" anchor="ctr">
            <a:normAutofit/>
          </a:bodyPr>
          <a:lstStyle/>
          <a:p>
            <a:pPr algn="r" defTabSz="914400"/>
            <a:r>
              <a:rPr lang="en-US" sz="2800" b="1" dirty="0">
                <a:latin typeface="Calisto MT" panose="02040603050505030304" pitchFamily="18" charset="77"/>
              </a:rPr>
              <a:t>Singles &amp; Their Churches: </a:t>
            </a:r>
            <a:br>
              <a:rPr lang="en-US" sz="2800" b="1" dirty="0">
                <a:latin typeface="Calisto MT" panose="02040603050505030304" pitchFamily="18" charset="77"/>
              </a:rPr>
            </a:br>
            <a:r>
              <a:rPr lang="en-US" sz="2800" b="1" dirty="0">
                <a:latin typeface="Calisto MT" panose="02040603050505030304" pitchFamily="18" charset="77"/>
              </a:rPr>
              <a:t>Helping Each Other Grow in Love</a:t>
            </a:r>
            <a:endParaRPr lang="en-US" sz="2800" dirty="0">
              <a:latin typeface="Calisto MT" panose="02040603050505030304" pitchFamily="18" charset="77"/>
            </a:endParaRPr>
          </a:p>
        </p:txBody>
      </p:sp>
      <p:pic>
        <p:nvPicPr>
          <p:cNvPr id="4" name="Picture 3">
            <a:extLst>
              <a:ext uri="{FF2B5EF4-FFF2-40B4-BE49-F238E27FC236}">
                <a16:creationId xmlns:a16="http://schemas.microsoft.com/office/drawing/2014/main" id="{57455367-5523-8148-874A-F4EC3A7C4EB9}"/>
              </a:ext>
            </a:extLst>
          </p:cNvPr>
          <p:cNvPicPr>
            <a:picLocks noChangeAspect="1"/>
          </p:cNvPicPr>
          <p:nvPr/>
        </p:nvPicPr>
        <p:blipFill rotWithShape="1">
          <a:blip r:embed="rId2"/>
          <a:srcRect l="10600" r="-2" b="-2"/>
          <a:stretch/>
        </p:blipFill>
        <p:spPr>
          <a:xfrm>
            <a:off x="-2987" y="10"/>
            <a:ext cx="9143999" cy="3809990"/>
          </a:xfrm>
          <a:prstGeom prst="rect">
            <a:avLst/>
          </a:prstGeom>
        </p:spPr>
      </p:pic>
      <p:cxnSp>
        <p:nvCxnSpPr>
          <p:cNvPr id="18"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386755"/>
            <a:ext cx="0" cy="7620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968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wooden, sitting, floor&#10;&#10;Description automatically generated">
            <a:extLst>
              <a:ext uri="{FF2B5EF4-FFF2-40B4-BE49-F238E27FC236}">
                <a16:creationId xmlns:a16="http://schemas.microsoft.com/office/drawing/2014/main" id="{7384481E-0066-0340-8D6F-279A72A6647B}"/>
              </a:ext>
            </a:extLst>
          </p:cNvPr>
          <p:cNvPicPr>
            <a:picLocks noChangeAspect="1"/>
          </p:cNvPicPr>
          <p:nvPr/>
        </p:nvPicPr>
        <p:blipFill>
          <a:blip r:embed="rId3"/>
          <a:stretch>
            <a:fillRect/>
          </a:stretch>
        </p:blipFill>
        <p:spPr>
          <a:xfrm>
            <a:off x="0" y="-381000"/>
            <a:ext cx="9144000" cy="6096000"/>
          </a:xfrm>
          <a:prstGeom prst="rect">
            <a:avLst/>
          </a:prstGeom>
        </p:spPr>
      </p:pic>
      <p:sp>
        <p:nvSpPr>
          <p:cNvPr id="9" name="Rectangle 8">
            <a:extLst>
              <a:ext uri="{FF2B5EF4-FFF2-40B4-BE49-F238E27FC236}">
                <a16:creationId xmlns:a16="http://schemas.microsoft.com/office/drawing/2014/main" id="{5BC66E4C-2B94-0F44-BC3A-430D132CA83D}"/>
              </a:ext>
            </a:extLst>
          </p:cNvPr>
          <p:cNvSpPr/>
          <p:nvPr/>
        </p:nvSpPr>
        <p:spPr>
          <a:xfrm>
            <a:off x="0" y="-11575"/>
            <a:ext cx="9144000" cy="5715000"/>
          </a:xfrm>
          <a:prstGeom prst="rect">
            <a:avLst/>
          </a:prstGeom>
          <a:solidFill>
            <a:schemeClr val="bg1">
              <a:lumMod val="8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2A5007-8F4A-E54F-BAAE-09D07FF19DFB}"/>
              </a:ext>
            </a:extLst>
          </p:cNvPr>
          <p:cNvSpPr>
            <a:spLocks noGrp="1"/>
          </p:cNvSpPr>
          <p:nvPr>
            <p:ph idx="1"/>
          </p:nvPr>
        </p:nvSpPr>
        <p:spPr>
          <a:xfrm>
            <a:off x="628649" y="173616"/>
            <a:ext cx="8133385" cy="4510861"/>
          </a:xfrm>
        </p:spPr>
        <p:txBody>
          <a:bodyPr>
            <a:normAutofit/>
          </a:bodyPr>
          <a:lstStyle/>
          <a:p>
            <a:pPr marL="0" indent="0" algn="ctr">
              <a:lnSpc>
                <a:spcPct val="120000"/>
              </a:lnSpc>
              <a:buNone/>
            </a:pP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“For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been so from birth</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been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eunuchs by men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themselves eunuchs for the sake of the kingdom of heaven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Let the one who is able to receive this receive it.”</a:t>
            </a:r>
          </a:p>
        </p:txBody>
      </p:sp>
      <p:sp>
        <p:nvSpPr>
          <p:cNvPr id="10" name="Title 1">
            <a:extLst>
              <a:ext uri="{FF2B5EF4-FFF2-40B4-BE49-F238E27FC236}">
                <a16:creationId xmlns:a16="http://schemas.microsoft.com/office/drawing/2014/main" id="{41E3A819-B871-0C4A-9A56-5F12496C2376}"/>
              </a:ext>
            </a:extLst>
          </p:cNvPr>
          <p:cNvSpPr>
            <a:spLocks noGrp="1"/>
          </p:cNvSpPr>
          <p:nvPr>
            <p:ph type="title"/>
          </p:nvPr>
        </p:nvSpPr>
        <p:spPr>
          <a:xfrm>
            <a:off x="2307943" y="3578127"/>
            <a:ext cx="4774795" cy="990600"/>
          </a:xfrm>
        </p:spPr>
        <p:txBody>
          <a:bodyPr>
            <a:normAutofit/>
          </a:bodyPr>
          <a:lstStyle/>
          <a:p>
            <a:pPr algn="ctr"/>
            <a:r>
              <a:rPr lang="en-US" sz="3200" b="1" dirty="0">
                <a:effectLst>
                  <a:outerShdw blurRad="50800" dist="38100" dir="2700000" algn="tl" rotWithShape="0">
                    <a:prstClr val="black">
                      <a:alpha val="40000"/>
                    </a:prstClr>
                  </a:outerShdw>
                </a:effectLst>
                <a:latin typeface="Calisto MT" panose="02040603050505030304" pitchFamily="18" charset="77"/>
              </a:rPr>
              <a:t>Matt. 19:10-12 </a:t>
            </a:r>
            <a:r>
              <a:rPr lang="en-US" sz="3200" dirty="0">
                <a:effectLst>
                  <a:outerShdw blurRad="50800" dist="38100" dir="2700000" algn="tl" rotWithShape="0">
                    <a:prstClr val="black">
                      <a:alpha val="40000"/>
                    </a:prstClr>
                  </a:outerShdw>
                </a:effectLst>
                <a:latin typeface="Calisto MT" panose="02040603050505030304" pitchFamily="18" charset="77"/>
              </a:rPr>
              <a:t>- </a:t>
            </a:r>
            <a:r>
              <a:rPr lang="en-US" sz="3200" i="1" dirty="0">
                <a:effectLst>
                  <a:outerShdw blurRad="50800" dist="38100" dir="2700000" algn="tl" rotWithShape="0">
                    <a:prstClr val="black">
                      <a:alpha val="40000"/>
                    </a:prstClr>
                  </a:outerShdw>
                </a:effectLst>
                <a:latin typeface="Calisto MT" panose="02040603050505030304" pitchFamily="18" charset="77"/>
              </a:rPr>
              <a:t>NLT</a:t>
            </a:r>
          </a:p>
        </p:txBody>
      </p:sp>
    </p:spTree>
    <p:extLst>
      <p:ext uri="{BB962C8B-B14F-4D97-AF65-F5344CB8AC3E}">
        <p14:creationId xmlns:p14="http://schemas.microsoft.com/office/powerpoint/2010/main" val="83987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1E5443-1D66-EF4E-AAB7-B7ED4B4CFAC8}"/>
              </a:ext>
            </a:extLst>
          </p:cNvPr>
          <p:cNvSpPr>
            <a:spLocks noGrp="1"/>
          </p:cNvSpPr>
          <p:nvPr>
            <p:ph idx="1"/>
          </p:nvPr>
        </p:nvSpPr>
        <p:spPr>
          <a:xfrm>
            <a:off x="586093" y="821252"/>
            <a:ext cx="3985907" cy="2813267"/>
          </a:xfrm>
        </p:spPr>
        <p:txBody>
          <a:bodyPr anchor="t">
            <a:noAutofit/>
          </a:bodyPr>
          <a:lstStyle/>
          <a:p>
            <a:pPr marL="0" indent="0" algn="just">
              <a:lnSpc>
                <a:spcPct val="110000"/>
              </a:lnSpc>
              <a:buNone/>
            </a:pPr>
            <a:r>
              <a:rPr lang="en-US" sz="2800" dirty="0">
                <a:effectLst>
                  <a:outerShdw blurRad="50800" dist="38100" dir="8100000" algn="tr" rotWithShape="0">
                    <a:prstClr val="black">
                      <a:alpha val="40000"/>
                    </a:prstClr>
                  </a:outerShdw>
                </a:effectLst>
                <a:latin typeface="Calisto MT" panose="02040603050505030304" pitchFamily="18" charset="77"/>
              </a:rPr>
              <a:t>“And everyone who has left houses or brothers or sisters or father or mother or children or lands, for my name’s sake, </a:t>
            </a:r>
            <a:r>
              <a:rPr lang="en-US" sz="2800" b="1" u="sng" dirty="0">
                <a:effectLst>
                  <a:outerShdw blurRad="50800" dist="38100" dir="8100000" algn="tr" rotWithShape="0">
                    <a:prstClr val="black">
                      <a:alpha val="40000"/>
                    </a:prstClr>
                  </a:outerShdw>
                </a:effectLst>
                <a:latin typeface="Calisto MT" panose="02040603050505030304" pitchFamily="18" charset="77"/>
              </a:rPr>
              <a:t>will receive a hundredfold</a:t>
            </a:r>
            <a:r>
              <a:rPr lang="en-US" sz="2800" dirty="0">
                <a:effectLst>
                  <a:outerShdw blurRad="50800" dist="38100" dir="8100000" algn="tr" rotWithShape="0">
                    <a:prstClr val="black">
                      <a:alpha val="40000"/>
                    </a:prstClr>
                  </a:outerShdw>
                </a:effectLst>
                <a:latin typeface="Calisto MT" panose="02040603050505030304" pitchFamily="18" charset="77"/>
              </a:rPr>
              <a:t> and will inherit eternal life.”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piece of paper&#10;&#10;Description automatically generated">
            <a:extLst>
              <a:ext uri="{FF2B5EF4-FFF2-40B4-BE49-F238E27FC236}">
                <a16:creationId xmlns:a16="http://schemas.microsoft.com/office/drawing/2014/main" id="{09A1F556-3AA4-3349-913F-10B106244612}"/>
              </a:ext>
            </a:extLst>
          </p:cNvPr>
          <p:cNvPicPr>
            <a:picLocks noChangeAspect="1"/>
          </p:cNvPicPr>
          <p:nvPr/>
        </p:nvPicPr>
        <p:blipFill rotWithShape="1">
          <a:blip r:embed="rId2"/>
          <a:srcRect l="19899" r="22290" b="2"/>
          <a:stretch/>
        </p:blipFill>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Title 1">
            <a:extLst>
              <a:ext uri="{FF2B5EF4-FFF2-40B4-BE49-F238E27FC236}">
                <a16:creationId xmlns:a16="http://schemas.microsoft.com/office/drawing/2014/main" id="{EDFC0BA4-C88E-9348-B07E-0CE3F8203692}"/>
              </a:ext>
            </a:extLst>
          </p:cNvPr>
          <p:cNvSpPr>
            <a:spLocks noGrp="1"/>
          </p:cNvSpPr>
          <p:nvPr>
            <p:ph type="title"/>
          </p:nvPr>
        </p:nvSpPr>
        <p:spPr>
          <a:xfrm>
            <a:off x="1184995" y="4535984"/>
            <a:ext cx="3387005" cy="990600"/>
          </a:xfrm>
        </p:spPr>
        <p:txBody>
          <a:bodyPr>
            <a:normAutofit/>
          </a:bodyPr>
          <a:lstStyle/>
          <a:p>
            <a:pPr algn="r"/>
            <a:r>
              <a:rPr lang="en-US" sz="2800" b="1" dirty="0">
                <a:effectLst>
                  <a:outerShdw blurRad="50800" dist="38100" dir="2700000" algn="tl" rotWithShape="0">
                    <a:prstClr val="black">
                      <a:alpha val="40000"/>
                    </a:prstClr>
                  </a:outerShdw>
                </a:effectLst>
                <a:latin typeface="Calisto MT" panose="02040603050505030304" pitchFamily="18" charset="77"/>
              </a:rPr>
              <a:t>Matt. 19:29</a:t>
            </a:r>
            <a:endParaRPr lang="en-US" sz="2800" i="1" dirty="0">
              <a:effectLst>
                <a:outerShdw blurRad="50800" dist="38100" dir="2700000" algn="tl" rotWithShape="0">
                  <a:prstClr val="black">
                    <a:alpha val="40000"/>
                  </a:prstClr>
                </a:outerShdw>
              </a:effectLst>
              <a:latin typeface="Calisto MT" panose="02040603050505030304" pitchFamily="18" charset="77"/>
            </a:endParaRPr>
          </a:p>
        </p:txBody>
      </p:sp>
    </p:spTree>
    <p:extLst>
      <p:ext uri="{BB962C8B-B14F-4D97-AF65-F5344CB8AC3E}">
        <p14:creationId xmlns:p14="http://schemas.microsoft.com/office/powerpoint/2010/main" val="693724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sign with white text&#10;&#10;Description automatically generated">
            <a:extLst>
              <a:ext uri="{FF2B5EF4-FFF2-40B4-BE49-F238E27FC236}">
                <a16:creationId xmlns:a16="http://schemas.microsoft.com/office/drawing/2014/main" id="{8599F47D-DC8F-3D40-9714-9FDCFD6D1790}"/>
              </a:ext>
            </a:extLst>
          </p:cNvPr>
          <p:cNvPicPr>
            <a:picLocks noChangeAspect="1"/>
          </p:cNvPicPr>
          <p:nvPr/>
        </p:nvPicPr>
        <p:blipFill>
          <a:blip r:embed="rId3"/>
          <a:stretch>
            <a:fillRect/>
          </a:stretch>
        </p:blipFill>
        <p:spPr>
          <a:xfrm>
            <a:off x="0" y="-906780"/>
            <a:ext cx="9144000" cy="6096000"/>
          </a:xfrm>
          <a:prstGeom prst="rect">
            <a:avLst/>
          </a:prstGeom>
        </p:spPr>
      </p:pic>
      <p:sp>
        <p:nvSpPr>
          <p:cNvPr id="14" name="Rectangle 13">
            <a:extLst>
              <a:ext uri="{FF2B5EF4-FFF2-40B4-BE49-F238E27FC236}">
                <a16:creationId xmlns:a16="http://schemas.microsoft.com/office/drawing/2014/main" id="{55F23CB9-AFD4-CA48-8BBF-15FBF42FA6CB}"/>
              </a:ext>
            </a:extLst>
          </p:cNvPr>
          <p:cNvSpPr/>
          <p:nvPr/>
        </p:nvSpPr>
        <p:spPr>
          <a:xfrm>
            <a:off x="0" y="2545080"/>
            <a:ext cx="9144000" cy="3169920"/>
          </a:xfrm>
          <a:prstGeom prst="rect">
            <a:avLst/>
          </a:prstGeom>
          <a:solidFill>
            <a:schemeClr val="tx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40F1745-B3E3-5C43-8575-872D6443EF25}"/>
              </a:ext>
            </a:extLst>
          </p:cNvPr>
          <p:cNvSpPr>
            <a:spLocks noGrp="1"/>
          </p:cNvSpPr>
          <p:nvPr>
            <p:ph sz="half" idx="1"/>
          </p:nvPr>
        </p:nvSpPr>
        <p:spPr>
          <a:xfrm>
            <a:off x="314325" y="2727960"/>
            <a:ext cx="4257675" cy="3169920"/>
          </a:xfrm>
        </p:spPr>
        <p:txBody>
          <a:bodyPr>
            <a:noAutofit/>
          </a:bodyPr>
          <a:lstStyle/>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Get to know them</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Initiate discipleship</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Ask, “How can I pray for you?”</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Utilize singles in the church</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Recognize their need for intimacy</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Give them chances to lead</a:t>
            </a:r>
          </a:p>
          <a:p>
            <a:pPr marL="457200" indent="-457200">
              <a:lnSpc>
                <a:spcPct val="110000"/>
              </a:lnSpc>
              <a:buFont typeface="+mj-lt"/>
              <a:buAutoNum type="arabicPeriod"/>
            </a:pPr>
            <a:r>
              <a:rPr lang="en-US" sz="1800" dirty="0">
                <a:solidFill>
                  <a:schemeClr val="bg1"/>
                </a:solidFill>
                <a:effectLst>
                  <a:outerShdw blurRad="50800" dist="38100" dir="8100000" algn="tr" rotWithShape="0">
                    <a:prstClr val="black">
                      <a:alpha val="40000"/>
                    </a:prstClr>
                  </a:outerShdw>
                </a:effectLst>
              </a:rPr>
              <a:t>Reach out to them at assemblies</a:t>
            </a:r>
          </a:p>
        </p:txBody>
      </p:sp>
      <p:sp>
        <p:nvSpPr>
          <p:cNvPr id="17" name="Content Placeholder 2">
            <a:extLst>
              <a:ext uri="{FF2B5EF4-FFF2-40B4-BE49-F238E27FC236}">
                <a16:creationId xmlns:a16="http://schemas.microsoft.com/office/drawing/2014/main" id="{D846D3D5-1919-5548-B0E0-ED7E9F2D008D}"/>
              </a:ext>
            </a:extLst>
          </p:cNvPr>
          <p:cNvSpPr txBox="1">
            <a:spLocks/>
          </p:cNvSpPr>
          <p:nvPr/>
        </p:nvSpPr>
        <p:spPr>
          <a:xfrm>
            <a:off x="4757737" y="2674620"/>
            <a:ext cx="4257675" cy="22402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assume singleness defines them</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start another program</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pray on your assumptions</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make them workhorses</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assume that relational intimacy is only met in the context of marriage</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wait until they’re married to ask them to lead</a:t>
            </a:r>
          </a:p>
          <a:p>
            <a:pPr marL="457200" indent="-457200">
              <a:buFont typeface="+mj-lt"/>
              <a:buAutoNum type="arabicPeriod"/>
            </a:pPr>
            <a:r>
              <a:rPr lang="en-US" sz="1800" dirty="0">
                <a:solidFill>
                  <a:schemeClr val="bg1"/>
                </a:solidFill>
                <a:effectLst>
                  <a:outerShdw blurRad="50800" dist="38100" dir="8100000" algn="tr" rotWithShape="0">
                    <a:prstClr val="black">
                      <a:alpha val="40000"/>
                    </a:prstClr>
                  </a:outerShdw>
                </a:effectLst>
              </a:rPr>
              <a:t>… reduce singles to a “project”</a:t>
            </a:r>
          </a:p>
        </p:txBody>
      </p:sp>
    </p:spTree>
    <p:extLst>
      <p:ext uri="{BB962C8B-B14F-4D97-AF65-F5344CB8AC3E}">
        <p14:creationId xmlns:p14="http://schemas.microsoft.com/office/powerpoint/2010/main" val="41341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up)">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up)">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up)">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up)">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animEffect transition="in" filter="wipe(up)">
                                      <p:cBhvr>
                                        <p:cTn id="42" dur="500"/>
                                        <p:tgtEl>
                                          <p:spTgt spid="1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up)">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7">
                                            <p:txEl>
                                              <p:pRg st="4" end="4"/>
                                            </p:txEl>
                                          </p:spTgt>
                                        </p:tgtEl>
                                        <p:attrNameLst>
                                          <p:attrName>style.visibility</p:attrName>
                                        </p:attrNameLst>
                                      </p:cBhvr>
                                      <p:to>
                                        <p:strVal val="visible"/>
                                      </p:to>
                                    </p:set>
                                    <p:animEffect transition="in" filter="wipe(up)">
                                      <p:cBhvr>
                                        <p:cTn id="52" dur="500"/>
                                        <p:tgtEl>
                                          <p:spTgt spid="1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wipe(up)">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7">
                                            <p:txEl>
                                              <p:pRg st="5" end="5"/>
                                            </p:txEl>
                                          </p:spTgt>
                                        </p:tgtEl>
                                        <p:attrNameLst>
                                          <p:attrName>style.visibility</p:attrName>
                                        </p:attrNameLst>
                                      </p:cBhvr>
                                      <p:to>
                                        <p:strVal val="visible"/>
                                      </p:to>
                                    </p:set>
                                    <p:animEffect transition="in" filter="wipe(up)">
                                      <p:cBhvr>
                                        <p:cTn id="62" dur="500"/>
                                        <p:tgtEl>
                                          <p:spTgt spid="1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wipe(up)">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7">
                                            <p:txEl>
                                              <p:pRg st="6" end="6"/>
                                            </p:txEl>
                                          </p:spTgt>
                                        </p:tgtEl>
                                        <p:attrNameLst>
                                          <p:attrName>style.visibility</p:attrName>
                                        </p:attrNameLst>
                                      </p:cBhvr>
                                      <p:to>
                                        <p:strVal val="visible"/>
                                      </p:to>
                                    </p:set>
                                    <p:animEffect transition="in" filter="wipe(up)">
                                      <p:cBhvr>
                                        <p:cTn id="7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2E17-2A58-7844-B873-541BE55D277A}"/>
              </a:ext>
            </a:extLst>
          </p:cNvPr>
          <p:cNvSpPr>
            <a:spLocks noGrp="1"/>
          </p:cNvSpPr>
          <p:nvPr>
            <p:ph type="ctrTitle"/>
          </p:nvPr>
        </p:nvSpPr>
        <p:spPr>
          <a:xfrm>
            <a:off x="324852" y="4243135"/>
            <a:ext cx="5875644" cy="1053823"/>
          </a:xfrm>
        </p:spPr>
        <p:txBody>
          <a:bodyPr vert="horz" lIns="91440" tIns="45720" rIns="91440" bIns="45720" rtlCol="0" anchor="ctr">
            <a:normAutofit/>
          </a:bodyPr>
          <a:lstStyle/>
          <a:p>
            <a:pPr algn="r" defTabSz="914400"/>
            <a:r>
              <a:rPr lang="en-US" sz="2800" b="1" dirty="0">
                <a:solidFill>
                  <a:schemeClr val="bg1"/>
                </a:solidFill>
                <a:latin typeface="Calisto MT" panose="02040603050505030304" pitchFamily="18" charset="77"/>
              </a:rPr>
              <a:t>Singles &amp; Their Churches: </a:t>
            </a:r>
            <a:br>
              <a:rPr lang="en-US" sz="2800" b="1" dirty="0">
                <a:solidFill>
                  <a:schemeClr val="bg1"/>
                </a:solidFill>
                <a:latin typeface="Calisto MT" panose="02040603050505030304" pitchFamily="18" charset="77"/>
              </a:rPr>
            </a:br>
            <a:r>
              <a:rPr lang="en-US" sz="2800" b="1" dirty="0">
                <a:solidFill>
                  <a:schemeClr val="bg1"/>
                </a:solidFill>
                <a:latin typeface="Calisto MT" panose="02040603050505030304" pitchFamily="18" charset="77"/>
              </a:rPr>
              <a:t>Helping Each Other Grow in Love</a:t>
            </a:r>
            <a:endParaRPr lang="en-US" sz="2800" dirty="0">
              <a:solidFill>
                <a:schemeClr val="bg1"/>
              </a:solidFill>
              <a:latin typeface="Calisto MT" panose="02040603050505030304" pitchFamily="18" charset="77"/>
            </a:endParaRPr>
          </a:p>
        </p:txBody>
      </p:sp>
      <p:pic>
        <p:nvPicPr>
          <p:cNvPr id="4" name="Picture 3">
            <a:extLst>
              <a:ext uri="{FF2B5EF4-FFF2-40B4-BE49-F238E27FC236}">
                <a16:creationId xmlns:a16="http://schemas.microsoft.com/office/drawing/2014/main" id="{57455367-5523-8148-874A-F4EC3A7C4EB9}"/>
              </a:ext>
            </a:extLst>
          </p:cNvPr>
          <p:cNvPicPr>
            <a:picLocks noChangeAspect="1"/>
          </p:cNvPicPr>
          <p:nvPr/>
        </p:nvPicPr>
        <p:blipFill rotWithShape="1">
          <a:blip r:embed="rId3"/>
          <a:srcRect l="10600" r="-2" b="-2"/>
          <a:stretch/>
        </p:blipFill>
        <p:spPr>
          <a:xfrm>
            <a:off x="-2987" y="10"/>
            <a:ext cx="9143999" cy="3809990"/>
          </a:xfrm>
          <a:prstGeom prst="rect">
            <a:avLst/>
          </a:prstGeom>
        </p:spPr>
      </p:pic>
    </p:spTree>
    <p:extLst>
      <p:ext uri="{BB962C8B-B14F-4D97-AF65-F5344CB8AC3E}">
        <p14:creationId xmlns:p14="http://schemas.microsoft.com/office/powerpoint/2010/main" val="46372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E03B-79F7-3143-98BD-87DA9E6F4B4A}"/>
              </a:ext>
            </a:extLst>
          </p:cNvPr>
          <p:cNvSpPr>
            <a:spLocks noGrp="1"/>
          </p:cNvSpPr>
          <p:nvPr>
            <p:ph type="title"/>
          </p:nvPr>
        </p:nvSpPr>
        <p:spPr/>
        <p:txBody>
          <a:bodyPr/>
          <a:lstStyle/>
          <a:p>
            <a:r>
              <a:rPr lang="en-US" dirty="0"/>
              <a:t>Percentage of Americans ages 18 years old or older who were married:</a:t>
            </a:r>
          </a:p>
        </p:txBody>
      </p:sp>
      <p:graphicFrame>
        <p:nvGraphicFramePr>
          <p:cNvPr id="4" name="Content Placeholder 3">
            <a:extLst>
              <a:ext uri="{FF2B5EF4-FFF2-40B4-BE49-F238E27FC236}">
                <a16:creationId xmlns:a16="http://schemas.microsoft.com/office/drawing/2014/main" id="{1010E013-9680-1C48-909F-7BCF0EABA74B}"/>
              </a:ext>
            </a:extLst>
          </p:cNvPr>
          <p:cNvGraphicFramePr>
            <a:graphicFrameLocks noGrp="1"/>
          </p:cNvGraphicFramePr>
          <p:nvPr>
            <p:ph idx="1"/>
          </p:nvPr>
        </p:nvGraphicFramePr>
        <p:xfrm>
          <a:off x="327709" y="1829288"/>
          <a:ext cx="4024373" cy="29490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8B773503-2D17-8C44-BC27-1749B4B1D1B7}"/>
              </a:ext>
            </a:extLst>
          </p:cNvPr>
          <p:cNvGraphicFramePr>
            <a:graphicFrameLocks/>
          </p:cNvGraphicFramePr>
          <p:nvPr/>
        </p:nvGraphicFramePr>
        <p:xfrm>
          <a:off x="4791920" y="1829288"/>
          <a:ext cx="4024373" cy="294907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03501FF-4FE3-AC4D-B86D-82092621612D}"/>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2017</a:t>
            </a:r>
          </a:p>
        </p:txBody>
      </p:sp>
    </p:spTree>
    <p:extLst>
      <p:ext uri="{BB962C8B-B14F-4D97-AF65-F5344CB8AC3E}">
        <p14:creationId xmlns:p14="http://schemas.microsoft.com/office/powerpoint/2010/main" val="10379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EB9F-0661-9446-9DF3-98A96D070E49}"/>
              </a:ext>
            </a:extLst>
          </p:cNvPr>
          <p:cNvSpPr>
            <a:spLocks noGrp="1"/>
          </p:cNvSpPr>
          <p:nvPr>
            <p:ph type="title"/>
          </p:nvPr>
        </p:nvSpPr>
        <p:spPr/>
        <p:txBody>
          <a:bodyPr/>
          <a:lstStyle/>
          <a:p>
            <a:r>
              <a:rPr lang="en-US" dirty="0"/>
              <a:t>Percent of men and women ages 25 and older who have never been married.</a:t>
            </a:r>
          </a:p>
        </p:txBody>
      </p:sp>
      <p:graphicFrame>
        <p:nvGraphicFramePr>
          <p:cNvPr id="4" name="Content Placeholder 3">
            <a:extLst>
              <a:ext uri="{FF2B5EF4-FFF2-40B4-BE49-F238E27FC236}">
                <a16:creationId xmlns:a16="http://schemas.microsoft.com/office/drawing/2014/main" id="{4921C469-3BB2-ED45-9A1B-C56FC75BF24D}"/>
              </a:ext>
            </a:extLst>
          </p:cNvPr>
          <p:cNvGraphicFramePr>
            <a:graphicFrameLocks noGrp="1"/>
          </p:cNvGraphicFramePr>
          <p:nvPr>
            <p:ph idx="1"/>
          </p:nvPr>
        </p:nvGraphicFramePr>
        <p:xfrm>
          <a:off x="628650" y="1520825"/>
          <a:ext cx="7886700" cy="36274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C870C49-5750-C047-8486-872CE334DEE5}"/>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2014</a:t>
            </a:r>
          </a:p>
        </p:txBody>
      </p:sp>
    </p:spTree>
    <p:extLst>
      <p:ext uri="{BB962C8B-B14F-4D97-AF65-F5344CB8AC3E}">
        <p14:creationId xmlns:p14="http://schemas.microsoft.com/office/powerpoint/2010/main" val="102155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61FD-FF22-9044-8CEF-B9666CE6E6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AD789-0959-854C-8079-EC74E5BF10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8DA7FC-9C63-5440-9C3D-7E9060184C4B}"/>
              </a:ext>
            </a:extLst>
          </p:cNvPr>
          <p:cNvPicPr>
            <a:picLocks noChangeAspect="1"/>
          </p:cNvPicPr>
          <p:nvPr/>
        </p:nvPicPr>
        <p:blipFill>
          <a:blip r:embed="rId3"/>
          <a:stretch>
            <a:fillRect/>
          </a:stretch>
        </p:blipFill>
        <p:spPr>
          <a:xfrm>
            <a:off x="276029" y="61415"/>
            <a:ext cx="8591941" cy="5592169"/>
          </a:xfrm>
          <a:prstGeom prst="rect">
            <a:avLst/>
          </a:prstGeom>
        </p:spPr>
      </p:pic>
    </p:spTree>
    <p:extLst>
      <p:ext uri="{BB962C8B-B14F-4D97-AF65-F5344CB8AC3E}">
        <p14:creationId xmlns:p14="http://schemas.microsoft.com/office/powerpoint/2010/main" val="281450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3805DA-F0DB-EF43-BF2C-90E6CE607F59}"/>
              </a:ext>
            </a:extLst>
          </p:cNvPr>
          <p:cNvSpPr txBox="1"/>
          <p:nvPr/>
        </p:nvSpPr>
        <p:spPr>
          <a:xfrm>
            <a:off x="2954842" y="1317758"/>
            <a:ext cx="3503831" cy="2502801"/>
          </a:xfrm>
          <a:prstGeom prst="rect">
            <a:avLst/>
          </a:prstGeom>
          <a:noFill/>
        </p:spPr>
        <p:txBody>
          <a:bodyPr wrap="square" rtlCol="0">
            <a:spAutoFit/>
          </a:bodyPr>
          <a:lstStyle/>
          <a:p>
            <a:pPr>
              <a:lnSpc>
                <a:spcPct val="120000"/>
              </a:lnSpc>
            </a:pPr>
            <a:r>
              <a:rPr lang="en-US" sz="2200" dirty="0"/>
              <a:t>“Of all the many cultural shifts the church did not see coming down the pike – and possibly at the top of the list – may be the growth of singleness.” </a:t>
            </a:r>
          </a:p>
        </p:txBody>
      </p:sp>
      <p:pic>
        <p:nvPicPr>
          <p:cNvPr id="9" name="Picture 8">
            <a:extLst>
              <a:ext uri="{FF2B5EF4-FFF2-40B4-BE49-F238E27FC236}">
                <a16:creationId xmlns:a16="http://schemas.microsoft.com/office/drawing/2014/main" id="{1B66F8CE-E65F-6C40-B10D-1AF62A1739F1}"/>
              </a:ext>
            </a:extLst>
          </p:cNvPr>
          <p:cNvPicPr>
            <a:picLocks noChangeAspect="1"/>
          </p:cNvPicPr>
          <p:nvPr/>
        </p:nvPicPr>
        <p:blipFill>
          <a:blip r:embed="rId3"/>
          <a:stretch>
            <a:fillRect/>
          </a:stretch>
        </p:blipFill>
        <p:spPr>
          <a:xfrm>
            <a:off x="0" y="0"/>
            <a:ext cx="9144000" cy="5715000"/>
          </a:xfrm>
          <a:prstGeom prst="rect">
            <a:avLst/>
          </a:prstGeom>
        </p:spPr>
      </p:pic>
      <p:sp>
        <p:nvSpPr>
          <p:cNvPr id="2" name="TextBox 1">
            <a:extLst>
              <a:ext uri="{FF2B5EF4-FFF2-40B4-BE49-F238E27FC236}">
                <a16:creationId xmlns:a16="http://schemas.microsoft.com/office/drawing/2014/main" id="{8EE674D7-4C36-D24E-B8EA-D548488165FE}"/>
              </a:ext>
            </a:extLst>
          </p:cNvPr>
          <p:cNvSpPr txBox="1"/>
          <p:nvPr/>
        </p:nvSpPr>
        <p:spPr>
          <a:xfrm>
            <a:off x="4391890" y="3351174"/>
            <a:ext cx="2123569" cy="430887"/>
          </a:xfrm>
          <a:prstGeom prst="rect">
            <a:avLst/>
          </a:prstGeom>
          <a:noFill/>
        </p:spPr>
        <p:txBody>
          <a:bodyPr wrap="square" rtlCol="0">
            <a:spAutoFit/>
          </a:bodyPr>
          <a:lstStyle/>
          <a:p>
            <a:r>
              <a:rPr lang="en-US" sz="2200" b="1" dirty="0">
                <a:solidFill>
                  <a:schemeClr val="tx1">
                    <a:lumMod val="85000"/>
                    <a:lumOff val="15000"/>
                  </a:schemeClr>
                </a:solidFill>
              </a:rPr>
              <a:t>- Owen Strachan</a:t>
            </a:r>
          </a:p>
        </p:txBody>
      </p:sp>
    </p:spTree>
    <p:extLst>
      <p:ext uri="{BB962C8B-B14F-4D97-AF65-F5344CB8AC3E}">
        <p14:creationId xmlns:p14="http://schemas.microsoft.com/office/powerpoint/2010/main" val="39288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687C6"/>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FE93E66-317C-674D-B3F1-9E58BD5E699B}"/>
              </a:ext>
            </a:extLst>
          </p:cNvPr>
          <p:cNvSpPr/>
          <p:nvPr/>
        </p:nvSpPr>
        <p:spPr>
          <a:xfrm>
            <a:off x="5036696" y="4857793"/>
            <a:ext cx="3875356" cy="717756"/>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879C95-581C-9D4B-93BF-91BB79B8195A}"/>
              </a:ext>
            </a:extLst>
          </p:cNvPr>
          <p:cNvSpPr/>
          <p:nvPr/>
        </p:nvSpPr>
        <p:spPr>
          <a:xfrm>
            <a:off x="5036695" y="4008508"/>
            <a:ext cx="386790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bg1"/>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7" name="Pentagon 26">
            <a:extLst>
              <a:ext uri="{FF2B5EF4-FFF2-40B4-BE49-F238E27FC236}">
                <a16:creationId xmlns:a16="http://schemas.microsoft.com/office/drawing/2014/main" id="{94E72072-CB51-1D43-AE97-CBF50B22F903}"/>
              </a:ext>
            </a:extLst>
          </p:cNvPr>
          <p:cNvSpPr/>
          <p:nvPr/>
        </p:nvSpPr>
        <p:spPr>
          <a:xfrm>
            <a:off x="195700" y="4008892"/>
            <a:ext cx="950664" cy="699207"/>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a:extLst>
              <a:ext uri="{FF2B5EF4-FFF2-40B4-BE49-F238E27FC236}">
                <a16:creationId xmlns:a16="http://schemas.microsoft.com/office/drawing/2014/main" id="{A227FC22-4520-FA45-AB96-5B285A43CFE2}"/>
              </a:ext>
            </a:extLst>
          </p:cNvPr>
          <p:cNvSpPr/>
          <p:nvPr/>
        </p:nvSpPr>
        <p:spPr>
          <a:xfrm>
            <a:off x="676154" y="4009132"/>
            <a:ext cx="4704931" cy="711335"/>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0" name="Pentagon 29">
            <a:extLst>
              <a:ext uri="{FF2B5EF4-FFF2-40B4-BE49-F238E27FC236}">
                <a16:creationId xmlns:a16="http://schemas.microsoft.com/office/drawing/2014/main" id="{E5709752-87B0-B341-B846-02C409C0AB9D}"/>
              </a:ext>
            </a:extLst>
          </p:cNvPr>
          <p:cNvSpPr/>
          <p:nvPr/>
        </p:nvSpPr>
        <p:spPr>
          <a:xfrm>
            <a:off x="194644" y="4855856"/>
            <a:ext cx="950663" cy="711335"/>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D7960F4A-A769-BF43-BE96-E6408CB8C2B4}"/>
              </a:ext>
            </a:extLst>
          </p:cNvPr>
          <p:cNvSpPr/>
          <p:nvPr/>
        </p:nvSpPr>
        <p:spPr>
          <a:xfrm>
            <a:off x="675099" y="4856096"/>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145307" y="993809"/>
            <a:ext cx="3297441"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rgbClr val="5C2984"/>
                </a:solidFill>
                <a:effectLst>
                  <a:outerShdw blurRad="50800" dist="38100" dir="8100000" algn="tr" rotWithShape="0">
                    <a:prstClr val="black">
                      <a:alpha val="40000"/>
                    </a:prstClr>
                  </a:outerShdw>
                </a:effectLst>
              </a:rPr>
              <a:t>REGARDING MARRIAGE:</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75590"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76650" y="2337603"/>
            <a:ext cx="4333620"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reflects a greater relationship, that of Christ with the church.</a:t>
            </a:r>
          </a:p>
        </p:txBody>
      </p:sp>
      <p:sp>
        <p:nvSpPr>
          <p:cNvPr id="36" name="TextBox 35">
            <a:extLst>
              <a:ext uri="{FF2B5EF4-FFF2-40B4-BE49-F238E27FC236}">
                <a16:creationId xmlns:a16="http://schemas.microsoft.com/office/drawing/2014/main" id="{C8231BFC-0252-B040-9EBC-8B1A61A81E26}"/>
              </a:ext>
            </a:extLst>
          </p:cNvPr>
          <p:cNvSpPr txBox="1"/>
          <p:nvPr/>
        </p:nvSpPr>
        <p:spPr>
          <a:xfrm>
            <a:off x="776646" y="4064819"/>
            <a:ext cx="4333624"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can help guard against immorality, but requires self-control.</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76647" y="1661578"/>
            <a:ext cx="3954801"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God created marriage, and it is good!</a:t>
            </a:r>
          </a:p>
        </p:txBody>
      </p:sp>
      <p:sp>
        <p:nvSpPr>
          <p:cNvPr id="38" name="TextBox 37">
            <a:extLst>
              <a:ext uri="{FF2B5EF4-FFF2-40B4-BE49-F238E27FC236}">
                <a16:creationId xmlns:a16="http://schemas.microsoft.com/office/drawing/2014/main" id="{8BC05D04-F2FD-C045-9459-C32377FCF4D2}"/>
              </a:ext>
            </a:extLst>
          </p:cNvPr>
          <p:cNvSpPr txBox="1"/>
          <p:nvPr/>
        </p:nvSpPr>
        <p:spPr>
          <a:xfrm>
            <a:off x="707335" y="5016045"/>
            <a:ext cx="4334777" cy="369332"/>
          </a:xfrm>
          <a:prstGeom prst="rect">
            <a:avLst/>
          </a:prstGeom>
          <a:noFill/>
        </p:spPr>
        <p:txBody>
          <a:bodyPr wrap="none" rtlCol="0">
            <a:spAutoFit/>
          </a:bodyPr>
          <a:lstStyle/>
          <a:p>
            <a:pPr algn="ctr"/>
            <a:r>
              <a:rPr lang="en-US" b="1" dirty="0">
                <a:solidFill>
                  <a:schemeClr val="bg1"/>
                </a:solidFill>
                <a:latin typeface="Calisto MT" panose="02040603050505030304" pitchFamily="18" charset="77"/>
              </a:rPr>
              <a:t>Not everyone chooses or is free to marry!</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43" name="TextBox 42">
            <a:extLst>
              <a:ext uri="{FF2B5EF4-FFF2-40B4-BE49-F238E27FC236}">
                <a16:creationId xmlns:a16="http://schemas.microsoft.com/office/drawing/2014/main" id="{1A5736FC-05C2-0F49-BECE-93D6DE10856B}"/>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44" name="TextBox 43">
            <a:extLst>
              <a:ext uri="{FF2B5EF4-FFF2-40B4-BE49-F238E27FC236}">
                <a16:creationId xmlns:a16="http://schemas.microsoft.com/office/drawing/2014/main" id="{3D2020F3-389D-F845-BD48-6E53ACC2EAD0}"/>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rgbClr val="5C2984"/>
                </a:solidFill>
              </a:rPr>
              <a:t>Gen. 2:28</a:t>
            </a:r>
          </a:p>
          <a:p>
            <a:r>
              <a:rPr lang="en-US" dirty="0">
                <a:solidFill>
                  <a:srgbClr val="5C2984"/>
                </a:solidFill>
              </a:rPr>
              <a:t>It is not good for man to be alone.</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rgbClr val="5C2984"/>
                </a:solidFill>
              </a:rPr>
              <a:t>Eph. 5:22-33</a:t>
            </a:r>
          </a:p>
          <a:p>
            <a:r>
              <a:rPr lang="en-US" dirty="0">
                <a:solidFill>
                  <a:srgbClr val="5C2984"/>
                </a:solidFill>
              </a:rPr>
              <a:t>Marriage reveals a greater mystery</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rgbClr val="5C2984"/>
                </a:solidFill>
              </a:rPr>
              <a:t>Gen. 1:28, 2:24</a:t>
            </a:r>
          </a:p>
          <a:p>
            <a:r>
              <a:rPr lang="en-US" dirty="0">
                <a:solidFill>
                  <a:srgbClr val="5C2984"/>
                </a:solidFill>
              </a:rPr>
              <a:t>There are blessings of marriage</a:t>
            </a:r>
          </a:p>
        </p:txBody>
      </p:sp>
      <p:sp>
        <p:nvSpPr>
          <p:cNvPr id="55" name="TextBox 54">
            <a:extLst>
              <a:ext uri="{FF2B5EF4-FFF2-40B4-BE49-F238E27FC236}">
                <a16:creationId xmlns:a16="http://schemas.microsoft.com/office/drawing/2014/main" id="{266E9A7C-6733-B842-B95E-838B2E737142}"/>
              </a:ext>
            </a:extLst>
          </p:cNvPr>
          <p:cNvSpPr txBox="1"/>
          <p:nvPr/>
        </p:nvSpPr>
        <p:spPr>
          <a:xfrm>
            <a:off x="5481577" y="4064819"/>
            <a:ext cx="3377143" cy="646331"/>
          </a:xfrm>
          <a:prstGeom prst="rect">
            <a:avLst/>
          </a:prstGeom>
          <a:noFill/>
        </p:spPr>
        <p:txBody>
          <a:bodyPr wrap="none" rtlCol="0">
            <a:noAutofit/>
          </a:bodyPr>
          <a:lstStyle/>
          <a:p>
            <a:r>
              <a:rPr lang="en-US" b="1" i="1" dirty="0">
                <a:solidFill>
                  <a:srgbClr val="5C2984"/>
                </a:solidFill>
              </a:rPr>
              <a:t>Heb. 13:4; 1 Cor. 7:1-5</a:t>
            </a:r>
          </a:p>
          <a:p>
            <a:r>
              <a:rPr lang="en-US" dirty="0">
                <a:solidFill>
                  <a:srgbClr val="5C2984"/>
                </a:solidFill>
              </a:rPr>
              <a:t>Physical intimacy is a blessing</a:t>
            </a:r>
          </a:p>
        </p:txBody>
      </p:sp>
      <p:sp>
        <p:nvSpPr>
          <p:cNvPr id="56" name="TextBox 55">
            <a:extLst>
              <a:ext uri="{FF2B5EF4-FFF2-40B4-BE49-F238E27FC236}">
                <a16:creationId xmlns:a16="http://schemas.microsoft.com/office/drawing/2014/main" id="{EB6376B1-6D10-594D-82A0-3BA2FF423AF3}"/>
              </a:ext>
            </a:extLst>
          </p:cNvPr>
          <p:cNvSpPr txBox="1"/>
          <p:nvPr/>
        </p:nvSpPr>
        <p:spPr>
          <a:xfrm>
            <a:off x="5481576" y="4902169"/>
            <a:ext cx="3377143" cy="646331"/>
          </a:xfrm>
          <a:prstGeom prst="rect">
            <a:avLst/>
          </a:prstGeom>
          <a:noFill/>
        </p:spPr>
        <p:txBody>
          <a:bodyPr wrap="none" rtlCol="0">
            <a:noAutofit/>
          </a:bodyPr>
          <a:lstStyle/>
          <a:p>
            <a:r>
              <a:rPr lang="en-US" b="1" i="1" dirty="0">
                <a:solidFill>
                  <a:srgbClr val="5C2984"/>
                </a:solidFill>
              </a:rPr>
              <a:t>Matt. 19:10-12</a:t>
            </a:r>
          </a:p>
          <a:p>
            <a:r>
              <a:rPr lang="en-US" dirty="0">
                <a:solidFill>
                  <a:srgbClr val="5C2984"/>
                </a:solidFill>
              </a:rPr>
              <a:t>Some chose singleness!</a:t>
            </a:r>
          </a:p>
        </p:txBody>
      </p:sp>
      <p:sp>
        <p:nvSpPr>
          <p:cNvPr id="41" name="Rectangle 40">
            <a:extLst>
              <a:ext uri="{FF2B5EF4-FFF2-40B4-BE49-F238E27FC236}">
                <a16:creationId xmlns:a16="http://schemas.microsoft.com/office/drawing/2014/main" id="{1FBEF1D6-F235-A144-9802-6FA032B36F10}"/>
              </a:ext>
            </a:extLst>
          </p:cNvPr>
          <p:cNvSpPr/>
          <p:nvPr/>
        </p:nvSpPr>
        <p:spPr>
          <a:xfrm>
            <a:off x="89137" y="1534801"/>
            <a:ext cx="8949356" cy="646331"/>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4BFF9BB-6619-BB4E-955B-7611050F0557}"/>
              </a:ext>
            </a:extLst>
          </p:cNvPr>
          <p:cNvSpPr/>
          <p:nvPr/>
        </p:nvSpPr>
        <p:spPr>
          <a:xfrm>
            <a:off x="154473" y="2254000"/>
            <a:ext cx="8949356" cy="816446"/>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86BF4E-8815-0941-9AF7-A4B5F89D8F5D}"/>
              </a:ext>
            </a:extLst>
          </p:cNvPr>
          <p:cNvSpPr/>
          <p:nvPr/>
        </p:nvSpPr>
        <p:spPr>
          <a:xfrm>
            <a:off x="97322" y="3057646"/>
            <a:ext cx="8949356" cy="869145"/>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F62D173-15B6-2D4A-9268-453034B521E2}"/>
              </a:ext>
            </a:extLst>
          </p:cNvPr>
          <p:cNvSpPr/>
          <p:nvPr/>
        </p:nvSpPr>
        <p:spPr>
          <a:xfrm>
            <a:off x="89137" y="3926405"/>
            <a:ext cx="8949356" cy="881578"/>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495FD86-0607-DD4F-A1F3-8A667ECD7CE4}"/>
              </a:ext>
            </a:extLst>
          </p:cNvPr>
          <p:cNvSpPr/>
          <p:nvPr/>
        </p:nvSpPr>
        <p:spPr>
          <a:xfrm>
            <a:off x="89137" y="4815719"/>
            <a:ext cx="8949356" cy="845197"/>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7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5"/>
                                        </p:tgtEl>
                                      </p:cBhvr>
                                    </p:animEffect>
                                    <p:set>
                                      <p:cBhvr>
                                        <p:cTn id="12" dur="1" fill="hold">
                                          <p:stCondLst>
                                            <p:cond delay="999"/>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6"/>
                                        </p:tgtEl>
                                      </p:cBhvr>
                                    </p:animEffect>
                                    <p:set>
                                      <p:cBhvr>
                                        <p:cTn id="17" dur="1" fill="hold">
                                          <p:stCondLst>
                                            <p:cond delay="9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57"/>
                                        </p:tgtEl>
                                      </p:cBhvr>
                                    </p:animEffect>
                                    <p:set>
                                      <p:cBhvr>
                                        <p:cTn id="22" dur="1" fill="hold">
                                          <p:stCondLst>
                                            <p:cond delay="999"/>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58"/>
                                        </p:tgtEl>
                                      </p:cBhvr>
                                    </p:animEffect>
                                    <p:set>
                                      <p:cBhvr>
                                        <p:cTn id="27"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CECF"/>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accent6">
                    <a:lumMod val="50000"/>
                  </a:schemeClr>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888900"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056426" y="986386"/>
            <a:ext cx="3366434"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chemeClr val="accent6">
                    <a:lumMod val="50000"/>
                  </a:schemeClr>
                </a:solidFill>
                <a:effectLst>
                  <a:outerShdw blurRad="50800" dist="38100" dir="8100000" algn="tr" rotWithShape="0">
                    <a:prstClr val="black">
                      <a:alpha val="40000"/>
                    </a:prstClr>
                  </a:outerShdw>
                </a:effectLst>
              </a:rPr>
              <a:t>REGARDING SINGLENESS:</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36262"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27489" y="2337603"/>
            <a:ext cx="4677622"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Every Christian is a part of the ultimate marriage as a member of the bride of Christ!</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47151" y="1661578"/>
            <a:ext cx="2271776"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Being single is good!</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chemeClr val="accent6">
                    <a:lumMod val="50000"/>
                  </a:schemeClr>
                </a:solidFill>
              </a:rPr>
              <a:t>1 Cor. 7:6-7</a:t>
            </a:r>
          </a:p>
          <a:p>
            <a:r>
              <a:rPr lang="en-US" dirty="0">
                <a:solidFill>
                  <a:schemeClr val="accent6">
                    <a:lumMod val="50000"/>
                  </a:schemeClr>
                </a:solidFill>
              </a:rPr>
              <a:t>Singleness is good &amp; glorifies God.</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chemeClr val="accent6">
                    <a:lumMod val="50000"/>
                  </a:schemeClr>
                </a:solidFill>
              </a:rPr>
              <a:t>Eph. 5:22-33</a:t>
            </a:r>
          </a:p>
          <a:p>
            <a:r>
              <a:rPr lang="en-US" dirty="0">
                <a:solidFill>
                  <a:schemeClr val="accent6">
                    <a:lumMod val="50000"/>
                  </a:schemeClr>
                </a:solidFill>
              </a:rPr>
              <a:t>Belong to the greater relationship</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chemeClr val="accent6">
                    <a:lumMod val="50000"/>
                  </a:schemeClr>
                </a:solidFill>
              </a:rPr>
              <a:t>See the chart:</a:t>
            </a:r>
          </a:p>
          <a:p>
            <a:r>
              <a:rPr lang="en-US" dirty="0">
                <a:solidFill>
                  <a:schemeClr val="accent6">
                    <a:lumMod val="50000"/>
                  </a:schemeClr>
                </a:solidFill>
              </a:rPr>
              <a:t>God uses singles in the kingdom!</a:t>
            </a:r>
          </a:p>
        </p:txBody>
      </p:sp>
      <p:sp>
        <p:nvSpPr>
          <p:cNvPr id="3" name="Rectangle 2">
            <a:extLst>
              <a:ext uri="{FF2B5EF4-FFF2-40B4-BE49-F238E27FC236}">
                <a16:creationId xmlns:a16="http://schemas.microsoft.com/office/drawing/2014/main" id="{0FF42CC9-EBDD-CE48-8352-940827DD886B}"/>
              </a:ext>
            </a:extLst>
          </p:cNvPr>
          <p:cNvSpPr/>
          <p:nvPr/>
        </p:nvSpPr>
        <p:spPr>
          <a:xfrm>
            <a:off x="73890" y="1536933"/>
            <a:ext cx="8949356" cy="646331"/>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8F33AB-F00F-C54E-A8CB-9A6C4D9CE091}"/>
              </a:ext>
            </a:extLst>
          </p:cNvPr>
          <p:cNvSpPr/>
          <p:nvPr/>
        </p:nvSpPr>
        <p:spPr>
          <a:xfrm>
            <a:off x="139226" y="2242277"/>
            <a:ext cx="8949356" cy="816446"/>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10EFC32-8E77-5441-8578-62A114454E8B}"/>
              </a:ext>
            </a:extLst>
          </p:cNvPr>
          <p:cNvSpPr/>
          <p:nvPr/>
        </p:nvSpPr>
        <p:spPr>
          <a:xfrm>
            <a:off x="82075" y="3045923"/>
            <a:ext cx="8949356" cy="869145"/>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29751F-8A8A-6440-A79C-58C089545BB0}"/>
              </a:ext>
            </a:extLst>
          </p:cNvPr>
          <p:cNvSpPr/>
          <p:nvPr/>
        </p:nvSpPr>
        <p:spPr>
          <a:xfrm>
            <a:off x="5036696" y="4857793"/>
            <a:ext cx="3875356" cy="717756"/>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2E2401-B06D-BB4B-8F7D-B3C845EDE8EB}"/>
              </a:ext>
            </a:extLst>
          </p:cNvPr>
          <p:cNvSpPr/>
          <p:nvPr/>
        </p:nvSpPr>
        <p:spPr>
          <a:xfrm>
            <a:off x="5036695" y="4008508"/>
            <a:ext cx="386790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a:extLst>
              <a:ext uri="{FF2B5EF4-FFF2-40B4-BE49-F238E27FC236}">
                <a16:creationId xmlns:a16="http://schemas.microsoft.com/office/drawing/2014/main" id="{C1434010-E451-3146-A10F-52CB0BBB1613}"/>
              </a:ext>
            </a:extLst>
          </p:cNvPr>
          <p:cNvSpPr/>
          <p:nvPr/>
        </p:nvSpPr>
        <p:spPr>
          <a:xfrm>
            <a:off x="195700" y="4008892"/>
            <a:ext cx="950664" cy="699207"/>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9D2E7E80-5D60-7641-A24A-C7090778D497}"/>
              </a:ext>
            </a:extLst>
          </p:cNvPr>
          <p:cNvSpPr/>
          <p:nvPr/>
        </p:nvSpPr>
        <p:spPr>
          <a:xfrm>
            <a:off x="676154" y="4009132"/>
            <a:ext cx="4704931" cy="711335"/>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9" name="Pentagon 28">
            <a:extLst>
              <a:ext uri="{FF2B5EF4-FFF2-40B4-BE49-F238E27FC236}">
                <a16:creationId xmlns:a16="http://schemas.microsoft.com/office/drawing/2014/main" id="{F8850444-049C-874B-9AC4-074792735A03}"/>
              </a:ext>
            </a:extLst>
          </p:cNvPr>
          <p:cNvSpPr/>
          <p:nvPr/>
        </p:nvSpPr>
        <p:spPr>
          <a:xfrm>
            <a:off x="194644" y="4855856"/>
            <a:ext cx="950663" cy="711335"/>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a:extLst>
              <a:ext uri="{FF2B5EF4-FFF2-40B4-BE49-F238E27FC236}">
                <a16:creationId xmlns:a16="http://schemas.microsoft.com/office/drawing/2014/main" id="{3D6026CA-FF46-334A-8A5F-0CC6ABCB74AB}"/>
              </a:ext>
            </a:extLst>
          </p:cNvPr>
          <p:cNvSpPr/>
          <p:nvPr/>
        </p:nvSpPr>
        <p:spPr>
          <a:xfrm>
            <a:off x="675099" y="4856096"/>
            <a:ext cx="4704931"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1" name="TextBox 30">
            <a:extLst>
              <a:ext uri="{FF2B5EF4-FFF2-40B4-BE49-F238E27FC236}">
                <a16:creationId xmlns:a16="http://schemas.microsoft.com/office/drawing/2014/main" id="{F29A7E05-8302-C949-956B-D3009D17171F}"/>
              </a:ext>
            </a:extLst>
          </p:cNvPr>
          <p:cNvSpPr txBox="1"/>
          <p:nvPr/>
        </p:nvSpPr>
        <p:spPr>
          <a:xfrm>
            <a:off x="736262" y="4182990"/>
            <a:ext cx="433362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requires self-control.</a:t>
            </a:r>
          </a:p>
        </p:txBody>
      </p:sp>
      <p:sp>
        <p:nvSpPr>
          <p:cNvPr id="32" name="TextBox 31">
            <a:extLst>
              <a:ext uri="{FF2B5EF4-FFF2-40B4-BE49-F238E27FC236}">
                <a16:creationId xmlns:a16="http://schemas.microsoft.com/office/drawing/2014/main" id="{1AD79965-5328-CC4C-A1E2-754AE4094CCF}"/>
              </a:ext>
            </a:extLst>
          </p:cNvPr>
          <p:cNvSpPr txBox="1"/>
          <p:nvPr/>
        </p:nvSpPr>
        <p:spPr>
          <a:xfrm>
            <a:off x="698659" y="4919135"/>
            <a:ext cx="4276028"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Those who choose singleness need to make sure it’s for the right reasons.</a:t>
            </a:r>
          </a:p>
        </p:txBody>
      </p:sp>
      <p:sp>
        <p:nvSpPr>
          <p:cNvPr id="36" name="TextBox 35">
            <a:extLst>
              <a:ext uri="{FF2B5EF4-FFF2-40B4-BE49-F238E27FC236}">
                <a16:creationId xmlns:a16="http://schemas.microsoft.com/office/drawing/2014/main" id="{EFCC4DE7-E7A9-CE47-AB17-234190B07CB9}"/>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38" name="TextBox 37">
            <a:extLst>
              <a:ext uri="{FF2B5EF4-FFF2-40B4-BE49-F238E27FC236}">
                <a16:creationId xmlns:a16="http://schemas.microsoft.com/office/drawing/2014/main" id="{FFDE2B9C-BBB7-C640-8B73-7C4BE6FB97C7}"/>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43" name="TextBox 42">
            <a:extLst>
              <a:ext uri="{FF2B5EF4-FFF2-40B4-BE49-F238E27FC236}">
                <a16:creationId xmlns:a16="http://schemas.microsoft.com/office/drawing/2014/main" id="{4776127A-FB57-8841-B31E-C7D6F81AA5E1}"/>
              </a:ext>
            </a:extLst>
          </p:cNvPr>
          <p:cNvSpPr txBox="1"/>
          <p:nvPr/>
        </p:nvSpPr>
        <p:spPr>
          <a:xfrm>
            <a:off x="5481577" y="4064819"/>
            <a:ext cx="3377143" cy="646331"/>
          </a:xfrm>
          <a:prstGeom prst="rect">
            <a:avLst/>
          </a:prstGeom>
          <a:noFill/>
        </p:spPr>
        <p:txBody>
          <a:bodyPr wrap="none" rtlCol="0">
            <a:noAutofit/>
          </a:bodyPr>
          <a:lstStyle/>
          <a:p>
            <a:r>
              <a:rPr lang="en-US" b="1" i="1" dirty="0">
                <a:solidFill>
                  <a:schemeClr val="accent6">
                    <a:lumMod val="50000"/>
                  </a:schemeClr>
                </a:solidFill>
              </a:rPr>
              <a:t>1 Cor. 7:36-38</a:t>
            </a:r>
          </a:p>
          <a:p>
            <a:r>
              <a:rPr lang="en-US" dirty="0">
                <a:solidFill>
                  <a:schemeClr val="accent6">
                    <a:lumMod val="50000"/>
                  </a:schemeClr>
                </a:solidFill>
              </a:rPr>
              <a:t>This is expected of every disciple</a:t>
            </a:r>
          </a:p>
        </p:txBody>
      </p:sp>
      <p:sp>
        <p:nvSpPr>
          <p:cNvPr id="44" name="TextBox 43">
            <a:extLst>
              <a:ext uri="{FF2B5EF4-FFF2-40B4-BE49-F238E27FC236}">
                <a16:creationId xmlns:a16="http://schemas.microsoft.com/office/drawing/2014/main" id="{AFA66380-B4D9-4441-81AA-25225E2B674B}"/>
              </a:ext>
            </a:extLst>
          </p:cNvPr>
          <p:cNvSpPr txBox="1"/>
          <p:nvPr/>
        </p:nvSpPr>
        <p:spPr>
          <a:xfrm>
            <a:off x="5481576" y="4902169"/>
            <a:ext cx="3377143" cy="646331"/>
          </a:xfrm>
          <a:prstGeom prst="rect">
            <a:avLst/>
          </a:prstGeom>
          <a:noFill/>
        </p:spPr>
        <p:txBody>
          <a:bodyPr wrap="none" rtlCol="0">
            <a:noAutofit/>
          </a:bodyPr>
          <a:lstStyle/>
          <a:p>
            <a:r>
              <a:rPr lang="en-US" b="1" i="1" dirty="0">
                <a:solidFill>
                  <a:schemeClr val="accent6">
                    <a:lumMod val="50000"/>
                  </a:schemeClr>
                </a:solidFill>
              </a:rPr>
              <a:t>Matt. 19:10-12</a:t>
            </a:r>
          </a:p>
          <a:p>
            <a:r>
              <a:rPr lang="en-US" dirty="0">
                <a:solidFill>
                  <a:schemeClr val="accent6">
                    <a:lumMod val="50000"/>
                  </a:schemeClr>
                </a:solidFill>
              </a:rPr>
              <a:t>Own the decision to God’s glory!</a:t>
            </a:r>
          </a:p>
        </p:txBody>
      </p:sp>
      <p:sp>
        <p:nvSpPr>
          <p:cNvPr id="46" name="Rectangle 45">
            <a:extLst>
              <a:ext uri="{FF2B5EF4-FFF2-40B4-BE49-F238E27FC236}">
                <a16:creationId xmlns:a16="http://schemas.microsoft.com/office/drawing/2014/main" id="{BFABCCDB-831A-9F4E-9321-BDA626894B5D}"/>
              </a:ext>
            </a:extLst>
          </p:cNvPr>
          <p:cNvSpPr/>
          <p:nvPr/>
        </p:nvSpPr>
        <p:spPr>
          <a:xfrm>
            <a:off x="-1056" y="3949166"/>
            <a:ext cx="8949356" cy="881578"/>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07EDBB7-F490-AB42-A7C4-F52B5EFD2A24}"/>
              </a:ext>
            </a:extLst>
          </p:cNvPr>
          <p:cNvSpPr/>
          <p:nvPr/>
        </p:nvSpPr>
        <p:spPr>
          <a:xfrm>
            <a:off x="97322" y="4780068"/>
            <a:ext cx="8949356" cy="845197"/>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1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5"/>
                                        </p:tgtEl>
                                      </p:cBhvr>
                                    </p:animEffect>
                                    <p:set>
                                      <p:cBhvr>
                                        <p:cTn id="17" dur="1" fill="hold">
                                          <p:stCondLst>
                                            <p:cond delay="9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46"/>
                                        </p:tgtEl>
                                      </p:cBhvr>
                                    </p:animEffect>
                                    <p:set>
                                      <p:cBhvr>
                                        <p:cTn id="22" dur="1" fill="hold">
                                          <p:stCondLst>
                                            <p:cond delay="999"/>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50"/>
                                        </p:tgtEl>
                                      </p:cBhvr>
                                    </p:animEffect>
                                    <p:set>
                                      <p:cBhvr>
                                        <p:cTn id="27"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animBg="1"/>
      <p:bldP spid="45" grpId="0" animBg="1"/>
      <p:bldP spid="46"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FB0665-68A6-C347-BDCD-609F6A989040}"/>
              </a:ext>
            </a:extLst>
          </p:cNvPr>
          <p:cNvPicPr>
            <a:picLocks noChangeAspect="1"/>
          </p:cNvPicPr>
          <p:nvPr/>
        </p:nvPicPr>
        <p:blipFill>
          <a:blip r:embed="rId2"/>
          <a:stretch>
            <a:fillRect/>
          </a:stretch>
        </p:blipFill>
        <p:spPr>
          <a:xfrm>
            <a:off x="1378245" y="-672509"/>
            <a:ext cx="6387509" cy="6387509"/>
          </a:xfrm>
          <a:prstGeom prst="rect">
            <a:avLst/>
          </a:prstGeom>
        </p:spPr>
      </p:pic>
      <p:sp>
        <p:nvSpPr>
          <p:cNvPr id="24" name="Round Diagonal Corner Rectangle 23">
            <a:extLst>
              <a:ext uri="{FF2B5EF4-FFF2-40B4-BE49-F238E27FC236}">
                <a16:creationId xmlns:a16="http://schemas.microsoft.com/office/drawing/2014/main" id="{A27A8C23-728F-F14A-974C-9DA9176C01A8}"/>
              </a:ext>
            </a:extLst>
          </p:cNvPr>
          <p:cNvSpPr/>
          <p:nvPr/>
        </p:nvSpPr>
        <p:spPr>
          <a:xfrm>
            <a:off x="188266" y="507004"/>
            <a:ext cx="3505200" cy="74377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57B28F62-5C6F-154D-B158-4BB5B6265AAB}"/>
              </a:ext>
            </a:extLst>
          </p:cNvPr>
          <p:cNvSpPr/>
          <p:nvPr/>
        </p:nvSpPr>
        <p:spPr>
          <a:xfrm>
            <a:off x="1073888" y="-372140"/>
            <a:ext cx="6188149" cy="45720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a:extLst>
              <a:ext uri="{FF2B5EF4-FFF2-40B4-BE49-F238E27FC236}">
                <a16:creationId xmlns:a16="http://schemas.microsoft.com/office/drawing/2014/main" id="{F93E9959-1D0C-4649-A27B-4C868828B579}"/>
              </a:ext>
            </a:extLst>
          </p:cNvPr>
          <p:cNvSpPr/>
          <p:nvPr/>
        </p:nvSpPr>
        <p:spPr>
          <a:xfrm>
            <a:off x="275794" y="1468692"/>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a:extLst>
              <a:ext uri="{FF2B5EF4-FFF2-40B4-BE49-F238E27FC236}">
                <a16:creationId xmlns:a16="http://schemas.microsoft.com/office/drawing/2014/main" id="{C8B4E5F9-5563-6443-B02A-DD84DAEE555C}"/>
              </a:ext>
            </a:extLst>
          </p:cNvPr>
          <p:cNvSpPr/>
          <p:nvPr/>
        </p:nvSpPr>
        <p:spPr>
          <a:xfrm>
            <a:off x="275794" y="3416969"/>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a:extLst>
              <a:ext uri="{FF2B5EF4-FFF2-40B4-BE49-F238E27FC236}">
                <a16:creationId xmlns:a16="http://schemas.microsoft.com/office/drawing/2014/main" id="{AA36E950-B180-D74C-AC90-F4C390DBC822}"/>
              </a:ext>
            </a:extLst>
          </p:cNvPr>
          <p:cNvSpPr/>
          <p:nvPr/>
        </p:nvSpPr>
        <p:spPr>
          <a:xfrm>
            <a:off x="5264888" y="507004"/>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19E9D685-2508-AC42-9E25-A7077C50EF40}"/>
              </a:ext>
            </a:extLst>
          </p:cNvPr>
          <p:cNvSpPr/>
          <p:nvPr/>
        </p:nvSpPr>
        <p:spPr>
          <a:xfrm>
            <a:off x="5264888" y="2485360"/>
            <a:ext cx="2011097"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69E9982B-6858-BA42-9054-DB6990B1B468}"/>
              </a:ext>
            </a:extLst>
          </p:cNvPr>
          <p:cNvSpPr/>
          <p:nvPr/>
        </p:nvSpPr>
        <p:spPr>
          <a:xfrm>
            <a:off x="5264888" y="4378656"/>
            <a:ext cx="3505200" cy="829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D80F9-3AFE-5747-8165-D6F44D86A223}"/>
              </a:ext>
            </a:extLst>
          </p:cNvPr>
          <p:cNvSpPr txBox="1"/>
          <p:nvPr/>
        </p:nvSpPr>
        <p:spPr>
          <a:xfrm>
            <a:off x="5292113" y="460009"/>
            <a:ext cx="1983872" cy="923330"/>
          </a:xfrm>
          <a:prstGeom prst="rect">
            <a:avLst/>
          </a:prstGeom>
          <a:noFill/>
        </p:spPr>
        <p:txBody>
          <a:bodyPr wrap="square" rtlCol="0">
            <a:spAutoFit/>
          </a:bodyPr>
          <a:lstStyle/>
          <a:p>
            <a:r>
              <a:rPr lang="en-US" b="1" dirty="0">
                <a:solidFill>
                  <a:schemeClr val="tx1">
                    <a:lumMod val="75000"/>
                    <a:lumOff val="25000"/>
                  </a:schemeClr>
                </a:solidFill>
              </a:rPr>
              <a:t>1 COR. 7:6-7</a:t>
            </a:r>
          </a:p>
          <a:p>
            <a:r>
              <a:rPr lang="en-US" dirty="0">
                <a:solidFill>
                  <a:schemeClr val="tx1">
                    <a:lumMod val="75000"/>
                    <a:lumOff val="25000"/>
                  </a:schemeClr>
                </a:solidFill>
              </a:rPr>
              <a:t>See yourself the way God sees you.</a:t>
            </a:r>
          </a:p>
        </p:txBody>
      </p:sp>
      <p:sp>
        <p:nvSpPr>
          <p:cNvPr id="10" name="TextBox 9">
            <a:extLst>
              <a:ext uri="{FF2B5EF4-FFF2-40B4-BE49-F238E27FC236}">
                <a16:creationId xmlns:a16="http://schemas.microsoft.com/office/drawing/2014/main" id="{F712B8BE-5E9B-9B4A-92ED-FF52E03D6693}"/>
              </a:ext>
            </a:extLst>
          </p:cNvPr>
          <p:cNvSpPr txBox="1"/>
          <p:nvPr/>
        </p:nvSpPr>
        <p:spPr>
          <a:xfrm>
            <a:off x="1720516" y="1421036"/>
            <a:ext cx="1973560" cy="923330"/>
          </a:xfrm>
          <a:prstGeom prst="rect">
            <a:avLst/>
          </a:prstGeom>
          <a:noFill/>
        </p:spPr>
        <p:txBody>
          <a:bodyPr wrap="square" rtlCol="0">
            <a:spAutoFit/>
          </a:bodyPr>
          <a:lstStyle/>
          <a:p>
            <a:r>
              <a:rPr lang="en-US" b="1" dirty="0">
                <a:solidFill>
                  <a:schemeClr val="tx1">
                    <a:lumMod val="75000"/>
                    <a:lumOff val="25000"/>
                  </a:schemeClr>
                </a:solidFill>
              </a:rPr>
              <a:t>1 COR. 7:25-28</a:t>
            </a:r>
          </a:p>
          <a:p>
            <a:r>
              <a:rPr lang="en-US" dirty="0">
                <a:solidFill>
                  <a:schemeClr val="tx1">
                    <a:lumMod val="75000"/>
                    <a:lumOff val="25000"/>
                  </a:schemeClr>
                </a:solidFill>
              </a:rPr>
              <a:t>See the blessings of singleness!</a:t>
            </a:r>
          </a:p>
        </p:txBody>
      </p:sp>
      <p:sp>
        <p:nvSpPr>
          <p:cNvPr id="11" name="TextBox 10">
            <a:extLst>
              <a:ext uri="{FF2B5EF4-FFF2-40B4-BE49-F238E27FC236}">
                <a16:creationId xmlns:a16="http://schemas.microsoft.com/office/drawing/2014/main" id="{B3C44C1F-A43D-E84D-9F59-50064806F7E3}"/>
              </a:ext>
            </a:extLst>
          </p:cNvPr>
          <p:cNvSpPr txBox="1"/>
          <p:nvPr/>
        </p:nvSpPr>
        <p:spPr>
          <a:xfrm>
            <a:off x="5264888" y="2395835"/>
            <a:ext cx="2011097" cy="923330"/>
          </a:xfrm>
          <a:prstGeom prst="rect">
            <a:avLst/>
          </a:prstGeom>
          <a:noFill/>
        </p:spPr>
        <p:txBody>
          <a:bodyPr wrap="square" rtlCol="0">
            <a:spAutoFit/>
          </a:bodyPr>
          <a:lstStyle/>
          <a:p>
            <a:r>
              <a:rPr lang="en-US" b="1" dirty="0">
                <a:solidFill>
                  <a:schemeClr val="tx1">
                    <a:lumMod val="75000"/>
                    <a:lumOff val="25000"/>
                  </a:schemeClr>
                </a:solidFill>
              </a:rPr>
              <a:t>1 COR. 7:29-31</a:t>
            </a:r>
          </a:p>
          <a:p>
            <a:r>
              <a:rPr lang="en-US" dirty="0">
                <a:solidFill>
                  <a:schemeClr val="tx1">
                    <a:lumMod val="75000"/>
                    <a:lumOff val="25000"/>
                  </a:schemeClr>
                </a:solidFill>
              </a:rPr>
              <a:t>Maintain a heavenward focus!</a:t>
            </a:r>
          </a:p>
        </p:txBody>
      </p:sp>
      <p:sp>
        <p:nvSpPr>
          <p:cNvPr id="12" name="TextBox 11">
            <a:extLst>
              <a:ext uri="{FF2B5EF4-FFF2-40B4-BE49-F238E27FC236}">
                <a16:creationId xmlns:a16="http://schemas.microsoft.com/office/drawing/2014/main" id="{F7248A47-7452-5644-8979-43BE59D05920}"/>
              </a:ext>
            </a:extLst>
          </p:cNvPr>
          <p:cNvSpPr txBox="1"/>
          <p:nvPr/>
        </p:nvSpPr>
        <p:spPr>
          <a:xfrm>
            <a:off x="1720516" y="3364618"/>
            <a:ext cx="2060478" cy="923330"/>
          </a:xfrm>
          <a:prstGeom prst="rect">
            <a:avLst/>
          </a:prstGeom>
          <a:noFill/>
        </p:spPr>
        <p:txBody>
          <a:bodyPr wrap="square" rtlCol="0">
            <a:spAutoFit/>
          </a:bodyPr>
          <a:lstStyle/>
          <a:p>
            <a:r>
              <a:rPr lang="en-US" b="1" dirty="0">
                <a:solidFill>
                  <a:schemeClr val="tx1">
                    <a:lumMod val="75000"/>
                    <a:lumOff val="25000"/>
                  </a:schemeClr>
                </a:solidFill>
              </a:rPr>
              <a:t>1 COR. 7:32-35</a:t>
            </a:r>
          </a:p>
          <a:p>
            <a:r>
              <a:rPr lang="en-US" dirty="0">
                <a:solidFill>
                  <a:schemeClr val="tx1">
                    <a:lumMod val="75000"/>
                    <a:lumOff val="25000"/>
                  </a:schemeClr>
                </a:solidFill>
              </a:rPr>
              <a:t>Serve with less distraction.</a:t>
            </a:r>
          </a:p>
        </p:txBody>
      </p:sp>
      <p:sp>
        <p:nvSpPr>
          <p:cNvPr id="13" name="TextBox 12">
            <a:extLst>
              <a:ext uri="{FF2B5EF4-FFF2-40B4-BE49-F238E27FC236}">
                <a16:creationId xmlns:a16="http://schemas.microsoft.com/office/drawing/2014/main" id="{461E3AEC-2A01-3D45-BE45-9918B27BDC9C}"/>
              </a:ext>
            </a:extLst>
          </p:cNvPr>
          <p:cNvSpPr txBox="1"/>
          <p:nvPr/>
        </p:nvSpPr>
        <p:spPr>
          <a:xfrm>
            <a:off x="5264888" y="4330822"/>
            <a:ext cx="2165685" cy="923330"/>
          </a:xfrm>
          <a:prstGeom prst="rect">
            <a:avLst/>
          </a:prstGeom>
          <a:noFill/>
        </p:spPr>
        <p:txBody>
          <a:bodyPr wrap="square" rtlCol="0">
            <a:spAutoFit/>
          </a:bodyPr>
          <a:lstStyle/>
          <a:p>
            <a:r>
              <a:rPr lang="en-US" b="1" dirty="0">
                <a:solidFill>
                  <a:schemeClr val="tx1">
                    <a:lumMod val="75000"/>
                    <a:lumOff val="25000"/>
                  </a:schemeClr>
                </a:solidFill>
              </a:rPr>
              <a:t>1 COR. 7:36-38</a:t>
            </a:r>
          </a:p>
          <a:p>
            <a:r>
              <a:rPr lang="en-US" dirty="0">
                <a:solidFill>
                  <a:schemeClr val="tx1">
                    <a:lumMod val="75000"/>
                    <a:lumOff val="25000"/>
                  </a:schemeClr>
                </a:solidFill>
              </a:rPr>
              <a:t>Identify the struggles of this season of life.</a:t>
            </a:r>
          </a:p>
        </p:txBody>
      </p:sp>
      <p:pic>
        <p:nvPicPr>
          <p:cNvPr id="19" name="Picture 18" descr="A picture containing object, hanger&#10;&#10;Description automatically generated">
            <a:extLst>
              <a:ext uri="{FF2B5EF4-FFF2-40B4-BE49-F238E27FC236}">
                <a16:creationId xmlns:a16="http://schemas.microsoft.com/office/drawing/2014/main" id="{83A9D1C8-94E5-5748-9F79-7D92E54CB6A9}"/>
              </a:ext>
            </a:extLst>
          </p:cNvPr>
          <p:cNvPicPr>
            <a:picLocks noChangeAspect="1"/>
          </p:cNvPicPr>
          <p:nvPr/>
        </p:nvPicPr>
        <p:blipFill>
          <a:blip r:embed="rId3"/>
          <a:stretch>
            <a:fillRect/>
          </a:stretch>
        </p:blipFill>
        <p:spPr>
          <a:xfrm>
            <a:off x="2794715" y="2568299"/>
            <a:ext cx="811369" cy="578402"/>
          </a:xfrm>
          <a:prstGeom prst="rect">
            <a:avLst/>
          </a:prstGeom>
        </p:spPr>
      </p:pic>
      <p:pic>
        <p:nvPicPr>
          <p:cNvPr id="21" name="Picture 20">
            <a:extLst>
              <a:ext uri="{FF2B5EF4-FFF2-40B4-BE49-F238E27FC236}">
                <a16:creationId xmlns:a16="http://schemas.microsoft.com/office/drawing/2014/main" id="{7E253402-E6AA-0543-828D-B458252B2D8F}"/>
              </a:ext>
            </a:extLst>
          </p:cNvPr>
          <p:cNvPicPr>
            <a:picLocks noChangeAspect="1"/>
          </p:cNvPicPr>
          <p:nvPr/>
        </p:nvPicPr>
        <p:blipFill>
          <a:blip r:embed="rId4"/>
          <a:stretch>
            <a:fillRect/>
          </a:stretch>
        </p:blipFill>
        <p:spPr>
          <a:xfrm>
            <a:off x="5517265" y="1535975"/>
            <a:ext cx="607579" cy="654196"/>
          </a:xfrm>
          <a:prstGeom prst="rect">
            <a:avLst/>
          </a:prstGeom>
        </p:spPr>
      </p:pic>
      <p:pic>
        <p:nvPicPr>
          <p:cNvPr id="23" name="Picture 22">
            <a:extLst>
              <a:ext uri="{FF2B5EF4-FFF2-40B4-BE49-F238E27FC236}">
                <a16:creationId xmlns:a16="http://schemas.microsoft.com/office/drawing/2014/main" id="{8C949ACB-40E2-9D4E-9AD7-1986D3AC9940}"/>
              </a:ext>
            </a:extLst>
          </p:cNvPr>
          <p:cNvPicPr>
            <a:picLocks noChangeAspect="1"/>
          </p:cNvPicPr>
          <p:nvPr/>
        </p:nvPicPr>
        <p:blipFill>
          <a:blip r:embed="rId5"/>
          <a:stretch>
            <a:fillRect/>
          </a:stretch>
        </p:blipFill>
        <p:spPr>
          <a:xfrm flipH="1">
            <a:off x="2329328" y="694772"/>
            <a:ext cx="1239867" cy="4572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975E137B-B7E0-054C-8135-17BFF1A6B511}"/>
              </a:ext>
            </a:extLst>
          </p:cNvPr>
          <p:cNvPicPr>
            <a:picLocks noChangeAspect="1"/>
          </p:cNvPicPr>
          <p:nvPr/>
        </p:nvPicPr>
        <p:blipFill>
          <a:blip r:embed="rId6"/>
          <a:stretch>
            <a:fillRect/>
          </a:stretch>
        </p:blipFill>
        <p:spPr>
          <a:xfrm flipH="1">
            <a:off x="2949261" y="4549034"/>
            <a:ext cx="656823" cy="656823"/>
          </a:xfrm>
          <a:prstGeom prst="rect">
            <a:avLst/>
          </a:prstGeom>
        </p:spPr>
      </p:pic>
      <p:pic>
        <p:nvPicPr>
          <p:cNvPr id="30" name="Picture 29">
            <a:extLst>
              <a:ext uri="{FF2B5EF4-FFF2-40B4-BE49-F238E27FC236}">
                <a16:creationId xmlns:a16="http://schemas.microsoft.com/office/drawing/2014/main" id="{D135A8D2-C91B-544B-84BA-E6D0C96261C2}"/>
              </a:ext>
            </a:extLst>
          </p:cNvPr>
          <p:cNvPicPr>
            <a:picLocks noChangeAspect="1"/>
          </p:cNvPicPr>
          <p:nvPr/>
        </p:nvPicPr>
        <p:blipFill>
          <a:blip r:embed="rId7"/>
          <a:stretch>
            <a:fillRect/>
          </a:stretch>
        </p:blipFill>
        <p:spPr>
          <a:xfrm>
            <a:off x="5517264" y="3499070"/>
            <a:ext cx="538947" cy="673685"/>
          </a:xfrm>
          <a:prstGeom prst="rect">
            <a:avLst/>
          </a:prstGeom>
        </p:spPr>
      </p:pic>
      <p:sp>
        <p:nvSpPr>
          <p:cNvPr id="32" name="Rectangle 31">
            <a:extLst>
              <a:ext uri="{FF2B5EF4-FFF2-40B4-BE49-F238E27FC236}">
                <a16:creationId xmlns:a16="http://schemas.microsoft.com/office/drawing/2014/main" id="{EF5BA152-B630-FE4F-A548-2970FEC15090}"/>
              </a:ext>
            </a:extLst>
          </p:cNvPr>
          <p:cNvSpPr/>
          <p:nvPr/>
        </p:nvSpPr>
        <p:spPr>
          <a:xfrm>
            <a:off x="1073888" y="255181"/>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1F052A7-3B7E-554A-8B50-7B868059F58D}"/>
              </a:ext>
            </a:extLst>
          </p:cNvPr>
          <p:cNvSpPr/>
          <p:nvPr/>
        </p:nvSpPr>
        <p:spPr>
          <a:xfrm>
            <a:off x="4561864" y="243249"/>
            <a:ext cx="3498112" cy="124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8E69E65-0722-844F-81A6-073CC7E04ECC}"/>
              </a:ext>
            </a:extLst>
          </p:cNvPr>
          <p:cNvSpPr/>
          <p:nvPr/>
        </p:nvSpPr>
        <p:spPr>
          <a:xfrm>
            <a:off x="1227278" y="2513546"/>
            <a:ext cx="3498112" cy="633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57441F1-FABE-C54B-A29A-B4CBD30E2EDE}"/>
              </a:ext>
            </a:extLst>
          </p:cNvPr>
          <p:cNvSpPr/>
          <p:nvPr/>
        </p:nvSpPr>
        <p:spPr>
          <a:xfrm>
            <a:off x="4572000" y="2279696"/>
            <a:ext cx="3641366" cy="1219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FB431FE-C33F-DA47-97FB-12A5C1F6F9DF}"/>
              </a:ext>
            </a:extLst>
          </p:cNvPr>
          <p:cNvSpPr/>
          <p:nvPr/>
        </p:nvSpPr>
        <p:spPr>
          <a:xfrm>
            <a:off x="1073888" y="446422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0E16FE6-529E-FF4F-A782-AF16F14452E3}"/>
              </a:ext>
            </a:extLst>
          </p:cNvPr>
          <p:cNvSpPr/>
          <p:nvPr/>
        </p:nvSpPr>
        <p:spPr>
          <a:xfrm>
            <a:off x="4561864" y="4170289"/>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3338C4-B512-3341-831F-33A0EF818786}"/>
              </a:ext>
            </a:extLst>
          </p:cNvPr>
          <p:cNvSpPr/>
          <p:nvPr/>
        </p:nvSpPr>
        <p:spPr>
          <a:xfrm>
            <a:off x="4534993" y="1514528"/>
            <a:ext cx="3498112" cy="876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AACD7F7-5675-7442-839B-30DB07AA963D}"/>
              </a:ext>
            </a:extLst>
          </p:cNvPr>
          <p:cNvSpPr/>
          <p:nvPr/>
        </p:nvSpPr>
        <p:spPr>
          <a:xfrm>
            <a:off x="1064753" y="1236781"/>
            <a:ext cx="3498112" cy="1331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87097C-6C2E-EE48-893A-2E5977AEB365}"/>
              </a:ext>
            </a:extLst>
          </p:cNvPr>
          <p:cNvSpPr/>
          <p:nvPr/>
        </p:nvSpPr>
        <p:spPr>
          <a:xfrm>
            <a:off x="4619534" y="3437055"/>
            <a:ext cx="3498112" cy="99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0A3EF58-CD17-9540-A9E0-C26EA4F4149B}"/>
              </a:ext>
            </a:extLst>
          </p:cNvPr>
          <p:cNvSpPr/>
          <p:nvPr/>
        </p:nvSpPr>
        <p:spPr>
          <a:xfrm>
            <a:off x="1164099" y="3212558"/>
            <a:ext cx="3498112" cy="124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8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CBEB-2CBD-3B4A-ADA9-DC4CCFC28961}"/>
              </a:ext>
            </a:extLst>
          </p:cNvPr>
          <p:cNvSpPr>
            <a:spLocks noGrp="1"/>
          </p:cNvSpPr>
          <p:nvPr>
            <p:ph type="title"/>
          </p:nvPr>
        </p:nvSpPr>
        <p:spPr/>
        <p:txBody>
          <a:bodyPr/>
          <a:lstStyle/>
          <a:p>
            <a:r>
              <a:rPr lang="en-US" dirty="0" err="1"/>
              <a:t>sdv</a:t>
            </a:r>
            <a:endParaRPr lang="en-US" dirty="0"/>
          </a:p>
        </p:txBody>
      </p:sp>
      <p:sp>
        <p:nvSpPr>
          <p:cNvPr id="3" name="Content Placeholder 2">
            <a:extLst>
              <a:ext uri="{FF2B5EF4-FFF2-40B4-BE49-F238E27FC236}">
                <a16:creationId xmlns:a16="http://schemas.microsoft.com/office/drawing/2014/main" id="{5292AFA5-E937-304B-84B2-3A9B5E6142DA}"/>
              </a:ext>
            </a:extLst>
          </p:cNvPr>
          <p:cNvSpPr>
            <a:spLocks noGrp="1"/>
          </p:cNvSpPr>
          <p:nvPr>
            <p:ph idx="1"/>
          </p:nvPr>
        </p:nvSpPr>
        <p:spPr/>
        <p:txBody>
          <a:bodyPr/>
          <a:lstStyle/>
          <a:p>
            <a:r>
              <a:rPr lang="en-US" dirty="0"/>
              <a:t>dv</a:t>
            </a:r>
          </a:p>
        </p:txBody>
      </p:sp>
      <p:pic>
        <p:nvPicPr>
          <p:cNvPr id="5" name="Picture 4">
            <a:extLst>
              <a:ext uri="{FF2B5EF4-FFF2-40B4-BE49-F238E27FC236}">
                <a16:creationId xmlns:a16="http://schemas.microsoft.com/office/drawing/2014/main" id="{61A04E05-DE9C-8C41-9D8B-F6602E74ADCD}"/>
              </a:ext>
            </a:extLst>
          </p:cNvPr>
          <p:cNvPicPr>
            <a:picLocks noChangeAspect="1"/>
          </p:cNvPicPr>
          <p:nvPr/>
        </p:nvPicPr>
        <p:blipFill>
          <a:blip r:embed="rId3"/>
          <a:stretch>
            <a:fillRect/>
          </a:stretch>
        </p:blipFill>
        <p:spPr>
          <a:xfrm>
            <a:off x="-740780" y="-476593"/>
            <a:ext cx="10463514" cy="6975676"/>
          </a:xfrm>
          <a:prstGeom prst="rect">
            <a:avLst/>
          </a:prstGeom>
        </p:spPr>
      </p:pic>
      <p:sp>
        <p:nvSpPr>
          <p:cNvPr id="6" name="TextBox 5">
            <a:extLst>
              <a:ext uri="{FF2B5EF4-FFF2-40B4-BE49-F238E27FC236}">
                <a16:creationId xmlns:a16="http://schemas.microsoft.com/office/drawing/2014/main" id="{9F6FFA2F-32BD-F24C-8CC7-A6CB7B7C77D9}"/>
              </a:ext>
            </a:extLst>
          </p:cNvPr>
          <p:cNvSpPr txBox="1"/>
          <p:nvPr/>
        </p:nvSpPr>
        <p:spPr>
          <a:xfrm rot="21271498">
            <a:off x="85757" y="3033203"/>
            <a:ext cx="2731625" cy="1200329"/>
          </a:xfrm>
          <a:prstGeom prst="rect">
            <a:avLst/>
          </a:prstGeom>
          <a:noFill/>
        </p:spPr>
        <p:txBody>
          <a:bodyPr wrap="square" rtlCol="0">
            <a:spAutoFit/>
          </a:bodyPr>
          <a:lstStyle/>
          <a:p>
            <a:pPr lvl="1" algn="ctr"/>
            <a:r>
              <a:rPr lang="en-US" dirty="0">
                <a:solidFill>
                  <a:schemeClr val="accent1">
                    <a:lumMod val="75000"/>
                  </a:schemeClr>
                </a:solidFill>
              </a:rPr>
              <a:t>“Isn’t she just the sweetest thing? How on earth is she still single?”</a:t>
            </a:r>
          </a:p>
        </p:txBody>
      </p:sp>
      <p:sp>
        <p:nvSpPr>
          <p:cNvPr id="7" name="TextBox 6">
            <a:extLst>
              <a:ext uri="{FF2B5EF4-FFF2-40B4-BE49-F238E27FC236}">
                <a16:creationId xmlns:a16="http://schemas.microsoft.com/office/drawing/2014/main" id="{A90EE675-6E7A-8640-8FE7-3931A8CA18A0}"/>
              </a:ext>
            </a:extLst>
          </p:cNvPr>
          <p:cNvSpPr txBox="1"/>
          <p:nvPr/>
        </p:nvSpPr>
        <p:spPr>
          <a:xfrm>
            <a:off x="2972587" y="3633367"/>
            <a:ext cx="2733733" cy="923330"/>
          </a:xfrm>
          <a:prstGeom prst="rect">
            <a:avLst/>
          </a:prstGeom>
          <a:noFill/>
        </p:spPr>
        <p:txBody>
          <a:bodyPr wrap="square" rtlCol="0">
            <a:spAutoFit/>
          </a:bodyPr>
          <a:lstStyle/>
          <a:p>
            <a:pPr lvl="1" algn="ctr"/>
            <a:r>
              <a:rPr lang="en-US" dirty="0">
                <a:solidFill>
                  <a:srgbClr val="C00000"/>
                </a:solidFill>
              </a:rPr>
              <a:t>“He’s single, but he still has great leadership potential.”</a:t>
            </a:r>
          </a:p>
        </p:txBody>
      </p:sp>
      <p:sp>
        <p:nvSpPr>
          <p:cNvPr id="8" name="TextBox 7">
            <a:extLst>
              <a:ext uri="{FF2B5EF4-FFF2-40B4-BE49-F238E27FC236}">
                <a16:creationId xmlns:a16="http://schemas.microsoft.com/office/drawing/2014/main" id="{6CCDAE0E-DC6B-2748-B981-FA12A9CFA91E}"/>
              </a:ext>
            </a:extLst>
          </p:cNvPr>
          <p:cNvSpPr txBox="1"/>
          <p:nvPr/>
        </p:nvSpPr>
        <p:spPr>
          <a:xfrm>
            <a:off x="5928410" y="3622694"/>
            <a:ext cx="2731625" cy="646331"/>
          </a:xfrm>
          <a:prstGeom prst="rect">
            <a:avLst/>
          </a:prstGeom>
          <a:noFill/>
        </p:spPr>
        <p:txBody>
          <a:bodyPr wrap="square" rtlCol="0">
            <a:spAutoFit/>
          </a:bodyPr>
          <a:lstStyle/>
          <a:p>
            <a:pPr lvl="1" algn="ctr"/>
            <a:r>
              <a:rPr lang="en-US" dirty="0">
                <a:solidFill>
                  <a:schemeClr val="accent6">
                    <a:lumMod val="75000"/>
                  </a:schemeClr>
                </a:solidFill>
              </a:rPr>
              <a:t>“No, I’m not married. Just single.”</a:t>
            </a:r>
          </a:p>
        </p:txBody>
      </p:sp>
    </p:spTree>
    <p:extLst>
      <p:ext uri="{BB962C8B-B14F-4D97-AF65-F5344CB8AC3E}">
        <p14:creationId xmlns:p14="http://schemas.microsoft.com/office/powerpoint/2010/main" val="15990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1374</Words>
  <Application>Microsoft Macintosh PowerPoint</Application>
  <PresentationFormat>On-screen Show (16:10)</PresentationFormat>
  <Paragraphs>132</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Calisto MT</vt:lpstr>
      <vt:lpstr>Office Theme</vt:lpstr>
      <vt:lpstr>Singles &amp; Their Churches:  Helping Each Other Grow in Love</vt:lpstr>
      <vt:lpstr>Percentage of Americans ages 18 years old or older who were married:</vt:lpstr>
      <vt:lpstr>Percent of men and women ages 25 and older who have never been married.</vt:lpstr>
      <vt:lpstr>PowerPoint Presentation</vt:lpstr>
      <vt:lpstr>PowerPoint Presentation</vt:lpstr>
      <vt:lpstr>Let’s review some foundational, Bible truths:</vt:lpstr>
      <vt:lpstr>Let’s review some foundational, Bible truths:</vt:lpstr>
      <vt:lpstr>PowerPoint Presentation</vt:lpstr>
      <vt:lpstr>sdv</vt:lpstr>
      <vt:lpstr>Matt. 19:10-12 - NLT</vt:lpstr>
      <vt:lpstr>Matt. 19:29</vt:lpstr>
      <vt:lpstr>PowerPoint Presentation</vt:lpstr>
      <vt:lpstr>Singles &amp; Their Churches:  Helping Each Other Grow in Love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Singles &amp; Their Churches:  Helping Each Other Grow in Love</dc:title>
  <dc:creator>Jeremy Dehut</dc:creator>
  <cp:lastModifiedBy>Jeremy Dehut</cp:lastModifiedBy>
  <cp:revision>9</cp:revision>
  <dcterms:created xsi:type="dcterms:W3CDTF">2019-09-13T16:41:26Z</dcterms:created>
  <dcterms:modified xsi:type="dcterms:W3CDTF">2019-09-15T02:17:05Z</dcterms:modified>
</cp:coreProperties>
</file>