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9"/>
  </p:notesMasterIdLst>
  <p:sldIdLst>
    <p:sldId id="257" r:id="rId2"/>
    <p:sldId id="259" r:id="rId3"/>
    <p:sldId id="260" r:id="rId4"/>
    <p:sldId id="258" r:id="rId5"/>
    <p:sldId id="256" r:id="rId6"/>
    <p:sldId id="262" r:id="rId7"/>
    <p:sldId id="271" r:id="rId8"/>
    <p:sldId id="272" r:id="rId9"/>
    <p:sldId id="273" r:id="rId10"/>
    <p:sldId id="275" r:id="rId11"/>
    <p:sldId id="274" r:id="rId12"/>
    <p:sldId id="276" r:id="rId13"/>
    <p:sldId id="277" r:id="rId14"/>
    <p:sldId id="278" r:id="rId15"/>
    <p:sldId id="266" r:id="rId16"/>
    <p:sldId id="267" r:id="rId17"/>
    <p:sldId id="268" r:id="rId18"/>
    <p:sldId id="264" r:id="rId19"/>
    <p:sldId id="284" r:id="rId20"/>
    <p:sldId id="261" r:id="rId21"/>
    <p:sldId id="279" r:id="rId22"/>
    <p:sldId id="280" r:id="rId23"/>
    <p:sldId id="281" r:id="rId24"/>
    <p:sldId id="282" r:id="rId25"/>
    <p:sldId id="283" r:id="rId26"/>
    <p:sldId id="269" r:id="rId27"/>
    <p:sldId id="270" r:id="rId2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774AB1-3553-A544-9857-0F771063C8DA}" v="26" dt="2019-09-22T03:14:13.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29"/>
    <p:restoredTop sz="76788"/>
  </p:normalViewPr>
  <p:slideViewPr>
    <p:cSldViewPr snapToGrid="0" snapToObjects="1">
      <p:cViewPr varScale="1">
        <p:scale>
          <a:sx n="52" d="100"/>
          <a:sy n="52" d="100"/>
        </p:scale>
        <p:origin x="200" y="1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LiveId" clId="{3A774AB1-3553-A544-9857-0F771063C8DA}"/>
    <pc:docChg chg="custSel addSld delSld modSld sldOrd">
      <pc:chgData name="Bill Sanchez" userId="be5fc328e6f0cb13" providerId="LiveId" clId="{3A774AB1-3553-A544-9857-0F771063C8DA}" dt="2019-09-22T03:14:13.240" v="585"/>
      <pc:docMkLst>
        <pc:docMk/>
      </pc:docMkLst>
      <pc:sldChg chg="modSp">
        <pc:chgData name="Bill Sanchez" userId="be5fc328e6f0cb13" providerId="LiveId" clId="{3A774AB1-3553-A544-9857-0F771063C8DA}" dt="2019-09-22T01:35:22.419" v="5" actId="12"/>
        <pc:sldMkLst>
          <pc:docMk/>
          <pc:sldMk cId="3071120694" sldId="257"/>
        </pc:sldMkLst>
        <pc:spChg chg="mod">
          <ac:chgData name="Bill Sanchez" userId="be5fc328e6f0cb13" providerId="LiveId" clId="{3A774AB1-3553-A544-9857-0F771063C8DA}" dt="2019-09-22T01:35:12.733" v="2" actId="122"/>
          <ac:spMkLst>
            <pc:docMk/>
            <pc:sldMk cId="3071120694" sldId="257"/>
            <ac:spMk id="2" creationId="{9AA0A226-4E63-8348-85EF-89BE7D0A80C7}"/>
          </ac:spMkLst>
        </pc:spChg>
        <pc:spChg chg="mod">
          <ac:chgData name="Bill Sanchez" userId="be5fc328e6f0cb13" providerId="LiveId" clId="{3A774AB1-3553-A544-9857-0F771063C8DA}" dt="2019-09-22T01:35:22.419" v="5" actId="12"/>
          <ac:spMkLst>
            <pc:docMk/>
            <pc:sldMk cId="3071120694" sldId="257"/>
            <ac:spMk id="3" creationId="{A66B4B87-25AF-7844-8CC1-38ABD371B142}"/>
          </ac:spMkLst>
        </pc:spChg>
      </pc:sldChg>
      <pc:sldChg chg="modSp">
        <pc:chgData name="Bill Sanchez" userId="be5fc328e6f0cb13" providerId="LiveId" clId="{3A774AB1-3553-A544-9857-0F771063C8DA}" dt="2019-09-22T03:06:23.863" v="495" actId="20577"/>
        <pc:sldMkLst>
          <pc:docMk/>
          <pc:sldMk cId="817585574" sldId="261"/>
        </pc:sldMkLst>
        <pc:spChg chg="mod">
          <ac:chgData name="Bill Sanchez" userId="be5fc328e6f0cb13" providerId="LiveId" clId="{3A774AB1-3553-A544-9857-0F771063C8DA}" dt="2019-09-22T03:06:23.863" v="495" actId="20577"/>
          <ac:spMkLst>
            <pc:docMk/>
            <pc:sldMk cId="817585574" sldId="261"/>
            <ac:spMk id="4" creationId="{61C875F9-8639-DB44-BAD5-578533726861}"/>
          </ac:spMkLst>
        </pc:spChg>
      </pc:sldChg>
      <pc:sldChg chg="modSp">
        <pc:chgData name="Bill Sanchez" userId="be5fc328e6f0cb13" providerId="LiveId" clId="{3A774AB1-3553-A544-9857-0F771063C8DA}" dt="2019-09-22T03:08:08.974" v="510" actId="20577"/>
        <pc:sldMkLst>
          <pc:docMk/>
          <pc:sldMk cId="3456504844" sldId="262"/>
        </pc:sldMkLst>
        <pc:spChg chg="mod">
          <ac:chgData name="Bill Sanchez" userId="be5fc328e6f0cb13" providerId="LiveId" clId="{3A774AB1-3553-A544-9857-0F771063C8DA}" dt="2019-09-22T03:08:08.974" v="510" actId="20577"/>
          <ac:spMkLst>
            <pc:docMk/>
            <pc:sldMk cId="3456504844" sldId="262"/>
            <ac:spMk id="4" creationId="{61C875F9-8639-DB44-BAD5-578533726861}"/>
          </ac:spMkLst>
        </pc:spChg>
      </pc:sldChg>
      <pc:sldChg chg="modSp modAnim">
        <pc:chgData name="Bill Sanchez" userId="be5fc328e6f0cb13" providerId="LiveId" clId="{3A774AB1-3553-A544-9857-0F771063C8DA}" dt="2019-09-22T03:07:41.802" v="509"/>
        <pc:sldMkLst>
          <pc:docMk/>
          <pc:sldMk cId="552248819" sldId="264"/>
        </pc:sldMkLst>
        <pc:spChg chg="mod">
          <ac:chgData name="Bill Sanchez" userId="be5fc328e6f0cb13" providerId="LiveId" clId="{3A774AB1-3553-A544-9857-0F771063C8DA}" dt="2019-09-22T03:05:00.630" v="425" actId="20577"/>
          <ac:spMkLst>
            <pc:docMk/>
            <pc:sldMk cId="552248819" sldId="264"/>
            <ac:spMk id="4" creationId="{61C875F9-8639-DB44-BAD5-578533726861}"/>
          </ac:spMkLst>
        </pc:spChg>
        <pc:spChg chg="mod">
          <ac:chgData name="Bill Sanchez" userId="be5fc328e6f0cb13" providerId="LiveId" clId="{3A774AB1-3553-A544-9857-0F771063C8DA}" dt="2019-09-22T03:05:11.302" v="450" actId="20577"/>
          <ac:spMkLst>
            <pc:docMk/>
            <pc:sldMk cId="552248819" sldId="264"/>
            <ac:spMk id="5" creationId="{BC7467A3-863D-264A-9A9E-90962E4497C5}"/>
          </ac:spMkLst>
        </pc:spChg>
      </pc:sldChg>
      <pc:sldChg chg="modSp modAnim">
        <pc:chgData name="Bill Sanchez" userId="be5fc328e6f0cb13" providerId="LiveId" clId="{3A774AB1-3553-A544-9857-0F771063C8DA}" dt="2019-09-22T03:14:13.240" v="585"/>
        <pc:sldMkLst>
          <pc:docMk/>
          <pc:sldMk cId="3081505298" sldId="269"/>
        </pc:sldMkLst>
        <pc:spChg chg="mod">
          <ac:chgData name="Bill Sanchez" userId="be5fc328e6f0cb13" providerId="LiveId" clId="{3A774AB1-3553-A544-9857-0F771063C8DA}" dt="2019-09-22T03:13:47.218" v="582" actId="242"/>
          <ac:spMkLst>
            <pc:docMk/>
            <pc:sldMk cId="3081505298" sldId="269"/>
            <ac:spMk id="7" creationId="{4CA34100-17B7-A043-A40D-3CB7DBD5260D}"/>
          </ac:spMkLst>
        </pc:spChg>
        <pc:spChg chg="mod">
          <ac:chgData name="Bill Sanchez" userId="be5fc328e6f0cb13" providerId="LiveId" clId="{3A774AB1-3553-A544-9857-0F771063C8DA}" dt="2019-09-22T03:13:47.218" v="582" actId="242"/>
          <ac:spMkLst>
            <pc:docMk/>
            <pc:sldMk cId="3081505298" sldId="269"/>
            <ac:spMk id="8" creationId="{B287927E-3C50-9B45-B7C7-3EF6571E80D1}"/>
          </ac:spMkLst>
        </pc:spChg>
        <pc:spChg chg="mod">
          <ac:chgData name="Bill Sanchez" userId="be5fc328e6f0cb13" providerId="LiveId" clId="{3A774AB1-3553-A544-9857-0F771063C8DA}" dt="2019-09-22T03:13:47.218" v="582" actId="242"/>
          <ac:spMkLst>
            <pc:docMk/>
            <pc:sldMk cId="3081505298" sldId="269"/>
            <ac:spMk id="9" creationId="{4F4694E1-2EAD-FB4B-BCD5-A05D73CF50CE}"/>
          </ac:spMkLst>
        </pc:spChg>
        <pc:spChg chg="mod">
          <ac:chgData name="Bill Sanchez" userId="be5fc328e6f0cb13" providerId="LiveId" clId="{3A774AB1-3553-A544-9857-0F771063C8DA}" dt="2019-09-22T03:13:47.218" v="582" actId="242"/>
          <ac:spMkLst>
            <pc:docMk/>
            <pc:sldMk cId="3081505298" sldId="269"/>
            <ac:spMk id="10" creationId="{E12FEA77-CE1B-BC40-9576-0CACA321EDEC}"/>
          </ac:spMkLst>
        </pc:spChg>
        <pc:spChg chg="mod">
          <ac:chgData name="Bill Sanchez" userId="be5fc328e6f0cb13" providerId="LiveId" clId="{3A774AB1-3553-A544-9857-0F771063C8DA}" dt="2019-09-22T03:13:37.685" v="581" actId="242"/>
          <ac:spMkLst>
            <pc:docMk/>
            <pc:sldMk cId="3081505298" sldId="269"/>
            <ac:spMk id="11" creationId="{0782161C-2123-924B-8999-106A48E53471}"/>
          </ac:spMkLst>
        </pc:spChg>
      </pc:sldChg>
      <pc:sldChg chg="modSp">
        <pc:chgData name="Bill Sanchez" userId="be5fc328e6f0cb13" providerId="LiveId" clId="{3A774AB1-3553-A544-9857-0F771063C8DA}" dt="2019-09-22T03:08:12.966" v="511" actId="20577"/>
        <pc:sldMkLst>
          <pc:docMk/>
          <pc:sldMk cId="3866259568" sldId="271"/>
        </pc:sldMkLst>
        <pc:spChg chg="mod">
          <ac:chgData name="Bill Sanchez" userId="be5fc328e6f0cb13" providerId="LiveId" clId="{3A774AB1-3553-A544-9857-0F771063C8DA}" dt="2019-09-22T03:08:12.966" v="511" actId="20577"/>
          <ac:spMkLst>
            <pc:docMk/>
            <pc:sldMk cId="3866259568" sldId="271"/>
            <ac:spMk id="4" creationId="{61C875F9-8639-DB44-BAD5-578533726861}"/>
          </ac:spMkLst>
        </pc:spChg>
      </pc:sldChg>
      <pc:sldChg chg="modSp">
        <pc:chgData name="Bill Sanchez" userId="be5fc328e6f0cb13" providerId="LiveId" clId="{3A774AB1-3553-A544-9857-0F771063C8DA}" dt="2019-09-22T03:08:28.369" v="513" actId="207"/>
        <pc:sldMkLst>
          <pc:docMk/>
          <pc:sldMk cId="1099502023" sldId="272"/>
        </pc:sldMkLst>
        <pc:spChg chg="mod">
          <ac:chgData name="Bill Sanchez" userId="be5fc328e6f0cb13" providerId="LiveId" clId="{3A774AB1-3553-A544-9857-0F771063C8DA}" dt="2019-09-22T03:08:28.369" v="513" actId="207"/>
          <ac:spMkLst>
            <pc:docMk/>
            <pc:sldMk cId="1099502023" sldId="272"/>
            <ac:spMk id="4" creationId="{61C875F9-8639-DB44-BAD5-578533726861}"/>
          </ac:spMkLst>
        </pc:spChg>
      </pc:sldChg>
      <pc:sldChg chg="modSp">
        <pc:chgData name="Bill Sanchez" userId="be5fc328e6f0cb13" providerId="LiveId" clId="{3A774AB1-3553-A544-9857-0F771063C8DA}" dt="2019-09-22T03:08:35.259" v="515" actId="207"/>
        <pc:sldMkLst>
          <pc:docMk/>
          <pc:sldMk cId="3622472313" sldId="273"/>
        </pc:sldMkLst>
        <pc:spChg chg="mod">
          <ac:chgData name="Bill Sanchez" userId="be5fc328e6f0cb13" providerId="LiveId" clId="{3A774AB1-3553-A544-9857-0F771063C8DA}" dt="2019-09-22T03:08:35.259" v="515" actId="207"/>
          <ac:spMkLst>
            <pc:docMk/>
            <pc:sldMk cId="3622472313" sldId="273"/>
            <ac:spMk id="4" creationId="{61C875F9-8639-DB44-BAD5-578533726861}"/>
          </ac:spMkLst>
        </pc:spChg>
      </pc:sldChg>
      <pc:sldChg chg="modSp">
        <pc:chgData name="Bill Sanchez" userId="be5fc328e6f0cb13" providerId="LiveId" clId="{3A774AB1-3553-A544-9857-0F771063C8DA}" dt="2019-09-22T03:09:09.369" v="531" actId="207"/>
        <pc:sldMkLst>
          <pc:docMk/>
          <pc:sldMk cId="12383376" sldId="274"/>
        </pc:sldMkLst>
        <pc:spChg chg="mod">
          <ac:chgData name="Bill Sanchez" userId="be5fc328e6f0cb13" providerId="LiveId" clId="{3A774AB1-3553-A544-9857-0F771063C8DA}" dt="2019-09-22T03:09:09.369" v="531" actId="207"/>
          <ac:spMkLst>
            <pc:docMk/>
            <pc:sldMk cId="12383376" sldId="274"/>
            <ac:spMk id="4" creationId="{61C875F9-8639-DB44-BAD5-578533726861}"/>
          </ac:spMkLst>
        </pc:spChg>
      </pc:sldChg>
      <pc:sldChg chg="modSp ord">
        <pc:chgData name="Bill Sanchez" userId="be5fc328e6f0cb13" providerId="LiveId" clId="{3A774AB1-3553-A544-9857-0F771063C8DA}" dt="2019-09-22T03:09:55.696" v="535" actId="207"/>
        <pc:sldMkLst>
          <pc:docMk/>
          <pc:sldMk cId="2715254045" sldId="275"/>
        </pc:sldMkLst>
        <pc:spChg chg="mod">
          <ac:chgData name="Bill Sanchez" userId="be5fc328e6f0cb13" providerId="LiveId" clId="{3A774AB1-3553-A544-9857-0F771063C8DA}" dt="2019-09-22T03:09:55.696" v="535" actId="207"/>
          <ac:spMkLst>
            <pc:docMk/>
            <pc:sldMk cId="2715254045" sldId="275"/>
            <ac:spMk id="4" creationId="{61C875F9-8639-DB44-BAD5-578533726861}"/>
          </ac:spMkLst>
        </pc:spChg>
      </pc:sldChg>
      <pc:sldChg chg="modSp">
        <pc:chgData name="Bill Sanchez" userId="be5fc328e6f0cb13" providerId="LiveId" clId="{3A774AB1-3553-A544-9857-0F771063C8DA}" dt="2019-09-22T03:10:08.077" v="537" actId="20577"/>
        <pc:sldMkLst>
          <pc:docMk/>
          <pc:sldMk cId="774654715" sldId="276"/>
        </pc:sldMkLst>
        <pc:spChg chg="mod">
          <ac:chgData name="Bill Sanchez" userId="be5fc328e6f0cb13" providerId="LiveId" clId="{3A774AB1-3553-A544-9857-0F771063C8DA}" dt="2019-09-22T03:10:08.077" v="537" actId="20577"/>
          <ac:spMkLst>
            <pc:docMk/>
            <pc:sldMk cId="774654715" sldId="276"/>
            <ac:spMk id="4" creationId="{61C875F9-8639-DB44-BAD5-578533726861}"/>
          </ac:spMkLst>
        </pc:spChg>
      </pc:sldChg>
      <pc:sldChg chg="modSp">
        <pc:chgData name="Bill Sanchez" userId="be5fc328e6f0cb13" providerId="LiveId" clId="{3A774AB1-3553-A544-9857-0F771063C8DA}" dt="2019-09-22T03:10:17.022" v="539" actId="20577"/>
        <pc:sldMkLst>
          <pc:docMk/>
          <pc:sldMk cId="3798441482" sldId="277"/>
        </pc:sldMkLst>
        <pc:spChg chg="mod">
          <ac:chgData name="Bill Sanchez" userId="be5fc328e6f0cb13" providerId="LiveId" clId="{3A774AB1-3553-A544-9857-0F771063C8DA}" dt="2019-09-22T03:10:17.022" v="539" actId="20577"/>
          <ac:spMkLst>
            <pc:docMk/>
            <pc:sldMk cId="3798441482" sldId="277"/>
            <ac:spMk id="4" creationId="{61C875F9-8639-DB44-BAD5-578533726861}"/>
          </ac:spMkLst>
        </pc:spChg>
      </pc:sldChg>
      <pc:sldChg chg="modSp">
        <pc:chgData name="Bill Sanchez" userId="be5fc328e6f0cb13" providerId="LiveId" clId="{3A774AB1-3553-A544-9857-0F771063C8DA}" dt="2019-09-22T03:10:29.038" v="549" actId="20577"/>
        <pc:sldMkLst>
          <pc:docMk/>
          <pc:sldMk cId="946526769" sldId="278"/>
        </pc:sldMkLst>
        <pc:spChg chg="mod">
          <ac:chgData name="Bill Sanchez" userId="be5fc328e6f0cb13" providerId="LiveId" clId="{3A774AB1-3553-A544-9857-0F771063C8DA}" dt="2019-09-22T03:10:29.038" v="549" actId="20577"/>
          <ac:spMkLst>
            <pc:docMk/>
            <pc:sldMk cId="946526769" sldId="278"/>
            <ac:spMk id="4" creationId="{61C875F9-8639-DB44-BAD5-578533726861}"/>
          </ac:spMkLst>
        </pc:spChg>
      </pc:sldChg>
      <pc:sldChg chg="modSp">
        <pc:chgData name="Bill Sanchez" userId="be5fc328e6f0cb13" providerId="LiveId" clId="{3A774AB1-3553-A544-9857-0F771063C8DA}" dt="2019-09-22T03:07:21.693" v="508" actId="207"/>
        <pc:sldMkLst>
          <pc:docMk/>
          <pc:sldMk cId="83913984" sldId="279"/>
        </pc:sldMkLst>
        <pc:spChg chg="mod">
          <ac:chgData name="Bill Sanchez" userId="be5fc328e6f0cb13" providerId="LiveId" clId="{3A774AB1-3553-A544-9857-0F771063C8DA}" dt="2019-09-22T03:07:21.693" v="508" actId="207"/>
          <ac:spMkLst>
            <pc:docMk/>
            <pc:sldMk cId="83913984" sldId="279"/>
            <ac:spMk id="4" creationId="{61C875F9-8639-DB44-BAD5-578533726861}"/>
          </ac:spMkLst>
        </pc:spChg>
      </pc:sldChg>
      <pc:sldChg chg="modSp ord">
        <pc:chgData name="Bill Sanchez" userId="be5fc328e6f0cb13" providerId="LiveId" clId="{3A774AB1-3553-A544-9857-0F771063C8DA}" dt="2019-09-22T03:07:13.467" v="504" actId="207"/>
        <pc:sldMkLst>
          <pc:docMk/>
          <pc:sldMk cId="1548941462" sldId="280"/>
        </pc:sldMkLst>
        <pc:spChg chg="mod">
          <ac:chgData name="Bill Sanchez" userId="be5fc328e6f0cb13" providerId="LiveId" clId="{3A774AB1-3553-A544-9857-0F771063C8DA}" dt="2019-09-22T03:07:13.467" v="504" actId="207"/>
          <ac:spMkLst>
            <pc:docMk/>
            <pc:sldMk cId="1548941462" sldId="280"/>
            <ac:spMk id="4" creationId="{61C875F9-8639-DB44-BAD5-578533726861}"/>
          </ac:spMkLst>
        </pc:spChg>
      </pc:sldChg>
      <pc:sldChg chg="modSp">
        <pc:chgData name="Bill Sanchez" userId="be5fc328e6f0cb13" providerId="LiveId" clId="{3A774AB1-3553-A544-9857-0F771063C8DA}" dt="2019-09-22T03:07:03.083" v="501" actId="207"/>
        <pc:sldMkLst>
          <pc:docMk/>
          <pc:sldMk cId="340611655" sldId="281"/>
        </pc:sldMkLst>
        <pc:spChg chg="mod">
          <ac:chgData name="Bill Sanchez" userId="be5fc328e6f0cb13" providerId="LiveId" clId="{3A774AB1-3553-A544-9857-0F771063C8DA}" dt="2019-09-22T03:07:03.083" v="501" actId="207"/>
          <ac:spMkLst>
            <pc:docMk/>
            <pc:sldMk cId="340611655" sldId="281"/>
            <ac:spMk id="4" creationId="{61C875F9-8639-DB44-BAD5-578533726861}"/>
          </ac:spMkLst>
        </pc:spChg>
      </pc:sldChg>
      <pc:sldChg chg="modSp">
        <pc:chgData name="Bill Sanchez" userId="be5fc328e6f0cb13" providerId="LiveId" clId="{3A774AB1-3553-A544-9857-0F771063C8DA}" dt="2019-09-22T03:06:58.511" v="500" actId="207"/>
        <pc:sldMkLst>
          <pc:docMk/>
          <pc:sldMk cId="158706051" sldId="282"/>
        </pc:sldMkLst>
        <pc:spChg chg="mod">
          <ac:chgData name="Bill Sanchez" userId="be5fc328e6f0cb13" providerId="LiveId" clId="{3A774AB1-3553-A544-9857-0F771063C8DA}" dt="2019-09-22T03:06:58.511" v="500" actId="207"/>
          <ac:spMkLst>
            <pc:docMk/>
            <pc:sldMk cId="158706051" sldId="282"/>
            <ac:spMk id="4" creationId="{61C875F9-8639-DB44-BAD5-578533726861}"/>
          </ac:spMkLst>
        </pc:spChg>
      </pc:sldChg>
      <pc:sldChg chg="modSp">
        <pc:chgData name="Bill Sanchez" userId="be5fc328e6f0cb13" providerId="LiveId" clId="{3A774AB1-3553-A544-9857-0F771063C8DA}" dt="2019-09-22T03:06:52.226" v="499" actId="207"/>
        <pc:sldMkLst>
          <pc:docMk/>
          <pc:sldMk cId="3955273373" sldId="283"/>
        </pc:sldMkLst>
        <pc:spChg chg="mod">
          <ac:chgData name="Bill Sanchez" userId="be5fc328e6f0cb13" providerId="LiveId" clId="{3A774AB1-3553-A544-9857-0F771063C8DA}" dt="2019-09-22T03:06:52.226" v="499" actId="207"/>
          <ac:spMkLst>
            <pc:docMk/>
            <pc:sldMk cId="3955273373" sldId="283"/>
            <ac:spMk id="4" creationId="{61C875F9-8639-DB44-BAD5-578533726861}"/>
          </ac:spMkLst>
        </pc:spChg>
      </pc:sldChg>
      <pc:sldChg chg="modSp add ord">
        <pc:chgData name="Bill Sanchez" userId="be5fc328e6f0cb13" providerId="LiveId" clId="{3A774AB1-3553-A544-9857-0F771063C8DA}" dt="2019-09-22T03:05:59.037" v="494" actId="20577"/>
        <pc:sldMkLst>
          <pc:docMk/>
          <pc:sldMk cId="1489583717" sldId="284"/>
        </pc:sldMkLst>
        <pc:spChg chg="mod">
          <ac:chgData name="Bill Sanchez" userId="be5fc328e6f0cb13" providerId="LiveId" clId="{3A774AB1-3553-A544-9857-0F771063C8DA}" dt="2019-09-22T03:05:59.037" v="494" actId="20577"/>
          <ac:spMkLst>
            <pc:docMk/>
            <pc:sldMk cId="1489583717" sldId="284"/>
            <ac:spMk id="3" creationId="{96440890-3E9E-FB46-A0C4-48830BA5A708}"/>
          </ac:spMkLst>
        </pc:spChg>
      </pc:sldChg>
      <pc:sldChg chg="add del">
        <pc:chgData name="Bill Sanchez" userId="be5fc328e6f0cb13" providerId="LiveId" clId="{3A774AB1-3553-A544-9857-0F771063C8DA}" dt="2019-09-22T01:35:02.205" v="1" actId="2696"/>
        <pc:sldMkLst>
          <pc:docMk/>
          <pc:sldMk cId="3377369011"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03CE59-C9AD-0B4F-BDDC-5F26EA6ED2BC}" type="datetimeFigureOut">
              <a:rPr lang="en-US" smtClean="0"/>
              <a:t>9/21/19</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0E973-B1AC-6E45-9718-1C4F6EDE11B2}" type="slidenum">
              <a:rPr lang="en-US" smtClean="0"/>
              <a:t>‹#›</a:t>
            </a:fld>
            <a:endParaRPr lang="en-US"/>
          </a:p>
        </p:txBody>
      </p:sp>
    </p:spTree>
    <p:extLst>
      <p:ext uri="{BB962C8B-B14F-4D97-AF65-F5344CB8AC3E}">
        <p14:creationId xmlns:p14="http://schemas.microsoft.com/office/powerpoint/2010/main" val="3280604653"/>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blueletterbible.org/nasb/rev/21/6/s_1188006"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www.blueletterbible.org/nasb/rev/21/8/s_1188008" TargetMode="External"/><Relationship Id="rId4" Type="http://schemas.openxmlformats.org/officeDocument/2006/relationships/hyperlink" Target="https://www.blueletterbible.org/nasb/rev/21/7/s_1188007"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b="1" i="0" u="none" strike="noStrike" kern="1200" dirty="0">
                <a:solidFill>
                  <a:schemeClr val="tx1"/>
                </a:solidFill>
                <a:effectLst/>
                <a:latin typeface="+mn-lt"/>
                <a:ea typeface="+mn-ea"/>
                <a:cs typeface="+mn-cs"/>
              </a:rPr>
              <a:t>"Go to Heaven for the climate, Hell for the company."</a:t>
            </a:r>
            <a:r>
              <a:rPr lang="en-US" sz="936" b="0" i="1" u="none" strike="noStrike" kern="1200" dirty="0">
                <a:solidFill>
                  <a:schemeClr val="tx1"/>
                </a:solidFill>
                <a:effectLst/>
                <a:latin typeface="+mn-lt"/>
                <a:ea typeface="+mn-ea"/>
                <a:cs typeface="+mn-cs"/>
              </a:rPr>
              <a:t> Mark Twain</a:t>
            </a:r>
          </a:p>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3</a:t>
            </a:fld>
            <a:endParaRPr lang="en-US"/>
          </a:p>
        </p:txBody>
      </p:sp>
    </p:spTree>
    <p:extLst>
      <p:ext uri="{BB962C8B-B14F-4D97-AF65-F5344CB8AC3E}">
        <p14:creationId xmlns:p14="http://schemas.microsoft.com/office/powerpoint/2010/main" val="2456778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14</a:t>
            </a:fld>
            <a:endParaRPr lang="en-US"/>
          </a:p>
        </p:txBody>
      </p:sp>
    </p:spTree>
    <p:extLst>
      <p:ext uri="{BB962C8B-B14F-4D97-AF65-F5344CB8AC3E}">
        <p14:creationId xmlns:p14="http://schemas.microsoft.com/office/powerpoint/2010/main" val="3164190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15</a:t>
            </a:fld>
            <a:endParaRPr lang="en-US"/>
          </a:p>
        </p:txBody>
      </p:sp>
    </p:spTree>
    <p:extLst>
      <p:ext uri="{BB962C8B-B14F-4D97-AF65-F5344CB8AC3E}">
        <p14:creationId xmlns:p14="http://schemas.microsoft.com/office/powerpoint/2010/main" val="722319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16</a:t>
            </a:fld>
            <a:endParaRPr lang="en-US"/>
          </a:p>
        </p:txBody>
      </p:sp>
    </p:spTree>
    <p:extLst>
      <p:ext uri="{BB962C8B-B14F-4D97-AF65-F5344CB8AC3E}">
        <p14:creationId xmlns:p14="http://schemas.microsoft.com/office/powerpoint/2010/main" val="2120526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17</a:t>
            </a:fld>
            <a:endParaRPr lang="en-US"/>
          </a:p>
        </p:txBody>
      </p:sp>
    </p:spTree>
    <p:extLst>
      <p:ext uri="{BB962C8B-B14F-4D97-AF65-F5344CB8AC3E}">
        <p14:creationId xmlns:p14="http://schemas.microsoft.com/office/powerpoint/2010/main" val="355680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 and Eve – Separation from each other. Curses in Gen 3. Losing of Cain AND Abel. </a:t>
            </a:r>
          </a:p>
          <a:p>
            <a:r>
              <a:rPr lang="en-US" dirty="0"/>
              <a:t>Saul – Every spirit torments him. Consumed with insecurities, jealously, wrath, ultimately loses Kingdom, family and takes his own life. </a:t>
            </a:r>
          </a:p>
          <a:p>
            <a:r>
              <a:rPr lang="en-US" dirty="0"/>
              <a:t>Temple – </a:t>
            </a:r>
            <a:r>
              <a:rPr lang="en-US" dirty="0" err="1"/>
              <a:t>Ez</a:t>
            </a:r>
            <a:r>
              <a:rPr lang="en-US" dirty="0"/>
              <a:t> 10 Describes the glory of the LORD leaving the temple. </a:t>
            </a:r>
          </a:p>
          <a:p>
            <a:endParaRPr lang="en-US" dirty="0"/>
          </a:p>
          <a:p>
            <a:r>
              <a:rPr lang="en-US" dirty="0"/>
              <a:t>All 3 examples, people separated from God, and God in turns separates from them. </a:t>
            </a:r>
          </a:p>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18</a:t>
            </a:fld>
            <a:endParaRPr lang="en-US"/>
          </a:p>
        </p:txBody>
      </p:sp>
    </p:spTree>
    <p:extLst>
      <p:ext uri="{BB962C8B-B14F-4D97-AF65-F5344CB8AC3E}">
        <p14:creationId xmlns:p14="http://schemas.microsoft.com/office/powerpoint/2010/main" val="3148347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b="0" i="0" u="none" strike="noStrike" kern="1200" dirty="0">
                <a:solidFill>
                  <a:schemeClr val="tx1"/>
                </a:solidFill>
                <a:effectLst/>
                <a:latin typeface="+mn-lt"/>
                <a:ea typeface="+mn-ea"/>
                <a:cs typeface="+mn-cs"/>
              </a:rPr>
              <a:t>[Mat 18:9 NASB] 9 "If your eye causes you to stumble, pluck it out and throw it from you. It is better for you to enter life with one eye, than to have two eyes and be cast into the fiery hell. </a:t>
            </a:r>
            <a:br>
              <a:rPr lang="en-US" dirty="0"/>
            </a:br>
            <a:br>
              <a:rPr lang="en-US" dirty="0"/>
            </a:br>
            <a:r>
              <a:rPr lang="en-US" sz="936" b="0" i="0" u="none" strike="noStrike" kern="1200" dirty="0">
                <a:solidFill>
                  <a:schemeClr val="tx1"/>
                </a:solidFill>
                <a:effectLst/>
                <a:latin typeface="+mn-lt"/>
                <a:ea typeface="+mn-ea"/>
                <a:cs typeface="+mn-cs"/>
              </a:rPr>
              <a:t>[Mar 9:45, 47 NASB] 45 "If your foot causes you to stumble, cut it off; it is better for you to enter life lame, than, having your two feet, to be cast into hell, ... 47 "If your eye causes you to stumble, throw it out; it is better for you to enter the kingdom of God with one eye, than, having two eyes, to be cast into hell,</a:t>
            </a:r>
            <a:br>
              <a:rPr lang="en-US" dirty="0"/>
            </a:br>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20</a:t>
            </a:fld>
            <a:endParaRPr lang="en-US"/>
          </a:p>
        </p:txBody>
      </p:sp>
    </p:spTree>
    <p:extLst>
      <p:ext uri="{BB962C8B-B14F-4D97-AF65-F5344CB8AC3E}">
        <p14:creationId xmlns:p14="http://schemas.microsoft.com/office/powerpoint/2010/main" val="2015375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21</a:t>
            </a:fld>
            <a:endParaRPr lang="en-US"/>
          </a:p>
        </p:txBody>
      </p:sp>
    </p:spTree>
    <p:extLst>
      <p:ext uri="{BB962C8B-B14F-4D97-AF65-F5344CB8AC3E}">
        <p14:creationId xmlns:p14="http://schemas.microsoft.com/office/powerpoint/2010/main" val="2005894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22</a:t>
            </a:fld>
            <a:endParaRPr lang="en-US"/>
          </a:p>
        </p:txBody>
      </p:sp>
    </p:spTree>
    <p:extLst>
      <p:ext uri="{BB962C8B-B14F-4D97-AF65-F5344CB8AC3E}">
        <p14:creationId xmlns:p14="http://schemas.microsoft.com/office/powerpoint/2010/main" val="3611105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23</a:t>
            </a:fld>
            <a:endParaRPr lang="en-US"/>
          </a:p>
        </p:txBody>
      </p:sp>
    </p:spTree>
    <p:extLst>
      <p:ext uri="{BB962C8B-B14F-4D97-AF65-F5344CB8AC3E}">
        <p14:creationId xmlns:p14="http://schemas.microsoft.com/office/powerpoint/2010/main" val="747923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24</a:t>
            </a:fld>
            <a:endParaRPr lang="en-US"/>
          </a:p>
        </p:txBody>
      </p:sp>
    </p:spTree>
    <p:extLst>
      <p:ext uri="{BB962C8B-B14F-4D97-AF65-F5344CB8AC3E}">
        <p14:creationId xmlns:p14="http://schemas.microsoft.com/office/powerpoint/2010/main" val="272632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6</a:t>
            </a:fld>
            <a:endParaRPr lang="en-US"/>
          </a:p>
        </p:txBody>
      </p:sp>
    </p:spTree>
    <p:extLst>
      <p:ext uri="{BB962C8B-B14F-4D97-AF65-F5344CB8AC3E}">
        <p14:creationId xmlns:p14="http://schemas.microsoft.com/office/powerpoint/2010/main" val="3667611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36" b="0" i="0" u="none" strike="noStrike" kern="1200" dirty="0" err="1">
                <a:solidFill>
                  <a:schemeClr val="tx1"/>
                </a:solidFill>
                <a:effectLst/>
                <a:latin typeface="+mn-lt"/>
                <a:ea typeface="+mn-ea"/>
                <a:cs typeface="+mn-cs"/>
              </a:rPr>
              <a:t>nd</a:t>
            </a:r>
            <a:r>
              <a:rPr lang="en-US" sz="936" b="0" i="0" u="none" strike="noStrike" kern="1200" dirty="0">
                <a:solidFill>
                  <a:schemeClr val="tx1"/>
                </a:solidFill>
                <a:effectLst/>
                <a:latin typeface="+mn-lt"/>
                <a:ea typeface="+mn-ea"/>
                <a:cs typeface="+mn-cs"/>
              </a:rPr>
              <a:t> He who sits on the throne said, “Behold, I am making all things new.” And He *said, “Write, for these words are faithful and true.”</a:t>
            </a:r>
          </a:p>
          <a:p>
            <a:r>
              <a:rPr lang="en-US" sz="936" b="1" i="0" u="none" strike="noStrike" kern="1200" dirty="0">
                <a:solidFill>
                  <a:schemeClr val="tx1"/>
                </a:solidFill>
                <a:effectLst/>
                <a:latin typeface="+mn-lt"/>
                <a:ea typeface="+mn-ea"/>
                <a:cs typeface="+mn-cs"/>
              </a:rPr>
              <a:t> </a:t>
            </a:r>
            <a:r>
              <a:rPr lang="en-US" sz="936" b="1" i="0" u="none" strike="noStrike" kern="1200" dirty="0">
                <a:solidFill>
                  <a:schemeClr val="tx1"/>
                </a:solidFill>
                <a:effectLst/>
                <a:latin typeface="+mn-lt"/>
                <a:ea typeface="+mn-ea"/>
                <a:cs typeface="+mn-cs"/>
                <a:hlinkClick r:id="rId3"/>
              </a:rPr>
              <a:t>Rev 21:6</a:t>
            </a:r>
            <a:endParaRPr lang="en-US" sz="936" b="1" i="0" u="none" strike="noStrike" kern="1200" dirty="0">
              <a:solidFill>
                <a:schemeClr val="tx1"/>
              </a:solidFill>
              <a:effectLst/>
              <a:latin typeface="+mn-lt"/>
              <a:ea typeface="+mn-ea"/>
              <a:cs typeface="+mn-cs"/>
            </a:endParaRPr>
          </a:p>
          <a:p>
            <a:r>
              <a:rPr lang="en-US" sz="936" b="0" i="0" u="none" strike="noStrike" kern="1200" dirty="0">
                <a:solidFill>
                  <a:schemeClr val="tx1"/>
                </a:solidFill>
                <a:effectLst/>
                <a:latin typeface="+mn-lt"/>
                <a:ea typeface="+mn-ea"/>
                <a:cs typeface="+mn-cs"/>
              </a:rPr>
              <a:t>Then He said to me, “[</a:t>
            </a:r>
            <a:r>
              <a:rPr lang="en-US" sz="936" b="0" i="0" u="none" strike="noStrike" kern="1200" dirty="0" err="1">
                <a:solidFill>
                  <a:schemeClr val="tx1"/>
                </a:solidFill>
                <a:effectLst/>
                <a:latin typeface="+mn-lt"/>
                <a:ea typeface="+mn-ea"/>
                <a:cs typeface="+mn-cs"/>
              </a:rPr>
              <a:t>fn</a:t>
            </a:r>
            <a:r>
              <a:rPr lang="en-US" sz="936" b="0" i="0" u="none" strike="noStrike" kern="1200" dirty="0">
                <a:solidFill>
                  <a:schemeClr val="tx1"/>
                </a:solidFill>
                <a:effectLst/>
                <a:latin typeface="+mn-lt"/>
                <a:ea typeface="+mn-ea"/>
                <a:cs typeface="+mn-cs"/>
              </a:rPr>
              <a:t>]It is done. I am the Alpha and the Omega, the beginning and the end. I will give to the one who thirsts from the spring of the water of life without cost.</a:t>
            </a:r>
          </a:p>
          <a:p>
            <a:r>
              <a:rPr lang="en-US" sz="936" b="1" i="0" u="none" strike="noStrike" kern="1200" dirty="0">
                <a:solidFill>
                  <a:schemeClr val="tx1"/>
                </a:solidFill>
                <a:effectLst/>
                <a:latin typeface="+mn-lt"/>
                <a:ea typeface="+mn-ea"/>
                <a:cs typeface="+mn-cs"/>
              </a:rPr>
              <a:t> </a:t>
            </a:r>
            <a:r>
              <a:rPr lang="en-US" sz="936" b="1" i="0" u="none" strike="noStrike" kern="1200" dirty="0">
                <a:solidFill>
                  <a:schemeClr val="tx1"/>
                </a:solidFill>
                <a:effectLst/>
                <a:latin typeface="+mn-lt"/>
                <a:ea typeface="+mn-ea"/>
                <a:cs typeface="+mn-cs"/>
                <a:hlinkClick r:id="rId4"/>
              </a:rPr>
              <a:t>Rev 21:7</a:t>
            </a:r>
            <a:endParaRPr lang="en-US" sz="936" b="1" i="0" u="none" strike="noStrike" kern="1200" dirty="0">
              <a:solidFill>
                <a:schemeClr val="tx1"/>
              </a:solidFill>
              <a:effectLst/>
              <a:latin typeface="+mn-lt"/>
              <a:ea typeface="+mn-ea"/>
              <a:cs typeface="+mn-cs"/>
            </a:endParaRPr>
          </a:p>
          <a:p>
            <a:r>
              <a:rPr lang="en-US" sz="936" b="0" i="0" u="none" strike="noStrike" kern="1200" dirty="0">
                <a:solidFill>
                  <a:schemeClr val="tx1"/>
                </a:solidFill>
                <a:effectLst/>
                <a:latin typeface="+mn-lt"/>
                <a:ea typeface="+mn-ea"/>
                <a:cs typeface="+mn-cs"/>
              </a:rPr>
              <a:t>“He who overcomes will inherit these things, and I will be his God and he will be My son.</a:t>
            </a:r>
          </a:p>
          <a:p>
            <a:r>
              <a:rPr lang="en-US" sz="936" b="1" i="0" u="none" strike="noStrike" kern="1200" dirty="0">
                <a:solidFill>
                  <a:schemeClr val="tx1"/>
                </a:solidFill>
                <a:effectLst/>
                <a:latin typeface="+mn-lt"/>
                <a:ea typeface="+mn-ea"/>
                <a:cs typeface="+mn-cs"/>
              </a:rPr>
              <a:t> </a:t>
            </a:r>
            <a:r>
              <a:rPr lang="en-US" sz="936" b="1" i="0" u="none" strike="noStrike" kern="1200" dirty="0">
                <a:solidFill>
                  <a:schemeClr val="tx1"/>
                </a:solidFill>
                <a:effectLst/>
                <a:latin typeface="+mn-lt"/>
                <a:ea typeface="+mn-ea"/>
                <a:cs typeface="+mn-cs"/>
                <a:hlinkClick r:id="rId5"/>
              </a:rPr>
              <a:t>Rev 21:8</a:t>
            </a:r>
            <a:endParaRPr lang="en-US" sz="936" b="1" i="0" u="none" strike="noStrike" kern="1200" dirty="0">
              <a:solidFill>
                <a:schemeClr val="tx1"/>
              </a:solidFill>
              <a:effectLst/>
              <a:latin typeface="+mn-lt"/>
              <a:ea typeface="+mn-ea"/>
              <a:cs typeface="+mn-cs"/>
            </a:endParaRPr>
          </a:p>
          <a:p>
            <a:r>
              <a:rPr lang="en-US" sz="936" b="0" i="0" u="none" strike="noStrike" kern="1200" dirty="0">
                <a:solidFill>
                  <a:schemeClr val="tx1"/>
                </a:solidFill>
                <a:effectLst/>
                <a:latin typeface="+mn-lt"/>
                <a:ea typeface="+mn-ea"/>
                <a:cs typeface="+mn-cs"/>
              </a:rPr>
              <a:t>“But for the cowardly and [</a:t>
            </a:r>
            <a:r>
              <a:rPr lang="en-US" sz="936" b="0" i="0" u="none" strike="noStrike" kern="1200" dirty="0" err="1">
                <a:solidFill>
                  <a:schemeClr val="tx1"/>
                </a:solidFill>
                <a:effectLst/>
                <a:latin typeface="+mn-lt"/>
                <a:ea typeface="+mn-ea"/>
                <a:cs typeface="+mn-cs"/>
              </a:rPr>
              <a:t>fn</a:t>
            </a:r>
            <a:r>
              <a:rPr lang="en-US" sz="936" b="0" i="0" u="none" strike="noStrike" kern="1200" dirty="0">
                <a:solidFill>
                  <a:schemeClr val="tx1"/>
                </a:solidFill>
                <a:effectLst/>
                <a:latin typeface="+mn-lt"/>
                <a:ea typeface="+mn-ea"/>
                <a:cs typeface="+mn-cs"/>
              </a:rPr>
              <a:t>]unbelieving and abominable and murderers and immoral persons and sorcerers and idolaters and all liars, their part </a:t>
            </a:r>
            <a:r>
              <a:rPr lang="en-US" sz="936" b="0" i="1" u="none" strike="noStrike" kern="1200" dirty="0">
                <a:solidFill>
                  <a:schemeClr val="tx1"/>
                </a:solidFill>
                <a:effectLst/>
                <a:latin typeface="+mn-lt"/>
                <a:ea typeface="+mn-ea"/>
                <a:cs typeface="+mn-cs"/>
              </a:rPr>
              <a:t>will be</a:t>
            </a:r>
            <a:r>
              <a:rPr lang="en-US" sz="936" b="0" i="0" u="none" strike="noStrike" kern="1200" dirty="0">
                <a:solidFill>
                  <a:schemeClr val="tx1"/>
                </a:solidFill>
                <a:effectLst/>
                <a:latin typeface="+mn-lt"/>
                <a:ea typeface="+mn-ea"/>
                <a:cs typeface="+mn-cs"/>
              </a:rPr>
              <a:t> in the lake that burns with fire and [</a:t>
            </a:r>
            <a:r>
              <a:rPr lang="en-US" sz="936" b="0" i="0" u="none" strike="noStrike" kern="1200" dirty="0" err="1">
                <a:solidFill>
                  <a:schemeClr val="tx1"/>
                </a:solidFill>
                <a:effectLst/>
                <a:latin typeface="+mn-lt"/>
                <a:ea typeface="+mn-ea"/>
                <a:cs typeface="+mn-cs"/>
              </a:rPr>
              <a:t>fn</a:t>
            </a:r>
            <a:r>
              <a:rPr lang="en-US" sz="936" b="0" i="0" u="none" strike="noStrike" kern="1200" dirty="0">
                <a:solidFill>
                  <a:schemeClr val="tx1"/>
                </a:solidFill>
                <a:effectLst/>
                <a:latin typeface="+mn-lt"/>
                <a:ea typeface="+mn-ea"/>
                <a:cs typeface="+mn-cs"/>
              </a:rPr>
              <a:t>]brimstone, which is the second death.”</a:t>
            </a:r>
          </a:p>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25</a:t>
            </a:fld>
            <a:endParaRPr lang="en-US"/>
          </a:p>
        </p:txBody>
      </p:sp>
    </p:spTree>
    <p:extLst>
      <p:ext uri="{BB962C8B-B14F-4D97-AF65-F5344CB8AC3E}">
        <p14:creationId xmlns:p14="http://schemas.microsoft.com/office/powerpoint/2010/main" val="2768068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26</a:t>
            </a:fld>
            <a:endParaRPr lang="en-US"/>
          </a:p>
        </p:txBody>
      </p:sp>
    </p:spTree>
    <p:extLst>
      <p:ext uri="{BB962C8B-B14F-4D97-AF65-F5344CB8AC3E}">
        <p14:creationId xmlns:p14="http://schemas.microsoft.com/office/powerpoint/2010/main" val="1248004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27</a:t>
            </a:fld>
            <a:endParaRPr lang="en-US"/>
          </a:p>
        </p:txBody>
      </p:sp>
    </p:spTree>
    <p:extLst>
      <p:ext uri="{BB962C8B-B14F-4D97-AF65-F5344CB8AC3E}">
        <p14:creationId xmlns:p14="http://schemas.microsoft.com/office/powerpoint/2010/main" val="1576712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7</a:t>
            </a:fld>
            <a:endParaRPr lang="en-US"/>
          </a:p>
        </p:txBody>
      </p:sp>
    </p:spTree>
    <p:extLst>
      <p:ext uri="{BB962C8B-B14F-4D97-AF65-F5344CB8AC3E}">
        <p14:creationId xmlns:p14="http://schemas.microsoft.com/office/powerpoint/2010/main" val="4270200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8</a:t>
            </a:fld>
            <a:endParaRPr lang="en-US"/>
          </a:p>
        </p:txBody>
      </p:sp>
    </p:spTree>
    <p:extLst>
      <p:ext uri="{BB962C8B-B14F-4D97-AF65-F5344CB8AC3E}">
        <p14:creationId xmlns:p14="http://schemas.microsoft.com/office/powerpoint/2010/main" val="108601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9</a:t>
            </a:fld>
            <a:endParaRPr lang="en-US"/>
          </a:p>
        </p:txBody>
      </p:sp>
    </p:spTree>
    <p:extLst>
      <p:ext uri="{BB962C8B-B14F-4D97-AF65-F5344CB8AC3E}">
        <p14:creationId xmlns:p14="http://schemas.microsoft.com/office/powerpoint/2010/main" val="2987345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10</a:t>
            </a:fld>
            <a:endParaRPr lang="en-US"/>
          </a:p>
        </p:txBody>
      </p:sp>
    </p:spTree>
    <p:extLst>
      <p:ext uri="{BB962C8B-B14F-4D97-AF65-F5344CB8AC3E}">
        <p14:creationId xmlns:p14="http://schemas.microsoft.com/office/powerpoint/2010/main" val="1249427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11</a:t>
            </a:fld>
            <a:endParaRPr lang="en-US"/>
          </a:p>
        </p:txBody>
      </p:sp>
    </p:spTree>
    <p:extLst>
      <p:ext uri="{BB962C8B-B14F-4D97-AF65-F5344CB8AC3E}">
        <p14:creationId xmlns:p14="http://schemas.microsoft.com/office/powerpoint/2010/main" val="4192757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12</a:t>
            </a:fld>
            <a:endParaRPr lang="en-US"/>
          </a:p>
        </p:txBody>
      </p:sp>
    </p:spTree>
    <p:extLst>
      <p:ext uri="{BB962C8B-B14F-4D97-AF65-F5344CB8AC3E}">
        <p14:creationId xmlns:p14="http://schemas.microsoft.com/office/powerpoint/2010/main" val="2037796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60E973-B1AC-6E45-9718-1C4F6EDE11B2}" type="slidenum">
              <a:rPr lang="en-US" smtClean="0"/>
              <a:t>13</a:t>
            </a:fld>
            <a:endParaRPr lang="en-US"/>
          </a:p>
        </p:txBody>
      </p:sp>
    </p:spTree>
    <p:extLst>
      <p:ext uri="{BB962C8B-B14F-4D97-AF65-F5344CB8AC3E}">
        <p14:creationId xmlns:p14="http://schemas.microsoft.com/office/powerpoint/2010/main" val="3200280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747C5C-6681-2646-9E2D-93F96AA85028}" type="datetimeFigureOut">
              <a:rPr lang="en-US" smtClean="0"/>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1529229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747C5C-6681-2646-9E2D-93F96AA85028}" type="datetimeFigureOut">
              <a:rPr lang="en-US" smtClean="0"/>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195929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747C5C-6681-2646-9E2D-93F96AA85028}" type="datetimeFigureOut">
              <a:rPr lang="en-US" smtClean="0"/>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122532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747C5C-6681-2646-9E2D-93F96AA85028}" type="datetimeFigureOut">
              <a:rPr lang="en-US" smtClean="0"/>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188840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747C5C-6681-2646-9E2D-93F96AA85028}" type="datetimeFigureOut">
              <a:rPr lang="en-US" smtClean="0"/>
              <a:t>9/21/19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303979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747C5C-6681-2646-9E2D-93F96AA85028}" type="datetimeFigureOut">
              <a:rPr lang="en-US" smtClean="0"/>
              <a:t>9/21/19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265572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747C5C-6681-2646-9E2D-93F96AA85028}" type="datetimeFigureOut">
              <a:rPr lang="en-US" smtClean="0"/>
              <a:t>9/21/19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256570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747C5C-6681-2646-9E2D-93F96AA85028}" type="datetimeFigureOut">
              <a:rPr lang="en-US" smtClean="0"/>
              <a:t>9/21/19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140300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47C5C-6681-2646-9E2D-93F96AA85028}" type="datetimeFigureOut">
              <a:rPr lang="en-US" smtClean="0"/>
              <a:t>9/21/19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344187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747C5C-6681-2646-9E2D-93F96AA85028}" type="datetimeFigureOut">
              <a:rPr lang="en-US" smtClean="0"/>
              <a:t>9/21/19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86234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747C5C-6681-2646-9E2D-93F96AA85028}" type="datetimeFigureOut">
              <a:rPr lang="en-US" smtClean="0"/>
              <a:t>9/21/19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9A3E9-3901-A846-A01D-CC7834603F78}" type="slidenum">
              <a:rPr lang="en-US" smtClean="0"/>
              <a:t>‹#›</a:t>
            </a:fld>
            <a:endParaRPr lang="en-US"/>
          </a:p>
        </p:txBody>
      </p:sp>
    </p:spTree>
    <p:extLst>
      <p:ext uri="{BB962C8B-B14F-4D97-AF65-F5344CB8AC3E}">
        <p14:creationId xmlns:p14="http://schemas.microsoft.com/office/powerpoint/2010/main" val="345406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5747C5C-6681-2646-9E2D-93F96AA85028}" type="datetimeFigureOut">
              <a:rPr lang="en-US" smtClean="0"/>
              <a:t>9/21/19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509A3E9-3901-A846-A01D-CC7834603F78}" type="slidenum">
              <a:rPr lang="en-US" smtClean="0"/>
              <a:t>‹#›</a:t>
            </a:fld>
            <a:endParaRPr lang="en-US"/>
          </a:p>
        </p:txBody>
      </p:sp>
    </p:spTree>
    <p:extLst>
      <p:ext uri="{BB962C8B-B14F-4D97-AF65-F5344CB8AC3E}">
        <p14:creationId xmlns:p14="http://schemas.microsoft.com/office/powerpoint/2010/main" val="159700729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6B4B87-25AF-7844-8CC1-38ABD371B142}"/>
              </a:ext>
            </a:extLst>
          </p:cNvPr>
          <p:cNvSpPr>
            <a:spLocks noGrp="1"/>
          </p:cNvSpPr>
          <p:nvPr>
            <p:ph idx="1"/>
          </p:nvPr>
        </p:nvSpPr>
        <p:spPr/>
        <p:txBody>
          <a:bodyPr/>
          <a:lstStyle/>
          <a:p>
            <a:pPr marL="0" indent="0" algn="ctr" fontAlgn="base">
              <a:buNone/>
            </a:pPr>
            <a:r>
              <a:rPr lang="en-US" sz="2800" b="1" dirty="0">
                <a:solidFill>
                  <a:schemeClr val="bg1">
                    <a:lumMod val="75000"/>
                    <a:lumOff val="25000"/>
                  </a:schemeClr>
                </a:solidFill>
              </a:rPr>
              <a:t>What is the Church?</a:t>
            </a:r>
          </a:p>
          <a:p>
            <a:pPr marL="0" indent="0" algn="ctr" fontAlgn="base">
              <a:buNone/>
            </a:pPr>
            <a:r>
              <a:rPr lang="en-US" sz="2800" b="1" dirty="0">
                <a:solidFill>
                  <a:schemeClr val="bg1">
                    <a:lumMod val="75000"/>
                    <a:lumOff val="25000"/>
                  </a:schemeClr>
                </a:solidFill>
              </a:rPr>
              <a:t>Gender Roles</a:t>
            </a:r>
          </a:p>
          <a:p>
            <a:pPr marL="0" indent="0" algn="ctr" fontAlgn="base">
              <a:buNone/>
            </a:pPr>
            <a:r>
              <a:rPr lang="en-US" sz="2800" b="1" dirty="0">
                <a:solidFill>
                  <a:schemeClr val="bg1">
                    <a:lumMod val="75000"/>
                    <a:lumOff val="25000"/>
                  </a:schemeClr>
                </a:solidFill>
              </a:rPr>
              <a:t>Collection and Use of Church Treasury</a:t>
            </a:r>
          </a:p>
          <a:p>
            <a:pPr marL="0" indent="0" algn="ctr" fontAlgn="base">
              <a:buNone/>
            </a:pPr>
            <a:r>
              <a:rPr lang="en-US" sz="2800" b="1" dirty="0">
                <a:solidFill>
                  <a:schemeClr val="bg1">
                    <a:lumMod val="75000"/>
                    <a:lumOff val="25000"/>
                  </a:schemeClr>
                </a:solidFill>
              </a:rPr>
              <a:t>Who is a Christian?</a:t>
            </a:r>
          </a:p>
          <a:p>
            <a:pPr marL="0" indent="0" algn="ctr" fontAlgn="base">
              <a:buNone/>
            </a:pPr>
            <a:r>
              <a:rPr lang="en-US" sz="2800" b="1" dirty="0">
                <a:solidFill>
                  <a:schemeClr val="bg1">
                    <a:lumMod val="75000"/>
                    <a:lumOff val="25000"/>
                  </a:schemeClr>
                </a:solidFill>
              </a:rPr>
              <a:t>Instrumental Music</a:t>
            </a:r>
          </a:p>
          <a:p>
            <a:pPr marL="0" indent="0" algn="ctr" fontAlgn="base">
              <a:buNone/>
            </a:pPr>
            <a:r>
              <a:rPr lang="en-US" sz="2800" b="1" u="sng" dirty="0"/>
              <a:t>Heaven and Hell</a:t>
            </a:r>
          </a:p>
          <a:p>
            <a:pPr marL="0" indent="0" algn="ctr" fontAlgn="base">
              <a:buNone/>
            </a:pPr>
            <a:r>
              <a:rPr lang="en-US" sz="2800" b="1" dirty="0"/>
              <a:t>The Lord’s Supper</a:t>
            </a:r>
          </a:p>
          <a:p>
            <a:endParaRPr lang="en-US" dirty="0"/>
          </a:p>
        </p:txBody>
      </p:sp>
      <p:sp>
        <p:nvSpPr>
          <p:cNvPr id="2" name="Title 1">
            <a:extLst>
              <a:ext uri="{FF2B5EF4-FFF2-40B4-BE49-F238E27FC236}">
                <a16:creationId xmlns:a16="http://schemas.microsoft.com/office/drawing/2014/main" id="{9AA0A226-4E63-8348-85EF-89BE7D0A80C7}"/>
              </a:ext>
            </a:extLst>
          </p:cNvPr>
          <p:cNvSpPr>
            <a:spLocks noGrp="1"/>
          </p:cNvSpPr>
          <p:nvPr>
            <p:ph type="title"/>
          </p:nvPr>
        </p:nvSpPr>
        <p:spPr>
          <a:xfrm>
            <a:off x="628650" y="304271"/>
            <a:ext cx="7886700" cy="1104636"/>
          </a:xfrm>
        </p:spPr>
        <p:txBody>
          <a:bodyPr>
            <a:normAutofit/>
          </a:bodyPr>
          <a:lstStyle/>
          <a:p>
            <a:pPr algn="ctr"/>
            <a:r>
              <a:rPr lang="en-US" sz="4000" b="1" dirty="0"/>
              <a:t>Sound Doctrine Series</a:t>
            </a:r>
            <a:endParaRPr lang="en-US" sz="4000" dirty="0"/>
          </a:p>
        </p:txBody>
      </p:sp>
    </p:spTree>
    <p:extLst>
      <p:ext uri="{BB962C8B-B14F-4D97-AF65-F5344CB8AC3E}">
        <p14:creationId xmlns:p14="http://schemas.microsoft.com/office/powerpoint/2010/main" val="307112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solidFill>
                  <a:schemeClr val="tx2">
                    <a:lumMod val="25000"/>
                  </a:schemeClr>
                </a:solidFill>
              </a:rPr>
              <a:t>Undying Worm and Unquenchable Fire</a:t>
            </a:r>
          </a:p>
          <a:p>
            <a:r>
              <a:rPr lang="en-US" dirty="0">
                <a:solidFill>
                  <a:schemeClr val="tx2">
                    <a:lumMod val="25000"/>
                  </a:schemeClr>
                </a:solidFill>
              </a:rPr>
              <a:t>Everlasting Contempt</a:t>
            </a:r>
          </a:p>
          <a:p>
            <a:r>
              <a:rPr lang="en-US" dirty="0"/>
              <a:t>Eternal Fire</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599001"/>
            <a:ext cx="4572000" cy="3626116"/>
          </a:xfrm>
        </p:spPr>
        <p:txBody>
          <a:bodyPr>
            <a:normAutofit/>
          </a:bodyPr>
          <a:lstStyle/>
          <a:p>
            <a:pPr marL="0" indent="0">
              <a:buNone/>
            </a:pPr>
            <a:r>
              <a:rPr lang="en-US" dirty="0"/>
              <a:t>[Jude 7]  just as Sodom and Gomorrah and the cities around them, since they in the same way as these indulged in gross immorality and went after strange flesh, </a:t>
            </a:r>
            <a:r>
              <a:rPr lang="en-US" b="1" u="sng" dirty="0"/>
              <a:t>are exhibited as an example in undergoing the punishment of eternal fire</a:t>
            </a:r>
            <a:endParaRPr lang="en-US" sz="2400" b="1" u="sng" dirty="0"/>
          </a:p>
        </p:txBody>
      </p:sp>
    </p:spTree>
    <p:extLst>
      <p:ext uri="{BB962C8B-B14F-4D97-AF65-F5344CB8AC3E}">
        <p14:creationId xmlns:p14="http://schemas.microsoft.com/office/powerpoint/2010/main" val="2715254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solidFill>
                  <a:schemeClr val="tx2">
                    <a:lumMod val="25000"/>
                  </a:schemeClr>
                </a:solidFill>
              </a:rPr>
              <a:t>Undying Worm and Unquenchable Fire</a:t>
            </a:r>
          </a:p>
          <a:p>
            <a:r>
              <a:rPr lang="en-US" dirty="0">
                <a:solidFill>
                  <a:schemeClr val="tx2">
                    <a:lumMod val="25000"/>
                  </a:schemeClr>
                </a:solidFill>
              </a:rPr>
              <a:t>Everlasting Contempt</a:t>
            </a:r>
          </a:p>
          <a:p>
            <a:r>
              <a:rPr lang="en-US" dirty="0">
                <a:solidFill>
                  <a:schemeClr val="tx2">
                    <a:lumMod val="25000"/>
                  </a:schemeClr>
                </a:solidFill>
              </a:rPr>
              <a:t>Eternal Fire</a:t>
            </a:r>
          </a:p>
          <a:p>
            <a:r>
              <a:rPr lang="en-US" dirty="0"/>
              <a:t>Everlasting Punishment</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599001"/>
            <a:ext cx="4572000" cy="3626116"/>
          </a:xfrm>
        </p:spPr>
        <p:txBody>
          <a:bodyPr>
            <a:normAutofit/>
          </a:bodyPr>
          <a:lstStyle/>
          <a:p>
            <a:pPr marL="0" indent="0">
              <a:buNone/>
            </a:pPr>
            <a:r>
              <a:rPr lang="en-US" sz="2400" dirty="0"/>
              <a:t>[Matthew 25:41, 46] 41 "Then He will also say to those on His left, 'Depart from Me, accursed ones, into </a:t>
            </a:r>
            <a:r>
              <a:rPr lang="en-US" sz="2400" b="1" u="sng" dirty="0"/>
              <a:t>the eternal fire which has been prepared for the devil and his angels</a:t>
            </a:r>
            <a:r>
              <a:rPr lang="en-US" sz="2400" dirty="0"/>
              <a:t>; …46 "</a:t>
            </a:r>
            <a:r>
              <a:rPr lang="en-US" sz="2400" b="1" u="sng" dirty="0"/>
              <a:t>These will go away into eternal punishment, but the righteous into eternal life." </a:t>
            </a:r>
          </a:p>
        </p:txBody>
      </p:sp>
    </p:spTree>
    <p:extLst>
      <p:ext uri="{BB962C8B-B14F-4D97-AF65-F5344CB8AC3E}">
        <p14:creationId xmlns:p14="http://schemas.microsoft.com/office/powerpoint/2010/main" val="1238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solidFill>
                  <a:schemeClr val="tx2">
                    <a:lumMod val="25000"/>
                  </a:schemeClr>
                </a:solidFill>
              </a:rPr>
              <a:t>Undying Worm and Unquenchable Fire</a:t>
            </a:r>
          </a:p>
          <a:p>
            <a:r>
              <a:rPr lang="en-US" dirty="0">
                <a:solidFill>
                  <a:schemeClr val="tx2">
                    <a:lumMod val="25000"/>
                  </a:schemeClr>
                </a:solidFill>
              </a:rPr>
              <a:t>Everlasting Contempt</a:t>
            </a:r>
          </a:p>
          <a:p>
            <a:r>
              <a:rPr lang="en-US" dirty="0">
                <a:solidFill>
                  <a:schemeClr val="tx2">
                    <a:lumMod val="25000"/>
                  </a:schemeClr>
                </a:solidFill>
              </a:rPr>
              <a:t>Eternal Fire</a:t>
            </a:r>
          </a:p>
          <a:p>
            <a:r>
              <a:rPr lang="en-US" dirty="0">
                <a:solidFill>
                  <a:schemeClr val="tx2">
                    <a:lumMod val="25000"/>
                  </a:schemeClr>
                </a:solidFill>
              </a:rPr>
              <a:t>Everlasting Destruction</a:t>
            </a:r>
          </a:p>
          <a:p>
            <a:r>
              <a:rPr lang="en-US" dirty="0"/>
              <a:t>Blackest Darkness</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599001"/>
            <a:ext cx="4572000" cy="3626116"/>
          </a:xfrm>
        </p:spPr>
        <p:txBody>
          <a:bodyPr>
            <a:normAutofit/>
          </a:bodyPr>
          <a:lstStyle/>
          <a:p>
            <a:pPr marL="0" indent="0">
              <a:buNone/>
            </a:pPr>
            <a:r>
              <a:rPr lang="en-US" sz="2400" dirty="0"/>
              <a:t>[Jude 13] ... 13 wild waves of the sea, casting up their own shame like foam; wandering stars, </a:t>
            </a:r>
            <a:r>
              <a:rPr lang="en-US" sz="2400" b="1" u="sng" dirty="0"/>
              <a:t>for whom the black darkness has been reserved forever. </a:t>
            </a:r>
            <a:br>
              <a:rPr lang="en-US" sz="2400" b="1" u="sng" dirty="0"/>
            </a:br>
            <a:endParaRPr lang="en-US" sz="2800" b="1" u="sng" dirty="0"/>
          </a:p>
        </p:txBody>
      </p:sp>
    </p:spTree>
    <p:extLst>
      <p:ext uri="{BB962C8B-B14F-4D97-AF65-F5344CB8AC3E}">
        <p14:creationId xmlns:p14="http://schemas.microsoft.com/office/powerpoint/2010/main" val="774654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solidFill>
                  <a:schemeClr val="tx2">
                    <a:lumMod val="25000"/>
                  </a:schemeClr>
                </a:solidFill>
              </a:rPr>
              <a:t>Undying Worm and Unquenchable Fire</a:t>
            </a:r>
          </a:p>
          <a:p>
            <a:r>
              <a:rPr lang="en-US" dirty="0">
                <a:solidFill>
                  <a:schemeClr val="tx2">
                    <a:lumMod val="25000"/>
                  </a:schemeClr>
                </a:solidFill>
              </a:rPr>
              <a:t>Everlasting Contempt</a:t>
            </a:r>
          </a:p>
          <a:p>
            <a:r>
              <a:rPr lang="en-US" dirty="0">
                <a:solidFill>
                  <a:schemeClr val="tx2">
                    <a:lumMod val="25000"/>
                  </a:schemeClr>
                </a:solidFill>
              </a:rPr>
              <a:t>Eternal Fire</a:t>
            </a:r>
          </a:p>
          <a:p>
            <a:r>
              <a:rPr lang="en-US" dirty="0">
                <a:solidFill>
                  <a:schemeClr val="tx2">
                    <a:lumMod val="25000"/>
                  </a:schemeClr>
                </a:solidFill>
              </a:rPr>
              <a:t>Everlasting Destruction</a:t>
            </a:r>
          </a:p>
          <a:p>
            <a:r>
              <a:rPr lang="en-US" dirty="0">
                <a:solidFill>
                  <a:schemeClr val="tx2">
                    <a:lumMod val="25000"/>
                  </a:schemeClr>
                </a:solidFill>
              </a:rPr>
              <a:t>Blackest Darkness</a:t>
            </a:r>
          </a:p>
          <a:p>
            <a:r>
              <a:rPr lang="en-US" dirty="0"/>
              <a:t>Lake of Fire</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599001"/>
            <a:ext cx="4572000" cy="3626116"/>
          </a:xfrm>
        </p:spPr>
        <p:txBody>
          <a:bodyPr>
            <a:normAutofit lnSpcReduction="10000"/>
          </a:bodyPr>
          <a:lstStyle/>
          <a:p>
            <a:pPr marL="0" indent="0">
              <a:buNone/>
            </a:pPr>
            <a:r>
              <a:rPr lang="en-US" dirty="0"/>
              <a:t>[Rev 20:10, 14-15 NASB] 10 And the devil who deceived them was thrown into the </a:t>
            </a:r>
            <a:r>
              <a:rPr lang="en-US" b="1" u="sng" dirty="0"/>
              <a:t>lake of fire </a:t>
            </a:r>
            <a:r>
              <a:rPr lang="en-US" dirty="0"/>
              <a:t>and brimstone, where the beast and the false prophet are also; and they will be tormented day and night forever and ever. ... 14 Then death and Hades were thrown into the </a:t>
            </a:r>
            <a:r>
              <a:rPr lang="en-US" b="1" u="sng" dirty="0"/>
              <a:t>lake of fire</a:t>
            </a:r>
            <a:r>
              <a:rPr lang="en-US" dirty="0"/>
              <a:t>. This is the second death, </a:t>
            </a:r>
            <a:r>
              <a:rPr lang="en-US" b="1" u="sng" dirty="0"/>
              <a:t>the lake of fire</a:t>
            </a:r>
            <a:r>
              <a:rPr lang="en-US" dirty="0"/>
              <a:t>. 15 And if anyone's name was not found written in the book of life, he was thrown into </a:t>
            </a:r>
            <a:r>
              <a:rPr lang="en-US" b="1" u="sng" dirty="0"/>
              <a:t>the lake of fire. </a:t>
            </a:r>
            <a:br>
              <a:rPr lang="en-US" sz="2400" dirty="0"/>
            </a:br>
            <a:endParaRPr lang="en-US" sz="2800" b="1" u="sng" dirty="0"/>
          </a:p>
        </p:txBody>
      </p:sp>
    </p:spTree>
    <p:extLst>
      <p:ext uri="{BB962C8B-B14F-4D97-AF65-F5344CB8AC3E}">
        <p14:creationId xmlns:p14="http://schemas.microsoft.com/office/powerpoint/2010/main" val="3798441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t>Undying Worm and Unquenchable Fire</a:t>
            </a:r>
          </a:p>
          <a:p>
            <a:r>
              <a:rPr lang="en-US" dirty="0"/>
              <a:t>Everlasting Contempt</a:t>
            </a:r>
          </a:p>
          <a:p>
            <a:r>
              <a:rPr lang="en-US" dirty="0"/>
              <a:t>Eternal Fire</a:t>
            </a:r>
          </a:p>
          <a:p>
            <a:r>
              <a:rPr lang="en-US" dirty="0"/>
              <a:t>Everlasting Punishment</a:t>
            </a:r>
          </a:p>
          <a:p>
            <a:r>
              <a:rPr lang="en-US" dirty="0"/>
              <a:t>Blackest Darkness</a:t>
            </a:r>
          </a:p>
          <a:p>
            <a:r>
              <a:rPr lang="en-US" dirty="0"/>
              <a:t>Lake of Fire</a:t>
            </a:r>
          </a:p>
          <a:p>
            <a:r>
              <a:rPr lang="en-US" dirty="0"/>
              <a:t>Everyone is suffering there</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599001"/>
            <a:ext cx="4572000" cy="3626116"/>
          </a:xfrm>
        </p:spPr>
        <p:txBody>
          <a:bodyPr>
            <a:normAutofit lnSpcReduction="10000"/>
          </a:bodyPr>
          <a:lstStyle/>
          <a:p>
            <a:pPr marL="0" indent="0">
              <a:buNone/>
            </a:pPr>
            <a:r>
              <a:rPr lang="en-US" dirty="0"/>
              <a:t>[Rev 20:10, 14-15 NASB] 10 </a:t>
            </a:r>
            <a:r>
              <a:rPr lang="en-US" b="1" u="sng" dirty="0"/>
              <a:t>And the devil who deceived them was thrown </a:t>
            </a:r>
            <a:r>
              <a:rPr lang="en-US" dirty="0"/>
              <a:t>into the lake of fire and brimstone, where the </a:t>
            </a:r>
            <a:r>
              <a:rPr lang="en-US" b="1" u="sng" dirty="0"/>
              <a:t>beast and the false prophet are also</a:t>
            </a:r>
            <a:r>
              <a:rPr lang="en-US" dirty="0"/>
              <a:t>; and they will be tormented day and night forever and ever. ... 14 </a:t>
            </a:r>
            <a:r>
              <a:rPr lang="en-US" b="1" u="sng" dirty="0"/>
              <a:t>Then death and Hades were thrown</a:t>
            </a:r>
            <a:r>
              <a:rPr lang="en-US" dirty="0"/>
              <a:t> into the lake of fire. This is the second death, the lake of fire. 15 </a:t>
            </a:r>
            <a:r>
              <a:rPr lang="en-US" b="1" u="sng" dirty="0"/>
              <a:t>And if anyone's name was not found written in the book of life, he was thrown </a:t>
            </a:r>
            <a:r>
              <a:rPr lang="en-US" dirty="0"/>
              <a:t>into the lake of fire. </a:t>
            </a:r>
            <a:br>
              <a:rPr lang="en-US" sz="2400" dirty="0"/>
            </a:br>
            <a:endParaRPr lang="en-US" sz="2800" dirty="0"/>
          </a:p>
        </p:txBody>
      </p:sp>
    </p:spTree>
    <p:extLst>
      <p:ext uri="{BB962C8B-B14F-4D97-AF65-F5344CB8AC3E}">
        <p14:creationId xmlns:p14="http://schemas.microsoft.com/office/powerpoint/2010/main" val="946526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a:xfrm>
            <a:off x="628649" y="1521354"/>
            <a:ext cx="7886699" cy="3626115"/>
          </a:xfrm>
        </p:spPr>
        <p:txBody>
          <a:bodyPr>
            <a:normAutofit/>
          </a:bodyPr>
          <a:lstStyle/>
          <a:p>
            <a:pPr marL="0" indent="0">
              <a:buNone/>
            </a:pPr>
            <a:r>
              <a:rPr lang="en-US" sz="2800" dirty="0"/>
              <a:t>21 "Not everyone who says to Me, 'Lord, Lord,' will enter the kingdom of heaven, but he who does the will of My Father who is in heaven [will enter.] 22 "Many will say to Me on that day, 'Lord, Lord, did we not prophesy in Your name, and in Your name cast out demons, and in Your name perform many miracles?' 23 "And then I will declare to them, </a:t>
            </a:r>
            <a:r>
              <a:rPr lang="en-US" sz="2800" b="1" u="sng" dirty="0"/>
              <a:t>'I never knew you; DEPART FROM ME, YOU WHO PRACTICE LAWLESSNESS.</a:t>
            </a:r>
            <a:r>
              <a:rPr lang="en-US" sz="2800" dirty="0"/>
              <a:t>		</a:t>
            </a:r>
            <a:r>
              <a:rPr lang="en-US" sz="2400" dirty="0"/>
              <a:t>(Matthew 7:21-23)</a:t>
            </a:r>
            <a:endParaRPr lang="en-US" sz="2400" b="1" u="sng" dirty="0"/>
          </a:p>
        </p:txBody>
      </p:sp>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is Total Separation from God</a:t>
            </a:r>
          </a:p>
        </p:txBody>
      </p:sp>
    </p:spTree>
    <p:extLst>
      <p:ext uri="{BB962C8B-B14F-4D97-AF65-F5344CB8AC3E}">
        <p14:creationId xmlns:p14="http://schemas.microsoft.com/office/powerpoint/2010/main" val="15392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a:xfrm>
            <a:off x="457200" y="1250576"/>
            <a:ext cx="8058150" cy="4160153"/>
          </a:xfrm>
        </p:spPr>
        <p:txBody>
          <a:bodyPr>
            <a:normAutofit fontScale="85000" lnSpcReduction="20000"/>
          </a:bodyPr>
          <a:lstStyle/>
          <a:p>
            <a:pPr marL="0" indent="0">
              <a:buNone/>
            </a:pPr>
            <a:r>
              <a:rPr lang="en-US" sz="2800" dirty="0"/>
              <a:t>41 "Then He will also say to those on His left, </a:t>
            </a:r>
            <a:r>
              <a:rPr lang="en-US" sz="2800" b="1" u="sng" dirty="0"/>
              <a:t>'Depart from Me, accursed ones, into the eternal fire </a:t>
            </a:r>
            <a:r>
              <a:rPr lang="en-US" sz="2800" dirty="0"/>
              <a:t>which has been prepared for the devil and his angels; 42 for I was hungry, and you gave Me [nothing] to eat; I was thirsty, and you gave Me nothing to drink; 43 I was a stranger, and you did not invite Me in; naked, and you did not clothe Me; sick, and in prison, and you did not visit Me.' 44 "Then they themselves also will answer, 'Lord, when did we see You hungry, or thirsty, or a stranger, or naked, or sick, or in prison, and did not take care of You?' 45 "Then He will answer them, 'Truly I say to you, to the extent that you did not do it to one of the least of these, you did not do it to Me.' 46 </a:t>
            </a:r>
            <a:r>
              <a:rPr lang="en-US" sz="2800" b="1" u="sng" dirty="0"/>
              <a:t>"These will go away into eternal punishment</a:t>
            </a:r>
            <a:r>
              <a:rPr lang="en-US" sz="2800" dirty="0"/>
              <a:t>, but the righteous into eternal life." </a:t>
            </a:r>
            <a:br>
              <a:rPr lang="en-US" sz="2800" dirty="0"/>
            </a:br>
            <a:r>
              <a:rPr lang="en-US" sz="2800" dirty="0"/>
              <a:t>							(Matthew 25:41-46)</a:t>
            </a:r>
            <a:endParaRPr lang="en-US" sz="2800" b="1" u="sng" dirty="0"/>
          </a:p>
        </p:txBody>
      </p:sp>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is Total Separation from God</a:t>
            </a:r>
          </a:p>
        </p:txBody>
      </p:sp>
    </p:spTree>
    <p:extLst>
      <p:ext uri="{BB962C8B-B14F-4D97-AF65-F5344CB8AC3E}">
        <p14:creationId xmlns:p14="http://schemas.microsoft.com/office/powerpoint/2010/main" val="1194937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a:xfrm>
            <a:off x="457200" y="1250576"/>
            <a:ext cx="8058150" cy="4160153"/>
          </a:xfrm>
        </p:spPr>
        <p:txBody>
          <a:bodyPr>
            <a:normAutofit/>
          </a:bodyPr>
          <a:lstStyle/>
          <a:p>
            <a:pPr marL="0" indent="0">
              <a:buNone/>
            </a:pPr>
            <a:r>
              <a:rPr lang="en-US" sz="2800" dirty="0"/>
              <a:t>8 dealing out retribution to those who do not know God and to those who do not obey the gospel of our Lord Jesus. 9 These will pay the penalty of eternal destruction, </a:t>
            </a:r>
            <a:r>
              <a:rPr lang="en-US" sz="2800" b="1" u="sng" dirty="0"/>
              <a:t>away from the presence of the Lord and from the glory of His power</a:t>
            </a:r>
            <a:r>
              <a:rPr lang="en-US" sz="2800" dirty="0"/>
              <a:t>, 10 when He comes to be glorified in His saints on that day, and to be marveled at among all who have believed--for our testimony to you was believed.</a:t>
            </a:r>
          </a:p>
          <a:p>
            <a:pPr marL="0" indent="0">
              <a:buNone/>
            </a:pPr>
            <a:r>
              <a:rPr lang="en-US" sz="2400" dirty="0"/>
              <a:t>						(2</a:t>
            </a:r>
            <a:r>
              <a:rPr lang="en-US" sz="2400" baseline="30000" dirty="0"/>
              <a:t>nd</a:t>
            </a:r>
            <a:r>
              <a:rPr lang="en-US" sz="2400" dirty="0"/>
              <a:t> Thessalonians 1:9-11)</a:t>
            </a:r>
            <a:br>
              <a:rPr lang="en-US" sz="2400" dirty="0"/>
            </a:br>
            <a:endParaRPr lang="en-US" sz="2400" b="1" u="sng" dirty="0"/>
          </a:p>
        </p:txBody>
      </p:sp>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is Total Separation from God</a:t>
            </a:r>
          </a:p>
        </p:txBody>
      </p:sp>
    </p:spTree>
    <p:extLst>
      <p:ext uri="{BB962C8B-B14F-4D97-AF65-F5344CB8AC3E}">
        <p14:creationId xmlns:p14="http://schemas.microsoft.com/office/powerpoint/2010/main" val="2951801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Partial Separation from God </a:t>
            </a:r>
            <a:br>
              <a:rPr lang="en-US" dirty="0"/>
            </a:br>
            <a:r>
              <a:rPr lang="en-US" dirty="0"/>
              <a:t>Jeremiah in Lamentations</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rmAutofit/>
          </a:bodyPr>
          <a:lstStyle/>
          <a:p>
            <a:r>
              <a:rPr lang="en-US" dirty="0"/>
              <a:t>Chapter 1:1-2</a:t>
            </a:r>
          </a:p>
          <a:p>
            <a:r>
              <a:rPr lang="en-US" dirty="0"/>
              <a:t>Chapter 2:18-20</a:t>
            </a:r>
          </a:p>
          <a:p>
            <a:r>
              <a:rPr lang="en-US" dirty="0"/>
              <a:t>Chapter 3:1-18</a:t>
            </a:r>
          </a:p>
          <a:p>
            <a:r>
              <a:rPr lang="en-US" dirty="0"/>
              <a:t>Chapter 4:1-2</a:t>
            </a:r>
          </a:p>
          <a:p>
            <a:r>
              <a:rPr lang="en-US" dirty="0"/>
              <a:t>Chapter 5:19-22</a:t>
            </a:r>
          </a:p>
          <a:p>
            <a:endParaRPr lang="en-US" dirty="0"/>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521354"/>
            <a:ext cx="4514850" cy="3889375"/>
          </a:xfrm>
        </p:spPr>
        <p:txBody>
          <a:bodyPr>
            <a:normAutofit/>
          </a:bodyPr>
          <a:lstStyle/>
          <a:p>
            <a:r>
              <a:rPr lang="en-US" dirty="0"/>
              <a:t>Loneliness</a:t>
            </a:r>
          </a:p>
          <a:p>
            <a:r>
              <a:rPr lang="en-US" dirty="0"/>
              <a:t>Abandonment from the LORD</a:t>
            </a:r>
          </a:p>
          <a:p>
            <a:r>
              <a:rPr lang="en-US" dirty="0"/>
              <a:t>Constant fear and desperation</a:t>
            </a:r>
          </a:p>
          <a:p>
            <a:r>
              <a:rPr lang="en-US" dirty="0"/>
              <a:t>Unending lamenting and crying</a:t>
            </a:r>
          </a:p>
          <a:p>
            <a:r>
              <a:rPr lang="en-US" dirty="0"/>
              <a:t>Infants starving</a:t>
            </a:r>
          </a:p>
          <a:p>
            <a:r>
              <a:rPr lang="en-US" dirty="0"/>
              <a:t>“Valuable” things become worthless</a:t>
            </a:r>
          </a:p>
          <a:p>
            <a:r>
              <a:rPr lang="en-US" dirty="0"/>
              <a:t>Consuming of one another</a:t>
            </a:r>
          </a:p>
          <a:p>
            <a:r>
              <a:rPr lang="en-US" dirty="0"/>
              <a:t>Walking in darkness</a:t>
            </a:r>
          </a:p>
          <a:p>
            <a:r>
              <a:rPr lang="en-US" dirty="0"/>
              <a:t>Hopelessness</a:t>
            </a:r>
          </a:p>
          <a:p>
            <a:r>
              <a:rPr lang="en-US" dirty="0"/>
              <a:t>Is the Lord coming back?</a:t>
            </a:r>
          </a:p>
          <a:p>
            <a:pPr marL="0" indent="0">
              <a:buNone/>
            </a:pPr>
            <a:endParaRPr lang="en-US" dirty="0"/>
          </a:p>
        </p:txBody>
      </p:sp>
    </p:spTree>
    <p:extLst>
      <p:ext uri="{BB962C8B-B14F-4D97-AF65-F5344CB8AC3E}">
        <p14:creationId xmlns:p14="http://schemas.microsoft.com/office/powerpoint/2010/main" val="55224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p:tgtEl>
                                          <p:spTgt spid="5">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50" dur="500"/>
                                        <p:tgtEl>
                                          <p:spTgt spid="5">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56" dur="500"/>
                                        <p:tgtEl>
                                          <p:spTgt spid="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6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440890-3E9E-FB46-A0C4-48830BA5A708}"/>
              </a:ext>
            </a:extLst>
          </p:cNvPr>
          <p:cNvSpPr>
            <a:spLocks noGrp="1"/>
          </p:cNvSpPr>
          <p:nvPr>
            <p:ph idx="1"/>
          </p:nvPr>
        </p:nvSpPr>
        <p:spPr>
          <a:xfrm>
            <a:off x="628650" y="1693922"/>
            <a:ext cx="7886700" cy="2327155"/>
          </a:xfrm>
        </p:spPr>
        <p:txBody>
          <a:bodyPr>
            <a:normAutofit/>
          </a:bodyPr>
          <a:lstStyle/>
          <a:p>
            <a:pPr marL="0" indent="0" algn="ctr">
              <a:buNone/>
            </a:pPr>
            <a:endParaRPr lang="en-US" sz="5400" dirty="0"/>
          </a:p>
        </p:txBody>
      </p:sp>
    </p:spTree>
    <p:extLst>
      <p:ext uri="{BB962C8B-B14F-4D97-AF65-F5344CB8AC3E}">
        <p14:creationId xmlns:p14="http://schemas.microsoft.com/office/powerpoint/2010/main" val="148958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440890-3E9E-FB46-A0C4-48830BA5A708}"/>
              </a:ext>
            </a:extLst>
          </p:cNvPr>
          <p:cNvSpPr>
            <a:spLocks noGrp="1"/>
          </p:cNvSpPr>
          <p:nvPr>
            <p:ph idx="1"/>
          </p:nvPr>
        </p:nvSpPr>
        <p:spPr>
          <a:xfrm>
            <a:off x="628650" y="1693922"/>
            <a:ext cx="7886700" cy="2327155"/>
          </a:xfrm>
        </p:spPr>
        <p:txBody>
          <a:bodyPr>
            <a:normAutofit/>
          </a:bodyPr>
          <a:lstStyle/>
          <a:p>
            <a:pPr marL="0" indent="0" algn="ctr">
              <a:buNone/>
            </a:pPr>
            <a:r>
              <a:rPr lang="en-US" sz="5400" dirty="0"/>
              <a:t>What are the images that resonate with you when you think of Hell?</a:t>
            </a:r>
          </a:p>
        </p:txBody>
      </p:sp>
    </p:spTree>
    <p:extLst>
      <p:ext uri="{BB962C8B-B14F-4D97-AF65-F5344CB8AC3E}">
        <p14:creationId xmlns:p14="http://schemas.microsoft.com/office/powerpoint/2010/main" val="3632478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will be for those…</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t>Aren’t taking their sins seriously. </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521354"/>
            <a:ext cx="4514850" cy="4032281"/>
          </a:xfrm>
        </p:spPr>
        <p:txBody>
          <a:bodyPr>
            <a:normAutofit/>
          </a:bodyPr>
          <a:lstStyle/>
          <a:p>
            <a:pPr marL="0" indent="0">
              <a:buNone/>
            </a:pPr>
            <a:r>
              <a:rPr lang="en-US" dirty="0"/>
              <a:t>[Mat 5:29-30] 29 "If your right eye makes you stumble, </a:t>
            </a:r>
            <a:r>
              <a:rPr lang="en-US" b="1" u="sng" dirty="0"/>
              <a:t>tear it out and throw it from you; for it is better</a:t>
            </a:r>
            <a:r>
              <a:rPr lang="en-US" dirty="0"/>
              <a:t> for you to lose one of the parts of your body, than for your whole body to be thrown into hell. 30 "If your right hand makes you stumble, </a:t>
            </a:r>
            <a:r>
              <a:rPr lang="en-US" b="1" u="sng" dirty="0"/>
              <a:t>cut it off and throw it from you; for it is better</a:t>
            </a:r>
            <a:r>
              <a:rPr lang="en-US" dirty="0"/>
              <a:t> for you to lose one of the parts of your body, than for your whole body to go into hell. </a:t>
            </a:r>
            <a:br>
              <a:rPr lang="en-US" dirty="0"/>
            </a:br>
            <a:endParaRPr lang="en-US" dirty="0"/>
          </a:p>
        </p:txBody>
      </p:sp>
    </p:spTree>
    <p:extLst>
      <p:ext uri="{BB962C8B-B14F-4D97-AF65-F5344CB8AC3E}">
        <p14:creationId xmlns:p14="http://schemas.microsoft.com/office/powerpoint/2010/main" val="817585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will be for those…</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rmAutofit/>
          </a:bodyPr>
          <a:lstStyle/>
          <a:p>
            <a:r>
              <a:rPr lang="en-US" dirty="0">
                <a:solidFill>
                  <a:schemeClr val="tx2">
                    <a:lumMod val="25000"/>
                  </a:schemeClr>
                </a:solidFill>
              </a:rPr>
              <a:t>Aren’t taking their sins seriously. </a:t>
            </a:r>
          </a:p>
          <a:p>
            <a:r>
              <a:rPr lang="en-US" dirty="0"/>
              <a:t>Fear man more than the LORD. </a:t>
            </a:r>
          </a:p>
          <a:p>
            <a:pPr marL="0" indent="0">
              <a:buNone/>
            </a:pPr>
            <a:endParaRPr lang="en-US" dirty="0"/>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521354"/>
            <a:ext cx="4514850" cy="4193646"/>
          </a:xfrm>
        </p:spPr>
        <p:txBody>
          <a:bodyPr>
            <a:normAutofit/>
          </a:bodyPr>
          <a:lstStyle/>
          <a:p>
            <a:pPr marL="0" indent="0">
              <a:buNone/>
            </a:pPr>
            <a:r>
              <a:rPr lang="en-US" dirty="0"/>
              <a:t>[Mat 10:28 NASB] 28 "Do not fear those who kill the body but are unable to kill the soul; </a:t>
            </a:r>
            <a:r>
              <a:rPr lang="en-US" b="1" u="sng" dirty="0"/>
              <a:t>but rather fear Him</a:t>
            </a:r>
            <a:r>
              <a:rPr lang="en-US" dirty="0"/>
              <a:t> who is able to </a:t>
            </a:r>
            <a:r>
              <a:rPr lang="en-US" b="1" u="sng" dirty="0"/>
              <a:t>destroy both soul and body in hell. </a:t>
            </a:r>
            <a:br>
              <a:rPr lang="en-US" dirty="0"/>
            </a:br>
            <a:br>
              <a:rPr lang="en-US" dirty="0"/>
            </a:br>
            <a:r>
              <a:rPr lang="en-US" dirty="0"/>
              <a:t>[</a:t>
            </a:r>
            <a:r>
              <a:rPr lang="en-US" dirty="0" err="1"/>
              <a:t>Luk</a:t>
            </a:r>
            <a:r>
              <a:rPr lang="en-US" dirty="0"/>
              <a:t> 12:5 NASB] 5 "</a:t>
            </a:r>
            <a:r>
              <a:rPr lang="en-US" b="1" u="sng" dirty="0"/>
              <a:t>But I will warn you whom to fear: fear the One who, after He has killed, has authority to cast into hell; yes, I tell you, fear Him!</a:t>
            </a:r>
          </a:p>
          <a:p>
            <a:pPr marL="0" indent="0">
              <a:buNone/>
            </a:pPr>
            <a:br>
              <a:rPr lang="en-US" b="1" u="sng" dirty="0"/>
            </a:br>
            <a:endParaRPr lang="en-US" b="1" u="sng" dirty="0"/>
          </a:p>
        </p:txBody>
      </p:sp>
    </p:spTree>
    <p:extLst>
      <p:ext uri="{BB962C8B-B14F-4D97-AF65-F5344CB8AC3E}">
        <p14:creationId xmlns:p14="http://schemas.microsoft.com/office/powerpoint/2010/main" val="83913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will be for those…</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lstStyle/>
          <a:p>
            <a:r>
              <a:rPr lang="en-US" dirty="0">
                <a:solidFill>
                  <a:schemeClr val="tx2">
                    <a:lumMod val="25000"/>
                  </a:schemeClr>
                </a:solidFill>
              </a:rPr>
              <a:t>Aren’t taking their sins seriously. </a:t>
            </a:r>
          </a:p>
          <a:p>
            <a:r>
              <a:rPr lang="en-US" dirty="0">
                <a:solidFill>
                  <a:schemeClr val="tx2">
                    <a:lumMod val="25000"/>
                  </a:schemeClr>
                </a:solidFill>
              </a:rPr>
              <a:t>Fear man more than the LORD. </a:t>
            </a:r>
          </a:p>
          <a:p>
            <a:r>
              <a:rPr lang="en-US" dirty="0"/>
              <a:t>Ride the “spiritual wave.”</a:t>
            </a:r>
          </a:p>
          <a:p>
            <a:endParaRPr lang="en-US" dirty="0"/>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521354"/>
            <a:ext cx="4514850" cy="3626115"/>
          </a:xfrm>
        </p:spPr>
        <p:txBody>
          <a:bodyPr/>
          <a:lstStyle/>
          <a:p>
            <a:pPr marL="0" indent="0">
              <a:buNone/>
            </a:pPr>
            <a:r>
              <a:rPr lang="en-US" dirty="0"/>
              <a:t>[Mat 7:13-14 NASB] 13 "</a:t>
            </a:r>
            <a:r>
              <a:rPr lang="en-US" b="1" u="sng" dirty="0"/>
              <a:t>Enter through the narrow gate</a:t>
            </a:r>
            <a:r>
              <a:rPr lang="en-US" dirty="0"/>
              <a:t>; for the gate is wide and the way is </a:t>
            </a:r>
            <a:r>
              <a:rPr lang="en-US" b="1" u="sng" dirty="0"/>
              <a:t>broad that leads to destruction, and there are many who enter through it. </a:t>
            </a:r>
            <a:r>
              <a:rPr lang="en-US" dirty="0"/>
              <a:t>14 "For the gate is small and the way is narrow that leads to life, and there are few who find it. </a:t>
            </a:r>
          </a:p>
        </p:txBody>
      </p:sp>
    </p:spTree>
    <p:extLst>
      <p:ext uri="{BB962C8B-B14F-4D97-AF65-F5344CB8AC3E}">
        <p14:creationId xmlns:p14="http://schemas.microsoft.com/office/powerpoint/2010/main" val="1548941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will be for those…</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lstStyle/>
          <a:p>
            <a:r>
              <a:rPr lang="en-US" dirty="0">
                <a:solidFill>
                  <a:schemeClr val="tx2">
                    <a:lumMod val="25000"/>
                  </a:schemeClr>
                </a:solidFill>
              </a:rPr>
              <a:t>Aren’t taking their sins seriously. </a:t>
            </a:r>
          </a:p>
          <a:p>
            <a:r>
              <a:rPr lang="en-US" dirty="0">
                <a:solidFill>
                  <a:schemeClr val="tx2">
                    <a:lumMod val="25000"/>
                  </a:schemeClr>
                </a:solidFill>
              </a:rPr>
              <a:t>Fear man more than the LORD. </a:t>
            </a:r>
          </a:p>
          <a:p>
            <a:r>
              <a:rPr lang="en-US" dirty="0">
                <a:solidFill>
                  <a:schemeClr val="tx2">
                    <a:lumMod val="25000"/>
                  </a:schemeClr>
                </a:solidFill>
              </a:rPr>
              <a:t>Ride the “spiritual wave.”</a:t>
            </a:r>
          </a:p>
          <a:p>
            <a:r>
              <a:rPr lang="en-US" dirty="0"/>
              <a:t>Teach falsely and falsely taught. </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521354"/>
            <a:ext cx="4514850" cy="4193646"/>
          </a:xfrm>
        </p:spPr>
        <p:txBody>
          <a:bodyPr/>
          <a:lstStyle/>
          <a:p>
            <a:pPr marL="0" indent="0">
              <a:buNone/>
            </a:pPr>
            <a:r>
              <a:rPr lang="en-US" dirty="0"/>
              <a:t>[Mat 23:15 NASB] 15 "Woe to you, scribes and Pharisees, hypocrites, because you travel around on sea and land to make one proselyte; and when he becomes one, </a:t>
            </a:r>
            <a:r>
              <a:rPr lang="en-US" b="1" u="sng" dirty="0"/>
              <a:t>you make him twice as much a son of hell as yourselves.</a:t>
            </a:r>
            <a:r>
              <a:rPr lang="en-US" dirty="0"/>
              <a:t> </a:t>
            </a:r>
            <a:br>
              <a:rPr lang="en-US" dirty="0"/>
            </a:br>
            <a:endParaRPr lang="en-US" dirty="0"/>
          </a:p>
          <a:p>
            <a:pPr marL="0" indent="0">
              <a:buNone/>
            </a:pPr>
            <a:r>
              <a:rPr lang="en-US" dirty="0"/>
              <a:t>2</a:t>
            </a:r>
            <a:r>
              <a:rPr lang="en-US" baseline="30000" dirty="0"/>
              <a:t>nd</a:t>
            </a:r>
            <a:r>
              <a:rPr lang="en-US" dirty="0"/>
              <a:t> Peter 2</a:t>
            </a:r>
            <a:r>
              <a:rPr lang="en-US" dirty="0">
                <a:sym typeface="Wingdings" pitchFamily="2" charset="2"/>
              </a:rPr>
              <a:t> (Entire chapter)</a:t>
            </a:r>
          </a:p>
          <a:p>
            <a:pPr marL="0" indent="0">
              <a:buNone/>
            </a:pPr>
            <a:endParaRPr lang="en-US" dirty="0">
              <a:sym typeface="Wingdings" pitchFamily="2" charset="2"/>
            </a:endParaRPr>
          </a:p>
          <a:p>
            <a:pPr marL="0" indent="0">
              <a:buNone/>
            </a:pPr>
            <a:r>
              <a:rPr lang="en-US" dirty="0">
                <a:sym typeface="Wingdings" pitchFamily="2" charset="2"/>
              </a:rPr>
              <a:t>Jude 1-16 </a:t>
            </a:r>
            <a:endParaRPr lang="en-US" dirty="0"/>
          </a:p>
        </p:txBody>
      </p:sp>
    </p:spTree>
    <p:extLst>
      <p:ext uri="{BB962C8B-B14F-4D97-AF65-F5344CB8AC3E}">
        <p14:creationId xmlns:p14="http://schemas.microsoft.com/office/powerpoint/2010/main" val="340611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will be for those…</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rmAutofit/>
          </a:bodyPr>
          <a:lstStyle/>
          <a:p>
            <a:r>
              <a:rPr lang="en-US" dirty="0">
                <a:solidFill>
                  <a:schemeClr val="tx2">
                    <a:lumMod val="25000"/>
                  </a:schemeClr>
                </a:solidFill>
              </a:rPr>
              <a:t>Aren’t taking their sins seriously. </a:t>
            </a:r>
          </a:p>
          <a:p>
            <a:r>
              <a:rPr lang="en-US" dirty="0">
                <a:solidFill>
                  <a:schemeClr val="tx2">
                    <a:lumMod val="25000"/>
                  </a:schemeClr>
                </a:solidFill>
              </a:rPr>
              <a:t>Fear man more than the LORD. </a:t>
            </a:r>
          </a:p>
          <a:p>
            <a:r>
              <a:rPr lang="en-US" dirty="0">
                <a:solidFill>
                  <a:schemeClr val="tx2">
                    <a:lumMod val="25000"/>
                  </a:schemeClr>
                </a:solidFill>
              </a:rPr>
              <a:t>Ride the “spiritual wave.”</a:t>
            </a:r>
          </a:p>
          <a:p>
            <a:r>
              <a:rPr lang="en-US" dirty="0">
                <a:solidFill>
                  <a:schemeClr val="tx2">
                    <a:lumMod val="25000"/>
                  </a:schemeClr>
                </a:solidFill>
              </a:rPr>
              <a:t>Teach falsely and falsely taught. </a:t>
            </a:r>
          </a:p>
          <a:p>
            <a:r>
              <a:rPr lang="en-US" dirty="0"/>
              <a:t>Never truly committed to becoming disciples of Jesus. </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521354"/>
            <a:ext cx="4514850" cy="3626115"/>
          </a:xfrm>
        </p:spPr>
        <p:txBody>
          <a:bodyPr>
            <a:normAutofit/>
          </a:bodyPr>
          <a:lstStyle/>
          <a:p>
            <a:pPr marL="0" indent="0">
              <a:buNone/>
            </a:pPr>
            <a:r>
              <a:rPr lang="en-US" dirty="0"/>
              <a:t>21 "Not everyone who says to Me, 'Lord, Lord,' will enter the kingdom of heaven, but </a:t>
            </a:r>
            <a:r>
              <a:rPr lang="en-US" b="1" u="sng" dirty="0"/>
              <a:t>he who does the will of My Father who is in heaven [will enter.]</a:t>
            </a:r>
            <a:r>
              <a:rPr lang="en-US" dirty="0"/>
              <a:t> 22 "Many will say to Me on that day, 'Lord, Lord, did we not prophesy in Your name, and in Your name cast out demons, and in Your name perform many miracles?' 23 "And then I will declare to them, </a:t>
            </a:r>
            <a:r>
              <a:rPr lang="en-US" b="1" u="sng" dirty="0"/>
              <a:t>'I never knew you</a:t>
            </a:r>
            <a:r>
              <a:rPr lang="en-US" dirty="0"/>
              <a:t>; DEPART FROM ME, YOU WHO PRACTICE LAWLESSNESS.' </a:t>
            </a:r>
          </a:p>
        </p:txBody>
      </p:sp>
    </p:spTree>
    <p:extLst>
      <p:ext uri="{BB962C8B-B14F-4D97-AF65-F5344CB8AC3E}">
        <p14:creationId xmlns:p14="http://schemas.microsoft.com/office/powerpoint/2010/main" val="158706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Hell will be for those…</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rmAutofit fontScale="92500" lnSpcReduction="10000"/>
          </a:bodyPr>
          <a:lstStyle/>
          <a:p>
            <a:r>
              <a:rPr lang="en-US" sz="2300" dirty="0">
                <a:solidFill>
                  <a:schemeClr val="tx2">
                    <a:lumMod val="25000"/>
                  </a:schemeClr>
                </a:solidFill>
              </a:rPr>
              <a:t>Aren’t taking their sins seriously. </a:t>
            </a:r>
          </a:p>
          <a:p>
            <a:r>
              <a:rPr lang="en-US" sz="2300" dirty="0">
                <a:solidFill>
                  <a:schemeClr val="tx2">
                    <a:lumMod val="25000"/>
                  </a:schemeClr>
                </a:solidFill>
              </a:rPr>
              <a:t>Fear man more than the LORD. </a:t>
            </a:r>
          </a:p>
          <a:p>
            <a:r>
              <a:rPr lang="en-US" sz="2300" dirty="0">
                <a:solidFill>
                  <a:schemeClr val="tx2">
                    <a:lumMod val="25000"/>
                  </a:schemeClr>
                </a:solidFill>
              </a:rPr>
              <a:t>Ride the “spiritual wave.”</a:t>
            </a:r>
          </a:p>
          <a:p>
            <a:r>
              <a:rPr lang="en-US" sz="2300" dirty="0">
                <a:solidFill>
                  <a:schemeClr val="tx2">
                    <a:lumMod val="25000"/>
                  </a:schemeClr>
                </a:solidFill>
              </a:rPr>
              <a:t>Teach falsely and falsely taught. </a:t>
            </a:r>
          </a:p>
          <a:p>
            <a:r>
              <a:rPr lang="en-US" sz="2300" dirty="0">
                <a:solidFill>
                  <a:schemeClr val="tx2">
                    <a:lumMod val="25000"/>
                  </a:schemeClr>
                </a:solidFill>
              </a:rPr>
              <a:t>Never truly committed to becoming disciples of Jesus. </a:t>
            </a:r>
          </a:p>
          <a:p>
            <a:r>
              <a:rPr lang="en-US" sz="2300" dirty="0"/>
              <a:t>Those who gave up on God. </a:t>
            </a:r>
          </a:p>
          <a:p>
            <a:pPr marL="0" indent="0">
              <a:buNone/>
            </a:pPr>
            <a:endParaRPr lang="en-US" dirty="0"/>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521354"/>
            <a:ext cx="4514850" cy="4193646"/>
          </a:xfrm>
        </p:spPr>
        <p:txBody>
          <a:bodyPr>
            <a:normAutofit fontScale="92500" lnSpcReduction="10000"/>
          </a:bodyPr>
          <a:lstStyle/>
          <a:p>
            <a:pPr marL="0" indent="0">
              <a:buNone/>
            </a:pPr>
            <a:r>
              <a:rPr lang="en-US" dirty="0"/>
              <a:t>[Rev 21:5-8 NASB] 5 And He who sits on the throne said, "Behold, I am making all things new." And He said, "Write, for these words are faithful and true." 6 Then He said to me, "It is done. I am the Alpha and the Omega, the beginning and the end. I will give to the one who thirsts from the spring of the water of life without cost. 7 "</a:t>
            </a:r>
            <a:r>
              <a:rPr lang="en-US" b="1" u="sng" dirty="0"/>
              <a:t>He who overcomes will inherit these things, and I will be his God and he will be My son. 8 "But </a:t>
            </a:r>
            <a:r>
              <a:rPr lang="en-US" dirty="0"/>
              <a:t>for the cowardly and unbelieving and abominable and murderers and immoral persons and sorcerers and idolaters and all liars, their part [will be] in the lake that burns with fire and brimstone, which is the second death."</a:t>
            </a:r>
          </a:p>
        </p:txBody>
      </p:sp>
    </p:spTree>
    <p:extLst>
      <p:ext uri="{BB962C8B-B14F-4D97-AF65-F5344CB8AC3E}">
        <p14:creationId xmlns:p14="http://schemas.microsoft.com/office/powerpoint/2010/main" val="3955273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Realities of Hell</a:t>
            </a:r>
          </a:p>
        </p:txBody>
      </p:sp>
      <p:sp>
        <p:nvSpPr>
          <p:cNvPr id="7" name="TextBox 6">
            <a:extLst>
              <a:ext uri="{FF2B5EF4-FFF2-40B4-BE49-F238E27FC236}">
                <a16:creationId xmlns:a16="http://schemas.microsoft.com/office/drawing/2014/main" id="{4CA34100-17B7-A043-A40D-3CB7DBD5260D}"/>
              </a:ext>
            </a:extLst>
          </p:cNvPr>
          <p:cNvSpPr txBox="1"/>
          <p:nvPr/>
        </p:nvSpPr>
        <p:spPr>
          <a:xfrm>
            <a:off x="600231" y="2933240"/>
            <a:ext cx="3943351" cy="1194337"/>
          </a:xfrm>
          <a:prstGeom prst="rect">
            <a:avLst/>
          </a:prstGeom>
          <a:noFill/>
          <a:ln>
            <a:solidFill>
              <a:schemeClr val="bg2"/>
            </a:solidFill>
          </a:ln>
        </p:spPr>
        <p:txBody>
          <a:bodyPr wrap="square" rtlCol="0" anchor="ctr">
            <a:noAutofit/>
          </a:bodyPr>
          <a:lstStyle/>
          <a:p>
            <a:pPr algn="ctr"/>
            <a:r>
              <a:rPr lang="en-US" sz="2400" dirty="0"/>
              <a:t>Everyone is suffering there.  </a:t>
            </a:r>
          </a:p>
        </p:txBody>
      </p:sp>
      <p:sp>
        <p:nvSpPr>
          <p:cNvPr id="8" name="TextBox 7">
            <a:extLst>
              <a:ext uri="{FF2B5EF4-FFF2-40B4-BE49-F238E27FC236}">
                <a16:creationId xmlns:a16="http://schemas.microsoft.com/office/drawing/2014/main" id="{B287927E-3C50-9B45-B7C7-3EF6571E80D1}"/>
              </a:ext>
            </a:extLst>
          </p:cNvPr>
          <p:cNvSpPr txBox="1"/>
          <p:nvPr/>
        </p:nvSpPr>
        <p:spPr>
          <a:xfrm>
            <a:off x="596762" y="1668352"/>
            <a:ext cx="3943351" cy="1200329"/>
          </a:xfrm>
          <a:prstGeom prst="rect">
            <a:avLst/>
          </a:prstGeom>
          <a:noFill/>
          <a:ln>
            <a:solidFill>
              <a:schemeClr val="bg2"/>
            </a:solidFill>
          </a:ln>
        </p:spPr>
        <p:txBody>
          <a:bodyPr wrap="square" rtlCol="0" anchor="ctr">
            <a:noAutofit/>
          </a:bodyPr>
          <a:lstStyle/>
          <a:p>
            <a:pPr algn="ctr"/>
            <a:r>
              <a:rPr lang="en-US" sz="2400" dirty="0"/>
              <a:t>It’s real. People will spend an eternity there. </a:t>
            </a:r>
          </a:p>
        </p:txBody>
      </p:sp>
      <p:sp>
        <p:nvSpPr>
          <p:cNvPr id="9" name="TextBox 8">
            <a:extLst>
              <a:ext uri="{FF2B5EF4-FFF2-40B4-BE49-F238E27FC236}">
                <a16:creationId xmlns:a16="http://schemas.microsoft.com/office/drawing/2014/main" id="{4F4694E1-2EAD-FB4B-BCD5-A05D73CF50CE}"/>
              </a:ext>
            </a:extLst>
          </p:cNvPr>
          <p:cNvSpPr txBox="1"/>
          <p:nvPr/>
        </p:nvSpPr>
        <p:spPr>
          <a:xfrm>
            <a:off x="4603889" y="1668352"/>
            <a:ext cx="3943349" cy="1200329"/>
          </a:xfrm>
          <a:prstGeom prst="rect">
            <a:avLst/>
          </a:prstGeom>
          <a:noFill/>
          <a:ln>
            <a:solidFill>
              <a:schemeClr val="bg2"/>
            </a:solidFill>
          </a:ln>
        </p:spPr>
        <p:txBody>
          <a:bodyPr wrap="square" rtlCol="0" anchor="ctr">
            <a:noAutofit/>
          </a:bodyPr>
          <a:lstStyle/>
          <a:p>
            <a:pPr algn="ctr"/>
            <a:r>
              <a:rPr lang="en-US" sz="2400" dirty="0"/>
              <a:t>God isn’t desiring for us to go there, ultimately our actions make that decision. </a:t>
            </a:r>
          </a:p>
        </p:txBody>
      </p:sp>
      <p:sp>
        <p:nvSpPr>
          <p:cNvPr id="10" name="TextBox 9">
            <a:extLst>
              <a:ext uri="{FF2B5EF4-FFF2-40B4-BE49-F238E27FC236}">
                <a16:creationId xmlns:a16="http://schemas.microsoft.com/office/drawing/2014/main" id="{E12FEA77-CE1B-BC40-9576-0CACA321EDEC}"/>
              </a:ext>
            </a:extLst>
          </p:cNvPr>
          <p:cNvSpPr txBox="1"/>
          <p:nvPr/>
        </p:nvSpPr>
        <p:spPr>
          <a:xfrm>
            <a:off x="4603888" y="2933239"/>
            <a:ext cx="3943349" cy="1194337"/>
          </a:xfrm>
          <a:prstGeom prst="rect">
            <a:avLst/>
          </a:prstGeom>
          <a:noFill/>
          <a:ln>
            <a:solidFill>
              <a:schemeClr val="bg2"/>
            </a:solidFill>
          </a:ln>
        </p:spPr>
        <p:txBody>
          <a:bodyPr wrap="square" rtlCol="0" anchor="ctr">
            <a:noAutofit/>
          </a:bodyPr>
          <a:lstStyle/>
          <a:p>
            <a:pPr algn="ctr"/>
            <a:r>
              <a:rPr lang="en-US" sz="2400" dirty="0"/>
              <a:t>Separation from God begins when you decide to abandon God. </a:t>
            </a:r>
          </a:p>
        </p:txBody>
      </p:sp>
      <p:sp>
        <p:nvSpPr>
          <p:cNvPr id="11" name="TextBox 10">
            <a:extLst>
              <a:ext uri="{FF2B5EF4-FFF2-40B4-BE49-F238E27FC236}">
                <a16:creationId xmlns:a16="http://schemas.microsoft.com/office/drawing/2014/main" id="{0782161C-2123-924B-8999-106A48E53471}"/>
              </a:ext>
            </a:extLst>
          </p:cNvPr>
          <p:cNvSpPr txBox="1"/>
          <p:nvPr/>
        </p:nvSpPr>
        <p:spPr>
          <a:xfrm>
            <a:off x="2859025" y="4192134"/>
            <a:ext cx="3482789" cy="1194337"/>
          </a:xfrm>
          <a:prstGeom prst="rect">
            <a:avLst/>
          </a:prstGeom>
          <a:noFill/>
          <a:ln>
            <a:solidFill>
              <a:schemeClr val="bg2"/>
            </a:solidFill>
          </a:ln>
        </p:spPr>
        <p:txBody>
          <a:bodyPr wrap="square" rtlCol="0" anchor="ctr">
            <a:noAutofit/>
          </a:bodyPr>
          <a:lstStyle/>
          <a:p>
            <a:pPr algn="ctr"/>
            <a:r>
              <a:rPr lang="en-US" sz="2400" dirty="0"/>
              <a:t>No one will be there by mistake.</a:t>
            </a:r>
          </a:p>
        </p:txBody>
      </p:sp>
    </p:spTree>
    <p:extLst>
      <p:ext uri="{BB962C8B-B14F-4D97-AF65-F5344CB8AC3E}">
        <p14:creationId xmlns:p14="http://schemas.microsoft.com/office/powerpoint/2010/main" val="308150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Tools for Obedience</a:t>
            </a:r>
          </a:p>
        </p:txBody>
      </p:sp>
      <p:sp>
        <p:nvSpPr>
          <p:cNvPr id="7" name="TextBox 6">
            <a:extLst>
              <a:ext uri="{FF2B5EF4-FFF2-40B4-BE49-F238E27FC236}">
                <a16:creationId xmlns:a16="http://schemas.microsoft.com/office/drawing/2014/main" id="{4CA34100-17B7-A043-A40D-3CB7DBD5260D}"/>
              </a:ext>
            </a:extLst>
          </p:cNvPr>
          <p:cNvSpPr txBox="1"/>
          <p:nvPr/>
        </p:nvSpPr>
        <p:spPr>
          <a:xfrm>
            <a:off x="84043" y="3928924"/>
            <a:ext cx="2941545" cy="1077218"/>
          </a:xfrm>
          <a:prstGeom prst="rect">
            <a:avLst/>
          </a:prstGeom>
          <a:noFill/>
          <a:ln>
            <a:solidFill>
              <a:srgbClr val="FF0000"/>
            </a:solidFill>
          </a:ln>
        </p:spPr>
        <p:txBody>
          <a:bodyPr wrap="square" rtlCol="0">
            <a:spAutoFit/>
          </a:bodyPr>
          <a:lstStyle/>
          <a:p>
            <a:pPr algn="ctr"/>
            <a:r>
              <a:rPr lang="en-US" sz="3200" dirty="0">
                <a:solidFill>
                  <a:srgbClr val="FFFF00"/>
                </a:solidFill>
              </a:rPr>
              <a:t>Fear</a:t>
            </a:r>
            <a:r>
              <a:rPr lang="en-US" sz="3200" dirty="0"/>
              <a:t>-Based Obedience</a:t>
            </a:r>
          </a:p>
        </p:txBody>
      </p:sp>
      <p:sp>
        <p:nvSpPr>
          <p:cNvPr id="9" name="TextBox 8">
            <a:extLst>
              <a:ext uri="{FF2B5EF4-FFF2-40B4-BE49-F238E27FC236}">
                <a16:creationId xmlns:a16="http://schemas.microsoft.com/office/drawing/2014/main" id="{4F4694E1-2EAD-FB4B-BCD5-A05D73CF50CE}"/>
              </a:ext>
            </a:extLst>
          </p:cNvPr>
          <p:cNvSpPr txBox="1"/>
          <p:nvPr/>
        </p:nvSpPr>
        <p:spPr>
          <a:xfrm>
            <a:off x="3025588" y="2851706"/>
            <a:ext cx="2941545" cy="1077218"/>
          </a:xfrm>
          <a:prstGeom prst="rect">
            <a:avLst/>
          </a:prstGeom>
          <a:noFill/>
          <a:ln>
            <a:solidFill>
              <a:srgbClr val="FF0000"/>
            </a:solidFill>
          </a:ln>
        </p:spPr>
        <p:txBody>
          <a:bodyPr wrap="square" rtlCol="0">
            <a:spAutoFit/>
          </a:bodyPr>
          <a:lstStyle/>
          <a:p>
            <a:pPr algn="ctr"/>
            <a:r>
              <a:rPr lang="en-US" sz="3200" dirty="0">
                <a:solidFill>
                  <a:srgbClr val="FFFF00"/>
                </a:solidFill>
              </a:rPr>
              <a:t>Reward</a:t>
            </a:r>
            <a:r>
              <a:rPr lang="en-US" sz="3200" dirty="0"/>
              <a:t>-Based </a:t>
            </a:r>
          </a:p>
          <a:p>
            <a:pPr algn="ctr"/>
            <a:r>
              <a:rPr lang="en-US" sz="3200" dirty="0"/>
              <a:t>Obedience</a:t>
            </a:r>
          </a:p>
        </p:txBody>
      </p:sp>
      <p:sp>
        <p:nvSpPr>
          <p:cNvPr id="10" name="TextBox 9">
            <a:extLst>
              <a:ext uri="{FF2B5EF4-FFF2-40B4-BE49-F238E27FC236}">
                <a16:creationId xmlns:a16="http://schemas.microsoft.com/office/drawing/2014/main" id="{E12FEA77-CE1B-BC40-9576-0CACA321EDEC}"/>
              </a:ext>
            </a:extLst>
          </p:cNvPr>
          <p:cNvSpPr txBox="1"/>
          <p:nvPr/>
        </p:nvSpPr>
        <p:spPr>
          <a:xfrm>
            <a:off x="5967133" y="1774488"/>
            <a:ext cx="2941545" cy="1077218"/>
          </a:xfrm>
          <a:prstGeom prst="rect">
            <a:avLst/>
          </a:prstGeom>
          <a:noFill/>
          <a:ln>
            <a:solidFill>
              <a:srgbClr val="FF0000"/>
            </a:solidFill>
          </a:ln>
        </p:spPr>
        <p:txBody>
          <a:bodyPr wrap="square" rtlCol="0">
            <a:spAutoFit/>
          </a:bodyPr>
          <a:lstStyle/>
          <a:p>
            <a:pPr algn="ctr"/>
            <a:r>
              <a:rPr lang="en-US" sz="3200" dirty="0">
                <a:solidFill>
                  <a:srgbClr val="FFFF00"/>
                </a:solidFill>
              </a:rPr>
              <a:t>Love</a:t>
            </a:r>
            <a:r>
              <a:rPr lang="en-US" sz="3200" dirty="0"/>
              <a:t>-Based</a:t>
            </a:r>
          </a:p>
          <a:p>
            <a:pPr algn="ctr"/>
            <a:r>
              <a:rPr lang="en-US" sz="3200" dirty="0"/>
              <a:t> Obedience</a:t>
            </a:r>
          </a:p>
        </p:txBody>
      </p:sp>
    </p:spTree>
    <p:extLst>
      <p:ext uri="{BB962C8B-B14F-4D97-AF65-F5344CB8AC3E}">
        <p14:creationId xmlns:p14="http://schemas.microsoft.com/office/powerpoint/2010/main" val="31944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900" decel="100000" fill="hold"/>
                                        <p:tgtEl>
                                          <p:spTgt spid="1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22E3-1DDA-0D47-AC00-35B8952F7BE5}"/>
              </a:ext>
            </a:extLst>
          </p:cNvPr>
          <p:cNvSpPr>
            <a:spLocks noGrp="1"/>
          </p:cNvSpPr>
          <p:nvPr>
            <p:ph type="title"/>
          </p:nvPr>
        </p:nvSpPr>
        <p:spPr/>
        <p:txBody>
          <a:bodyPr/>
          <a:lstStyle/>
          <a:p>
            <a:pPr algn="ctr"/>
            <a:r>
              <a:rPr lang="en-US" dirty="0"/>
              <a:t>Misconceptions of Hell</a:t>
            </a:r>
          </a:p>
        </p:txBody>
      </p:sp>
      <p:sp>
        <p:nvSpPr>
          <p:cNvPr id="3" name="Content Placeholder 2">
            <a:extLst>
              <a:ext uri="{FF2B5EF4-FFF2-40B4-BE49-F238E27FC236}">
                <a16:creationId xmlns:a16="http://schemas.microsoft.com/office/drawing/2014/main" id="{617838C1-9EE0-9E4F-9AD9-5ABA8A4C9D48}"/>
              </a:ext>
            </a:extLst>
          </p:cNvPr>
          <p:cNvSpPr>
            <a:spLocks noGrp="1"/>
          </p:cNvSpPr>
          <p:nvPr>
            <p:ph idx="1"/>
          </p:nvPr>
        </p:nvSpPr>
        <p:spPr>
          <a:xfrm>
            <a:off x="628650" y="1521354"/>
            <a:ext cx="7886700" cy="3889375"/>
          </a:xfrm>
        </p:spPr>
        <p:txBody>
          <a:bodyPr/>
          <a:lstStyle/>
          <a:p>
            <a:r>
              <a:rPr lang="en-US" dirty="0"/>
              <a:t>“Hell doesn’t exist.” “God is too loving to allow people to go there.”</a:t>
            </a:r>
          </a:p>
          <a:p>
            <a:r>
              <a:rPr lang="en-US" dirty="0"/>
              <a:t>“Hell is </a:t>
            </a:r>
            <a:r>
              <a:rPr lang="en-US" b="1" i="1" u="sng" dirty="0"/>
              <a:t>only</a:t>
            </a:r>
            <a:r>
              <a:rPr lang="en-US" dirty="0"/>
              <a:t> for the worst of the worst.” “My good/bad balance scale isn’t that terrible. </a:t>
            </a:r>
          </a:p>
          <a:p>
            <a:r>
              <a:rPr lang="en-US" dirty="0"/>
              <a:t>“Hell is complete annihilation, so it’s no big deal.”</a:t>
            </a:r>
          </a:p>
          <a:p>
            <a:r>
              <a:rPr lang="en-US" dirty="0"/>
              <a:t>“Hell has different levels of suffering, tiers of punishment.”</a:t>
            </a:r>
          </a:p>
          <a:p>
            <a:r>
              <a:rPr lang="en-US" dirty="0"/>
              <a:t>“Hell is like an afterlife prison, I’ll be rehabilitated and then go to Heaven.”</a:t>
            </a:r>
          </a:p>
          <a:p>
            <a:r>
              <a:rPr lang="en-US" dirty="0"/>
              <a:t>“I wouldn’t want to be in Heaven anyway, I’d rather be in Hell. It’ll be fun there.”</a:t>
            </a:r>
          </a:p>
          <a:p>
            <a:r>
              <a:rPr lang="en-US" dirty="0"/>
              <a:t> “Hell is the ‘underworld’ where Satan is reigning on his throne.”</a:t>
            </a:r>
          </a:p>
        </p:txBody>
      </p:sp>
    </p:spTree>
    <p:extLst>
      <p:ext uri="{BB962C8B-B14F-4D97-AF65-F5344CB8AC3E}">
        <p14:creationId xmlns:p14="http://schemas.microsoft.com/office/powerpoint/2010/main" val="340358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F98C6-A991-FB43-9B4D-1DF7E0581BB1}"/>
              </a:ext>
            </a:extLst>
          </p:cNvPr>
          <p:cNvSpPr>
            <a:spLocks noGrp="1"/>
          </p:cNvSpPr>
          <p:nvPr>
            <p:ph type="title"/>
          </p:nvPr>
        </p:nvSpPr>
        <p:spPr/>
        <p:txBody>
          <a:bodyPr>
            <a:normAutofit/>
          </a:bodyPr>
          <a:lstStyle/>
          <a:p>
            <a:pPr algn="ctr"/>
            <a:r>
              <a:rPr lang="en-US" sz="4000" dirty="0"/>
              <a:t>Jesus’ Parting Words</a:t>
            </a:r>
          </a:p>
        </p:txBody>
      </p:sp>
      <p:sp>
        <p:nvSpPr>
          <p:cNvPr id="3" name="Content Placeholder 2">
            <a:extLst>
              <a:ext uri="{FF2B5EF4-FFF2-40B4-BE49-F238E27FC236}">
                <a16:creationId xmlns:a16="http://schemas.microsoft.com/office/drawing/2014/main" id="{5F20C167-A2DC-6E41-874A-A0A2330995D0}"/>
              </a:ext>
            </a:extLst>
          </p:cNvPr>
          <p:cNvSpPr>
            <a:spLocks noGrp="1"/>
          </p:cNvSpPr>
          <p:nvPr>
            <p:ph idx="1"/>
          </p:nvPr>
        </p:nvSpPr>
        <p:spPr>
          <a:xfrm>
            <a:off x="628650" y="1521354"/>
            <a:ext cx="7886700" cy="3889375"/>
          </a:xfrm>
        </p:spPr>
        <p:txBody>
          <a:bodyPr>
            <a:normAutofit/>
          </a:bodyPr>
          <a:lstStyle/>
          <a:p>
            <a:pPr marL="0" indent="0">
              <a:buNone/>
            </a:pPr>
            <a:r>
              <a:rPr lang="en-US" sz="2800" b="1" baseline="30000" dirty="0"/>
              <a:t>18 </a:t>
            </a:r>
            <a:r>
              <a:rPr lang="en-US" sz="2800" dirty="0"/>
              <a:t>And Jesus came and spoke to them, saying, </a:t>
            </a:r>
            <a:r>
              <a:rPr lang="en-US" sz="2800" b="1" u="sng" dirty="0">
                <a:solidFill>
                  <a:srgbClr val="FFFF00"/>
                </a:solidFill>
              </a:rPr>
              <a:t>“All authority has been given to Me</a:t>
            </a:r>
            <a:r>
              <a:rPr lang="en-US" sz="2800" b="1" dirty="0"/>
              <a:t> </a:t>
            </a:r>
            <a:r>
              <a:rPr lang="en-US" sz="2800" b="1" u="sng" dirty="0"/>
              <a:t>in heaven and on earth</a:t>
            </a:r>
            <a:r>
              <a:rPr lang="en-US" sz="2800" b="1" dirty="0"/>
              <a:t>. </a:t>
            </a:r>
            <a:r>
              <a:rPr lang="en-US" sz="2800" b="1" baseline="30000" dirty="0"/>
              <a:t>19 </a:t>
            </a:r>
            <a:r>
              <a:rPr lang="en-US" sz="2800" dirty="0"/>
              <a:t>Go therefore and make disciples of all the nations, baptizing them in the name of the Father and of the Son and of the Holy Spirit, </a:t>
            </a:r>
            <a:r>
              <a:rPr lang="en-US" sz="2800" b="1" baseline="30000" dirty="0"/>
              <a:t>20 </a:t>
            </a:r>
            <a:r>
              <a:rPr lang="en-US" sz="2800" dirty="0"/>
              <a:t>teaching them to observe all things that I have commanded you; and lo, I am with you always, even to the end of the age.” Amen.</a:t>
            </a:r>
          </a:p>
          <a:p>
            <a:pPr marL="0" indent="0">
              <a:buNone/>
            </a:pPr>
            <a:r>
              <a:rPr lang="en-US" sz="2800" dirty="0"/>
              <a:t>						</a:t>
            </a:r>
            <a:r>
              <a:rPr lang="en-US" sz="2400" dirty="0"/>
              <a:t>	(Matthew 28:18-20)</a:t>
            </a:r>
            <a:endParaRPr lang="en-US" sz="2800" dirty="0"/>
          </a:p>
        </p:txBody>
      </p:sp>
    </p:spTree>
    <p:extLst>
      <p:ext uri="{BB962C8B-B14F-4D97-AF65-F5344CB8AC3E}">
        <p14:creationId xmlns:p14="http://schemas.microsoft.com/office/powerpoint/2010/main" val="303248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9DB5-2497-5B45-96ED-CD39DDC57CB8}"/>
              </a:ext>
            </a:extLst>
          </p:cNvPr>
          <p:cNvSpPr>
            <a:spLocks noGrp="1"/>
          </p:cNvSpPr>
          <p:nvPr>
            <p:ph type="ctrTitle"/>
          </p:nvPr>
        </p:nvSpPr>
        <p:spPr/>
        <p:txBody>
          <a:bodyPr>
            <a:normAutofit/>
          </a:bodyPr>
          <a:lstStyle/>
          <a:p>
            <a:r>
              <a:rPr lang="en-US" sz="6000" dirty="0"/>
              <a:t>The Realities of Hell</a:t>
            </a:r>
          </a:p>
        </p:txBody>
      </p:sp>
      <p:sp>
        <p:nvSpPr>
          <p:cNvPr id="3" name="Subtitle 2">
            <a:extLst>
              <a:ext uri="{FF2B5EF4-FFF2-40B4-BE49-F238E27FC236}">
                <a16:creationId xmlns:a16="http://schemas.microsoft.com/office/drawing/2014/main" id="{E558602F-D9AA-6C44-A095-CFFCD4E5956C}"/>
              </a:ext>
            </a:extLst>
          </p:cNvPr>
          <p:cNvSpPr>
            <a:spLocks noGrp="1"/>
          </p:cNvSpPr>
          <p:nvPr>
            <p:ph type="subTitle" idx="1"/>
          </p:nvPr>
        </p:nvSpPr>
        <p:spPr/>
        <p:txBody>
          <a:bodyPr>
            <a:normAutofit/>
          </a:bodyPr>
          <a:lstStyle/>
          <a:p>
            <a:r>
              <a:rPr lang="en-US" sz="2800" dirty="0"/>
              <a:t>Sound Doctrine Series</a:t>
            </a:r>
          </a:p>
        </p:txBody>
      </p:sp>
    </p:spTree>
    <p:extLst>
      <p:ext uri="{BB962C8B-B14F-4D97-AF65-F5344CB8AC3E}">
        <p14:creationId xmlns:p14="http://schemas.microsoft.com/office/powerpoint/2010/main" val="127305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rmAutofit lnSpcReduction="10000"/>
          </a:bodyPr>
          <a:lstStyle/>
          <a:p>
            <a:r>
              <a:rPr lang="en-US" dirty="0"/>
              <a:t>Undying Worm and Unquenchable Fire</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629150" y="1408908"/>
            <a:ext cx="4286250" cy="4306092"/>
          </a:xfrm>
        </p:spPr>
        <p:txBody>
          <a:bodyPr>
            <a:normAutofit lnSpcReduction="10000"/>
          </a:bodyPr>
          <a:lstStyle/>
          <a:p>
            <a:pPr marL="0" indent="0">
              <a:buNone/>
            </a:pPr>
            <a:r>
              <a:rPr lang="en-US" dirty="0"/>
              <a:t>[Isa 66:22-24 NASB] 22 "For just as the new heavens and the new earth Which I make will endure before Me," declares the LORD, "So your offspring and your name will endure. 23 "And it shall be from new moon to new moon And from sabbath to sabbath, All mankind will come to bow down before Me," says the LORD. 24 "Then they will go forth and look On the corpses of the men Who have transgressed against Me. </a:t>
            </a:r>
            <a:r>
              <a:rPr lang="en-US" b="1" u="sng" dirty="0"/>
              <a:t>For their worm will not die And their fire will not be quenched; And they will be an abhorrence to all mankind." </a:t>
            </a:r>
          </a:p>
        </p:txBody>
      </p:sp>
    </p:spTree>
    <p:extLst>
      <p:ext uri="{BB962C8B-B14F-4D97-AF65-F5344CB8AC3E}">
        <p14:creationId xmlns:p14="http://schemas.microsoft.com/office/powerpoint/2010/main" val="345650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t>Undying Worm and Unquenchable Fire</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102659"/>
            <a:ext cx="4572000" cy="4612341"/>
          </a:xfrm>
        </p:spPr>
        <p:txBody>
          <a:bodyPr>
            <a:normAutofit fontScale="92500" lnSpcReduction="20000"/>
          </a:bodyPr>
          <a:lstStyle/>
          <a:p>
            <a:pPr marL="0" indent="0">
              <a:buNone/>
            </a:pPr>
            <a:r>
              <a:rPr lang="en-US" dirty="0"/>
              <a:t>[Mar 9:42-48 NASB] 42 "Whoever causes one of these little ones who believe to stumble, it would be better for him if, with a heavy millstone hung around his neck, he had been cast into the sea. 43 "If your hand causes you to stumble, cut it off; it is better for you to enter life crippled, than, having your two hands, to go </a:t>
            </a:r>
            <a:r>
              <a:rPr lang="en-US" b="1" u="sng" dirty="0"/>
              <a:t>into hell, into the unquenchable fire, 44 [where THEIR WORM DOES NOT DIE, AND THE FIRE IS NOT QUENCHED.]</a:t>
            </a:r>
            <a:r>
              <a:rPr lang="en-US" dirty="0"/>
              <a:t> 45 "If your foot causes you to stumble, cut it off; it is better for you to enter life lame, than, having your two feet, to be cast into </a:t>
            </a:r>
            <a:r>
              <a:rPr lang="en-US" b="1" u="sng" dirty="0"/>
              <a:t>hell, 46 [where THEIR WORM DOES NOT DIE, AND THE FIRE IS NOT QUENCHED.</a:t>
            </a:r>
            <a:r>
              <a:rPr lang="en-US" dirty="0"/>
              <a:t>] 47 "If your eye causes you to stumble, throw it out; it is better for you to enter the kingdom of God with one eye, than, having two eyes, to be cast into </a:t>
            </a:r>
            <a:r>
              <a:rPr lang="en-US" b="1" u="sng" dirty="0"/>
              <a:t>hell, 48 where THEIR WORM DOES NOT DIE, AND THE FIRE IS NOT QUENCHED. </a:t>
            </a:r>
          </a:p>
        </p:txBody>
      </p:sp>
    </p:spTree>
    <p:extLst>
      <p:ext uri="{BB962C8B-B14F-4D97-AF65-F5344CB8AC3E}">
        <p14:creationId xmlns:p14="http://schemas.microsoft.com/office/powerpoint/2010/main" val="3866259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solidFill>
                  <a:schemeClr val="tx2">
                    <a:lumMod val="25000"/>
                  </a:schemeClr>
                </a:solidFill>
              </a:rPr>
              <a:t>Undying Worm and Unquenchable Fire</a:t>
            </a:r>
          </a:p>
          <a:p>
            <a:r>
              <a:rPr lang="en-US" dirty="0"/>
              <a:t>Everlasting Contempt</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408907"/>
            <a:ext cx="4572000" cy="4306093"/>
          </a:xfrm>
        </p:spPr>
        <p:txBody>
          <a:bodyPr>
            <a:normAutofit/>
          </a:bodyPr>
          <a:lstStyle/>
          <a:p>
            <a:pPr marL="0" indent="0">
              <a:buNone/>
            </a:pPr>
            <a:r>
              <a:rPr lang="en-US" dirty="0"/>
              <a:t>[Dan 12:1-2 NASB] 1 "Now at that time Michael, the great prince who stands [guard] over the sons of your people, will arise. And there will be a time of distress such as never occurred since there was a nation until that time; and at that time your people, everyone who is found written in the book, will be rescued. </a:t>
            </a:r>
            <a:r>
              <a:rPr lang="en-US" b="1" u="sng" dirty="0"/>
              <a:t>2 "Many of those who sleep in the dust of the ground will awake, these to everlasting life, but the others to disgrace [and] everlasting contempt</a:t>
            </a:r>
            <a:r>
              <a:rPr lang="en-US" dirty="0"/>
              <a:t>. </a:t>
            </a:r>
            <a:br>
              <a:rPr lang="en-US" dirty="0"/>
            </a:br>
            <a:endParaRPr lang="en-US" b="1" u="sng" dirty="0"/>
          </a:p>
        </p:txBody>
      </p:sp>
    </p:spTree>
    <p:extLst>
      <p:ext uri="{BB962C8B-B14F-4D97-AF65-F5344CB8AC3E}">
        <p14:creationId xmlns:p14="http://schemas.microsoft.com/office/powerpoint/2010/main" val="109950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ACB-F5BC-9F42-A7C8-67115FA1B266}"/>
              </a:ext>
            </a:extLst>
          </p:cNvPr>
          <p:cNvSpPr>
            <a:spLocks noGrp="1"/>
          </p:cNvSpPr>
          <p:nvPr>
            <p:ph type="title"/>
          </p:nvPr>
        </p:nvSpPr>
        <p:spPr/>
        <p:txBody>
          <a:bodyPr/>
          <a:lstStyle/>
          <a:p>
            <a:pPr algn="ctr"/>
            <a:r>
              <a:rPr lang="en-US" dirty="0"/>
              <a:t>Biblical Images of Hell</a:t>
            </a:r>
          </a:p>
        </p:txBody>
      </p:sp>
      <p:sp>
        <p:nvSpPr>
          <p:cNvPr id="4" name="Content Placeholder 3">
            <a:extLst>
              <a:ext uri="{FF2B5EF4-FFF2-40B4-BE49-F238E27FC236}">
                <a16:creationId xmlns:a16="http://schemas.microsoft.com/office/drawing/2014/main" id="{61C875F9-8639-DB44-BAD5-578533726861}"/>
              </a:ext>
            </a:extLst>
          </p:cNvPr>
          <p:cNvSpPr>
            <a:spLocks noGrp="1"/>
          </p:cNvSpPr>
          <p:nvPr>
            <p:ph sz="half" idx="1"/>
          </p:nvPr>
        </p:nvSpPr>
        <p:spPr/>
        <p:txBody>
          <a:bodyPr>
            <a:noAutofit/>
          </a:bodyPr>
          <a:lstStyle/>
          <a:p>
            <a:r>
              <a:rPr lang="en-US" dirty="0">
                <a:solidFill>
                  <a:schemeClr val="tx2">
                    <a:lumMod val="25000"/>
                  </a:schemeClr>
                </a:solidFill>
              </a:rPr>
              <a:t>Undying Worm and Unquenchable Fire</a:t>
            </a:r>
          </a:p>
          <a:p>
            <a:r>
              <a:rPr lang="en-US" dirty="0">
                <a:solidFill>
                  <a:schemeClr val="tx2">
                    <a:lumMod val="25000"/>
                  </a:schemeClr>
                </a:solidFill>
              </a:rPr>
              <a:t>Everlasting Contempt</a:t>
            </a:r>
          </a:p>
          <a:p>
            <a:r>
              <a:rPr lang="en-US" dirty="0"/>
              <a:t>Eternal Fire</a:t>
            </a:r>
          </a:p>
        </p:txBody>
      </p:sp>
      <p:sp>
        <p:nvSpPr>
          <p:cNvPr id="5" name="Content Placeholder 4">
            <a:extLst>
              <a:ext uri="{FF2B5EF4-FFF2-40B4-BE49-F238E27FC236}">
                <a16:creationId xmlns:a16="http://schemas.microsoft.com/office/drawing/2014/main" id="{BC7467A3-863D-264A-9A9E-90962E4497C5}"/>
              </a:ext>
            </a:extLst>
          </p:cNvPr>
          <p:cNvSpPr>
            <a:spLocks noGrp="1"/>
          </p:cNvSpPr>
          <p:nvPr>
            <p:ph sz="half" idx="2"/>
          </p:nvPr>
        </p:nvSpPr>
        <p:spPr>
          <a:xfrm>
            <a:off x="4572000" y="1408907"/>
            <a:ext cx="4572000" cy="4306093"/>
          </a:xfrm>
        </p:spPr>
        <p:txBody>
          <a:bodyPr>
            <a:normAutofit/>
          </a:bodyPr>
          <a:lstStyle/>
          <a:p>
            <a:pPr marL="0" indent="0">
              <a:buNone/>
            </a:pPr>
            <a:r>
              <a:rPr lang="en-US" dirty="0"/>
              <a:t>[Mat 18:8-9 NASB] 8 "If your hand or your foot causes you to stumble, cut it off and throw it from you; it is better for you to enter life crippled or lame, than to have two hands or two feet and </a:t>
            </a:r>
            <a:r>
              <a:rPr lang="en-US" b="1" u="sng" dirty="0"/>
              <a:t>be cast into the eternal fire. </a:t>
            </a:r>
            <a:r>
              <a:rPr lang="en-US" dirty="0"/>
              <a:t>9 "If your eye causes you to stumble, pluck it out and throw it from you. It is better for you to enter life with one eye, than to have two eyes and </a:t>
            </a:r>
            <a:r>
              <a:rPr lang="en-US" b="1" u="sng" dirty="0"/>
              <a:t>be cast into the fiery hell. </a:t>
            </a:r>
          </a:p>
        </p:txBody>
      </p:sp>
    </p:spTree>
    <p:extLst>
      <p:ext uri="{BB962C8B-B14F-4D97-AF65-F5344CB8AC3E}">
        <p14:creationId xmlns:p14="http://schemas.microsoft.com/office/powerpoint/2010/main" val="36224723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727</TotalTime>
  <Words>2541</Words>
  <Application>Microsoft Macintosh PowerPoint</Application>
  <PresentationFormat>On-screen Show (16:10)</PresentationFormat>
  <Paragraphs>180</Paragraphs>
  <Slides>27</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Sound Doctrine Series</vt:lpstr>
      <vt:lpstr>PowerPoint Presentation</vt:lpstr>
      <vt:lpstr>Misconceptions of Hell</vt:lpstr>
      <vt:lpstr>Jesus’ Parting Words</vt:lpstr>
      <vt:lpstr>The Realities of Hell</vt:lpstr>
      <vt:lpstr>Biblical Images of Hell</vt:lpstr>
      <vt:lpstr>Biblical Images of Hell</vt:lpstr>
      <vt:lpstr>Biblical Images of Hell</vt:lpstr>
      <vt:lpstr>Biblical Images of Hell</vt:lpstr>
      <vt:lpstr>Biblical Images of Hell</vt:lpstr>
      <vt:lpstr>Biblical Images of Hell</vt:lpstr>
      <vt:lpstr>Biblical Images of Hell</vt:lpstr>
      <vt:lpstr>Biblical Images of Hell</vt:lpstr>
      <vt:lpstr>Biblical Images of Hell</vt:lpstr>
      <vt:lpstr>Hell is Total Separation from God</vt:lpstr>
      <vt:lpstr>Hell is Total Separation from God</vt:lpstr>
      <vt:lpstr>Hell is Total Separation from God</vt:lpstr>
      <vt:lpstr>Partial Separation from God  Jeremiah in Lamentations</vt:lpstr>
      <vt:lpstr>PowerPoint Presentation</vt:lpstr>
      <vt:lpstr>Hell will be for those…</vt:lpstr>
      <vt:lpstr>Hell will be for those…</vt:lpstr>
      <vt:lpstr>Hell will be for those…</vt:lpstr>
      <vt:lpstr>Hell will be for those…</vt:lpstr>
      <vt:lpstr>Hell will be for those…</vt:lpstr>
      <vt:lpstr>Hell will be for those…</vt:lpstr>
      <vt:lpstr>Realities of Hell</vt:lpstr>
      <vt:lpstr>Tools for Obedience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Parting Words</dc:title>
  <dc:creator>Bill Sanchez</dc:creator>
  <cp:lastModifiedBy>Bill Sanchez</cp:lastModifiedBy>
  <cp:revision>16</cp:revision>
  <dcterms:created xsi:type="dcterms:W3CDTF">2019-09-21T15:02:09Z</dcterms:created>
  <dcterms:modified xsi:type="dcterms:W3CDTF">2019-09-22T03:14:13Z</dcterms:modified>
</cp:coreProperties>
</file>