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handoutMasterIdLst>
    <p:handoutMasterId r:id="rId18"/>
  </p:handoutMasterIdLst>
  <p:sldIdLst>
    <p:sldId id="257" r:id="rId2"/>
    <p:sldId id="267" r:id="rId3"/>
    <p:sldId id="374" r:id="rId4"/>
    <p:sldId id="375" r:id="rId5"/>
    <p:sldId id="376" r:id="rId6"/>
    <p:sldId id="286" r:id="rId7"/>
    <p:sldId id="294" r:id="rId8"/>
    <p:sldId id="377" r:id="rId9"/>
    <p:sldId id="378" r:id="rId10"/>
    <p:sldId id="379" r:id="rId11"/>
    <p:sldId id="380" r:id="rId12"/>
    <p:sldId id="381" r:id="rId13"/>
    <p:sldId id="384" r:id="rId14"/>
    <p:sldId id="382" r:id="rId15"/>
    <p:sldId id="383"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3840" userDrawn="1">
          <p15:clr>
            <a:srgbClr val="A4A3A4"/>
          </p15:clr>
        </p15:guide>
        <p15:guide id="6" pos="1007" userDrawn="1">
          <p15:clr>
            <a:srgbClr val="A4A3A4"/>
          </p15:clr>
        </p15:guide>
        <p15:guide id="7" pos="7175"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82" d="100"/>
          <a:sy n="82" d="100"/>
        </p:scale>
        <p:origin x="643" y="77"/>
      </p:cViewPr>
      <p:guideLst>
        <p:guide orient="horz" pos="2160"/>
        <p:guide orient="horz" pos="1008"/>
        <p:guide orient="horz" pos="3888"/>
        <p:guide orient="horz" pos="321"/>
        <p:guide pos="3840"/>
        <p:guide pos="1007"/>
        <p:guide pos="7175"/>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DB7646E-8811-423A-9C42-2CBFADA00A96}" type="datetimeFigureOut">
              <a:rPr lang="en-US" smtClean="0"/>
              <a:t>9/1/2019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solidFill>
                  <a:schemeClr val="tx1"/>
                </a:solidFill>
              </a:defRPr>
            </a:lvl1pPr>
          </a:lstStyle>
          <a:p>
            <a:fld id="{D677E230-58DD-43ED-96A1-552DDAB53532}" type="datetimeFigureOut">
              <a:rPr lang="en-US" smtClean="0"/>
              <a:pPr/>
              <a:t>9/1/2019</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302" y="1600201"/>
            <a:ext cx="833120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9302" y="4344916"/>
            <a:ext cx="7518400"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700249" y="6356352"/>
            <a:ext cx="1219201" cy="365125"/>
          </a:xfrm>
        </p:spPr>
        <p:txBody>
          <a:bodyPr/>
          <a:lstStyle>
            <a:lvl1pPr>
              <a:defRPr>
                <a:solidFill>
                  <a:schemeClr val="tx1"/>
                </a:solidFill>
              </a:defRPr>
            </a:lvl1pPr>
          </a:lstStyle>
          <a:p>
            <a:fld id="{8F81D24A-EF38-4949-81EA-C39AA50871C5}" type="datetime1">
              <a:rPr lang="en-US" smtClean="0"/>
              <a:t>9/1/2019</a:t>
            </a:fld>
            <a:endParaRPr lang="en-US" dirty="0"/>
          </a:p>
        </p:txBody>
      </p:sp>
      <p:sp>
        <p:nvSpPr>
          <p:cNvPr id="5" name="Footer Placeholder 4"/>
          <p:cNvSpPr>
            <a:spLocks noGrp="1"/>
          </p:cNvSpPr>
          <p:nvPr>
            <p:ph type="ftr" sz="quarter" idx="11"/>
          </p:nvPr>
        </p:nvSpPr>
        <p:spPr>
          <a:xfrm>
            <a:off x="6116301" y="6356352"/>
            <a:ext cx="3975100"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8251" y="6356352"/>
            <a:ext cx="609600"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9/1/2019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2112" y="685800"/>
            <a:ext cx="178799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9030" y="685800"/>
            <a:ext cx="7850643"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9/1/2019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9/1/2019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9029" y="1600201"/>
            <a:ext cx="8285430"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9030" y="4259997"/>
            <a:ext cx="7266515"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9/1/2019</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3360" y="1600200"/>
            <a:ext cx="4815840"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851" y="1600200"/>
            <a:ext cx="481584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9/1/2019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852" y="177801"/>
            <a:ext cx="9785349"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851"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851" y="2514707"/>
            <a:ext cx="4815840"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9057"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9057" y="2514600"/>
            <a:ext cx="4820143"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9/1/2019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9/1/2019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9/1/2019</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818" y="381000"/>
            <a:ext cx="3294280"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3801" y="482600"/>
            <a:ext cx="6045399"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818"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6799" y="0"/>
            <a:ext cx="7315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sp>
        <p:nvSpPr>
          <p:cNvPr id="2" name="Title 1"/>
          <p:cNvSpPr>
            <a:spLocks noGrp="1"/>
          </p:cNvSpPr>
          <p:nvPr>
            <p:ph type="title"/>
          </p:nvPr>
        </p:nvSpPr>
        <p:spPr>
          <a:xfrm>
            <a:off x="1074520" y="381000"/>
            <a:ext cx="3294280"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1600" y="482600"/>
            <a:ext cx="6197600"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520"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9/1/2019</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7" y="-9144"/>
            <a:ext cx="12181393"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grpSp>
      </p:grpSp>
      <p:sp>
        <p:nvSpPr>
          <p:cNvPr id="2" name="Title Placeholder 1"/>
          <p:cNvSpPr>
            <a:spLocks noGrp="1"/>
          </p:cNvSpPr>
          <p:nvPr>
            <p:ph type="title"/>
          </p:nvPr>
        </p:nvSpPr>
        <p:spPr>
          <a:xfrm>
            <a:off x="1593852" y="177801"/>
            <a:ext cx="9785349"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852" y="1600200"/>
            <a:ext cx="9785349"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1600" y="6356352"/>
            <a:ext cx="1219201"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9/1/2019</a:t>
            </a:fld>
            <a:endParaRPr lang="en-US" dirty="0"/>
          </a:p>
        </p:txBody>
      </p:sp>
      <p:sp>
        <p:nvSpPr>
          <p:cNvPr id="5" name="Footer Placeholder 4"/>
          <p:cNvSpPr>
            <a:spLocks noGrp="1"/>
          </p:cNvSpPr>
          <p:nvPr>
            <p:ph type="ftr" sz="quarter" idx="3"/>
          </p:nvPr>
        </p:nvSpPr>
        <p:spPr>
          <a:xfrm>
            <a:off x="6597652" y="6356352"/>
            <a:ext cx="3975100"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9601" y="6356352"/>
            <a:ext cx="609600"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424251"/>
            <a:ext cx="8458200" cy="5284031"/>
          </a:xfrm>
        </p:spPr>
        <p:txBody>
          <a:bodyPr/>
          <a:lstStyle/>
          <a:p>
            <a:r>
              <a:rPr lang="en-US" sz="3200" dirty="0"/>
              <a:t>What is the Church?</a:t>
            </a:r>
          </a:p>
          <a:p>
            <a:r>
              <a:rPr lang="en-US" sz="3200" dirty="0"/>
              <a:t>Gender Roles</a:t>
            </a:r>
          </a:p>
          <a:p>
            <a:r>
              <a:rPr lang="en-US" sz="3200" dirty="0"/>
              <a:t>Collection and Use of Church Treasury</a:t>
            </a:r>
          </a:p>
          <a:p>
            <a:r>
              <a:rPr lang="en-US" sz="3200" dirty="0"/>
              <a:t>Who is a Christian?</a:t>
            </a:r>
          </a:p>
          <a:p>
            <a:r>
              <a:rPr lang="en-US" sz="3200" dirty="0"/>
              <a:t>Instrumental Music</a:t>
            </a:r>
          </a:p>
          <a:p>
            <a:r>
              <a:rPr lang="en-US" sz="3200" dirty="0"/>
              <a:t>Heaven and Hell</a:t>
            </a:r>
          </a:p>
          <a:p>
            <a:r>
              <a:rPr lang="en-US" sz="3200" dirty="0"/>
              <a:t>The Lord’s Supper</a:t>
            </a:r>
            <a:endParaRPr lang="en-US" dirty="0"/>
          </a:p>
        </p:txBody>
      </p:sp>
      <p:sp>
        <p:nvSpPr>
          <p:cNvPr id="6" name="Rectangle 5">
            <a:extLst>
              <a:ext uri="{FF2B5EF4-FFF2-40B4-BE49-F238E27FC236}">
                <a16:creationId xmlns:a16="http://schemas.microsoft.com/office/drawing/2014/main" id="{FD447E89-FEB1-4EF8-8821-2B86E1931EF8}"/>
              </a:ext>
            </a:extLst>
          </p:cNvPr>
          <p:cNvSpPr>
            <a:spLocks noChangeArrowheads="1"/>
          </p:cNvSpPr>
          <p:nvPr/>
        </p:nvSpPr>
        <p:spPr bwMode="auto">
          <a:xfrm>
            <a:off x="1295400" y="74583"/>
            <a:ext cx="10209629" cy="923330"/>
          </a:xfrm>
          <a:prstGeom prst="rect">
            <a:avLst/>
          </a:prstGeom>
          <a:noFill/>
          <a:ln w="9525">
            <a:noFill/>
            <a:miter lim="800000"/>
            <a:headEnd/>
            <a:tailEnd/>
          </a:ln>
        </p:spPr>
        <p:txBody>
          <a:bodyPr wrap="square" anchor="b">
            <a:spAutoFit/>
          </a:bodyPr>
          <a:lstStyle/>
          <a:p>
            <a:pPr algn="ctr" eaLnBrk="1" hangingPunct="1"/>
            <a:r>
              <a:rPr lang="en-US" sz="5400" dirty="0">
                <a:solidFill>
                  <a:schemeClr val="accent3">
                    <a:lumMod val="40000"/>
                    <a:lumOff val="60000"/>
                  </a:schemeClr>
                </a:solidFill>
                <a:latin typeface="Calibri" pitchFamily="34" charset="0"/>
              </a:rPr>
              <a:t>Sound Doctrine Series</a:t>
            </a:r>
          </a:p>
        </p:txBody>
      </p:sp>
      <p:sp>
        <p:nvSpPr>
          <p:cNvPr id="7" name="TextBox 6">
            <a:extLst>
              <a:ext uri="{FF2B5EF4-FFF2-40B4-BE49-F238E27FC236}">
                <a16:creationId xmlns:a16="http://schemas.microsoft.com/office/drawing/2014/main" id="{87B426E7-C9E5-4834-B629-CE48CAA53C50}"/>
              </a:ext>
            </a:extLst>
          </p:cNvPr>
          <p:cNvSpPr txBox="1"/>
          <p:nvPr/>
        </p:nvSpPr>
        <p:spPr>
          <a:xfrm>
            <a:off x="1676400" y="3200400"/>
            <a:ext cx="8077200" cy="685800"/>
          </a:xfrm>
          <a:prstGeom prst="rect">
            <a:avLst/>
          </a:prstGeom>
          <a:solidFill>
            <a:schemeClr val="accent2">
              <a:lumMod val="60000"/>
              <a:lumOff val="40000"/>
              <a:alpha val="26000"/>
            </a:schemeClr>
          </a:solidFill>
          <a:ln w="2857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01502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2057400" y="34636"/>
            <a:ext cx="9601200" cy="830997"/>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60000"/>
                    <a:lumOff val="40000"/>
                  </a:schemeClr>
                </a:solidFill>
                <a:latin typeface="Calibri" pitchFamily="34" charset="0"/>
              </a:rPr>
              <a:t>Expectation of Disciples</a:t>
            </a:r>
            <a:endParaRPr lang="en-US" sz="5400" dirty="0">
              <a:solidFill>
                <a:schemeClr val="accent3">
                  <a:lumMod val="60000"/>
                  <a:lumOff val="40000"/>
                </a:schemeClr>
              </a:solidFill>
              <a:latin typeface="Calibri" pitchFamily="34" charset="0"/>
            </a:endParaRPr>
          </a:p>
        </p:txBody>
      </p:sp>
      <p:sp>
        <p:nvSpPr>
          <p:cNvPr id="4" name="TextBox 3">
            <a:extLst>
              <a:ext uri="{FF2B5EF4-FFF2-40B4-BE49-F238E27FC236}">
                <a16:creationId xmlns:a16="http://schemas.microsoft.com/office/drawing/2014/main" id="{69DBEC7A-7E12-481D-8F44-28C041948B63}"/>
              </a:ext>
            </a:extLst>
          </p:cNvPr>
          <p:cNvSpPr txBox="1"/>
          <p:nvPr/>
        </p:nvSpPr>
        <p:spPr>
          <a:xfrm>
            <a:off x="1295400" y="990600"/>
            <a:ext cx="10160711" cy="2862322"/>
          </a:xfrm>
          <a:prstGeom prst="rect">
            <a:avLst/>
          </a:prstGeom>
          <a:noFill/>
        </p:spPr>
        <p:txBody>
          <a:bodyPr wrap="square" rtlCol="0">
            <a:spAutoFit/>
          </a:bodyPr>
          <a:lstStyle/>
          <a:p>
            <a:pPr marL="457200" marR="0">
              <a:spcBef>
                <a:spcPts val="0"/>
              </a:spcBef>
              <a:spcAft>
                <a:spcPts val="0"/>
              </a:spcAft>
            </a:pP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24 </a:t>
            </a:r>
            <a:r>
              <a:rPr lang="en-US" sz="3600" i="1" dirty="0">
                <a:latin typeface="Calibri" panose="020F0502020204030204" pitchFamily="34" charset="0"/>
                <a:ea typeface="Times New Roman" panose="02020603050405020304" pitchFamily="18" charset="0"/>
                <a:cs typeface="Times New Roman" panose="02020603050405020304" pitchFamily="18" charset="0"/>
              </a:rPr>
              <a:t>Then Jesus told his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disciples</a:t>
            </a:r>
            <a:r>
              <a:rPr lang="en-US" sz="3600" i="1" dirty="0">
                <a:latin typeface="Calibri" panose="020F0502020204030204" pitchFamily="34" charset="0"/>
                <a:ea typeface="Times New Roman" panose="02020603050405020304" pitchFamily="18" charset="0"/>
                <a:cs typeface="Times New Roman" panose="02020603050405020304" pitchFamily="18" charset="0"/>
              </a:rPr>
              <a:t>, “If anyone would come after me, let him deny himself and take up his cross and follow me. </a:t>
            </a: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25 </a:t>
            </a:r>
            <a:r>
              <a:rPr lang="en-US" sz="3600" i="1" dirty="0">
                <a:latin typeface="Calibri" panose="020F0502020204030204" pitchFamily="34" charset="0"/>
                <a:ea typeface="Times New Roman" panose="02020603050405020304" pitchFamily="18" charset="0"/>
                <a:cs typeface="Times New Roman" panose="02020603050405020304" pitchFamily="18" charset="0"/>
              </a:rPr>
              <a:t>For whoever would save his life will lose it, but whoever loses his life for my sake will find it. </a:t>
            </a:r>
            <a:r>
              <a:rPr lang="en-US" sz="3600" dirty="0">
                <a:solidFill>
                  <a:schemeClr val="accent3">
                    <a:lumMod val="75000"/>
                  </a:schemeClr>
                </a:solidFill>
                <a:latin typeface="Calibri" panose="020F0502020204030204" pitchFamily="34" charset="0"/>
                <a:ea typeface="Times New Roman" panose="02020603050405020304" pitchFamily="18" charset="0"/>
                <a:cs typeface="Times New Roman" panose="02020603050405020304" pitchFamily="18" charset="0"/>
              </a:rPr>
              <a:t>– Matt. 16:24-25</a:t>
            </a:r>
            <a:endParaRPr lang="en-US" sz="3600" dirty="0">
              <a:solidFill>
                <a:schemeClr val="accent3">
                  <a:lumMod val="75000"/>
                </a:schemeClr>
              </a:solidFill>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FFCA392-C309-4FAD-B755-DB4A2AA775A3}"/>
              </a:ext>
            </a:extLst>
          </p:cNvPr>
          <p:cNvSpPr txBox="1"/>
          <p:nvPr/>
        </p:nvSpPr>
        <p:spPr>
          <a:xfrm>
            <a:off x="1295399" y="4191000"/>
            <a:ext cx="10160711" cy="2308324"/>
          </a:xfrm>
          <a:prstGeom prst="rect">
            <a:avLst/>
          </a:prstGeom>
          <a:noFill/>
        </p:spPr>
        <p:txBody>
          <a:bodyPr wrap="square" rtlCol="0">
            <a:spAutoFit/>
          </a:bodyPr>
          <a:lstStyle/>
          <a:p>
            <a:pPr marL="457200" marR="0">
              <a:spcBef>
                <a:spcPts val="0"/>
              </a:spcBef>
              <a:spcAft>
                <a:spcPts val="0"/>
              </a:spcAft>
            </a:pP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7 </a:t>
            </a:r>
            <a:r>
              <a:rPr lang="en-US" sz="3600" i="1" dirty="0">
                <a:latin typeface="Calibri" panose="020F0502020204030204" pitchFamily="34" charset="0"/>
                <a:ea typeface="Times New Roman" panose="02020603050405020304" pitchFamily="18" charset="0"/>
                <a:cs typeface="Times New Roman" panose="02020603050405020304" pitchFamily="18" charset="0"/>
              </a:rPr>
              <a:t>But whatever gain I had, I counted as loss for the sake of Christ.</a:t>
            </a: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8 </a:t>
            </a:r>
            <a:r>
              <a:rPr lang="en-US" sz="3600" i="1" dirty="0">
                <a:latin typeface="Calibri" panose="020F0502020204030204" pitchFamily="34" charset="0"/>
                <a:ea typeface="Times New Roman" panose="02020603050405020304" pitchFamily="18" charset="0"/>
                <a:cs typeface="Times New Roman" panose="02020603050405020304" pitchFamily="18" charset="0"/>
              </a:rPr>
              <a:t>Indeed, I count everything as loss because of the surpassing worth of knowing Christ Jesus my Lord. </a:t>
            </a:r>
            <a:r>
              <a:rPr lang="en-US" sz="3600" dirty="0">
                <a:solidFill>
                  <a:schemeClr val="accent3">
                    <a:lumMod val="75000"/>
                  </a:schemeClr>
                </a:solidFill>
                <a:latin typeface="Calibri" panose="020F0502020204030204" pitchFamily="34" charset="0"/>
                <a:ea typeface="Times New Roman" panose="02020603050405020304" pitchFamily="18" charset="0"/>
                <a:cs typeface="Times New Roman" panose="02020603050405020304" pitchFamily="18" charset="0"/>
              </a:rPr>
              <a:t>– Philippians 3:7-8</a:t>
            </a:r>
            <a:endParaRPr lang="en-US" sz="3600" dirty="0">
              <a:solidFill>
                <a:schemeClr val="accent3">
                  <a:lumMod val="75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379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981200" y="275510"/>
            <a:ext cx="9601200" cy="1446550"/>
          </a:xfrm>
          <a:prstGeom prst="rect">
            <a:avLst/>
          </a:prstGeom>
          <a:noFill/>
          <a:ln w="9525">
            <a:noFill/>
            <a:miter lim="800000"/>
            <a:headEnd/>
            <a:tailEnd/>
          </a:ln>
        </p:spPr>
        <p:txBody>
          <a:bodyPr wrap="square" anchor="b">
            <a:spAutoFit/>
          </a:bodyPr>
          <a:lstStyle/>
          <a:p>
            <a:pPr algn="ctr" eaLnBrk="1" hangingPunct="1"/>
            <a:r>
              <a:rPr lang="en-US" sz="4400" dirty="0">
                <a:solidFill>
                  <a:schemeClr val="accent3">
                    <a:lumMod val="60000"/>
                    <a:lumOff val="40000"/>
                  </a:schemeClr>
                </a:solidFill>
                <a:latin typeface="Calibri" pitchFamily="34" charset="0"/>
              </a:rPr>
              <a:t>What Does it Take to Become a Christian?  How Do I Become a Christian?</a:t>
            </a:r>
            <a:endParaRPr lang="en-US" sz="4800" dirty="0">
              <a:solidFill>
                <a:schemeClr val="accent3">
                  <a:lumMod val="60000"/>
                  <a:lumOff val="40000"/>
                </a:schemeClr>
              </a:solidFill>
              <a:latin typeface="Calibri" pitchFamily="34" charset="0"/>
            </a:endParaRPr>
          </a:p>
        </p:txBody>
      </p:sp>
      <p:sp>
        <p:nvSpPr>
          <p:cNvPr id="4" name="TextBox 3">
            <a:extLst>
              <a:ext uri="{FF2B5EF4-FFF2-40B4-BE49-F238E27FC236}">
                <a16:creationId xmlns:a16="http://schemas.microsoft.com/office/drawing/2014/main" id="{69DBEC7A-7E12-481D-8F44-28C041948B63}"/>
              </a:ext>
            </a:extLst>
          </p:cNvPr>
          <p:cNvSpPr txBox="1"/>
          <p:nvPr/>
        </p:nvSpPr>
        <p:spPr>
          <a:xfrm>
            <a:off x="990600" y="2057400"/>
            <a:ext cx="10439400" cy="4401205"/>
          </a:xfrm>
          <a:prstGeom prst="rect">
            <a:avLst/>
          </a:prstGeom>
          <a:noFill/>
        </p:spPr>
        <p:txBody>
          <a:bodyPr wrap="square" rtlCol="0">
            <a:spAutoFit/>
          </a:bodyPr>
          <a:lstStyle/>
          <a:p>
            <a:pPr marL="457200" marR="0" algn="ctr">
              <a:spcBef>
                <a:spcPts val="0"/>
              </a:spcBef>
              <a:spcAft>
                <a:spcPts val="0"/>
              </a:spcAft>
            </a:pPr>
            <a:r>
              <a:rPr lang="en-US" sz="4000" b="1" i="1" baseline="30000" dirty="0">
                <a:latin typeface="Calibri" panose="020F0502020204030204" pitchFamily="34" charset="0"/>
                <a:ea typeface="Calibri" panose="020F0502020204030204" pitchFamily="34" charset="0"/>
                <a:cs typeface="Times New Roman" panose="02020603050405020304" pitchFamily="18" charset="0"/>
              </a:rPr>
              <a:t>18 </a:t>
            </a:r>
            <a:r>
              <a:rPr lang="en-US" sz="4000" i="1" dirty="0">
                <a:latin typeface="Calibri" panose="020F0502020204030204" pitchFamily="34" charset="0"/>
                <a:ea typeface="Calibri" panose="020F0502020204030204" pitchFamily="34" charset="0"/>
                <a:cs typeface="Times New Roman" panose="02020603050405020304" pitchFamily="18" charset="0"/>
              </a:rPr>
              <a:t>And Jesus came and said to them, “All authority in heaven and on earth has been given to me. </a:t>
            </a:r>
            <a:r>
              <a:rPr lang="en-US" sz="4000" b="1" i="1" baseline="30000" dirty="0">
                <a:latin typeface="Calibri" panose="020F0502020204030204" pitchFamily="34" charset="0"/>
                <a:ea typeface="Calibri" panose="020F0502020204030204" pitchFamily="34" charset="0"/>
                <a:cs typeface="Times New Roman" panose="02020603050405020304" pitchFamily="18" charset="0"/>
              </a:rPr>
              <a:t>19 </a:t>
            </a:r>
            <a:r>
              <a:rPr lang="en-US" sz="4000" i="1" dirty="0">
                <a:latin typeface="Calibri" panose="020F0502020204030204" pitchFamily="34" charset="0"/>
                <a:ea typeface="Calibri" panose="020F0502020204030204" pitchFamily="34" charset="0"/>
                <a:cs typeface="Times New Roman" panose="02020603050405020304" pitchFamily="18" charset="0"/>
              </a:rPr>
              <a:t>Go therefore and </a:t>
            </a:r>
            <a:r>
              <a:rPr lang="en-US" sz="40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make disciples </a:t>
            </a:r>
            <a:r>
              <a:rPr lang="en-US" sz="4000" i="1" dirty="0">
                <a:latin typeface="Calibri" panose="020F0502020204030204" pitchFamily="34" charset="0"/>
                <a:ea typeface="Calibri" panose="020F0502020204030204" pitchFamily="34" charset="0"/>
                <a:cs typeface="Times New Roman" panose="02020603050405020304" pitchFamily="18" charset="0"/>
              </a:rPr>
              <a:t>of all nations, baptizing them in the name of the Father and of the Son and of the Holy Spirit, </a:t>
            </a:r>
            <a:r>
              <a:rPr lang="en-US" sz="4000" b="1" i="1" baseline="30000" dirty="0">
                <a:latin typeface="Calibri" panose="020F0502020204030204" pitchFamily="34" charset="0"/>
                <a:ea typeface="Calibri" panose="020F0502020204030204" pitchFamily="34" charset="0"/>
                <a:cs typeface="Times New Roman" panose="02020603050405020304" pitchFamily="18" charset="0"/>
              </a:rPr>
              <a:t>20 </a:t>
            </a:r>
            <a:r>
              <a:rPr lang="en-US" sz="4000" i="1" dirty="0">
                <a:latin typeface="Calibri" panose="020F0502020204030204" pitchFamily="34" charset="0"/>
                <a:ea typeface="Calibri" panose="020F0502020204030204" pitchFamily="34" charset="0"/>
                <a:cs typeface="Times New Roman" panose="02020603050405020304" pitchFamily="18" charset="0"/>
              </a:rPr>
              <a:t>teaching them to observe all that I have commanded you. </a:t>
            </a:r>
            <a:r>
              <a:rPr lang="en-US" sz="40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Matt. 28:18-20</a:t>
            </a:r>
            <a:endParaRPr lang="en-US" sz="36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91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981200" y="17318"/>
            <a:ext cx="9601200" cy="1446550"/>
          </a:xfrm>
          <a:prstGeom prst="rect">
            <a:avLst/>
          </a:prstGeom>
          <a:noFill/>
          <a:ln w="9525">
            <a:noFill/>
            <a:miter lim="800000"/>
            <a:headEnd/>
            <a:tailEnd/>
          </a:ln>
        </p:spPr>
        <p:txBody>
          <a:bodyPr wrap="square" anchor="b">
            <a:spAutoFit/>
          </a:bodyPr>
          <a:lstStyle/>
          <a:p>
            <a:pPr algn="ctr" eaLnBrk="1" hangingPunct="1"/>
            <a:r>
              <a:rPr lang="en-US" sz="4400" dirty="0">
                <a:solidFill>
                  <a:schemeClr val="accent3">
                    <a:lumMod val="60000"/>
                    <a:lumOff val="40000"/>
                  </a:schemeClr>
                </a:solidFill>
                <a:latin typeface="Calibri" pitchFamily="34" charset="0"/>
              </a:rPr>
              <a:t>What Does it Take to Become a Christian?  How Do I Become a Christian?</a:t>
            </a:r>
            <a:endParaRPr lang="en-US" sz="4800" dirty="0">
              <a:solidFill>
                <a:schemeClr val="accent3">
                  <a:lumMod val="60000"/>
                  <a:lumOff val="40000"/>
                </a:schemeClr>
              </a:solidFill>
              <a:latin typeface="Calibri" pitchFamily="34" charset="0"/>
            </a:endParaRPr>
          </a:p>
        </p:txBody>
      </p:sp>
      <p:sp>
        <p:nvSpPr>
          <p:cNvPr id="4" name="TextBox 3">
            <a:extLst>
              <a:ext uri="{FF2B5EF4-FFF2-40B4-BE49-F238E27FC236}">
                <a16:creationId xmlns:a16="http://schemas.microsoft.com/office/drawing/2014/main" id="{69DBEC7A-7E12-481D-8F44-28C041948B63}"/>
              </a:ext>
            </a:extLst>
          </p:cNvPr>
          <p:cNvSpPr txBox="1"/>
          <p:nvPr/>
        </p:nvSpPr>
        <p:spPr>
          <a:xfrm>
            <a:off x="1295400" y="1474259"/>
            <a:ext cx="10134600" cy="830997"/>
          </a:xfrm>
          <a:prstGeom prst="rect">
            <a:avLst/>
          </a:prstGeom>
          <a:noFill/>
        </p:spPr>
        <p:txBody>
          <a:bodyPr wrap="square" rtlCol="0">
            <a:spAutoFit/>
          </a:bodyPr>
          <a:lstStyle/>
          <a:p>
            <a:pPr marL="457200" marR="0">
              <a:spcBef>
                <a:spcPts val="0"/>
              </a:spcBef>
              <a:spcAft>
                <a:spcPts val="0"/>
              </a:spcAft>
            </a:pPr>
            <a:r>
              <a:rPr lang="en-US" sz="2400" i="1" dirty="0">
                <a:latin typeface="Calibri" panose="020F0502020204030204" pitchFamily="34" charset="0"/>
                <a:ea typeface="Calibri" panose="020F0502020204030204" pitchFamily="34" charset="0"/>
                <a:cs typeface="Times New Roman" panose="02020603050405020304" pitchFamily="18" charset="0"/>
              </a:rPr>
              <a:t>And it shall come to pass that everyone who calls upon the name of the Lord shall be saved. </a:t>
            </a:r>
            <a:r>
              <a:rPr lang="en-US" sz="2400" i="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Acts 2:21</a:t>
            </a:r>
            <a:endParaRPr lang="en-US" sz="20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4F2A204-6549-4BEA-AD7F-FB5D9C9D8908}"/>
              </a:ext>
            </a:extLst>
          </p:cNvPr>
          <p:cNvSpPr txBox="1"/>
          <p:nvPr/>
        </p:nvSpPr>
        <p:spPr>
          <a:xfrm>
            <a:off x="1295400" y="2459504"/>
            <a:ext cx="10158845" cy="1938992"/>
          </a:xfrm>
          <a:prstGeom prst="rect">
            <a:avLst/>
          </a:prstGeom>
          <a:noFill/>
        </p:spPr>
        <p:txBody>
          <a:bodyPr wrap="square" rtlCol="0">
            <a:spAutoFit/>
          </a:bodyPr>
          <a:lstStyle/>
          <a:p>
            <a:pPr marL="457200" marR="0">
              <a:spcBef>
                <a:spcPts val="0"/>
              </a:spcBef>
              <a:spcAft>
                <a:spcPts val="0"/>
              </a:spcAft>
            </a:pP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37 </a:t>
            </a:r>
            <a:r>
              <a:rPr lang="en-US" sz="2400" i="1" dirty="0">
                <a:latin typeface="Calibri" panose="020F0502020204030204" pitchFamily="34" charset="0"/>
                <a:ea typeface="Calibri" panose="020F0502020204030204" pitchFamily="34" charset="0"/>
                <a:cs typeface="Times New Roman" panose="02020603050405020304" pitchFamily="18" charset="0"/>
              </a:rPr>
              <a:t>Now when they heard this they were cut to the heart, and said to Peter and the rest of the apostles, “Brothers, what shall we </a:t>
            </a:r>
            <a:r>
              <a:rPr lang="en-US" sz="2400" i="1" u="sng" dirty="0">
                <a:latin typeface="Calibri" panose="020F0502020204030204" pitchFamily="34" charset="0"/>
                <a:ea typeface="Calibri" panose="020F0502020204030204" pitchFamily="34" charset="0"/>
                <a:cs typeface="Times New Roman" panose="02020603050405020304" pitchFamily="18" charset="0"/>
              </a:rPr>
              <a:t>do</a:t>
            </a:r>
            <a:r>
              <a:rPr lang="en-US" sz="2400" i="1" dirty="0">
                <a:latin typeface="Calibri" panose="020F0502020204030204" pitchFamily="34" charset="0"/>
                <a:ea typeface="Calibri" panose="020F0502020204030204" pitchFamily="34" charset="0"/>
                <a:cs typeface="Times New Roman" panose="02020603050405020304" pitchFamily="18" charset="0"/>
              </a:rPr>
              <a:t>?” </a:t>
            </a: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38 </a:t>
            </a:r>
            <a:r>
              <a:rPr lang="en-US" sz="2400" i="1" dirty="0">
                <a:latin typeface="Calibri" panose="020F0502020204030204" pitchFamily="34" charset="0"/>
                <a:ea typeface="Calibri" panose="020F0502020204030204" pitchFamily="34" charset="0"/>
                <a:cs typeface="Times New Roman" panose="02020603050405020304" pitchFamily="18" charset="0"/>
              </a:rPr>
              <a:t>And Peter said to them, “Repent and be baptized every one of you in the name of Jesus Christ for the forgiveness of your sins, and you will receive the gift of the Holy Spirit. </a:t>
            </a:r>
            <a:r>
              <a:rPr lang="en-US" sz="2400" i="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Acts 2:37-38</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22E2485-D39F-4FA9-9E94-9D9D1CB67F18}"/>
              </a:ext>
            </a:extLst>
          </p:cNvPr>
          <p:cNvSpPr txBox="1"/>
          <p:nvPr/>
        </p:nvSpPr>
        <p:spPr>
          <a:xfrm>
            <a:off x="1295400" y="4706074"/>
            <a:ext cx="10141527" cy="830997"/>
          </a:xfrm>
          <a:prstGeom prst="rect">
            <a:avLst/>
          </a:prstGeom>
          <a:noFill/>
        </p:spPr>
        <p:txBody>
          <a:bodyPr wrap="square" rtlCol="0">
            <a:spAutoFit/>
          </a:bodyPr>
          <a:lstStyle/>
          <a:p>
            <a:pPr marL="457200" marR="0">
              <a:spcBef>
                <a:spcPts val="0"/>
              </a:spcBef>
              <a:spcAft>
                <a:spcPts val="0"/>
              </a:spcAft>
            </a:pP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40 </a:t>
            </a:r>
            <a:r>
              <a:rPr lang="en-US" sz="2400" i="1" dirty="0">
                <a:latin typeface="Calibri" panose="020F0502020204030204" pitchFamily="34" charset="0"/>
                <a:ea typeface="Calibri" panose="020F0502020204030204" pitchFamily="34" charset="0"/>
                <a:cs typeface="Times New Roman" panose="02020603050405020304" pitchFamily="18" charset="0"/>
              </a:rPr>
              <a:t>And with many other words he bore witness and continued to exhort them, saying, “Save yourselves from this crooked generation.” </a:t>
            </a:r>
            <a:r>
              <a:rPr lang="en-US" sz="2400" i="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Acts 2:40</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C3C926B-4379-475D-8FEB-5A7DEC31B00C}"/>
              </a:ext>
            </a:extLst>
          </p:cNvPr>
          <p:cNvSpPr txBox="1"/>
          <p:nvPr/>
        </p:nvSpPr>
        <p:spPr>
          <a:xfrm>
            <a:off x="1319645" y="5844650"/>
            <a:ext cx="10141527" cy="461665"/>
          </a:xfrm>
          <a:prstGeom prst="rect">
            <a:avLst/>
          </a:prstGeom>
          <a:noFill/>
        </p:spPr>
        <p:txBody>
          <a:bodyPr wrap="square" rtlCol="0">
            <a:spAutoFit/>
          </a:bodyPr>
          <a:lstStyle/>
          <a:p>
            <a:pPr marL="457200" marR="0">
              <a:spcBef>
                <a:spcPts val="0"/>
              </a:spcBef>
              <a:spcAft>
                <a:spcPts val="0"/>
              </a:spcAft>
            </a:pPr>
            <a:r>
              <a:rPr lang="en-US" sz="2400" i="1" dirty="0">
                <a:latin typeface="Calibri" panose="020F0502020204030204" pitchFamily="34" charset="0"/>
                <a:ea typeface="Calibri" panose="020F0502020204030204" pitchFamily="34" charset="0"/>
                <a:cs typeface="Times New Roman" panose="02020603050405020304" pitchFamily="18" charset="0"/>
              </a:rPr>
              <a:t> </a:t>
            </a: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41 </a:t>
            </a:r>
            <a:r>
              <a:rPr lang="en-US" sz="2400" i="1" dirty="0">
                <a:latin typeface="Calibri" panose="020F0502020204030204" pitchFamily="34" charset="0"/>
                <a:ea typeface="Calibri" panose="020F0502020204030204" pitchFamily="34" charset="0"/>
                <a:cs typeface="Times New Roman" panose="02020603050405020304" pitchFamily="18" charset="0"/>
              </a:rPr>
              <a:t>So those who received his word were baptized </a:t>
            </a:r>
            <a:r>
              <a:rPr lang="en-US" sz="2400" i="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Acts 2:41</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593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981200" y="17318"/>
            <a:ext cx="9601200" cy="1446550"/>
          </a:xfrm>
          <a:prstGeom prst="rect">
            <a:avLst/>
          </a:prstGeom>
          <a:noFill/>
          <a:ln w="9525">
            <a:noFill/>
            <a:miter lim="800000"/>
            <a:headEnd/>
            <a:tailEnd/>
          </a:ln>
        </p:spPr>
        <p:txBody>
          <a:bodyPr wrap="square" anchor="b">
            <a:spAutoFit/>
          </a:bodyPr>
          <a:lstStyle/>
          <a:p>
            <a:pPr algn="ctr" eaLnBrk="1" hangingPunct="1"/>
            <a:r>
              <a:rPr lang="en-US" sz="4400" dirty="0">
                <a:solidFill>
                  <a:schemeClr val="accent3">
                    <a:lumMod val="60000"/>
                    <a:lumOff val="40000"/>
                  </a:schemeClr>
                </a:solidFill>
                <a:latin typeface="Calibri" pitchFamily="34" charset="0"/>
              </a:rPr>
              <a:t>What Does it Take to Become a Christian?  How Do I Become a Christian?</a:t>
            </a:r>
            <a:endParaRPr lang="en-US" sz="4800" dirty="0">
              <a:solidFill>
                <a:schemeClr val="accent3">
                  <a:lumMod val="60000"/>
                  <a:lumOff val="40000"/>
                </a:schemeClr>
              </a:solidFill>
              <a:latin typeface="Calibri" pitchFamily="34" charset="0"/>
            </a:endParaRPr>
          </a:p>
        </p:txBody>
      </p:sp>
      <p:sp>
        <p:nvSpPr>
          <p:cNvPr id="4" name="TextBox 3">
            <a:extLst>
              <a:ext uri="{FF2B5EF4-FFF2-40B4-BE49-F238E27FC236}">
                <a16:creationId xmlns:a16="http://schemas.microsoft.com/office/drawing/2014/main" id="{69DBEC7A-7E12-481D-8F44-28C041948B63}"/>
              </a:ext>
            </a:extLst>
          </p:cNvPr>
          <p:cNvSpPr txBox="1"/>
          <p:nvPr/>
        </p:nvSpPr>
        <p:spPr>
          <a:xfrm>
            <a:off x="1371600" y="1967631"/>
            <a:ext cx="10134600" cy="1077218"/>
          </a:xfrm>
          <a:prstGeom prst="rect">
            <a:avLst/>
          </a:prstGeom>
          <a:noFill/>
        </p:spPr>
        <p:txBody>
          <a:bodyPr wrap="square" rtlCol="0">
            <a:spAutoFit/>
          </a:bodyPr>
          <a:lstStyle/>
          <a:p>
            <a:pPr marL="457200" marR="0">
              <a:spcBef>
                <a:spcPts val="0"/>
              </a:spcBef>
              <a:spcAft>
                <a:spcPts val="0"/>
              </a:spcAft>
            </a:pPr>
            <a:r>
              <a:rPr lang="en-US" sz="3200" i="1" dirty="0">
                <a:latin typeface="Calibri" panose="020F0502020204030204" pitchFamily="34" charset="0"/>
                <a:ea typeface="Calibri" panose="020F0502020204030204" pitchFamily="34" charset="0"/>
                <a:cs typeface="Times New Roman" panose="02020603050405020304" pitchFamily="18" charset="0"/>
              </a:rPr>
              <a:t>And it shall come to pass that everyone who calls upon the name of the Lord shall be saved. </a:t>
            </a:r>
            <a:r>
              <a:rPr lang="en-US" sz="3200" i="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Acts 2:21</a:t>
            </a:r>
            <a:endParaRPr lang="en-US" sz="28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4F2A204-6549-4BEA-AD7F-FB5D9C9D8908}"/>
              </a:ext>
            </a:extLst>
          </p:cNvPr>
          <p:cNvSpPr txBox="1"/>
          <p:nvPr/>
        </p:nvSpPr>
        <p:spPr>
          <a:xfrm>
            <a:off x="1233055" y="3733800"/>
            <a:ext cx="10363200" cy="1077218"/>
          </a:xfrm>
          <a:prstGeom prst="rect">
            <a:avLst/>
          </a:prstGeom>
          <a:noFill/>
        </p:spPr>
        <p:txBody>
          <a:bodyPr wrap="square" rtlCol="0">
            <a:spAutoFit/>
          </a:bodyPr>
          <a:lstStyle/>
          <a:p>
            <a:pPr marL="457200" marR="0">
              <a:spcBef>
                <a:spcPts val="0"/>
              </a:spcBef>
              <a:spcAft>
                <a:spcPts val="0"/>
              </a:spcAft>
            </a:pPr>
            <a:r>
              <a:rPr lang="en-US" sz="3200" b="1" i="1" baseline="30000" dirty="0">
                <a:latin typeface="Calibri" panose="020F0502020204030204" pitchFamily="34" charset="0"/>
                <a:ea typeface="Calibri" panose="020F0502020204030204" pitchFamily="34" charset="0"/>
                <a:cs typeface="Times New Roman" panose="02020603050405020304" pitchFamily="18" charset="0"/>
              </a:rPr>
              <a:t>16 </a:t>
            </a:r>
            <a:r>
              <a:rPr lang="en-US" sz="3200" i="1" dirty="0">
                <a:latin typeface="Calibri" panose="020F0502020204030204" pitchFamily="34" charset="0"/>
                <a:ea typeface="Calibri" panose="020F0502020204030204" pitchFamily="34" charset="0"/>
                <a:cs typeface="Times New Roman" panose="02020603050405020304" pitchFamily="18" charset="0"/>
              </a:rPr>
              <a:t>And now why do you wait? Rise and be baptized and wash away your sins, calling on his name.</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Acts 22:16</a:t>
            </a:r>
            <a:endParaRPr lang="en-US" sz="28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010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828800" y="18500"/>
            <a:ext cx="9982200" cy="1569660"/>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60000"/>
                    <a:lumOff val="40000"/>
                  </a:schemeClr>
                </a:solidFill>
                <a:latin typeface="Calibri" pitchFamily="34" charset="0"/>
              </a:rPr>
              <a:t>Who Should Wear the Name Christian?  What is Expected of a Christian?</a:t>
            </a:r>
            <a:endParaRPr lang="en-US" sz="5400" dirty="0">
              <a:solidFill>
                <a:schemeClr val="accent3">
                  <a:lumMod val="60000"/>
                  <a:lumOff val="40000"/>
                </a:schemeClr>
              </a:solidFill>
              <a:latin typeface="Calibri" pitchFamily="34" charset="0"/>
            </a:endParaRPr>
          </a:p>
        </p:txBody>
      </p:sp>
      <p:sp>
        <p:nvSpPr>
          <p:cNvPr id="4" name="TextBox 3">
            <a:extLst>
              <a:ext uri="{FF2B5EF4-FFF2-40B4-BE49-F238E27FC236}">
                <a16:creationId xmlns:a16="http://schemas.microsoft.com/office/drawing/2014/main" id="{69DBEC7A-7E12-481D-8F44-28C041948B63}"/>
              </a:ext>
            </a:extLst>
          </p:cNvPr>
          <p:cNvSpPr txBox="1"/>
          <p:nvPr/>
        </p:nvSpPr>
        <p:spPr>
          <a:xfrm>
            <a:off x="1142999" y="5022979"/>
            <a:ext cx="10160711" cy="1323439"/>
          </a:xfrm>
          <a:prstGeom prst="rect">
            <a:avLst/>
          </a:prstGeom>
          <a:noFill/>
        </p:spPr>
        <p:txBody>
          <a:bodyPr wrap="square" rtlCol="0">
            <a:spAutoFit/>
          </a:bodyPr>
          <a:lstStyle/>
          <a:p>
            <a:pPr marL="457200" marR="0" algn="ctr">
              <a:spcBef>
                <a:spcPts val="0"/>
              </a:spcBef>
              <a:spcAft>
                <a:spcPts val="0"/>
              </a:spcAft>
            </a:pPr>
            <a:r>
              <a:rPr lang="en-US" sz="4000" i="1" dirty="0">
                <a:latin typeface="Calibri" panose="020F0502020204030204" pitchFamily="34" charset="0"/>
                <a:ea typeface="Times New Roman" panose="02020603050405020304" pitchFamily="18" charset="0"/>
              </a:rPr>
              <a:t>they devoted themselves </a:t>
            </a:r>
            <a:r>
              <a:rPr lang="en-US" sz="4000" b="1" i="1" dirty="0">
                <a:solidFill>
                  <a:srgbClr val="FFFF00"/>
                </a:solidFill>
                <a:latin typeface="Calibri" panose="020F0502020204030204" pitchFamily="34" charset="0"/>
                <a:ea typeface="Times New Roman" panose="02020603050405020304" pitchFamily="18" charset="0"/>
              </a:rPr>
              <a:t>to the apostles' teaching.</a:t>
            </a:r>
            <a:r>
              <a:rPr lang="en-US" sz="4000" dirty="0">
                <a:latin typeface="Calibri" panose="020F0502020204030204" pitchFamily="34" charset="0"/>
                <a:ea typeface="Times New Roman" panose="02020603050405020304" pitchFamily="18" charset="0"/>
              </a:rPr>
              <a:t> </a:t>
            </a:r>
            <a:r>
              <a:rPr lang="en-US" sz="40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Acts 2:42</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7BB7EB2-EE7F-47AC-80EA-9AADA3CE5573}"/>
              </a:ext>
            </a:extLst>
          </p:cNvPr>
          <p:cNvSpPr txBox="1"/>
          <p:nvPr/>
        </p:nvSpPr>
        <p:spPr>
          <a:xfrm>
            <a:off x="1003654" y="1676400"/>
            <a:ext cx="10439400" cy="3170099"/>
          </a:xfrm>
          <a:prstGeom prst="rect">
            <a:avLst/>
          </a:prstGeom>
          <a:noFill/>
        </p:spPr>
        <p:txBody>
          <a:bodyPr wrap="square" rtlCol="0">
            <a:spAutoFit/>
          </a:bodyPr>
          <a:lstStyle/>
          <a:p>
            <a:pPr marL="457200" marR="0" algn="ctr">
              <a:spcBef>
                <a:spcPts val="0"/>
              </a:spcBef>
              <a:spcAft>
                <a:spcPts val="0"/>
              </a:spcAft>
            </a:pPr>
            <a:r>
              <a:rPr lang="en-US" sz="4000" b="1" i="1" baseline="30000" dirty="0">
                <a:latin typeface="Calibri" panose="020F0502020204030204" pitchFamily="34" charset="0"/>
                <a:ea typeface="Calibri" panose="020F0502020204030204" pitchFamily="34" charset="0"/>
                <a:cs typeface="Times New Roman" panose="02020603050405020304" pitchFamily="18" charset="0"/>
              </a:rPr>
              <a:t>19 </a:t>
            </a:r>
            <a:r>
              <a:rPr lang="en-US" sz="4000" i="1" dirty="0">
                <a:latin typeface="Calibri" panose="020F0502020204030204" pitchFamily="34" charset="0"/>
                <a:ea typeface="Calibri" panose="020F0502020204030204" pitchFamily="34" charset="0"/>
                <a:cs typeface="Times New Roman" panose="02020603050405020304" pitchFamily="18" charset="0"/>
              </a:rPr>
              <a:t>Go therefore and make disciples of all nations, baptizing them in the name of the Father and of the Son and of the Holy Spirit, </a:t>
            </a:r>
            <a:r>
              <a:rPr lang="en-US" sz="4000" b="1" i="1" baseline="30000" dirty="0">
                <a:latin typeface="Calibri" panose="020F0502020204030204" pitchFamily="34" charset="0"/>
                <a:ea typeface="Calibri" panose="020F0502020204030204" pitchFamily="34" charset="0"/>
                <a:cs typeface="Times New Roman" panose="02020603050405020304" pitchFamily="18" charset="0"/>
              </a:rPr>
              <a:t>20 </a:t>
            </a:r>
            <a:r>
              <a:rPr lang="en-US" sz="40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teaching them to observe all that I have commanded you. </a:t>
            </a:r>
            <a:r>
              <a:rPr lang="en-US" sz="40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Matt. 28:18-20</a:t>
            </a:r>
            <a:endParaRPr lang="en-US" sz="36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238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76400" y="2819400"/>
            <a:ext cx="9982200" cy="830997"/>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60000"/>
                    <a:lumOff val="40000"/>
                  </a:schemeClr>
                </a:solidFill>
                <a:latin typeface="Calibri" pitchFamily="34" charset="0"/>
              </a:rPr>
              <a:t>Other Questions and Implications</a:t>
            </a:r>
            <a:endParaRPr lang="en-US" sz="5400" dirty="0">
              <a:solidFill>
                <a:schemeClr val="accent3">
                  <a:lumMod val="60000"/>
                  <a:lumOff val="40000"/>
                </a:schemeClr>
              </a:solidFill>
              <a:latin typeface="Calibri" pitchFamily="34" charset="0"/>
            </a:endParaRPr>
          </a:p>
        </p:txBody>
      </p:sp>
    </p:spTree>
    <p:extLst>
      <p:ext uri="{BB962C8B-B14F-4D97-AF65-F5344CB8AC3E}">
        <p14:creationId xmlns:p14="http://schemas.microsoft.com/office/powerpoint/2010/main" val="43327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905000"/>
            <a:ext cx="10160711" cy="2862322"/>
          </a:xfrm>
          <a:prstGeom prst="rect">
            <a:avLst/>
          </a:prstGeom>
          <a:noFill/>
        </p:spPr>
        <p:txBody>
          <a:bodyPr wrap="square" rtlCol="0">
            <a:spAutoFit/>
          </a:bodyPr>
          <a:lstStyle/>
          <a:p>
            <a:pPr marL="548640" algn="ct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2 </a:t>
            </a:r>
            <a:r>
              <a:rPr lang="en-US" sz="3600" i="1" dirty="0">
                <a:latin typeface="Calibri" panose="020F0502020204030204" pitchFamily="34" charset="0"/>
                <a:ea typeface="Times New Roman" panose="02020603050405020304" pitchFamily="18" charset="0"/>
                <a:cs typeface="Times New Roman" panose="02020603050405020304" pitchFamily="18" charset="0"/>
              </a:rPr>
              <a:t>But we have renounced disgraceful, underhanded ways. We refuse to practice cunning or to tamper with God's word, but by the open statement of the truth we would commend ourselves to everyone's conscience in the sight of God.</a:t>
            </a:r>
            <a:endParaRPr lang="en-US" sz="13800" dirty="0">
              <a:latin typeface="Calibri" panose="020F0502020204030204" pitchFamily="34" charset="0"/>
              <a:ea typeface="Times New Roman"/>
              <a:cs typeface="Calibri" panose="020F0502020204030204" pitchFamily="34" charset="0"/>
            </a:endParaRPr>
          </a:p>
        </p:txBody>
      </p:sp>
      <p:sp>
        <p:nvSpPr>
          <p:cNvPr id="4" name="Rectangle 3">
            <a:extLst>
              <a:ext uri="{FF2B5EF4-FFF2-40B4-BE49-F238E27FC236}">
                <a16:creationId xmlns:a16="http://schemas.microsoft.com/office/drawing/2014/main" id="{0D078592-5C00-403E-B826-74D946E0F31F}"/>
              </a:ext>
            </a:extLst>
          </p:cNvPr>
          <p:cNvSpPr>
            <a:spLocks noChangeArrowheads="1"/>
          </p:cNvSpPr>
          <p:nvPr/>
        </p:nvSpPr>
        <p:spPr bwMode="auto">
          <a:xfrm>
            <a:off x="1371600" y="533400"/>
            <a:ext cx="10209629" cy="923330"/>
          </a:xfrm>
          <a:prstGeom prst="rect">
            <a:avLst/>
          </a:prstGeom>
          <a:noFill/>
          <a:ln w="9525">
            <a:noFill/>
            <a:miter lim="800000"/>
            <a:headEnd/>
            <a:tailEnd/>
          </a:ln>
        </p:spPr>
        <p:txBody>
          <a:bodyPr wrap="square" anchor="b">
            <a:spAutoFit/>
          </a:bodyPr>
          <a:lstStyle/>
          <a:p>
            <a:pPr algn="ctr" eaLnBrk="1" hangingPunct="1"/>
            <a:r>
              <a:rPr lang="en-US" sz="5400" dirty="0">
                <a:solidFill>
                  <a:schemeClr val="accent3">
                    <a:lumMod val="40000"/>
                    <a:lumOff val="60000"/>
                  </a:schemeClr>
                </a:solidFill>
                <a:latin typeface="Calibri" pitchFamily="34" charset="0"/>
              </a:rPr>
              <a:t>II Corinthians 4:2 </a:t>
            </a:r>
          </a:p>
        </p:txBody>
      </p:sp>
    </p:spTree>
    <p:extLst>
      <p:ext uri="{BB962C8B-B14F-4D97-AF65-F5344CB8AC3E}">
        <p14:creationId xmlns:p14="http://schemas.microsoft.com/office/powerpoint/2010/main" val="361360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905000"/>
            <a:ext cx="10160711" cy="2862322"/>
          </a:xfrm>
          <a:prstGeom prst="rect">
            <a:avLst/>
          </a:prstGeom>
          <a:noFill/>
        </p:spPr>
        <p:txBody>
          <a:bodyPr wrap="square" rtlCol="0">
            <a:spAutoFit/>
          </a:bodyPr>
          <a:lstStyle/>
          <a:p>
            <a:pPr marL="548640" algn="ct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2 </a:t>
            </a:r>
            <a:r>
              <a:rPr lang="en-US" sz="3600" i="1" dirty="0">
                <a:latin typeface="Calibri" panose="020F0502020204030204" pitchFamily="34" charset="0"/>
                <a:ea typeface="Times New Roman" panose="02020603050405020304" pitchFamily="18" charset="0"/>
                <a:cs typeface="Times New Roman" panose="02020603050405020304" pitchFamily="18" charset="0"/>
              </a:rPr>
              <a:t>But we have renounced disgraceful, underhanded ways. We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refuse to practice cunning </a:t>
            </a:r>
            <a:r>
              <a:rPr lang="en-US" sz="3600" i="1" dirty="0">
                <a:latin typeface="Calibri" panose="020F0502020204030204" pitchFamily="34" charset="0"/>
                <a:ea typeface="Times New Roman" panose="02020603050405020304" pitchFamily="18" charset="0"/>
                <a:cs typeface="Times New Roman" panose="02020603050405020304" pitchFamily="18" charset="0"/>
              </a:rPr>
              <a:t>or to tamper with God's word, but by the open statement of the truth we would commend ourselves to everyone's conscience in the sight of God.</a:t>
            </a:r>
            <a:endParaRPr lang="en-US" sz="13800" dirty="0">
              <a:latin typeface="Calibri" panose="020F0502020204030204" pitchFamily="34" charset="0"/>
              <a:ea typeface="Times New Roman"/>
              <a:cs typeface="Calibri" panose="020F0502020204030204" pitchFamily="34" charset="0"/>
            </a:endParaRPr>
          </a:p>
        </p:txBody>
      </p:sp>
      <p:sp>
        <p:nvSpPr>
          <p:cNvPr id="4" name="Rectangle 3">
            <a:extLst>
              <a:ext uri="{FF2B5EF4-FFF2-40B4-BE49-F238E27FC236}">
                <a16:creationId xmlns:a16="http://schemas.microsoft.com/office/drawing/2014/main" id="{0D078592-5C00-403E-B826-74D946E0F31F}"/>
              </a:ext>
            </a:extLst>
          </p:cNvPr>
          <p:cNvSpPr>
            <a:spLocks noChangeArrowheads="1"/>
          </p:cNvSpPr>
          <p:nvPr/>
        </p:nvSpPr>
        <p:spPr bwMode="auto">
          <a:xfrm>
            <a:off x="1371600" y="533400"/>
            <a:ext cx="10209629" cy="923330"/>
          </a:xfrm>
          <a:prstGeom prst="rect">
            <a:avLst/>
          </a:prstGeom>
          <a:noFill/>
          <a:ln w="9525">
            <a:noFill/>
            <a:miter lim="800000"/>
            <a:headEnd/>
            <a:tailEnd/>
          </a:ln>
        </p:spPr>
        <p:txBody>
          <a:bodyPr wrap="square" anchor="b">
            <a:spAutoFit/>
          </a:bodyPr>
          <a:lstStyle/>
          <a:p>
            <a:pPr algn="ctr" eaLnBrk="1" hangingPunct="1"/>
            <a:r>
              <a:rPr lang="en-US" sz="5400" dirty="0">
                <a:solidFill>
                  <a:schemeClr val="accent3">
                    <a:lumMod val="40000"/>
                    <a:lumOff val="60000"/>
                  </a:schemeClr>
                </a:solidFill>
                <a:latin typeface="Calibri" pitchFamily="34" charset="0"/>
              </a:rPr>
              <a:t>II Corinthians 4:2 </a:t>
            </a:r>
          </a:p>
        </p:txBody>
      </p:sp>
    </p:spTree>
    <p:extLst>
      <p:ext uri="{BB962C8B-B14F-4D97-AF65-F5344CB8AC3E}">
        <p14:creationId xmlns:p14="http://schemas.microsoft.com/office/powerpoint/2010/main" val="9906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905000"/>
            <a:ext cx="10160711" cy="2862322"/>
          </a:xfrm>
          <a:prstGeom prst="rect">
            <a:avLst/>
          </a:prstGeom>
          <a:noFill/>
        </p:spPr>
        <p:txBody>
          <a:bodyPr wrap="square" rtlCol="0">
            <a:spAutoFit/>
          </a:bodyPr>
          <a:lstStyle/>
          <a:p>
            <a:pPr marL="548640" algn="ct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2 </a:t>
            </a:r>
            <a:r>
              <a:rPr lang="en-US" sz="3600" i="1" dirty="0">
                <a:latin typeface="Calibri" panose="020F0502020204030204" pitchFamily="34" charset="0"/>
                <a:ea typeface="Times New Roman" panose="02020603050405020304" pitchFamily="18" charset="0"/>
                <a:cs typeface="Times New Roman" panose="02020603050405020304" pitchFamily="18" charset="0"/>
              </a:rPr>
              <a:t>But we have renounced disgraceful, underhanded ways. We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refuse</a:t>
            </a:r>
            <a:r>
              <a:rPr lang="en-US" sz="3600" i="1" dirty="0">
                <a:latin typeface="Calibri" panose="020F0502020204030204" pitchFamily="34" charset="0"/>
                <a:ea typeface="Times New Roman" panose="02020603050405020304" pitchFamily="18" charset="0"/>
                <a:cs typeface="Times New Roman" panose="02020603050405020304" pitchFamily="18" charset="0"/>
              </a:rPr>
              <a:t> to practice cunning or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to tamper with God's word</a:t>
            </a:r>
            <a:r>
              <a:rPr lang="en-US" sz="3600" i="1" dirty="0">
                <a:latin typeface="Calibri" panose="020F0502020204030204" pitchFamily="34" charset="0"/>
                <a:ea typeface="Times New Roman" panose="02020603050405020304" pitchFamily="18" charset="0"/>
                <a:cs typeface="Times New Roman" panose="02020603050405020304" pitchFamily="18" charset="0"/>
              </a:rPr>
              <a:t>, but by the open statement of the truth we would commend ourselves to everyone's conscience in the sight of God.</a:t>
            </a:r>
            <a:endParaRPr lang="en-US" sz="13800" dirty="0">
              <a:latin typeface="Calibri" panose="020F0502020204030204" pitchFamily="34" charset="0"/>
              <a:ea typeface="Times New Roman"/>
              <a:cs typeface="Calibri" panose="020F0502020204030204" pitchFamily="34" charset="0"/>
            </a:endParaRPr>
          </a:p>
        </p:txBody>
      </p:sp>
      <p:sp>
        <p:nvSpPr>
          <p:cNvPr id="4" name="Rectangle 3">
            <a:extLst>
              <a:ext uri="{FF2B5EF4-FFF2-40B4-BE49-F238E27FC236}">
                <a16:creationId xmlns:a16="http://schemas.microsoft.com/office/drawing/2014/main" id="{0D078592-5C00-403E-B826-74D946E0F31F}"/>
              </a:ext>
            </a:extLst>
          </p:cNvPr>
          <p:cNvSpPr>
            <a:spLocks noChangeArrowheads="1"/>
          </p:cNvSpPr>
          <p:nvPr/>
        </p:nvSpPr>
        <p:spPr bwMode="auto">
          <a:xfrm>
            <a:off x="1371600" y="533400"/>
            <a:ext cx="10209629" cy="923330"/>
          </a:xfrm>
          <a:prstGeom prst="rect">
            <a:avLst/>
          </a:prstGeom>
          <a:noFill/>
          <a:ln w="9525">
            <a:noFill/>
            <a:miter lim="800000"/>
            <a:headEnd/>
            <a:tailEnd/>
          </a:ln>
        </p:spPr>
        <p:txBody>
          <a:bodyPr wrap="square" anchor="b">
            <a:spAutoFit/>
          </a:bodyPr>
          <a:lstStyle/>
          <a:p>
            <a:pPr algn="ctr" eaLnBrk="1" hangingPunct="1"/>
            <a:r>
              <a:rPr lang="en-US" sz="5400" dirty="0">
                <a:solidFill>
                  <a:schemeClr val="accent3">
                    <a:lumMod val="40000"/>
                    <a:lumOff val="60000"/>
                  </a:schemeClr>
                </a:solidFill>
                <a:latin typeface="Calibri" pitchFamily="34" charset="0"/>
              </a:rPr>
              <a:t>II Corinthians 4:2 </a:t>
            </a:r>
          </a:p>
        </p:txBody>
      </p:sp>
    </p:spTree>
    <p:extLst>
      <p:ext uri="{BB962C8B-B14F-4D97-AF65-F5344CB8AC3E}">
        <p14:creationId xmlns:p14="http://schemas.microsoft.com/office/powerpoint/2010/main" val="2661831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905000"/>
            <a:ext cx="10160711" cy="2862322"/>
          </a:xfrm>
          <a:prstGeom prst="rect">
            <a:avLst/>
          </a:prstGeom>
          <a:noFill/>
        </p:spPr>
        <p:txBody>
          <a:bodyPr wrap="square" rtlCol="0">
            <a:spAutoFit/>
          </a:bodyPr>
          <a:lstStyle/>
          <a:p>
            <a:pPr marL="548640" algn="ct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2 </a:t>
            </a:r>
            <a:r>
              <a:rPr lang="en-US" sz="3600" i="1" dirty="0">
                <a:latin typeface="Calibri" panose="020F0502020204030204" pitchFamily="34" charset="0"/>
                <a:ea typeface="Times New Roman" panose="02020603050405020304" pitchFamily="18" charset="0"/>
                <a:cs typeface="Times New Roman" panose="02020603050405020304" pitchFamily="18" charset="0"/>
              </a:rPr>
              <a:t>But we have renounced disgraceful, underhanded ways. We refuse to practice cunning or to tamper with God's word, but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by the open statement of the truth we would commend ourselves to everyone's conscience</a:t>
            </a:r>
            <a:r>
              <a:rPr lang="en-US" sz="3600" i="1" dirty="0">
                <a:latin typeface="Calibri" panose="020F0502020204030204" pitchFamily="34" charset="0"/>
                <a:ea typeface="Times New Roman" panose="02020603050405020304" pitchFamily="18" charset="0"/>
                <a:cs typeface="Times New Roman" panose="02020603050405020304" pitchFamily="18" charset="0"/>
              </a:rPr>
              <a:t> in the sight of God.</a:t>
            </a:r>
            <a:endParaRPr lang="en-US" sz="13800" dirty="0">
              <a:latin typeface="Calibri" panose="020F0502020204030204" pitchFamily="34" charset="0"/>
              <a:ea typeface="Times New Roman"/>
              <a:cs typeface="Calibri" panose="020F0502020204030204" pitchFamily="34" charset="0"/>
            </a:endParaRPr>
          </a:p>
        </p:txBody>
      </p:sp>
      <p:sp>
        <p:nvSpPr>
          <p:cNvPr id="4" name="Rectangle 3">
            <a:extLst>
              <a:ext uri="{FF2B5EF4-FFF2-40B4-BE49-F238E27FC236}">
                <a16:creationId xmlns:a16="http://schemas.microsoft.com/office/drawing/2014/main" id="{0D078592-5C00-403E-B826-74D946E0F31F}"/>
              </a:ext>
            </a:extLst>
          </p:cNvPr>
          <p:cNvSpPr>
            <a:spLocks noChangeArrowheads="1"/>
          </p:cNvSpPr>
          <p:nvPr/>
        </p:nvSpPr>
        <p:spPr bwMode="auto">
          <a:xfrm>
            <a:off x="1371600" y="533400"/>
            <a:ext cx="10209629" cy="923330"/>
          </a:xfrm>
          <a:prstGeom prst="rect">
            <a:avLst/>
          </a:prstGeom>
          <a:noFill/>
          <a:ln w="9525">
            <a:noFill/>
            <a:miter lim="800000"/>
            <a:headEnd/>
            <a:tailEnd/>
          </a:ln>
        </p:spPr>
        <p:txBody>
          <a:bodyPr wrap="square" anchor="b">
            <a:spAutoFit/>
          </a:bodyPr>
          <a:lstStyle/>
          <a:p>
            <a:pPr algn="ctr" eaLnBrk="1" hangingPunct="1"/>
            <a:r>
              <a:rPr lang="en-US" sz="5400" dirty="0">
                <a:solidFill>
                  <a:schemeClr val="accent3">
                    <a:lumMod val="40000"/>
                    <a:lumOff val="60000"/>
                  </a:schemeClr>
                </a:solidFill>
                <a:latin typeface="Calibri" pitchFamily="34" charset="0"/>
              </a:rPr>
              <a:t>II Corinthians 4:2 </a:t>
            </a:r>
          </a:p>
        </p:txBody>
      </p:sp>
    </p:spTree>
    <p:extLst>
      <p:ext uri="{BB962C8B-B14F-4D97-AF65-F5344CB8AC3E}">
        <p14:creationId xmlns:p14="http://schemas.microsoft.com/office/powerpoint/2010/main" val="2179859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905000" y="2743200"/>
            <a:ext cx="8839200" cy="830997"/>
          </a:xfrm>
          <a:prstGeom prst="rect">
            <a:avLst/>
          </a:prstGeom>
          <a:noFill/>
          <a:ln w="9525">
            <a:noFill/>
            <a:miter lim="800000"/>
            <a:headEnd/>
            <a:tailEnd/>
          </a:ln>
        </p:spPr>
        <p:txBody>
          <a:bodyPr wrap="square" anchor="b">
            <a:spAutoFit/>
          </a:bodyPr>
          <a:lstStyle/>
          <a:p>
            <a:pPr algn="ctr" eaLnBrk="1" hangingPunct="1"/>
            <a:r>
              <a:rPr lang="en-US" sz="4800" dirty="0">
                <a:latin typeface="Calibri" pitchFamily="34" charset="0"/>
              </a:rPr>
              <a:t>Who is a Christian?</a:t>
            </a:r>
          </a:p>
        </p:txBody>
      </p:sp>
    </p:spTree>
    <p:extLst>
      <p:ext uri="{BB962C8B-B14F-4D97-AF65-F5344CB8AC3E}">
        <p14:creationId xmlns:p14="http://schemas.microsoft.com/office/powerpoint/2010/main" val="226049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676400" y="1648488"/>
            <a:ext cx="9753600" cy="4295112"/>
          </a:xfrm>
          <a:noFill/>
        </p:spPr>
        <p:txBody>
          <a:bodyPr>
            <a:normAutofit/>
          </a:bodyPr>
          <a:lstStyle/>
          <a:p>
            <a:pPr marL="403225" lvl="0" indent="-403225">
              <a:buFont typeface="Wingdings" panose="05000000000000000000" pitchFamily="2" charset="2"/>
              <a:buChar char="§"/>
            </a:pPr>
            <a:r>
              <a:rPr lang="en-US" sz="4000" dirty="0">
                <a:latin typeface="Calibri" panose="020F0502020204030204" pitchFamily="34" charset="0"/>
                <a:cs typeface="Calibri" panose="020F0502020204030204" pitchFamily="34" charset="0"/>
              </a:rPr>
              <a:t>What does it </a:t>
            </a:r>
            <a:r>
              <a:rPr lang="en-US" sz="4000" u="sng" dirty="0">
                <a:latin typeface="Calibri" panose="020F0502020204030204" pitchFamily="34" charset="0"/>
                <a:cs typeface="Calibri" panose="020F0502020204030204" pitchFamily="34" charset="0"/>
              </a:rPr>
              <a:t>mean</a:t>
            </a:r>
            <a:r>
              <a:rPr lang="en-US" sz="4000" dirty="0">
                <a:latin typeface="Calibri" panose="020F0502020204030204" pitchFamily="34" charset="0"/>
                <a:cs typeface="Calibri" panose="020F0502020204030204" pitchFamily="34" charset="0"/>
              </a:rPr>
              <a:t> to be </a:t>
            </a:r>
            <a:r>
              <a:rPr lang="en-US" sz="4000">
                <a:latin typeface="Calibri" panose="020F0502020204030204" pitchFamily="34" charset="0"/>
                <a:cs typeface="Calibri" panose="020F0502020204030204" pitchFamily="34" charset="0"/>
              </a:rPr>
              <a:t>a Christian?  </a:t>
            </a:r>
            <a:r>
              <a:rPr lang="en-US" sz="4000" dirty="0">
                <a:latin typeface="Calibri" panose="020F0502020204030204" pitchFamily="34" charset="0"/>
                <a:cs typeface="Calibri" panose="020F0502020204030204" pitchFamily="34" charset="0"/>
              </a:rPr>
              <a:t>What is </a:t>
            </a:r>
            <a:r>
              <a:rPr lang="en-US" sz="4000">
                <a:latin typeface="Calibri" panose="020F0502020204030204" pitchFamily="34" charset="0"/>
                <a:cs typeface="Calibri" panose="020F0502020204030204" pitchFamily="34" charset="0"/>
              </a:rPr>
              <a:t>a Christian?  </a:t>
            </a:r>
            <a:r>
              <a:rPr lang="en-US" sz="4000" dirty="0">
                <a:latin typeface="Calibri" panose="020F0502020204030204" pitchFamily="34" charset="0"/>
                <a:cs typeface="Calibri" panose="020F0502020204030204" pitchFamily="34" charset="0"/>
              </a:rPr>
              <a:t>Definition.</a:t>
            </a:r>
          </a:p>
          <a:p>
            <a:pPr marL="403225" lvl="0" indent="-403225">
              <a:buFont typeface="Wingdings" panose="05000000000000000000" pitchFamily="2" charset="2"/>
              <a:buChar char="§"/>
            </a:pPr>
            <a:r>
              <a:rPr lang="en-US" sz="4000" dirty="0">
                <a:latin typeface="Calibri" panose="020F0502020204030204" pitchFamily="34" charset="0"/>
                <a:cs typeface="Calibri" panose="020F0502020204030204" pitchFamily="34" charset="0"/>
              </a:rPr>
              <a:t>What is required to </a:t>
            </a:r>
            <a:r>
              <a:rPr lang="en-US" sz="4000" u="sng" dirty="0">
                <a:latin typeface="Calibri" panose="020F0502020204030204" pitchFamily="34" charset="0"/>
                <a:cs typeface="Calibri" panose="020F0502020204030204" pitchFamily="34" charset="0"/>
              </a:rPr>
              <a:t>become</a:t>
            </a:r>
            <a:r>
              <a:rPr lang="en-US" sz="4000" dirty="0">
                <a:latin typeface="Calibri" panose="020F0502020204030204" pitchFamily="34" charset="0"/>
                <a:cs typeface="Calibri" panose="020F0502020204030204" pitchFamily="34" charset="0"/>
              </a:rPr>
              <a:t> </a:t>
            </a:r>
            <a:r>
              <a:rPr lang="en-US" sz="4000">
                <a:latin typeface="Calibri" panose="020F0502020204030204" pitchFamily="34" charset="0"/>
                <a:cs typeface="Calibri" panose="020F0502020204030204" pitchFamily="34" charset="0"/>
              </a:rPr>
              <a:t>a Christian?  </a:t>
            </a:r>
            <a:r>
              <a:rPr lang="en-US" sz="4000" dirty="0">
                <a:latin typeface="Calibri" panose="020F0502020204030204" pitchFamily="34" charset="0"/>
                <a:cs typeface="Calibri" panose="020F0502020204030204" pitchFamily="34" charset="0"/>
              </a:rPr>
              <a:t>How do I become </a:t>
            </a:r>
            <a:r>
              <a:rPr lang="en-US" sz="4000">
                <a:latin typeface="Calibri" panose="020F0502020204030204" pitchFamily="34" charset="0"/>
                <a:cs typeface="Calibri" panose="020F0502020204030204" pitchFamily="34" charset="0"/>
              </a:rPr>
              <a:t>a Christian?</a:t>
            </a:r>
            <a:endParaRPr lang="en-US" sz="4000" dirty="0">
              <a:latin typeface="Calibri" panose="020F0502020204030204" pitchFamily="34" charset="0"/>
              <a:cs typeface="Calibri" panose="020F0502020204030204" pitchFamily="34" charset="0"/>
            </a:endParaRPr>
          </a:p>
          <a:p>
            <a:pPr marL="403225" lvl="0" indent="-403225">
              <a:buFont typeface="Wingdings" panose="05000000000000000000" pitchFamily="2" charset="2"/>
              <a:buChar char="§"/>
            </a:pPr>
            <a:r>
              <a:rPr lang="en-US" sz="4000" dirty="0">
                <a:latin typeface="Calibri" panose="020F0502020204030204" pitchFamily="34" charset="0"/>
                <a:cs typeface="Calibri" panose="020F0502020204030204" pitchFamily="34" charset="0"/>
              </a:rPr>
              <a:t>Who should wear the </a:t>
            </a:r>
            <a:r>
              <a:rPr lang="en-US" sz="4000">
                <a:latin typeface="Calibri" panose="020F0502020204030204" pitchFamily="34" charset="0"/>
                <a:cs typeface="Calibri" panose="020F0502020204030204" pitchFamily="34" charset="0"/>
              </a:rPr>
              <a:t>name Christian?  </a:t>
            </a:r>
            <a:r>
              <a:rPr lang="en-US" sz="4000" dirty="0">
                <a:latin typeface="Calibri" panose="020F0502020204030204" pitchFamily="34" charset="0"/>
                <a:cs typeface="Calibri" panose="020F0502020204030204" pitchFamily="34" charset="0"/>
              </a:rPr>
              <a:t>Is there a standard of conduct expected of someone who wears that name?</a:t>
            </a: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828800" y="152400"/>
            <a:ext cx="9601200" cy="830997"/>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60000"/>
                    <a:lumOff val="40000"/>
                  </a:schemeClr>
                </a:solidFill>
                <a:latin typeface="Calibri" pitchFamily="34" charset="0"/>
              </a:rPr>
              <a:t>Who is </a:t>
            </a:r>
            <a:r>
              <a:rPr lang="en-US" sz="4800">
                <a:solidFill>
                  <a:schemeClr val="accent3">
                    <a:lumMod val="60000"/>
                    <a:lumOff val="40000"/>
                  </a:schemeClr>
                </a:solidFill>
                <a:latin typeface="Calibri" pitchFamily="34" charset="0"/>
              </a:rPr>
              <a:t>a Christian?</a:t>
            </a:r>
            <a:endParaRPr lang="en-US" sz="5400" dirty="0">
              <a:solidFill>
                <a:schemeClr val="accent3">
                  <a:lumMod val="60000"/>
                  <a:lumOff val="40000"/>
                </a:schemeClr>
              </a:solidFill>
              <a:latin typeface="Calibri" pitchFamily="34" charset="0"/>
            </a:endParaRPr>
          </a:p>
        </p:txBody>
      </p:sp>
    </p:spTree>
    <p:extLst>
      <p:ext uri="{BB962C8B-B14F-4D97-AF65-F5344CB8AC3E}">
        <p14:creationId xmlns:p14="http://schemas.microsoft.com/office/powerpoint/2010/main" val="258821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676400" y="1648488"/>
            <a:ext cx="9753600" cy="4295112"/>
          </a:xfrm>
          <a:noFill/>
        </p:spPr>
        <p:txBody>
          <a:bodyPr>
            <a:normAutofit/>
          </a:bodyPr>
          <a:lstStyle/>
          <a:p>
            <a:pPr marL="403225" lvl="0" indent="-403225">
              <a:buFont typeface="Wingdings" panose="05000000000000000000" pitchFamily="2" charset="2"/>
              <a:buChar char="§"/>
            </a:pPr>
            <a:r>
              <a:rPr lang="en-US" sz="4000" dirty="0">
                <a:latin typeface="Calibri" panose="020F0502020204030204" pitchFamily="34" charset="0"/>
                <a:cs typeface="Calibri" panose="020F0502020204030204" pitchFamily="34" charset="0"/>
              </a:rPr>
              <a:t>What does it </a:t>
            </a:r>
            <a:r>
              <a:rPr lang="en-US" sz="4000" u="sng" dirty="0">
                <a:latin typeface="Calibri" panose="020F0502020204030204" pitchFamily="34" charset="0"/>
                <a:cs typeface="Calibri" panose="020F0502020204030204" pitchFamily="34" charset="0"/>
              </a:rPr>
              <a:t>mean</a:t>
            </a:r>
            <a:r>
              <a:rPr lang="en-US" sz="4000" dirty="0">
                <a:latin typeface="Calibri" panose="020F0502020204030204" pitchFamily="34" charset="0"/>
                <a:cs typeface="Calibri" panose="020F0502020204030204" pitchFamily="34" charset="0"/>
              </a:rPr>
              <a:t> to be a Lawyer?  What is a Lawyer?  Definition.</a:t>
            </a:r>
          </a:p>
          <a:p>
            <a:pPr marL="403225" lvl="0" indent="-403225">
              <a:buFont typeface="Wingdings" panose="05000000000000000000" pitchFamily="2" charset="2"/>
              <a:buChar char="§"/>
            </a:pPr>
            <a:r>
              <a:rPr lang="en-US" sz="4000" dirty="0">
                <a:latin typeface="Calibri" panose="020F0502020204030204" pitchFamily="34" charset="0"/>
                <a:cs typeface="Calibri" panose="020F0502020204030204" pitchFamily="34" charset="0"/>
              </a:rPr>
              <a:t>What is required to </a:t>
            </a:r>
            <a:r>
              <a:rPr lang="en-US" sz="4000" u="sng" dirty="0">
                <a:latin typeface="Calibri" panose="020F0502020204030204" pitchFamily="34" charset="0"/>
                <a:cs typeface="Calibri" panose="020F0502020204030204" pitchFamily="34" charset="0"/>
              </a:rPr>
              <a:t>become</a:t>
            </a:r>
            <a:r>
              <a:rPr lang="en-US" sz="4000" dirty="0">
                <a:latin typeface="Calibri" panose="020F0502020204030204" pitchFamily="34" charset="0"/>
                <a:cs typeface="Calibri" panose="020F0502020204030204" pitchFamily="34" charset="0"/>
              </a:rPr>
              <a:t> a Lawyer?  </a:t>
            </a:r>
          </a:p>
          <a:p>
            <a:pPr marL="403225" lvl="0" indent="-403225">
              <a:buFont typeface="Wingdings" panose="05000000000000000000" pitchFamily="2" charset="2"/>
              <a:buChar char="§"/>
            </a:pPr>
            <a:r>
              <a:rPr lang="en-US" sz="4000" dirty="0">
                <a:latin typeface="Calibri" panose="020F0502020204030204" pitchFamily="34" charset="0"/>
                <a:cs typeface="Calibri" panose="020F0502020204030204" pitchFamily="34" charset="0"/>
              </a:rPr>
              <a:t>Is there a standard of conduct expected of someone who has become a Lawyer for them to remain a Lawyer?</a:t>
            </a: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828800" y="152400"/>
            <a:ext cx="9601200" cy="830997"/>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60000"/>
                    <a:lumOff val="40000"/>
                  </a:schemeClr>
                </a:solidFill>
                <a:latin typeface="Calibri" pitchFamily="34" charset="0"/>
              </a:rPr>
              <a:t>Who is a Lawyer?</a:t>
            </a:r>
            <a:endParaRPr lang="en-US" sz="5400" dirty="0">
              <a:solidFill>
                <a:schemeClr val="accent3">
                  <a:lumMod val="60000"/>
                  <a:lumOff val="40000"/>
                </a:schemeClr>
              </a:solidFill>
              <a:latin typeface="Calibri" pitchFamily="34" charset="0"/>
            </a:endParaRPr>
          </a:p>
        </p:txBody>
      </p:sp>
    </p:spTree>
    <p:extLst>
      <p:ext uri="{BB962C8B-B14F-4D97-AF65-F5344CB8AC3E}">
        <p14:creationId xmlns:p14="http://schemas.microsoft.com/office/powerpoint/2010/main" val="25631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981200" y="152400"/>
            <a:ext cx="9601200" cy="1569660"/>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60000"/>
                    <a:lumOff val="40000"/>
                  </a:schemeClr>
                </a:solidFill>
                <a:latin typeface="Calibri" pitchFamily="34" charset="0"/>
              </a:rPr>
              <a:t>What Does it Mean to Be a Christian?  What is a Christian?</a:t>
            </a:r>
            <a:endParaRPr lang="en-US" sz="5400" dirty="0">
              <a:solidFill>
                <a:schemeClr val="accent3">
                  <a:lumMod val="60000"/>
                  <a:lumOff val="40000"/>
                </a:schemeClr>
              </a:solidFill>
              <a:latin typeface="Calibri" pitchFamily="34" charset="0"/>
            </a:endParaRPr>
          </a:p>
        </p:txBody>
      </p:sp>
      <p:sp>
        <p:nvSpPr>
          <p:cNvPr id="4" name="TextBox 3">
            <a:extLst>
              <a:ext uri="{FF2B5EF4-FFF2-40B4-BE49-F238E27FC236}">
                <a16:creationId xmlns:a16="http://schemas.microsoft.com/office/drawing/2014/main" id="{69DBEC7A-7E12-481D-8F44-28C041948B63}"/>
              </a:ext>
            </a:extLst>
          </p:cNvPr>
          <p:cNvSpPr txBox="1"/>
          <p:nvPr/>
        </p:nvSpPr>
        <p:spPr>
          <a:xfrm>
            <a:off x="1219200" y="1997839"/>
            <a:ext cx="10160711" cy="2554545"/>
          </a:xfrm>
          <a:prstGeom prst="rect">
            <a:avLst/>
          </a:prstGeom>
          <a:noFill/>
        </p:spPr>
        <p:txBody>
          <a:bodyPr wrap="square" rtlCol="0">
            <a:spAutoFit/>
          </a:bodyPr>
          <a:lstStyle/>
          <a:p>
            <a:pPr marL="457200" marR="0" algn="ctr">
              <a:spcBef>
                <a:spcPts val="0"/>
              </a:spcBef>
              <a:spcAft>
                <a:spcPts val="0"/>
              </a:spcAft>
            </a:pPr>
            <a:r>
              <a:rPr lang="en-US" sz="4000" i="1" dirty="0">
                <a:latin typeface="Calibri" panose="020F0502020204030204" pitchFamily="34" charset="0"/>
                <a:ea typeface="Calibri" panose="020F0502020204030204" pitchFamily="34" charset="0"/>
                <a:cs typeface="Times New Roman" panose="02020603050405020304" pitchFamily="18" charset="0"/>
              </a:rPr>
              <a:t>For a whole year they met with the church and taught a great many people. And in Antioch the </a:t>
            </a:r>
            <a:r>
              <a:rPr lang="en-US" sz="40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disciples</a:t>
            </a:r>
            <a:r>
              <a:rPr lang="en-US" sz="4000" i="1" dirty="0">
                <a:latin typeface="Calibri" panose="020F0502020204030204" pitchFamily="34" charset="0"/>
                <a:ea typeface="Calibri" panose="020F0502020204030204" pitchFamily="34" charset="0"/>
                <a:cs typeface="Times New Roman" panose="02020603050405020304" pitchFamily="18" charset="0"/>
              </a:rPr>
              <a:t> were first called </a:t>
            </a:r>
            <a:r>
              <a:rPr lang="en-US" sz="4000" b="1" i="1" dirty="0">
                <a:solidFill>
                  <a:srgbClr val="FFFF00"/>
                </a:solidFill>
                <a:latin typeface="Calibri" panose="020F0502020204030204" pitchFamily="34" charset="0"/>
                <a:ea typeface="Calibri" panose="020F0502020204030204" pitchFamily="34" charset="0"/>
                <a:cs typeface="Times New Roman" panose="02020603050405020304" pitchFamily="18" charset="0"/>
              </a:rPr>
              <a:t>Christians</a:t>
            </a:r>
            <a:r>
              <a:rPr lang="en-US" sz="4000" i="1" dirty="0">
                <a:latin typeface="Calibri" panose="020F0502020204030204" pitchFamily="34" charset="0"/>
                <a:ea typeface="Calibri" panose="020F0502020204030204" pitchFamily="34" charset="0"/>
                <a:cs typeface="Times New Roman" panose="02020603050405020304" pitchFamily="18" charset="0"/>
              </a:rPr>
              <a:t> </a:t>
            </a:r>
            <a:r>
              <a:rPr lang="en-US" sz="40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Acts 11:26</a:t>
            </a:r>
            <a:endParaRPr lang="en-US" sz="3600"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042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5964</TotalTime>
  <Words>292</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Euphemia</vt:lpstr>
      <vt:lpstr>Times New Roman</vt:lpstr>
      <vt:lpstr>Wingdings</vt:lpstr>
      <vt:lpstr>Jigsaw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Russ LaGrone</dc:creator>
  <cp:lastModifiedBy>Russ LaGrone</cp:lastModifiedBy>
  <cp:revision>97</cp:revision>
  <cp:lastPrinted>2018-06-03T18:34:59Z</cp:lastPrinted>
  <dcterms:created xsi:type="dcterms:W3CDTF">2018-03-31T14:29:53Z</dcterms:created>
  <dcterms:modified xsi:type="dcterms:W3CDTF">2019-09-01T11:55:56Z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