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9" r:id="rId1"/>
  </p:sldMasterIdLst>
  <p:sldIdLst>
    <p:sldId id="256" r:id="rId2"/>
    <p:sldId id="257" r:id="rId3"/>
    <p:sldId id="261" r:id="rId4"/>
    <p:sldId id="258" r:id="rId5"/>
    <p:sldId id="259" r:id="rId6"/>
  </p:sldIdLst>
  <p:sldSz cx="9144000" cy="5715000" type="screen16x10"/>
  <p:notesSz cx="6858000" cy="9144000"/>
  <p:defaultTextStyle>
    <a:defPPr>
      <a:defRPr lang="en-US"/>
    </a:defPPr>
    <a:lvl1pPr marL="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8955"/>
    <p:restoredTop sz="94830"/>
  </p:normalViewPr>
  <p:slideViewPr>
    <p:cSldViewPr snapToGrid="0" snapToObjects="1">
      <p:cViewPr varScale="1">
        <p:scale>
          <a:sx n="119" d="100"/>
          <a:sy n="119" d="100"/>
        </p:scale>
        <p:origin x="110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020" y="1474617"/>
            <a:ext cx="7080026" cy="1524001"/>
          </a:xfrm>
        </p:spPr>
        <p:txBody>
          <a:bodyPr anchor="b">
            <a:normAutofit/>
          </a:bodyPr>
          <a:lstStyle>
            <a:lvl1pPr algn="ctr"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020" y="3144575"/>
            <a:ext cx="7080026" cy="874889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8747-4367-4BD2-8D51-C97E202738E2}" type="datetime1">
              <a:rPr lang="en-US" smtClean="0"/>
              <a:t>10/22/2019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201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>
            <a:extLst>
              <a:ext uri="{FF2B5EF4-FFF2-40B4-BE49-F238E27FC236}">
                <a16:creationId xmlns:a16="http://schemas.microsoft.com/office/drawing/2014/main" id="{CE39118B-B3AD-4BD4-BA22-DEFF4E76C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13" y="456506"/>
            <a:ext cx="7606349" cy="31806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4" y="3804379"/>
            <a:ext cx="7766495" cy="452893"/>
          </a:xfrm>
        </p:spPr>
        <p:txBody>
          <a:bodyPr anchor="b">
            <a:normAutofit/>
          </a:bodyPr>
          <a:lstStyle>
            <a:lvl1pPr algn="ctr"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77012" y="579175"/>
            <a:ext cx="7384010" cy="2938059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373107"/>
            <a:ext cx="7765322" cy="452893"/>
          </a:xfrm>
        </p:spPr>
        <p:txBody>
          <a:bodyPr anchor="t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B079-7EF0-44EE-B798-BCC497C9F3B2}" type="datetime1">
              <a:rPr lang="en-US" smtClean="0"/>
              <a:t>10/22/2019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984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507031"/>
            <a:ext cx="7765322" cy="2945287"/>
          </a:xfrm>
        </p:spPr>
        <p:txBody>
          <a:bodyPr anchor="ctr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3579317"/>
            <a:ext cx="7765322" cy="1251522"/>
          </a:xfrm>
        </p:spPr>
        <p:txBody>
          <a:bodyPr anchor="ctr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F70A8-1D13-4657-95F0-A9EA54967B8D}" type="datetime1">
              <a:rPr lang="en-US" smtClean="0"/>
              <a:t>10/22/2019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2277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508000"/>
            <a:ext cx="6977064" cy="2494087"/>
          </a:xfrm>
        </p:spPr>
        <p:txBody>
          <a:bodyPr anchor="ctr"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008360"/>
            <a:ext cx="6564224" cy="443958"/>
          </a:xfrm>
        </p:spPr>
        <p:txBody>
          <a:bodyPr anchor="t">
            <a:normAutofit/>
          </a:bodyPr>
          <a:lstStyle>
            <a:lvl1pPr marL="0" indent="0" algn="r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3586961"/>
            <a:ext cx="7765322" cy="12412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B90AC-71BD-4C7F-8ACA-7B3F18292E63}" type="datetime1">
              <a:rPr lang="en-US" smtClean="0"/>
              <a:t>10/22/2019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3F0D53-0705-41B7-8554-09D21E7807F9}"/>
              </a:ext>
            </a:extLst>
          </p:cNvPr>
          <p:cNvSpPr txBox="1"/>
          <p:nvPr/>
        </p:nvSpPr>
        <p:spPr>
          <a:xfrm>
            <a:off x="742950" y="737330"/>
            <a:ext cx="457200" cy="48731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F647CD-0F1A-4BB3-89E0-A74F1E1B098D}"/>
              </a:ext>
            </a:extLst>
          </p:cNvPr>
          <p:cNvSpPr txBox="1"/>
          <p:nvPr/>
        </p:nvSpPr>
        <p:spPr>
          <a:xfrm>
            <a:off x="7878537" y="2440215"/>
            <a:ext cx="457200" cy="48731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052322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1772452"/>
            <a:ext cx="7765322" cy="2093196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9" y="3875463"/>
            <a:ext cx="7764149" cy="950537"/>
          </a:xfrm>
        </p:spPr>
        <p:txBody>
          <a:bodyPr anchor="t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EFC2C-8905-46F0-B443-CE905B76BA01}" type="datetime1">
              <a:rPr lang="en-US" smtClean="0"/>
              <a:t>10/22/2019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249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6" y="508000"/>
            <a:ext cx="7765322" cy="80870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1571625"/>
            <a:ext cx="2475738" cy="637318"/>
          </a:xfrm>
        </p:spPr>
        <p:txBody>
          <a:bodyPr anchor="b">
            <a:noAutofit/>
          </a:bodyPr>
          <a:lstStyle>
            <a:lvl1pPr marL="0" indent="0" algn="ctr">
              <a:buNone/>
              <a:defRPr sz="16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306760"/>
            <a:ext cx="2475738" cy="2519240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5033" y="1571625"/>
            <a:ext cx="2475738" cy="637319"/>
          </a:xfrm>
        </p:spPr>
        <p:txBody>
          <a:bodyPr anchor="b">
            <a:noAutofit/>
          </a:bodyPr>
          <a:lstStyle>
            <a:lvl1pPr marL="0" indent="0" algn="ctr">
              <a:buNone/>
              <a:defRPr sz="16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76" y="2306760"/>
            <a:ext cx="2475738" cy="2519240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4929" y="1571625"/>
            <a:ext cx="2475738" cy="637318"/>
          </a:xfrm>
        </p:spPr>
        <p:txBody>
          <a:bodyPr anchor="b">
            <a:noAutofit/>
          </a:bodyPr>
          <a:lstStyle>
            <a:lvl1pPr marL="0" indent="0" algn="ctr">
              <a:buNone/>
              <a:defRPr sz="16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4929" y="2306759"/>
            <a:ext cx="2475738" cy="2519241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79DC3-C9B5-499E-9140-0DC28B7074E2}" type="datetime1">
              <a:rPr lang="en-US" smtClean="0"/>
              <a:t>10/22/2019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1771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>
            <a:extLst>
              <a:ext uri="{FF2B5EF4-FFF2-40B4-BE49-F238E27FC236}">
                <a16:creationId xmlns:a16="http://schemas.microsoft.com/office/drawing/2014/main" id="{7E87C569-D426-4615-ADA7-B370EA983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72" y="1515179"/>
            <a:ext cx="2504979" cy="1539876"/>
          </a:xfrm>
          <a:prstGeom prst="rect">
            <a:avLst/>
          </a:prstGeom>
        </p:spPr>
      </p:pic>
      <p:pic>
        <p:nvPicPr>
          <p:cNvPr id="36" name="Picture 35" descr="Slate-V2-HD-3colPhotoInset.png">
            <a:extLst>
              <a:ext uri="{FF2B5EF4-FFF2-40B4-BE49-F238E27FC236}">
                <a16:creationId xmlns:a16="http://schemas.microsoft.com/office/drawing/2014/main" id="{7B353ED4-7AD0-46C9-88ED-1A16B1433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850" y="1515179"/>
            <a:ext cx="2504979" cy="1539876"/>
          </a:xfrm>
          <a:prstGeom prst="rect">
            <a:avLst/>
          </a:prstGeom>
        </p:spPr>
      </p:pic>
      <p:pic>
        <p:nvPicPr>
          <p:cNvPr id="37" name="Picture 36" descr="Slate-V2-HD-3colPhotoInset.png">
            <a:extLst>
              <a:ext uri="{FF2B5EF4-FFF2-40B4-BE49-F238E27FC236}">
                <a16:creationId xmlns:a16="http://schemas.microsoft.com/office/drawing/2014/main" id="{F561D985-AD57-459A-B3A6-EBF296039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038" y="1515179"/>
            <a:ext cx="2504979" cy="1539876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508000"/>
            <a:ext cx="7765322" cy="80870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6" y="3253422"/>
            <a:ext cx="2475738" cy="480218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763577" y="1615765"/>
            <a:ext cx="2319276" cy="1335795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6" y="3810369"/>
            <a:ext cx="2475738" cy="1015632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91" y="3253422"/>
            <a:ext cx="2475738" cy="480218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09307" y="1615912"/>
            <a:ext cx="2319276" cy="1340137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76" y="3810368"/>
            <a:ext cx="2475738" cy="1015632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5023" y="3253422"/>
            <a:ext cx="2475738" cy="480218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056774" y="1612027"/>
            <a:ext cx="2319276" cy="1339412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4929" y="3810368"/>
            <a:ext cx="2475738" cy="1015632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33EA-E472-4D22-9C03-A9C14AA21CED}" type="datetime1">
              <a:rPr lang="en-US" smtClean="0"/>
              <a:t>10/22/2019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3966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E833E-1B6D-415F-AD29-75AE8C43BD0D}" type="datetime1">
              <a:rPr lang="en-US" smtClean="0"/>
              <a:t>10/22/2019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5484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7302" y="508000"/>
            <a:ext cx="1713365" cy="43180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7" y="508000"/>
            <a:ext cx="5937654" cy="43180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2596F-08A7-4B70-989A-F2B1CF31E66B}" type="datetime1">
              <a:rPr lang="en-US" smtClean="0"/>
              <a:t>10/22/2019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503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A3C-5767-4844-A0A3-83778C2E5409}" type="datetime1">
              <a:rPr lang="en-US" smtClean="0"/>
              <a:t>10/22/2019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6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1467556"/>
            <a:ext cx="7192913" cy="1524011"/>
          </a:xfrm>
        </p:spPr>
        <p:txBody>
          <a:bodyPr anchor="b"/>
          <a:lstStyle>
            <a:lvl1pPr algn="ctr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136199"/>
            <a:ext cx="7192913" cy="1111245"/>
          </a:xfrm>
        </p:spPr>
        <p:txBody>
          <a:bodyPr anchor="t"/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507A8-A5CF-4D38-AB86-7EDDA87A85D4}" type="datetime1">
              <a:rPr lang="en-US" smtClean="0"/>
              <a:t>10/22/2019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613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508000"/>
            <a:ext cx="7765322" cy="105156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6" y="1730375"/>
            <a:ext cx="3642631" cy="301889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8037" y="1730376"/>
            <a:ext cx="3642631" cy="301889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D27C-8599-43EF-BA1D-14DDC1946E06}" type="datetime1">
              <a:rPr lang="en-US" smtClean="0"/>
              <a:t>10/22/2019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958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>
            <a:extLst>
              <a:ext uri="{FF2B5EF4-FFF2-40B4-BE49-F238E27FC236}">
                <a16:creationId xmlns:a16="http://schemas.microsoft.com/office/drawing/2014/main" id="{37B721FF-D609-4D98-9D19-CF75AA8A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46" y="1445422"/>
            <a:ext cx="3771900" cy="3416633"/>
          </a:xfrm>
          <a:prstGeom prst="rect">
            <a:avLst/>
          </a:prstGeom>
        </p:spPr>
      </p:pic>
      <p:pic>
        <p:nvPicPr>
          <p:cNvPr id="21" name="Picture 20" descr="Slate-V2-HD-compPhotoInset.png">
            <a:extLst>
              <a:ext uri="{FF2B5EF4-FFF2-40B4-BE49-F238E27FC236}">
                <a16:creationId xmlns:a16="http://schemas.microsoft.com/office/drawing/2014/main" id="{073936BD-C868-433F-8E84-D6DD8E64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768" y="1445422"/>
            <a:ext cx="3771900" cy="34166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508000"/>
            <a:ext cx="7765322" cy="80870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4510" y="1545961"/>
            <a:ext cx="3573573" cy="577078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4510" y="2251753"/>
            <a:ext cx="3573573" cy="2536278"/>
          </a:xfrm>
        </p:spPr>
        <p:txBody>
          <a:bodyPr anchor="t"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2374" y="1545961"/>
            <a:ext cx="3584687" cy="577079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2376" y="2251753"/>
            <a:ext cx="3584686" cy="2536278"/>
          </a:xfrm>
        </p:spPr>
        <p:txBody>
          <a:bodyPr anchor="t"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3D99-809A-49C0-96E5-4250D0B498EE}" type="datetime1">
              <a:rPr lang="en-US" smtClean="0"/>
              <a:t>10/22/2019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831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DE9B-B678-4EFB-BB7D-A4370204A0B0}" type="datetime1">
              <a:rPr lang="en-US" smtClean="0"/>
              <a:t>10/22/2019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778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812DA-F765-4142-A6A3-A8ED7235E082}" type="datetime1">
              <a:rPr lang="en-US" smtClean="0"/>
              <a:t>10/22/2019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404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508000"/>
            <a:ext cx="2780167" cy="1518265"/>
          </a:xfrm>
        </p:spPr>
        <p:txBody>
          <a:bodyPr anchor="b">
            <a:normAutofit/>
          </a:bodyPr>
          <a:lstStyle>
            <a:lvl1pPr algn="ctr">
              <a:defRPr sz="21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5" y="508001"/>
            <a:ext cx="4808943" cy="42333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2227792"/>
            <a:ext cx="2780167" cy="2513542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77FD-7DE6-41D4-930D-AC99F5AFE54E}" type="datetime1">
              <a:rPr lang="en-US" smtClean="0"/>
              <a:t>10/22/2019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280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>
            <a:extLst>
              <a:ext uri="{FF2B5EF4-FFF2-40B4-BE49-F238E27FC236}">
                <a16:creationId xmlns:a16="http://schemas.microsoft.com/office/drawing/2014/main" id="{4D06E496-ACBA-4063-B4A1-C5C484EE5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249" y="508000"/>
            <a:ext cx="2688125" cy="43373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36418"/>
            <a:ext cx="4280924" cy="1396299"/>
          </a:xfrm>
        </p:spPr>
        <p:txBody>
          <a:bodyPr anchor="b">
            <a:no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81914" y="636419"/>
            <a:ext cx="2456813" cy="4094018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05273" y="2233083"/>
            <a:ext cx="3441071" cy="261307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5526-7079-4B7B-987C-1B5FAE11A0FF}" type="datetime1">
              <a:rPr lang="en-US" smtClean="0"/>
              <a:t>10/22/2019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418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46" y="508000"/>
            <a:ext cx="7765322" cy="10477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1730376"/>
            <a:ext cx="7765322" cy="3095624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5000625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73ED0CC-082F-4160-86E5-0D6041F12778}" type="datetime1">
              <a:rPr lang="en-US" smtClean="0"/>
              <a:t>10/22/2019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7" y="5000625"/>
            <a:ext cx="5004649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000625"/>
            <a:ext cx="565159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4652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5" r:id="rId12"/>
    <p:sldLayoutId id="2147483670" r:id="rId13"/>
    <p:sldLayoutId id="2147483671" r:id="rId14"/>
    <p:sldLayoutId id="2147483672" r:id="rId15"/>
    <p:sldLayoutId id="2147483673" r:id="rId16"/>
    <p:sldLayoutId id="2147483674" r:id="rId17"/>
  </p:sldLayoutIdLst>
  <p:hf sldNum="0" hdr="0" ftr="0" dt="0"/>
  <p:txStyles>
    <p:titleStyle>
      <a:lvl1pPr algn="ctr" defTabSz="342900" rtl="0" eaLnBrk="1" latinLnBrk="0" hangingPunct="1">
        <a:spcBef>
          <a:spcPct val="0"/>
        </a:spcBef>
        <a:buNone/>
        <a:defRPr sz="3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2950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5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540000" indent="-20250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"/>
        <a:defRPr sz="13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769500" indent="-16200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2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039500" indent="-16200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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255500" indent="-16200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1510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18013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09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2329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A8B410-F1C3-4A5D-95F8-5E87D090D8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-1" y="285757"/>
            <a:ext cx="9144001" cy="5143493"/>
          </a:xfrm>
          <a:prstGeom prst="rect">
            <a:avLst/>
          </a:prstGeom>
        </p:spPr>
      </p:pic>
      <p:sp useBgFill="1">
        <p:nvSpPr>
          <p:cNvPr id="9" name="Freeform 5">
            <a:extLst>
              <a:ext uri="{FF2B5EF4-FFF2-40B4-BE49-F238E27FC236}">
                <a16:creationId xmlns:a16="http://schemas.microsoft.com/office/drawing/2014/main" id="{FE469E50-3893-4ED6-92BA-2985C32B0C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5348857" y="1325236"/>
            <a:ext cx="3023561" cy="3075314"/>
          </a:xfrm>
          <a:custGeom>
            <a:avLst/>
            <a:gdLst>
              <a:gd name="T0" fmla="*/ 1577 w 1601"/>
              <a:gd name="T1" fmla="*/ 0 h 696"/>
              <a:gd name="T2" fmla="*/ 833 w 1601"/>
              <a:gd name="T3" fmla="*/ 0 h 696"/>
              <a:gd name="T4" fmla="*/ 768 w 1601"/>
              <a:gd name="T5" fmla="*/ 0 h 696"/>
              <a:gd name="T6" fmla="*/ 24 w 1601"/>
              <a:gd name="T7" fmla="*/ 0 h 696"/>
              <a:gd name="T8" fmla="*/ 0 w 1601"/>
              <a:gd name="T9" fmla="*/ 27 h 696"/>
              <a:gd name="T10" fmla="*/ 0 w 1601"/>
              <a:gd name="T11" fmla="*/ 669 h 696"/>
              <a:gd name="T12" fmla="*/ 24 w 1601"/>
              <a:gd name="T13" fmla="*/ 696 h 696"/>
              <a:gd name="T14" fmla="*/ 768 w 1601"/>
              <a:gd name="T15" fmla="*/ 696 h 696"/>
              <a:gd name="T16" fmla="*/ 833 w 1601"/>
              <a:gd name="T17" fmla="*/ 696 h 696"/>
              <a:gd name="T18" fmla="*/ 1577 w 1601"/>
              <a:gd name="T19" fmla="*/ 696 h 696"/>
              <a:gd name="T20" fmla="*/ 1601 w 1601"/>
              <a:gd name="T21" fmla="*/ 669 h 696"/>
              <a:gd name="T22" fmla="*/ 1601 w 1601"/>
              <a:gd name="T23" fmla="*/ 27 h 696"/>
              <a:gd name="T24" fmla="*/ 1577 w 1601"/>
              <a:gd name="T25" fmla="*/ 0 h 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1" h="696">
                <a:moveTo>
                  <a:pt x="1577" y="0"/>
                </a:moveTo>
                <a:cubicBezTo>
                  <a:pt x="833" y="0"/>
                  <a:pt x="833" y="0"/>
                  <a:pt x="833" y="0"/>
                </a:cubicBezTo>
                <a:cubicBezTo>
                  <a:pt x="768" y="0"/>
                  <a:pt x="768" y="0"/>
                  <a:pt x="768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2"/>
                  <a:pt x="0" y="27"/>
                </a:cubicBezTo>
                <a:cubicBezTo>
                  <a:pt x="0" y="669"/>
                  <a:pt x="0" y="669"/>
                  <a:pt x="0" y="669"/>
                </a:cubicBezTo>
                <a:cubicBezTo>
                  <a:pt x="0" y="684"/>
                  <a:pt x="11" y="696"/>
                  <a:pt x="24" y="696"/>
                </a:cubicBezTo>
                <a:cubicBezTo>
                  <a:pt x="768" y="696"/>
                  <a:pt x="768" y="696"/>
                  <a:pt x="768" y="696"/>
                </a:cubicBezTo>
                <a:cubicBezTo>
                  <a:pt x="833" y="696"/>
                  <a:pt x="833" y="696"/>
                  <a:pt x="833" y="696"/>
                </a:cubicBezTo>
                <a:cubicBezTo>
                  <a:pt x="1577" y="696"/>
                  <a:pt x="1577" y="696"/>
                  <a:pt x="1577" y="696"/>
                </a:cubicBezTo>
                <a:cubicBezTo>
                  <a:pt x="1590" y="696"/>
                  <a:pt x="1601" y="684"/>
                  <a:pt x="1601" y="669"/>
                </a:cubicBezTo>
                <a:cubicBezTo>
                  <a:pt x="1601" y="27"/>
                  <a:pt x="1601" y="27"/>
                  <a:pt x="1601" y="27"/>
                </a:cubicBezTo>
                <a:cubicBezTo>
                  <a:pt x="1601" y="12"/>
                  <a:pt x="1590" y="0"/>
                  <a:pt x="1577" y="0"/>
                </a:cubicBezTo>
                <a:close/>
              </a:path>
            </a:pathLst>
          </a:cu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:a16="http://schemas.microsoft.com/office/drawing/2014/main" xmlns:p14="http://schemas.microsoft.com/office/powerpoint/2010/main"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3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C75721-AC07-5049-B47F-841A7B264D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42472" y="1540893"/>
            <a:ext cx="2613805" cy="1815378"/>
          </a:xfrm>
        </p:spPr>
        <p:txBody>
          <a:bodyPr>
            <a:normAutofit/>
          </a:bodyPr>
          <a:lstStyle/>
          <a:p>
            <a:pPr algn="l"/>
            <a:r>
              <a:rPr lang="en-US" sz="3750" b="1" dirty="0"/>
              <a:t>Making a Saint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6B4BC5-2624-EF44-AF8A-6BD0F33584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2474" y="3404200"/>
            <a:ext cx="2613804" cy="769908"/>
          </a:xfrm>
        </p:spPr>
        <p:txBody>
          <a:bodyPr>
            <a:normAutofit/>
          </a:bodyPr>
          <a:lstStyle/>
          <a:p>
            <a:pPr algn="l"/>
            <a:endParaRPr lang="en-US">
              <a:solidFill>
                <a:srgbClr val="2599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5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9098ED4-60BE-DD4B-8C02-57ECF6F8C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375" b="1" dirty="0"/>
              <a:t>Worldview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1569A6F-2728-A140-81C6-60D2ECC707B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625" dirty="0"/>
              <a:t>Saints hold a counter-cultural, other-worldly perspective on life. </a:t>
            </a:r>
          </a:p>
        </p:txBody>
      </p:sp>
      <p:pic>
        <p:nvPicPr>
          <p:cNvPr id="12" name="Picture 11" descr="A picture containing doughnut, sitting, blue, donut&#10;&#10;Description automatically generated">
            <a:extLst>
              <a:ext uri="{FF2B5EF4-FFF2-40B4-BE49-F238E27FC236}">
                <a16:creationId xmlns:a16="http://schemas.microsoft.com/office/drawing/2014/main" id="{4F83CE7B-4412-264F-8547-003E65BF2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6270" y="1199566"/>
            <a:ext cx="3685826" cy="292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2289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9098ED4-60BE-DD4B-8C02-57ECF6F8C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375" b="1" dirty="0"/>
              <a:t>Standard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1569A6F-2728-A140-81C6-60D2ECC707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37475" y="2303788"/>
            <a:ext cx="3670538" cy="2351771"/>
          </a:xfrm>
        </p:spPr>
        <p:txBody>
          <a:bodyPr>
            <a:normAutofit/>
          </a:bodyPr>
          <a:lstStyle/>
          <a:p>
            <a:pPr algn="l"/>
            <a:r>
              <a:rPr lang="en-US" sz="2625" dirty="0"/>
              <a:t>Saints submit to the objective rules given by God in Scripture. </a:t>
            </a:r>
          </a:p>
        </p:txBody>
      </p:sp>
      <p:pic>
        <p:nvPicPr>
          <p:cNvPr id="3" name="Picture 2" descr="A group of measure&#10;&#10;Description automatically generated">
            <a:extLst>
              <a:ext uri="{FF2B5EF4-FFF2-40B4-BE49-F238E27FC236}">
                <a16:creationId xmlns:a16="http://schemas.microsoft.com/office/drawing/2014/main" id="{1EEEC96C-3623-8F46-B788-73091C908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7053" y="1153831"/>
            <a:ext cx="3341601" cy="305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5128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9098ED4-60BE-DD4B-8C02-57ECF6F8C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375" b="1" dirty="0"/>
              <a:t>Membership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1569A6F-2728-A140-81C6-60D2ECC707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04426" y="2303787"/>
            <a:ext cx="3554861" cy="2351771"/>
          </a:xfrm>
        </p:spPr>
        <p:txBody>
          <a:bodyPr>
            <a:normAutofit/>
          </a:bodyPr>
          <a:lstStyle/>
          <a:p>
            <a:pPr algn="l"/>
            <a:r>
              <a:rPr lang="en-US" sz="2625" dirty="0"/>
              <a:t>Saints understand their ‘self’ through their part in the “Body of Christ”</a:t>
            </a:r>
          </a:p>
        </p:txBody>
      </p:sp>
      <p:pic>
        <p:nvPicPr>
          <p:cNvPr id="8" name="Picture 7" descr="A picture containing object, puzzle, large, many&#10;&#10;Description automatically generated">
            <a:extLst>
              <a:ext uri="{FF2B5EF4-FFF2-40B4-BE49-F238E27FC236}">
                <a16:creationId xmlns:a16="http://schemas.microsoft.com/office/drawing/2014/main" id="{DE064F5F-3000-7A4E-BB3B-C98D51E27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6270" y="1254522"/>
            <a:ext cx="3597173" cy="267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2543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9098ED4-60BE-DD4B-8C02-57ECF6F8C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375" b="1" dirty="0"/>
              <a:t>Self-Denial</a:t>
            </a:r>
          </a:p>
        </p:txBody>
      </p:sp>
      <p:pic>
        <p:nvPicPr>
          <p:cNvPr id="3" name="Picture Placeholder 2" descr="A plane flying in the sky&#10;&#10;Description automatically generated">
            <a:extLst>
              <a:ext uri="{FF2B5EF4-FFF2-40B4-BE49-F238E27FC236}">
                <a16:creationId xmlns:a16="http://schemas.microsoft.com/office/drawing/2014/main" id="{A4CF45CE-2E06-F543-BE3B-26249F05F60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6" b="16"/>
          <a:stretch>
            <a:fillRect/>
          </a:stretch>
        </p:blipFill>
        <p:spPr>
          <a:xfrm>
            <a:off x="5420299" y="806633"/>
            <a:ext cx="2734937" cy="4101734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1569A6F-2728-A140-81C6-60D2ECC707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05368" y="2295525"/>
            <a:ext cx="3240881" cy="2351771"/>
          </a:xfrm>
        </p:spPr>
        <p:txBody>
          <a:bodyPr>
            <a:normAutofit/>
          </a:bodyPr>
          <a:lstStyle/>
          <a:p>
            <a:pPr algn="l"/>
            <a:r>
              <a:rPr lang="en-US" sz="2625" dirty="0"/>
              <a:t>Saints reject pursuits of self-gratification and self-promotion.</a:t>
            </a:r>
          </a:p>
        </p:txBody>
      </p:sp>
    </p:spTree>
    <p:extLst>
      <p:ext uri="{BB962C8B-B14F-4D97-AF65-F5344CB8AC3E}">
        <p14:creationId xmlns:p14="http://schemas.microsoft.com/office/powerpoint/2010/main" val="16010252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VTI">
  <a:themeElements>
    <a:clrScheme name="">
      <a:dk1>
        <a:srgbClr val="000000"/>
      </a:dk1>
      <a:lt1>
        <a:srgbClr val="FFFFFF"/>
      </a:lt1>
      <a:dk2>
        <a:srgbClr val="243441"/>
      </a:dk2>
      <a:lt2>
        <a:srgbClr val="E2E8E3"/>
      </a:lt2>
      <a:accent1>
        <a:srgbClr val="E729CF"/>
      </a:accent1>
      <a:accent2>
        <a:srgbClr val="9D17D5"/>
      </a:accent2>
      <a:accent3>
        <a:srgbClr val="6A37E8"/>
      </a:accent3>
      <a:accent4>
        <a:srgbClr val="394EDB"/>
      </a:accent4>
      <a:accent5>
        <a:srgbClr val="2990E7"/>
      </a:accent5>
      <a:accent6>
        <a:srgbClr val="14B5BC"/>
      </a:accent6>
      <a:hlink>
        <a:srgbClr val="4F7BC4"/>
      </a:hlink>
      <a:folHlink>
        <a:srgbClr val="7F7F7F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VTI" id="{35C4A07C-0176-4A32-9BCB-B016516853F0}" vid="{9B70D35C-BCA8-4715-BB49-8BE54A7FC07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53</Words>
  <Application>Microsoft Office PowerPoint</Application>
  <PresentationFormat>On-screen Show (16:10)</PresentationFormat>
  <Paragraphs>9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Calisto MT</vt:lpstr>
      <vt:lpstr>Wingdings 2</vt:lpstr>
      <vt:lpstr>SlateVTI</vt:lpstr>
      <vt:lpstr>Making a Saint</vt:lpstr>
      <vt:lpstr>Worldview</vt:lpstr>
      <vt:lpstr>Standard</vt:lpstr>
      <vt:lpstr>Membership</vt:lpstr>
      <vt:lpstr>Self-Denial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Making a Saint</dc:title>
  <dc:creator>Ben Hall</dc:creator>
  <cp:lastModifiedBy>Brad Beutjer</cp:lastModifiedBy>
  <cp:revision>7</cp:revision>
  <dcterms:created xsi:type="dcterms:W3CDTF">2019-10-19T22:46:47Z</dcterms:created>
  <dcterms:modified xsi:type="dcterms:W3CDTF">2019-10-22T23:49:24Z</dcterms:modified>
</cp:coreProperties>
</file>