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handoutMasterIdLst>
    <p:handoutMasterId r:id="rId16"/>
  </p:handoutMasterIdLst>
  <p:sldIdLst>
    <p:sldId id="330" r:id="rId2"/>
    <p:sldId id="378" r:id="rId3"/>
    <p:sldId id="384" r:id="rId4"/>
    <p:sldId id="385" r:id="rId5"/>
    <p:sldId id="387" r:id="rId6"/>
    <p:sldId id="388" r:id="rId7"/>
    <p:sldId id="389" r:id="rId8"/>
    <p:sldId id="386" r:id="rId9"/>
    <p:sldId id="391" r:id="rId10"/>
    <p:sldId id="392" r:id="rId11"/>
    <p:sldId id="390" r:id="rId12"/>
    <p:sldId id="380" r:id="rId13"/>
    <p:sldId id="394" r:id="rId14"/>
    <p:sldId id="395" r:id="rId15"/>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2" y="86"/>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val="2142613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val="39470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25170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348293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298361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val="260717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a:t>Click to edit Master title style</a:t>
            </a:r>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0583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11376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316718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137083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09931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val="374469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828767122"/>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295400" y="1866900"/>
            <a:ext cx="7086600" cy="874712"/>
          </a:xfrm>
          <a:prstGeom prst="rect">
            <a:avLst/>
          </a:prstGeom>
          <a:noFill/>
          <a:ln w="9525">
            <a:noFill/>
            <a:miter lim="800000"/>
            <a:headEnd/>
            <a:tailEnd/>
          </a:ln>
          <a:effectLst/>
        </p:spPr>
        <p:txBody>
          <a:bodyPr anchor="b"/>
          <a:lstStyle/>
          <a:p>
            <a:pPr algn="ctr" eaLnBrk="1" hangingPunct="1">
              <a:defRPr/>
            </a:pPr>
            <a:r>
              <a:rPr lang="en-US" sz="5400" i="1" kern="0" dirty="0">
                <a:effectLst>
                  <a:outerShdw blurRad="38100" dist="38100" dir="2700000" algn="tl">
                    <a:srgbClr val="000000"/>
                  </a:outerShdw>
                </a:effectLst>
                <a:latin typeface="Calibri" pitchFamily="34" charset="0"/>
                <a:ea typeface="+mj-ea"/>
                <a:cs typeface="+mj-cs"/>
              </a:rPr>
              <a:t>A Vision of Our Destiny</a:t>
            </a:r>
          </a:p>
        </p:txBody>
      </p:sp>
      <p:sp>
        <p:nvSpPr>
          <p:cNvPr id="4" name="Rectangle 2">
            <a:extLst>
              <a:ext uri="{FF2B5EF4-FFF2-40B4-BE49-F238E27FC236}">
                <a16:creationId xmlns:a16="http://schemas.microsoft.com/office/drawing/2014/main" id="{1CA87420-294A-4F10-A49F-4DCBE4578FA2}"/>
              </a:ext>
            </a:extLst>
          </p:cNvPr>
          <p:cNvSpPr txBox="1">
            <a:spLocks noChangeArrowheads="1"/>
          </p:cNvSpPr>
          <p:nvPr/>
        </p:nvSpPr>
        <p:spPr bwMode="auto">
          <a:xfrm>
            <a:off x="1981200" y="3695700"/>
            <a:ext cx="7086600" cy="874712"/>
          </a:xfrm>
          <a:prstGeom prst="rect">
            <a:avLst/>
          </a:prstGeom>
          <a:noFill/>
          <a:ln w="9525">
            <a:noFill/>
            <a:miter lim="800000"/>
            <a:headEnd/>
            <a:tailEnd/>
          </a:ln>
          <a:effectLst/>
        </p:spPr>
        <p:txBody>
          <a:bodyPr anchor="b"/>
          <a:lstStyle/>
          <a:p>
            <a:pPr algn="ctr" eaLnBrk="1" hangingPunct="1">
              <a:defRPr/>
            </a:pPr>
            <a:r>
              <a:rPr lang="en-US" sz="4400" kern="0" dirty="0">
                <a:solidFill>
                  <a:srgbClr val="92D050"/>
                </a:solidFill>
                <a:latin typeface="Calibri" pitchFamily="34" charset="0"/>
                <a:ea typeface="+mj-ea"/>
                <a:cs typeface="+mj-cs"/>
              </a:rPr>
              <a:t>II Corinthians 4:7-18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381000" y="1485900"/>
            <a:ext cx="8229600" cy="2677656"/>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10 </a:t>
            </a:r>
            <a:r>
              <a:rPr lang="en-US" sz="2800" i="1" dirty="0">
                <a:latin typeface="Calibri" panose="020F0502020204030204" pitchFamily="34" charset="0"/>
                <a:ea typeface="Times New Roman" panose="02020603050405020304" pitchFamily="18" charset="0"/>
                <a:cs typeface="Times New Roman" panose="02020603050405020304" pitchFamily="18" charset="0"/>
              </a:rPr>
              <a:t>always </a:t>
            </a:r>
            <a:r>
              <a:rPr lang="en-US" sz="28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carrying in the body the death of Jesus</a:t>
            </a:r>
            <a:r>
              <a:rPr lang="en-US" sz="2800" i="1" dirty="0">
                <a:latin typeface="Calibri" panose="020F0502020204030204" pitchFamily="34" charset="0"/>
                <a:ea typeface="Times New Roman" panose="02020603050405020304" pitchFamily="18" charset="0"/>
                <a:cs typeface="Times New Roman" panose="02020603050405020304" pitchFamily="18" charset="0"/>
              </a:rPr>
              <a:t>, so that the life of Jesus may also be manifested in our bodies.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11 </a:t>
            </a:r>
            <a:r>
              <a:rPr lang="en-US" sz="2800" i="1" dirty="0">
                <a:latin typeface="Calibri" panose="020F0502020204030204" pitchFamily="34" charset="0"/>
                <a:ea typeface="Times New Roman" panose="02020603050405020304" pitchFamily="18" charset="0"/>
                <a:cs typeface="Times New Roman" panose="02020603050405020304" pitchFamily="18" charset="0"/>
              </a:rPr>
              <a:t>For we who live are </a:t>
            </a:r>
            <a:r>
              <a:rPr lang="en-US" sz="28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always being given over to death for Jesus' sake</a:t>
            </a:r>
            <a:r>
              <a:rPr lang="en-US" sz="2800" i="1" dirty="0">
                <a:latin typeface="Calibri" panose="020F0502020204030204" pitchFamily="34" charset="0"/>
                <a:ea typeface="Times New Roman" panose="02020603050405020304" pitchFamily="18" charset="0"/>
                <a:cs typeface="Times New Roman" panose="02020603050405020304" pitchFamily="18" charset="0"/>
              </a:rPr>
              <a:t>, so that the life of Jesus also may be manifested in our mortal flesh.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12 </a:t>
            </a:r>
            <a:r>
              <a:rPr lang="en-US" sz="2800" i="1" dirty="0">
                <a:latin typeface="Calibri" panose="020F0502020204030204" pitchFamily="34" charset="0"/>
                <a:ea typeface="Times New Roman" panose="02020603050405020304" pitchFamily="18" charset="0"/>
                <a:cs typeface="Times New Roman" panose="02020603050405020304" pitchFamily="18" charset="0"/>
              </a:rPr>
              <a:t>So death is at work in us, but life in you.</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0732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191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571500" y="1714500"/>
            <a:ext cx="8229600" cy="1384995"/>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8 </a:t>
            </a:r>
            <a:r>
              <a:rPr lang="en-US" sz="2800" i="1" dirty="0">
                <a:latin typeface="Calibri" panose="020F0502020204030204" pitchFamily="34" charset="0"/>
                <a:ea typeface="Times New Roman" panose="02020603050405020304" pitchFamily="18" charset="0"/>
                <a:cs typeface="Times New Roman" panose="02020603050405020304" pitchFamily="18" charset="0"/>
              </a:rPr>
              <a:t>We are afflicted in every way, but not crushed; perplexed, but not driven to despair;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9 </a:t>
            </a:r>
            <a:r>
              <a:rPr lang="en-US" sz="2800" i="1" dirty="0">
                <a:latin typeface="Calibri" panose="020F0502020204030204" pitchFamily="34" charset="0"/>
                <a:ea typeface="Times New Roman" panose="02020603050405020304" pitchFamily="18" charset="0"/>
                <a:cs typeface="Times New Roman" panose="02020603050405020304" pitchFamily="18" charset="0"/>
              </a:rPr>
              <a:t>persecuted, but not forsaken; struck down, but not destroyed; </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322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
            <a:ext cx="8229600" cy="952500"/>
          </a:xfrm>
        </p:spPr>
        <p:txBody>
          <a:bodyPr>
            <a:normAutofit/>
          </a:bodyPr>
          <a:lstStyle/>
          <a:p>
            <a:pPr algn="ctr"/>
            <a:r>
              <a:rPr lang="en-US" sz="4400" dirty="0">
                <a:solidFill>
                  <a:srgbClr val="FFFF66"/>
                </a:solidFill>
                <a:latin typeface="Calibri" pitchFamily="34" charset="0"/>
              </a:rPr>
              <a:t>How Paul Suffered</a:t>
            </a:r>
          </a:p>
        </p:txBody>
      </p:sp>
      <p:sp>
        <p:nvSpPr>
          <p:cNvPr id="3" name="Content Placeholder 2"/>
          <p:cNvSpPr>
            <a:spLocks noGrp="1"/>
          </p:cNvSpPr>
          <p:nvPr>
            <p:ph idx="1"/>
          </p:nvPr>
        </p:nvSpPr>
        <p:spPr>
          <a:xfrm>
            <a:off x="838200" y="1562100"/>
            <a:ext cx="7696200" cy="2743200"/>
          </a:xfrm>
        </p:spPr>
        <p:txBody>
          <a:bodyPr>
            <a:noAutofit/>
          </a:bodyPr>
          <a:lstStyle/>
          <a:p>
            <a:pPr>
              <a:buClr>
                <a:schemeClr val="accent4">
                  <a:lumMod val="60000"/>
                  <a:lumOff val="40000"/>
                </a:schemeClr>
              </a:buClr>
              <a:buSzPct val="85000"/>
            </a:pPr>
            <a:r>
              <a:rPr lang="en-US" sz="3200" dirty="0">
                <a:latin typeface="+mj-lt"/>
              </a:rPr>
              <a:t>Afflicted in every way</a:t>
            </a:r>
          </a:p>
          <a:p>
            <a:pPr>
              <a:buClr>
                <a:schemeClr val="accent4">
                  <a:lumMod val="60000"/>
                  <a:lumOff val="40000"/>
                </a:schemeClr>
              </a:buClr>
              <a:buSzPct val="85000"/>
            </a:pPr>
            <a:r>
              <a:rPr lang="en-US" sz="3200" dirty="0">
                <a:latin typeface="+mj-lt"/>
              </a:rPr>
              <a:t>Perplexed</a:t>
            </a:r>
          </a:p>
          <a:p>
            <a:pPr>
              <a:buClr>
                <a:schemeClr val="accent4">
                  <a:lumMod val="60000"/>
                  <a:lumOff val="40000"/>
                </a:schemeClr>
              </a:buClr>
              <a:buSzPct val="85000"/>
            </a:pPr>
            <a:r>
              <a:rPr lang="en-US" sz="3200" dirty="0">
                <a:latin typeface="+mj-lt"/>
              </a:rPr>
              <a:t>Persecuted</a:t>
            </a:r>
          </a:p>
          <a:p>
            <a:pPr>
              <a:buClr>
                <a:schemeClr val="accent4">
                  <a:lumMod val="60000"/>
                  <a:lumOff val="40000"/>
                </a:schemeClr>
              </a:buClr>
              <a:buSzPct val="85000"/>
            </a:pPr>
            <a:r>
              <a:rPr lang="en-US" sz="3200" dirty="0">
                <a:latin typeface="+mj-lt"/>
              </a:rPr>
              <a:t>Struck down</a:t>
            </a:r>
            <a:endParaRPr lang="en-US" sz="2800" dirty="0">
              <a:latin typeface="+mj-lt"/>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280458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36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259492" y="1040027"/>
            <a:ext cx="8276967" cy="892552"/>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7 </a:t>
            </a:r>
            <a:r>
              <a:rPr lang="en-US" sz="2400" i="1" dirty="0">
                <a:latin typeface="Calibri" panose="020F0502020204030204" pitchFamily="34" charset="0"/>
                <a:ea typeface="Times New Roman" panose="02020603050405020304" pitchFamily="18" charset="0"/>
                <a:cs typeface="Times New Roman" panose="02020603050405020304" pitchFamily="18" charset="0"/>
              </a:rPr>
              <a:t>But we have this </a:t>
            </a:r>
            <a:r>
              <a:rPr lang="en-US" sz="24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treasure</a:t>
            </a:r>
            <a:r>
              <a:rPr lang="en-US" sz="2400" i="1" dirty="0">
                <a:latin typeface="Calibri" panose="020F0502020204030204" pitchFamily="34" charset="0"/>
                <a:ea typeface="Times New Roman" panose="02020603050405020304" pitchFamily="18" charset="0"/>
                <a:cs typeface="Times New Roman" panose="02020603050405020304" pitchFamily="18" charset="0"/>
              </a:rPr>
              <a:t> in jars of clay, to show that the surpassing power belongs to God and not to us. </a:t>
            </a:r>
            <a:r>
              <a:rPr lang="en-US" sz="2800" i="1"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495300" y="2400300"/>
            <a:ext cx="8153400" cy="2677656"/>
          </a:xfrm>
          <a:prstGeom prst="rect">
            <a:avLst/>
          </a:prstGeom>
          <a:noFill/>
          <a:ln w="9525">
            <a:noFill/>
            <a:miter lim="800000"/>
            <a:headEnd/>
            <a:tailEnd/>
          </a:ln>
        </p:spPr>
        <p:txBody>
          <a:bodyPr wrap="square" anchor="t">
            <a:spAutoFit/>
          </a:bodyPr>
          <a:lstStyle/>
          <a:p>
            <a:pPr marR="0">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4 </a:t>
            </a:r>
            <a:r>
              <a:rPr lang="en-US" sz="2400" i="1" dirty="0">
                <a:latin typeface="Calibri" panose="020F0502020204030204" pitchFamily="34" charset="0"/>
                <a:ea typeface="Times New Roman" panose="02020603050405020304" pitchFamily="18" charset="0"/>
                <a:cs typeface="Times New Roman" panose="02020603050405020304" pitchFamily="18" charset="0"/>
              </a:rPr>
              <a:t>In their case the god of this world has blinded the minds of the unbelievers, to keep them from seeing the light of the gospel of the glory of Christ, who is the image of God.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5 </a:t>
            </a:r>
            <a:r>
              <a:rPr lang="en-US" sz="2400" i="1" dirty="0">
                <a:latin typeface="Calibri" panose="020F0502020204030204" pitchFamily="34" charset="0"/>
                <a:ea typeface="Times New Roman" panose="02020603050405020304" pitchFamily="18" charset="0"/>
                <a:cs typeface="Times New Roman" panose="02020603050405020304" pitchFamily="18" charset="0"/>
              </a:rPr>
              <a:t>For what we proclaim is not ourselves, but Jesus Christ as Lord, with ourselves as your servants for Jesus' sake.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6 </a:t>
            </a:r>
            <a:r>
              <a:rPr lang="en-US" sz="2400" i="1" dirty="0">
                <a:latin typeface="Calibri" panose="020F0502020204030204" pitchFamily="34" charset="0"/>
                <a:ea typeface="Times New Roman" panose="02020603050405020304" pitchFamily="18" charset="0"/>
                <a:cs typeface="Times New Roman" panose="02020603050405020304" pitchFamily="18" charset="0"/>
              </a:rPr>
              <a:t>For God, who said, “Let light shine out of darkness,” has shone in our hearts to give the light of the knowledge of the glory of God in the face of Jesus Christ.</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691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36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259492" y="1040027"/>
            <a:ext cx="8276967" cy="892552"/>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7 </a:t>
            </a:r>
            <a:r>
              <a:rPr lang="en-US" sz="2400" i="1" dirty="0">
                <a:latin typeface="Calibri" panose="020F0502020204030204" pitchFamily="34" charset="0"/>
                <a:ea typeface="Times New Roman" panose="02020603050405020304" pitchFamily="18" charset="0"/>
                <a:cs typeface="Times New Roman" panose="02020603050405020304" pitchFamily="18" charset="0"/>
              </a:rPr>
              <a:t>But we have this </a:t>
            </a:r>
            <a:r>
              <a:rPr lang="en-US" sz="24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treasure</a:t>
            </a:r>
            <a:r>
              <a:rPr lang="en-US" sz="2400" i="1" dirty="0">
                <a:latin typeface="Calibri" panose="020F0502020204030204" pitchFamily="34" charset="0"/>
                <a:ea typeface="Times New Roman" panose="02020603050405020304" pitchFamily="18" charset="0"/>
                <a:cs typeface="Times New Roman" panose="02020603050405020304" pitchFamily="18" charset="0"/>
              </a:rPr>
              <a:t> in jars of clay, to show that the surpassing power belongs to God and not to us. </a:t>
            </a:r>
            <a:r>
              <a:rPr lang="en-US" sz="2800" i="1"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495300" y="2400300"/>
            <a:ext cx="8153400" cy="2677656"/>
          </a:xfrm>
          <a:prstGeom prst="rect">
            <a:avLst/>
          </a:prstGeom>
          <a:noFill/>
          <a:ln w="9525">
            <a:noFill/>
            <a:miter lim="800000"/>
            <a:headEnd/>
            <a:tailEnd/>
          </a:ln>
        </p:spPr>
        <p:txBody>
          <a:bodyPr wrap="square" anchor="t">
            <a:spAutoFit/>
          </a:bodyPr>
          <a:lstStyle/>
          <a:p>
            <a:pPr marR="0">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4 </a:t>
            </a:r>
            <a:r>
              <a:rPr lang="en-US" sz="2400" i="1" dirty="0">
                <a:latin typeface="Calibri" panose="020F0502020204030204" pitchFamily="34" charset="0"/>
                <a:ea typeface="Times New Roman" panose="02020603050405020304" pitchFamily="18" charset="0"/>
                <a:cs typeface="Times New Roman" panose="02020603050405020304" pitchFamily="18" charset="0"/>
              </a:rPr>
              <a:t>In their case the god of this world has blinded the minds of the unbelievers, to keep them from seeing </a:t>
            </a:r>
            <a:r>
              <a:rPr lang="en-US" sz="24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the light of the gospel of the glory of Christ</a:t>
            </a:r>
            <a:r>
              <a:rPr lang="en-US" sz="2400" i="1" dirty="0">
                <a:latin typeface="Calibri" panose="020F0502020204030204" pitchFamily="34" charset="0"/>
                <a:ea typeface="Times New Roman" panose="02020603050405020304" pitchFamily="18" charset="0"/>
                <a:cs typeface="Times New Roman" panose="02020603050405020304" pitchFamily="18" charset="0"/>
              </a:rPr>
              <a:t>, who is the image of God.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5 </a:t>
            </a:r>
            <a:r>
              <a:rPr lang="en-US" sz="2400" i="1" dirty="0">
                <a:latin typeface="Calibri" panose="020F0502020204030204" pitchFamily="34" charset="0"/>
                <a:ea typeface="Times New Roman" panose="02020603050405020304" pitchFamily="18" charset="0"/>
                <a:cs typeface="Times New Roman" panose="02020603050405020304" pitchFamily="18" charset="0"/>
              </a:rPr>
              <a:t>For what we proclaim is not ourselves, but Jesus Christ as Lord, with ourselves as your servants for Jesus' sake. </a:t>
            </a:r>
            <a:r>
              <a:rPr lang="en-US" sz="2400" b="1" i="1" baseline="30000" dirty="0">
                <a:latin typeface="Calibri" panose="020F0502020204030204" pitchFamily="34" charset="0"/>
                <a:ea typeface="Times New Roman" panose="02020603050405020304" pitchFamily="18" charset="0"/>
                <a:cs typeface="Times New Roman" panose="02020603050405020304" pitchFamily="18" charset="0"/>
              </a:rPr>
              <a:t>6 </a:t>
            </a:r>
            <a:r>
              <a:rPr lang="en-US" sz="2400" i="1" dirty="0">
                <a:latin typeface="Calibri" panose="020F0502020204030204" pitchFamily="34" charset="0"/>
                <a:ea typeface="Times New Roman" panose="02020603050405020304" pitchFamily="18" charset="0"/>
                <a:cs typeface="Times New Roman" panose="02020603050405020304" pitchFamily="18" charset="0"/>
              </a:rPr>
              <a:t>For God, who said, “Let light shine out of darkness,” has shone in our hearts to give</a:t>
            </a:r>
            <a:r>
              <a:rPr lang="en-US" sz="24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 the light of the knowledge of the glory of God in the face of Jesus Christ.</a:t>
            </a:r>
            <a:endParaRPr lang="en-US" b="1" dirty="0">
              <a:solidFill>
                <a:srgbClr val="FFFF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101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36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114300" y="1023551"/>
            <a:ext cx="8915400" cy="4524315"/>
          </a:xfrm>
          <a:prstGeom prst="rect">
            <a:avLst/>
          </a:prstGeom>
          <a:noFill/>
          <a:ln w="9525">
            <a:noFill/>
            <a:miter lim="800000"/>
            <a:headEnd/>
            <a:tailEnd/>
          </a:ln>
        </p:spPr>
        <p:txBody>
          <a:bodyPr wrap="square" anchor="t">
            <a:spAutoFit/>
          </a:bodyPr>
          <a:lstStyle/>
          <a:p>
            <a:pPr marR="0" algn="just">
              <a:spcBef>
                <a:spcPts val="0"/>
              </a:spcBef>
              <a:spcAft>
                <a:spcPts val="0"/>
              </a:spcAft>
            </a:pP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7 </a:t>
            </a:r>
            <a:r>
              <a:rPr lang="en-US" i="1" dirty="0">
                <a:latin typeface="Calibri" panose="020F0502020204030204" pitchFamily="34" charset="0"/>
                <a:ea typeface="Times New Roman" panose="02020603050405020304" pitchFamily="18" charset="0"/>
                <a:cs typeface="Times New Roman" panose="02020603050405020304" pitchFamily="18" charset="0"/>
              </a:rPr>
              <a:t>But we have this treasure in jars of clay, to show that the surpassing power belongs to God and not to us.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8 </a:t>
            </a:r>
            <a:r>
              <a:rPr lang="en-US" i="1" dirty="0">
                <a:latin typeface="Calibri" panose="020F0502020204030204" pitchFamily="34" charset="0"/>
                <a:ea typeface="Times New Roman" panose="02020603050405020304" pitchFamily="18" charset="0"/>
                <a:cs typeface="Times New Roman" panose="02020603050405020304" pitchFamily="18" charset="0"/>
              </a:rPr>
              <a:t>We are afflicted in every way, but not crushed; perplexed, but not driven to despair;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9 </a:t>
            </a:r>
            <a:r>
              <a:rPr lang="en-US" i="1" dirty="0">
                <a:latin typeface="Calibri" panose="020F0502020204030204" pitchFamily="34" charset="0"/>
                <a:ea typeface="Times New Roman" panose="02020603050405020304" pitchFamily="18" charset="0"/>
                <a:cs typeface="Times New Roman" panose="02020603050405020304" pitchFamily="18" charset="0"/>
              </a:rPr>
              <a:t>persecuted, but not forsaken; struck down, but not destroyed;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10 </a:t>
            </a:r>
            <a:r>
              <a:rPr lang="en-US" i="1" dirty="0">
                <a:latin typeface="Calibri" panose="020F0502020204030204" pitchFamily="34" charset="0"/>
                <a:ea typeface="Times New Roman" panose="02020603050405020304" pitchFamily="18" charset="0"/>
                <a:cs typeface="Times New Roman" panose="02020603050405020304" pitchFamily="18" charset="0"/>
              </a:rPr>
              <a:t>always carrying in the body the death of Jesus, so that the life of Jesus may also be manifested in our bodies.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11 </a:t>
            </a:r>
            <a:r>
              <a:rPr lang="en-US" i="1" dirty="0">
                <a:latin typeface="Calibri" panose="020F0502020204030204" pitchFamily="34" charset="0"/>
                <a:ea typeface="Times New Roman" panose="02020603050405020304" pitchFamily="18" charset="0"/>
                <a:cs typeface="Times New Roman" panose="02020603050405020304" pitchFamily="18" charset="0"/>
              </a:rPr>
              <a:t>For we who live are always being given over to death for Jesus' sake, so that the life of Jesus also may be manifested in our mortal flesh.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12 </a:t>
            </a:r>
            <a:r>
              <a:rPr lang="en-US" i="1" dirty="0">
                <a:latin typeface="Calibri" panose="020F0502020204030204" pitchFamily="34" charset="0"/>
                <a:ea typeface="Times New Roman" panose="02020603050405020304" pitchFamily="18" charset="0"/>
                <a:cs typeface="Times New Roman" panose="02020603050405020304" pitchFamily="18" charset="0"/>
              </a:rPr>
              <a:t>So death is at work in us, but life in you.</a:t>
            </a:r>
            <a:endParaRPr lang="en-US" dirty="0">
              <a:latin typeface="Times New Roman" panose="02020603050405020304" pitchFamily="18" charset="0"/>
              <a:ea typeface="Times New Roman" panose="02020603050405020304" pitchFamily="18" charset="0"/>
            </a:endParaRPr>
          </a:p>
          <a:p>
            <a:pPr marR="0" algn="just">
              <a:spcBef>
                <a:spcPts val="0"/>
              </a:spcBef>
              <a:spcAft>
                <a:spcPts val="0"/>
              </a:spcAft>
            </a:pP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13 </a:t>
            </a:r>
            <a:r>
              <a:rPr lang="en-US" i="1" dirty="0">
                <a:latin typeface="Calibri" panose="020F0502020204030204" pitchFamily="34" charset="0"/>
                <a:ea typeface="Times New Roman" panose="02020603050405020304" pitchFamily="18" charset="0"/>
                <a:cs typeface="Times New Roman" panose="02020603050405020304" pitchFamily="18" charset="0"/>
              </a:rPr>
              <a:t>Since we have the same spirit of faith according to what has been written, “I believed, and so I spoke,” we also believe, and so we also speak,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14 </a:t>
            </a:r>
            <a:r>
              <a:rPr lang="en-US" i="1" dirty="0">
                <a:latin typeface="Calibri" panose="020F0502020204030204" pitchFamily="34" charset="0"/>
                <a:ea typeface="Times New Roman" panose="02020603050405020304" pitchFamily="18" charset="0"/>
                <a:cs typeface="Times New Roman" panose="02020603050405020304" pitchFamily="18" charset="0"/>
              </a:rPr>
              <a:t>knowing that he who raised the Lord Jesus will raise us also with Jesus and bring us with you into his presence.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15 </a:t>
            </a:r>
            <a:r>
              <a:rPr lang="en-US" i="1" dirty="0">
                <a:latin typeface="Calibri" panose="020F0502020204030204" pitchFamily="34" charset="0"/>
                <a:ea typeface="Times New Roman" panose="02020603050405020304" pitchFamily="18" charset="0"/>
                <a:cs typeface="Times New Roman" panose="02020603050405020304" pitchFamily="18" charset="0"/>
              </a:rPr>
              <a:t>For it is all for your sake, so that as grace extends to more and more people it may increase thanksgiving, to the glory of God.</a:t>
            </a:r>
            <a:endParaRPr lang="en-US" dirty="0">
              <a:latin typeface="Times New Roman" panose="02020603050405020304" pitchFamily="18" charset="0"/>
              <a:ea typeface="Times New Roman" panose="02020603050405020304" pitchFamily="18" charset="0"/>
            </a:endParaRPr>
          </a:p>
          <a:p>
            <a:pPr marR="0" algn="just">
              <a:spcBef>
                <a:spcPts val="0"/>
              </a:spcBef>
              <a:spcAft>
                <a:spcPts val="0"/>
              </a:spcAft>
            </a:pP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16 </a:t>
            </a:r>
            <a:r>
              <a:rPr lang="en-US" i="1" dirty="0">
                <a:latin typeface="Calibri" panose="020F0502020204030204" pitchFamily="34" charset="0"/>
                <a:ea typeface="Times New Roman" panose="02020603050405020304" pitchFamily="18" charset="0"/>
                <a:cs typeface="Times New Roman" panose="02020603050405020304" pitchFamily="18" charset="0"/>
              </a:rPr>
              <a:t>So we do not lose heart. Though our outer self is wasting away, our inner self is being renewed day by day.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17 </a:t>
            </a:r>
            <a:r>
              <a:rPr lang="en-US" i="1" dirty="0">
                <a:latin typeface="Calibri" panose="020F0502020204030204" pitchFamily="34" charset="0"/>
                <a:ea typeface="Times New Roman" panose="02020603050405020304" pitchFamily="18" charset="0"/>
                <a:cs typeface="Times New Roman" panose="02020603050405020304" pitchFamily="18" charset="0"/>
              </a:rPr>
              <a:t>For this light momentary affliction is preparing for us an eternal weight of glory beyond all comparison, </a:t>
            </a:r>
            <a:r>
              <a:rPr lang="en-US" b="1" i="1" baseline="30000" dirty="0">
                <a:latin typeface="Calibri" panose="020F0502020204030204" pitchFamily="34" charset="0"/>
                <a:ea typeface="Times New Roman" panose="02020603050405020304" pitchFamily="18" charset="0"/>
                <a:cs typeface="Times New Roman" panose="02020603050405020304" pitchFamily="18" charset="0"/>
              </a:rPr>
              <a:t>18 </a:t>
            </a:r>
            <a:r>
              <a:rPr lang="en-US" i="1" dirty="0">
                <a:latin typeface="Calibri" panose="020F0502020204030204" pitchFamily="34" charset="0"/>
                <a:ea typeface="Times New Roman" panose="02020603050405020304" pitchFamily="18" charset="0"/>
                <a:cs typeface="Times New Roman" panose="02020603050405020304" pitchFamily="18" charset="0"/>
              </a:rPr>
              <a:t>as we look not to the things that are seen but to the things that are unseen. For the things that are seen are transient, but the things that are unseen are eternal.</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718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76300" y="342900"/>
            <a:ext cx="7696200" cy="762000"/>
          </a:xfrm>
        </p:spPr>
        <p:txBody>
          <a:bodyPr>
            <a:noAutofit/>
          </a:bodyPr>
          <a:lstStyle/>
          <a:p>
            <a:pPr algn="ctr" eaLnBrk="1" hangingPunct="1"/>
            <a:r>
              <a:rPr lang="en-US" sz="36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609600" y="1714500"/>
            <a:ext cx="8229600" cy="1384995"/>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18 </a:t>
            </a:r>
            <a:r>
              <a:rPr lang="en-US" sz="2800" i="1" dirty="0">
                <a:latin typeface="Calibri" panose="020F0502020204030204" pitchFamily="34" charset="0"/>
                <a:ea typeface="Times New Roman" panose="02020603050405020304" pitchFamily="18" charset="0"/>
                <a:cs typeface="Times New Roman" panose="02020603050405020304" pitchFamily="18" charset="0"/>
              </a:rPr>
              <a:t>as we look not to the things that are seen but to the things that are unseen. For the things that are seen are transient, but the things that are unseen are eternal.</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645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36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486033" y="1489835"/>
            <a:ext cx="8276967" cy="1384995"/>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14 </a:t>
            </a:r>
            <a:r>
              <a:rPr lang="en-US" sz="2800" i="1" dirty="0">
                <a:latin typeface="Calibri" panose="020F0502020204030204" pitchFamily="34" charset="0"/>
                <a:ea typeface="Times New Roman" panose="02020603050405020304" pitchFamily="18" charset="0"/>
                <a:cs typeface="Times New Roman" panose="02020603050405020304" pitchFamily="18" charset="0"/>
              </a:rPr>
              <a:t>knowing that he who raised the Lord Jesus will raise us also with Jesus and bring us with you into his presence. </a:t>
            </a:r>
            <a:endParaRPr lang="en-US" dirty="0">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813486" y="3162300"/>
            <a:ext cx="81534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16 </a:t>
            </a:r>
            <a:r>
              <a:rPr lang="en-US" sz="2800" i="1" dirty="0">
                <a:latin typeface="Calibri" panose="020F0502020204030204" pitchFamily="34" charset="0"/>
                <a:ea typeface="Times New Roman" panose="02020603050405020304" pitchFamily="18" charset="0"/>
                <a:cs typeface="Times New Roman" panose="02020603050405020304" pitchFamily="18" charset="0"/>
              </a:rPr>
              <a:t>So we do not lose heart. Though our outer self is wasting away, our inner self is being renewed day by day.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17 </a:t>
            </a:r>
            <a:r>
              <a:rPr lang="en-US" sz="2800" i="1" dirty="0">
                <a:latin typeface="Calibri" panose="020F0502020204030204" pitchFamily="34" charset="0"/>
                <a:ea typeface="Times New Roman" panose="02020603050405020304" pitchFamily="18" charset="0"/>
                <a:cs typeface="Times New Roman" panose="02020603050405020304" pitchFamily="18" charset="0"/>
              </a:rPr>
              <a:t>For this light momentary affliction is preparing for us an eternal weight of glory beyond all comparison,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075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191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609600" y="1980337"/>
            <a:ext cx="8153400" cy="1754326"/>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17 </a:t>
            </a:r>
            <a:r>
              <a:rPr lang="en-US" sz="3600" i="1" dirty="0">
                <a:latin typeface="Calibri" panose="020F0502020204030204" pitchFamily="34" charset="0"/>
                <a:ea typeface="Times New Roman" panose="02020603050405020304" pitchFamily="18" charset="0"/>
                <a:cs typeface="Times New Roman" panose="02020603050405020304" pitchFamily="18" charset="0"/>
              </a:rPr>
              <a:t>For this light momentary affliction is preparing for us an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eternal</a:t>
            </a:r>
            <a:r>
              <a:rPr lang="en-US" sz="3600" i="1" dirty="0">
                <a:latin typeface="Calibri" panose="020F0502020204030204" pitchFamily="34" charset="0"/>
                <a:ea typeface="Times New Roman" panose="02020603050405020304" pitchFamily="18" charset="0"/>
                <a:cs typeface="Times New Roman" panose="02020603050405020304" pitchFamily="18" charset="0"/>
              </a:rPr>
              <a:t> weight of glory beyond all comparison,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256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191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609600" y="1980337"/>
            <a:ext cx="8153400" cy="1754326"/>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17 </a:t>
            </a:r>
            <a:r>
              <a:rPr lang="en-US" sz="3600" i="1" dirty="0">
                <a:latin typeface="Calibri" panose="020F0502020204030204" pitchFamily="34" charset="0"/>
                <a:ea typeface="Times New Roman" panose="02020603050405020304" pitchFamily="18" charset="0"/>
                <a:cs typeface="Times New Roman" panose="02020603050405020304" pitchFamily="18" charset="0"/>
              </a:rPr>
              <a:t>For this light momentary affliction is preparing for us an eternal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weight</a:t>
            </a:r>
            <a:r>
              <a:rPr lang="en-US" sz="3600" i="1" dirty="0">
                <a:latin typeface="Calibri" panose="020F0502020204030204" pitchFamily="34" charset="0"/>
                <a:ea typeface="Times New Roman" panose="02020603050405020304" pitchFamily="18" charset="0"/>
                <a:cs typeface="Times New Roman" panose="02020603050405020304" pitchFamily="18" charset="0"/>
              </a:rPr>
              <a:t> of glory beyond all comparison,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429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191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609600" y="1980337"/>
            <a:ext cx="8153400" cy="1754326"/>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i="1" dirty="0">
                <a:latin typeface="Calibri" panose="020F0502020204030204" pitchFamily="34" charset="0"/>
                <a:ea typeface="Times New Roman" panose="02020603050405020304" pitchFamily="18" charset="0"/>
                <a:cs typeface="Times New Roman" panose="02020603050405020304" pitchFamily="18" charset="0"/>
              </a:rPr>
              <a:t> </a:t>
            </a:r>
            <a:r>
              <a:rPr lang="en-US" sz="3600" b="1" i="1" baseline="30000" dirty="0">
                <a:latin typeface="Calibri" panose="020F0502020204030204" pitchFamily="34" charset="0"/>
                <a:ea typeface="Times New Roman" panose="02020603050405020304" pitchFamily="18" charset="0"/>
                <a:cs typeface="Times New Roman" panose="02020603050405020304" pitchFamily="18" charset="0"/>
              </a:rPr>
              <a:t>17 </a:t>
            </a:r>
            <a:r>
              <a:rPr lang="en-US" sz="3600" i="1" dirty="0">
                <a:latin typeface="Calibri" panose="020F0502020204030204" pitchFamily="34" charset="0"/>
                <a:ea typeface="Times New Roman" panose="02020603050405020304" pitchFamily="18" charset="0"/>
                <a:cs typeface="Times New Roman" panose="02020603050405020304" pitchFamily="18" charset="0"/>
              </a:rPr>
              <a:t>For this light momentary affliction is preparing for us an eternal weight of </a:t>
            </a:r>
            <a:r>
              <a:rPr lang="en-US" sz="36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glory</a:t>
            </a:r>
            <a:r>
              <a:rPr lang="en-US" sz="3600" i="1" dirty="0">
                <a:latin typeface="Calibri" panose="020F0502020204030204" pitchFamily="34" charset="0"/>
                <a:ea typeface="Times New Roman" panose="02020603050405020304" pitchFamily="18" charset="0"/>
                <a:cs typeface="Times New Roman" panose="02020603050405020304" pitchFamily="18" charset="0"/>
              </a:rPr>
              <a:t> beyond all comparison,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5363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381000" y="1485900"/>
            <a:ext cx="8229600" cy="2677656"/>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10 </a:t>
            </a:r>
            <a:r>
              <a:rPr lang="en-US" sz="2800" i="1" dirty="0">
                <a:latin typeface="Calibri" panose="020F0502020204030204" pitchFamily="34" charset="0"/>
                <a:ea typeface="Times New Roman" panose="02020603050405020304" pitchFamily="18" charset="0"/>
                <a:cs typeface="Times New Roman" panose="02020603050405020304" pitchFamily="18" charset="0"/>
              </a:rPr>
              <a:t>always carrying in the body the death of Jesus, so that the life of Jesus may also be manifested in our bodies.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11 </a:t>
            </a:r>
            <a:r>
              <a:rPr lang="en-US" sz="2800" i="1" dirty="0">
                <a:latin typeface="Calibri" panose="020F0502020204030204" pitchFamily="34" charset="0"/>
                <a:ea typeface="Times New Roman" panose="02020603050405020304" pitchFamily="18" charset="0"/>
                <a:cs typeface="Times New Roman" panose="02020603050405020304" pitchFamily="18" charset="0"/>
              </a:rPr>
              <a:t>For we who live are always being given over to death for Jesus' sake, so that the life of Jesus also may be manifested in our mortal flesh.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12 </a:t>
            </a:r>
            <a:r>
              <a:rPr lang="en-US" sz="2800" i="1" dirty="0">
                <a:latin typeface="Calibri" panose="020F0502020204030204" pitchFamily="34" charset="0"/>
                <a:ea typeface="Times New Roman" panose="02020603050405020304" pitchFamily="18" charset="0"/>
                <a:cs typeface="Times New Roman" panose="02020603050405020304" pitchFamily="18" charset="0"/>
              </a:rPr>
              <a:t>So death is at work in us, but life in you.</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98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266700"/>
            <a:ext cx="7696200" cy="762000"/>
          </a:xfrm>
        </p:spPr>
        <p:txBody>
          <a:bodyPr>
            <a:noAutofit/>
          </a:bodyPr>
          <a:lstStyle/>
          <a:p>
            <a:pPr algn="ctr" eaLnBrk="1" hangingPunct="1"/>
            <a:r>
              <a:rPr lang="en-US" sz="4000" b="0" dirty="0">
                <a:solidFill>
                  <a:srgbClr val="FFFF66"/>
                </a:solidFill>
                <a:effectLst/>
                <a:latin typeface="Calibri" pitchFamily="34" charset="0"/>
              </a:rPr>
              <a:t>II Corinthians 4:7-18</a:t>
            </a:r>
          </a:p>
        </p:txBody>
      </p:sp>
      <p:sp>
        <p:nvSpPr>
          <p:cNvPr id="5" name="Rectangle 3"/>
          <p:cNvSpPr>
            <a:spLocks noChangeArrowheads="1"/>
          </p:cNvSpPr>
          <p:nvPr/>
        </p:nvSpPr>
        <p:spPr bwMode="auto">
          <a:xfrm>
            <a:off x="381000" y="1485900"/>
            <a:ext cx="8229600" cy="2677656"/>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10 </a:t>
            </a:r>
            <a:r>
              <a:rPr lang="en-US" sz="2800" i="1" dirty="0">
                <a:latin typeface="Calibri" panose="020F0502020204030204" pitchFamily="34" charset="0"/>
                <a:ea typeface="Times New Roman" panose="02020603050405020304" pitchFamily="18" charset="0"/>
                <a:cs typeface="Times New Roman" panose="02020603050405020304" pitchFamily="18" charset="0"/>
              </a:rPr>
              <a:t>always carrying in the body the death of Jesus, so that </a:t>
            </a:r>
            <a:r>
              <a:rPr lang="en-US" sz="28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the life of Jesus may also be manifested in our bodies.</a:t>
            </a:r>
            <a:r>
              <a:rPr lang="en-US" sz="2800"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11 </a:t>
            </a:r>
            <a:r>
              <a:rPr lang="en-US" sz="2800" i="1" dirty="0">
                <a:latin typeface="Calibri" panose="020F0502020204030204" pitchFamily="34" charset="0"/>
                <a:ea typeface="Times New Roman" panose="02020603050405020304" pitchFamily="18" charset="0"/>
                <a:cs typeface="Times New Roman" panose="02020603050405020304" pitchFamily="18" charset="0"/>
              </a:rPr>
              <a:t>For we who live are always being given over to death for Jesus' sake, so that </a:t>
            </a:r>
            <a:r>
              <a:rPr lang="en-US" sz="2800" b="1" i="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the life of Jesus also may be manifested in our mortal flesh</a:t>
            </a:r>
            <a:r>
              <a:rPr lang="en-US" sz="2800" i="1" dirty="0">
                <a:latin typeface="Calibri" panose="020F0502020204030204" pitchFamily="34" charset="0"/>
                <a:ea typeface="Times New Roman" panose="02020603050405020304" pitchFamily="18" charset="0"/>
                <a:cs typeface="Times New Roman" panose="02020603050405020304" pitchFamily="18" charset="0"/>
              </a:rPr>
              <a:t>. </a:t>
            </a:r>
            <a:r>
              <a:rPr lang="en-US" sz="2800" b="1" i="1" baseline="30000" dirty="0">
                <a:latin typeface="Calibri" panose="020F0502020204030204" pitchFamily="34" charset="0"/>
                <a:ea typeface="Times New Roman" panose="02020603050405020304" pitchFamily="18" charset="0"/>
                <a:cs typeface="Times New Roman" panose="02020603050405020304" pitchFamily="18" charset="0"/>
              </a:rPr>
              <a:t>12 </a:t>
            </a:r>
            <a:r>
              <a:rPr lang="en-US" sz="2800" i="1" dirty="0">
                <a:latin typeface="Calibri" panose="020F0502020204030204" pitchFamily="34" charset="0"/>
                <a:ea typeface="Times New Roman" panose="02020603050405020304" pitchFamily="18" charset="0"/>
                <a:cs typeface="Times New Roman" panose="02020603050405020304" pitchFamily="18" charset="0"/>
              </a:rPr>
              <a:t>So death is at work in us, but life in you.</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9064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Custom 5">
      <a:dk1>
        <a:srgbClr val="5F49E4"/>
      </a:dk1>
      <a:lt1>
        <a:sysClr val="window" lastClr="FFFFFF"/>
      </a:lt1>
      <a:dk2>
        <a:srgbClr val="160C51"/>
      </a:dk2>
      <a:lt2>
        <a:srgbClr val="C2C2C2"/>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15665</TotalTime>
  <Words>62</Words>
  <Application>Microsoft Office PowerPoint</Application>
  <PresentationFormat>On-screen Show (16:10)</PresentationFormat>
  <Paragraphs>37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Constantia</vt:lpstr>
      <vt:lpstr>Tahoma</vt:lpstr>
      <vt:lpstr>Times New Roman</vt:lpstr>
      <vt:lpstr>Wingdings 2</vt:lpstr>
      <vt:lpstr>1_Flow</vt:lpstr>
      <vt:lpstr>PowerPoint Presentation</vt:lpstr>
      <vt:lpstr>II Corinthians 4:7-18</vt:lpstr>
      <vt:lpstr>II Corinthians 4:7-18</vt:lpstr>
      <vt:lpstr>II Corinthians 4:7-18</vt:lpstr>
      <vt:lpstr>II Corinthians 4:7-18</vt:lpstr>
      <vt:lpstr>II Corinthians 4:7-18</vt:lpstr>
      <vt:lpstr>II Corinthians 4:7-18</vt:lpstr>
      <vt:lpstr>II Corinthians 4:7-18</vt:lpstr>
      <vt:lpstr>II Corinthians 4:7-18</vt:lpstr>
      <vt:lpstr>II Corinthians 4:7-18</vt:lpstr>
      <vt:lpstr>II Corinthians 4:7-18</vt:lpstr>
      <vt:lpstr>How Paul Suffered</vt:lpstr>
      <vt:lpstr>II Corinthians 4:7-18</vt:lpstr>
      <vt:lpstr>II Corinthians 4:7-18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Russ LaGrone</cp:lastModifiedBy>
  <cp:revision>163</cp:revision>
  <dcterms:created xsi:type="dcterms:W3CDTF">2007-11-30T02:06:12Z</dcterms:created>
  <dcterms:modified xsi:type="dcterms:W3CDTF">2019-11-03T02:03:31Z</dcterms:modified>
</cp:coreProperties>
</file>