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329" r:id="rId2"/>
    <p:sldId id="328" r:id="rId3"/>
    <p:sldId id="349" r:id="rId4"/>
    <p:sldId id="330" r:id="rId5"/>
    <p:sldId id="331" r:id="rId6"/>
    <p:sldId id="332" r:id="rId7"/>
    <p:sldId id="335" r:id="rId8"/>
    <p:sldId id="333" r:id="rId9"/>
    <p:sldId id="334" r:id="rId10"/>
    <p:sldId id="336" r:id="rId11"/>
    <p:sldId id="338" r:id="rId12"/>
    <p:sldId id="339" r:id="rId13"/>
    <p:sldId id="340" r:id="rId14"/>
    <p:sldId id="341" r:id="rId15"/>
    <p:sldId id="342" r:id="rId16"/>
    <p:sldId id="343" r:id="rId17"/>
    <p:sldId id="344" r:id="rId18"/>
    <p:sldId id="345" r:id="rId19"/>
    <p:sldId id="346" r:id="rId20"/>
    <p:sldId id="347" r:id="rId21"/>
    <p:sldId id="348" r:id="rId22"/>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p:restoredTop sz="75528" autoAdjust="0"/>
  </p:normalViewPr>
  <p:slideViewPr>
    <p:cSldViewPr snapToGrid="0" snapToObjects="1">
      <p:cViewPr varScale="1">
        <p:scale>
          <a:sx n="94" d="100"/>
          <a:sy n="94" d="100"/>
        </p:scale>
        <p:origin x="20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EEC99-4122-A44B-B429-844E08AD4C97}" type="datetimeFigureOut">
              <a:rPr lang="en-US" smtClean="0"/>
              <a:t>11/6/2019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0ACD0-54E0-F24A-ABD4-F698D4C46894}" type="slidenum">
              <a:rPr lang="en-US" smtClean="0"/>
              <a:t>‹#›</a:t>
            </a:fld>
            <a:endParaRPr lang="en-US"/>
          </a:p>
        </p:txBody>
      </p:sp>
    </p:spTree>
    <p:extLst>
      <p:ext uri="{BB962C8B-B14F-4D97-AF65-F5344CB8AC3E}">
        <p14:creationId xmlns:p14="http://schemas.microsoft.com/office/powerpoint/2010/main" val="33151139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5</a:t>
            </a:fld>
            <a:endParaRPr lang="en-US"/>
          </a:p>
        </p:txBody>
      </p:sp>
    </p:spTree>
    <p:extLst>
      <p:ext uri="{BB962C8B-B14F-4D97-AF65-F5344CB8AC3E}">
        <p14:creationId xmlns:p14="http://schemas.microsoft.com/office/powerpoint/2010/main" val="112357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11</a:t>
            </a:fld>
            <a:endParaRPr lang="en-US"/>
          </a:p>
        </p:txBody>
      </p:sp>
    </p:spTree>
    <p:extLst>
      <p:ext uri="{BB962C8B-B14F-4D97-AF65-F5344CB8AC3E}">
        <p14:creationId xmlns:p14="http://schemas.microsoft.com/office/powerpoint/2010/main" val="113707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A0989-7152-EB4C-B282-353D99334435}"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DA0989-7152-EB4C-B282-353D99334435}"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DA0989-7152-EB4C-B282-353D99334435}"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DA0989-7152-EB4C-B282-353D99334435}"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A0989-7152-EB4C-B282-353D99334435}"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DA0989-7152-EB4C-B282-353D99334435}"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DA0989-7152-EB4C-B282-353D99334435}"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E0DA0989-7152-EB4C-B282-353D99334435}" type="datetimeFigureOut">
              <a:rPr lang="en-US" smtClean="0"/>
              <a:t>11/6/2019</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8A78F11-2F0D-F54F-BB23-36018D2AAE6D}" type="slidenum">
              <a:rPr lang="en-US" smtClean="0"/>
              <a:t>‹#›</a:t>
            </a:fld>
            <a:endParaRPr lang="en-US"/>
          </a:p>
        </p:txBody>
      </p:sp>
    </p:spTree>
    <p:extLst>
      <p:ext uri="{BB962C8B-B14F-4D97-AF65-F5344CB8AC3E}">
        <p14:creationId xmlns:p14="http://schemas.microsoft.com/office/powerpoint/2010/main" val="808684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4000" kern="1200">
          <a:solidFill>
            <a:schemeClr val="bg1">
              <a:lumMod val="9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lumMod val="9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lumMod val="9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lumMod val="9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lumMod val="9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lumMod val="9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03105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50" y="1521354"/>
            <a:ext cx="7886700" cy="3787764"/>
          </a:xfrm>
        </p:spPr>
        <p:txBody>
          <a:bodyPr>
            <a:normAutofit/>
          </a:bodyPr>
          <a:lstStyle/>
          <a:p>
            <a:pPr marL="0" indent="0" algn="ctr">
              <a:buNone/>
            </a:pPr>
            <a:r>
              <a:rPr lang="en-US" b="1" dirty="0">
                <a:latin typeface="Garamond" panose="02020404030301010803" pitchFamily="18" charset="0"/>
              </a:rPr>
              <a:t>Error / Impurity / Deceit </a:t>
            </a:r>
          </a:p>
          <a:p>
            <a:pPr marL="0" indent="0" algn="ctr">
              <a:buNone/>
            </a:pPr>
            <a:r>
              <a:rPr lang="en-US" b="1" dirty="0">
                <a:latin typeface="Garamond" panose="02020404030301010803" pitchFamily="18" charset="0"/>
              </a:rPr>
              <a:t>Pleasing to men / Word of flattery</a:t>
            </a:r>
          </a:p>
          <a:p>
            <a:pPr marL="0" indent="0" algn="ctr">
              <a:buNone/>
            </a:pPr>
            <a:r>
              <a:rPr lang="en-US" b="1" dirty="0">
                <a:latin typeface="Garamond" panose="02020404030301010803" pitchFamily="18" charset="0"/>
              </a:rPr>
              <a:t>Pretext for greed / Seek glory from anyone</a:t>
            </a:r>
          </a:p>
          <a:p>
            <a:pPr marL="0" indent="0" algn="ctr">
              <a:buNone/>
            </a:pPr>
            <a:endParaRPr lang="en-US" b="1" dirty="0">
              <a:latin typeface="Garamond" panose="02020404030301010803" pitchFamily="18" charset="0"/>
            </a:endParaRPr>
          </a:p>
          <a:p>
            <a:r>
              <a:rPr lang="en-US" b="1" dirty="0">
                <a:solidFill>
                  <a:srgbClr val="00B0F0"/>
                </a:solidFill>
                <a:latin typeface="Garamond" panose="02020404030301010803" pitchFamily="18" charset="0"/>
              </a:rPr>
              <a:t>Q: Why does Paul spend so many words describing what his preaching and teaching was </a:t>
            </a:r>
            <a:r>
              <a:rPr lang="en-US" b="1" u="sng" dirty="0">
                <a:solidFill>
                  <a:srgbClr val="00B0F0"/>
                </a:solidFill>
                <a:latin typeface="Garamond" panose="02020404030301010803" pitchFamily="18" charset="0"/>
              </a:rPr>
              <a:t>NOT</a:t>
            </a:r>
            <a:r>
              <a:rPr lang="en-US" b="1" dirty="0">
                <a:solidFill>
                  <a:srgbClr val="00B0F0"/>
                </a:solidFill>
                <a:latin typeface="Garamond" panose="02020404030301010803" pitchFamily="18" charset="0"/>
              </a:rPr>
              <a:t>?</a:t>
            </a:r>
          </a:p>
          <a:p>
            <a:pPr marL="0" indent="0" algn="ctr">
              <a:buNone/>
            </a:pPr>
            <a:endParaRPr lang="en-US" b="1" dirty="0">
              <a:latin typeface="Garamond" panose="02020404030301010803" pitchFamily="18" charset="0"/>
            </a:endParaRPr>
          </a:p>
        </p:txBody>
      </p:sp>
    </p:spTree>
    <p:extLst>
      <p:ext uri="{BB962C8B-B14F-4D97-AF65-F5344CB8AC3E}">
        <p14:creationId xmlns:p14="http://schemas.microsoft.com/office/powerpoint/2010/main" val="1540923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49" y="1521354"/>
            <a:ext cx="8036961" cy="2392278"/>
          </a:xfrm>
        </p:spPr>
        <p:txBody>
          <a:bodyPr>
            <a:noAutofit/>
          </a:bodyPr>
          <a:lstStyle/>
          <a:p>
            <a:r>
              <a:rPr lang="en-US" dirty="0">
                <a:latin typeface="Garamond" panose="02020404030301010803" pitchFamily="18" charset="0"/>
              </a:rPr>
              <a:t>Paul uses standard language about the Greco-Roman tradition of traveling ‘philosopher-teachers’ in order to distance himself from that persona. </a:t>
            </a:r>
          </a:p>
        </p:txBody>
      </p:sp>
      <p:pic>
        <p:nvPicPr>
          <p:cNvPr id="1026" name="Picture 2" descr="Image result for greco roman philosophy teachers">
            <a:extLst>
              <a:ext uri="{FF2B5EF4-FFF2-40B4-BE49-F238E27FC236}">
                <a16:creationId xmlns:a16="http://schemas.microsoft.com/office/drawing/2014/main" id="{40ADA1A1-7DAC-457D-91EA-2D65DD0FA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690" y="3182112"/>
            <a:ext cx="2094660" cy="21270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8650" y="3440944"/>
            <a:ext cx="5753862" cy="2081211"/>
          </a:xfrm>
          <a:prstGeom prst="rect">
            <a:avLst/>
          </a:prstGeom>
          <a:noFill/>
        </p:spPr>
        <p:txBody>
          <a:bodyPr wrap="square" rtlCol="0">
            <a:spAutoFit/>
          </a:bodyPr>
          <a:lstStyle/>
          <a:p>
            <a:pPr marL="171450" indent="-171450" defTabSz="685800">
              <a:lnSpc>
                <a:spcPct val="90000"/>
              </a:lnSpc>
              <a:spcBef>
                <a:spcPts val="750"/>
              </a:spcBef>
              <a:buFont typeface="Arial" panose="020B0604020202020204" pitchFamily="34" charset="0"/>
              <a:buChar char="•"/>
            </a:pPr>
            <a:r>
              <a:rPr lang="en-US" sz="3200" dirty="0">
                <a:solidFill>
                  <a:prstClr val="white">
                    <a:lumMod val="95000"/>
                  </a:prstClr>
                </a:solidFill>
                <a:latin typeface="Garamond" panose="02020404030301010803" pitchFamily="18" charset="0"/>
              </a:rPr>
              <a:t>Antithesis allows Paul to speak not of his own abilities, but as enabled by God to be a faithful preacher and model of Christ. </a:t>
            </a:r>
          </a:p>
          <a:p>
            <a:endParaRPr lang="en-US" dirty="0"/>
          </a:p>
        </p:txBody>
      </p:sp>
    </p:spTree>
    <p:extLst>
      <p:ext uri="{BB962C8B-B14F-4D97-AF65-F5344CB8AC3E}">
        <p14:creationId xmlns:p14="http://schemas.microsoft.com/office/powerpoint/2010/main" val="1715418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50" y="1521354"/>
            <a:ext cx="7886700" cy="3787764"/>
          </a:xfrm>
        </p:spPr>
        <p:txBody>
          <a:bodyPr>
            <a:normAutofit/>
          </a:bodyPr>
          <a:lstStyle/>
          <a:p>
            <a:r>
              <a:rPr lang="en-US" dirty="0">
                <a:latin typeface="Garamond" panose="02020404030301010803" pitchFamily="18" charset="0"/>
              </a:rPr>
              <a:t>Rather than avoiding or disregarding suffering, Paul is empowered through it (2:2)</a:t>
            </a:r>
          </a:p>
          <a:p>
            <a:pPr lvl="1"/>
            <a:r>
              <a:rPr lang="en-US" dirty="0">
                <a:latin typeface="Garamond" panose="02020404030301010803" pitchFamily="18" charset="0"/>
              </a:rPr>
              <a:t>Paul’s boldness was “in(by) our God.”</a:t>
            </a:r>
          </a:p>
          <a:p>
            <a:pPr lvl="1"/>
            <a:r>
              <a:rPr lang="en-US" dirty="0">
                <a:latin typeface="Garamond" panose="02020404030301010803" pitchFamily="18" charset="0"/>
              </a:rPr>
              <a:t>“opposition” (</a:t>
            </a:r>
            <a:r>
              <a:rPr lang="en-US" dirty="0" err="1">
                <a:latin typeface="Garamond" panose="02020404030301010803" pitchFamily="18" charset="0"/>
              </a:rPr>
              <a:t>agoni</a:t>
            </a:r>
            <a:r>
              <a:rPr lang="en-US" dirty="0">
                <a:latin typeface="Garamond" panose="02020404030301010803" pitchFamily="18" charset="0"/>
              </a:rPr>
              <a:t>) is a word referring to a contest in which one is typically opposed by another person. Here it refers to at least the accusations made by the Jews, but also may refer to other competing philosophical/religious ideas</a:t>
            </a:r>
          </a:p>
        </p:txBody>
      </p:sp>
    </p:spTree>
    <p:extLst>
      <p:ext uri="{BB962C8B-B14F-4D97-AF65-F5344CB8AC3E}">
        <p14:creationId xmlns:p14="http://schemas.microsoft.com/office/powerpoint/2010/main" val="3968783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50" y="1521354"/>
            <a:ext cx="7886700" cy="3787764"/>
          </a:xfrm>
        </p:spPr>
        <p:txBody>
          <a:bodyPr>
            <a:normAutofit/>
          </a:bodyPr>
          <a:lstStyle/>
          <a:p>
            <a:r>
              <a:rPr lang="en-US" dirty="0">
                <a:latin typeface="Garamond" panose="02020404030301010803" pitchFamily="18" charset="0"/>
              </a:rPr>
              <a:t>Rather than countering falsehood with self-virtue, Paul leans on approval from God (2:3-4)</a:t>
            </a:r>
          </a:p>
          <a:p>
            <a:pPr lvl="1"/>
            <a:r>
              <a:rPr lang="en-US" dirty="0">
                <a:latin typeface="Garamond" panose="02020404030301010803" pitchFamily="18" charset="0"/>
              </a:rPr>
              <a:t>Paul’s ‘virtue’ is God’s approval and faithfulness to him as a preacher of the Gospel.</a:t>
            </a:r>
          </a:p>
          <a:p>
            <a:pPr lvl="1"/>
            <a:r>
              <a:rPr lang="en-US" dirty="0">
                <a:latin typeface="Garamond" panose="02020404030301010803" pitchFamily="18" charset="0"/>
              </a:rPr>
              <a:t>“Just as we have been </a:t>
            </a:r>
            <a:r>
              <a:rPr lang="en-US" u="sng" dirty="0">
                <a:solidFill>
                  <a:srgbClr val="FFFF00"/>
                </a:solidFill>
                <a:latin typeface="Garamond" panose="02020404030301010803" pitchFamily="18" charset="0"/>
              </a:rPr>
              <a:t>approved</a:t>
            </a:r>
            <a:r>
              <a:rPr lang="en-US" dirty="0">
                <a:latin typeface="Garamond" panose="02020404030301010803" pitchFamily="18" charset="0"/>
              </a:rPr>
              <a:t> by God to be entrusted with the Gospel, so we speak not as pleasing men, but God who </a:t>
            </a:r>
            <a:r>
              <a:rPr lang="en-US" u="sng" dirty="0">
                <a:solidFill>
                  <a:srgbClr val="FFFF00"/>
                </a:solidFill>
                <a:latin typeface="Garamond" panose="02020404030301010803" pitchFamily="18" charset="0"/>
              </a:rPr>
              <a:t>examines</a:t>
            </a:r>
            <a:r>
              <a:rPr lang="en-US" dirty="0">
                <a:latin typeface="Garamond" panose="02020404030301010803" pitchFamily="18" charset="0"/>
              </a:rPr>
              <a:t> our hearts.”</a:t>
            </a:r>
          </a:p>
        </p:txBody>
      </p:sp>
    </p:spTree>
    <p:extLst>
      <p:ext uri="{BB962C8B-B14F-4D97-AF65-F5344CB8AC3E}">
        <p14:creationId xmlns:p14="http://schemas.microsoft.com/office/powerpoint/2010/main" val="3654542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50" y="1521354"/>
            <a:ext cx="7886700" cy="3787764"/>
          </a:xfrm>
        </p:spPr>
        <p:txBody>
          <a:bodyPr>
            <a:normAutofit/>
          </a:bodyPr>
          <a:lstStyle/>
          <a:p>
            <a:r>
              <a:rPr lang="en-US" dirty="0">
                <a:latin typeface="Garamond" panose="02020404030301010803" pitchFamily="18" charset="0"/>
              </a:rPr>
              <a:t>Rather than denying ambition by asserting authority, Paul responds with care and sacrifice (2:5-8)</a:t>
            </a:r>
          </a:p>
          <a:p>
            <a:pPr lvl="1"/>
            <a:r>
              <a:rPr lang="en-US" dirty="0">
                <a:latin typeface="Garamond" panose="02020404030301010803" pitchFamily="18" charset="0"/>
              </a:rPr>
              <a:t>v.6 – lit. ‘having power in weight to be as apostles of Christ.’</a:t>
            </a:r>
          </a:p>
          <a:p>
            <a:pPr lvl="1"/>
            <a:r>
              <a:rPr lang="en-US" dirty="0">
                <a:latin typeface="Garamond" panose="02020404030301010803" pitchFamily="18" charset="0"/>
              </a:rPr>
              <a:t>v.7 – BUT ‘we became gentle among you…’</a:t>
            </a:r>
          </a:p>
          <a:p>
            <a:pPr lvl="1"/>
            <a:r>
              <a:rPr lang="en-US" dirty="0">
                <a:latin typeface="Garamond" panose="02020404030301010803" pitchFamily="18" charset="0"/>
              </a:rPr>
              <a:t>v.8 – ‘…because you had become dear to us.’</a:t>
            </a:r>
          </a:p>
        </p:txBody>
      </p:sp>
    </p:spTree>
    <p:extLst>
      <p:ext uri="{BB962C8B-B14F-4D97-AF65-F5344CB8AC3E}">
        <p14:creationId xmlns:p14="http://schemas.microsoft.com/office/powerpoint/2010/main" val="1194977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50" y="1521354"/>
            <a:ext cx="7886700" cy="3787764"/>
          </a:xfrm>
        </p:spPr>
        <p:txBody>
          <a:bodyPr>
            <a:normAutofit/>
          </a:bodyPr>
          <a:lstStyle/>
          <a:p>
            <a:r>
              <a:rPr lang="en-US" dirty="0">
                <a:latin typeface="Garamond" panose="02020404030301010803" pitchFamily="18" charset="0"/>
              </a:rPr>
              <a:t>Rather than denying ambition by asserting authority, Paul responds with care and sacrifice (2:5-8)</a:t>
            </a:r>
          </a:p>
          <a:p>
            <a:pPr lvl="1"/>
            <a:r>
              <a:rPr lang="en-US" b="1" dirty="0">
                <a:solidFill>
                  <a:srgbClr val="00B0F0"/>
                </a:solidFill>
                <a:latin typeface="Garamond" panose="02020404030301010803" pitchFamily="18" charset="0"/>
              </a:rPr>
              <a:t>Q: How do the familial metaphors in this section underscore the relationship Paul is attempting to maintain with the church in this letter? How do they create relationships among the church members? </a:t>
            </a:r>
          </a:p>
          <a:p>
            <a:pPr lvl="1"/>
            <a:endParaRPr lang="en-US" dirty="0">
              <a:latin typeface="Garamond" panose="02020404030301010803" pitchFamily="18" charset="0"/>
            </a:endParaRPr>
          </a:p>
        </p:txBody>
      </p:sp>
    </p:spTree>
    <p:extLst>
      <p:ext uri="{BB962C8B-B14F-4D97-AF65-F5344CB8AC3E}">
        <p14:creationId xmlns:p14="http://schemas.microsoft.com/office/powerpoint/2010/main" val="1548520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50" y="1521354"/>
            <a:ext cx="7886700" cy="3787764"/>
          </a:xfrm>
        </p:spPr>
        <p:txBody>
          <a:bodyPr>
            <a:normAutofit/>
          </a:bodyPr>
          <a:lstStyle/>
          <a:p>
            <a:r>
              <a:rPr lang="en-US" dirty="0">
                <a:latin typeface="Garamond" panose="02020404030301010803" pitchFamily="18" charset="0"/>
              </a:rPr>
              <a:t>Paul’s teaching is inseparable from giving himself to those he taught (2:9-12)</a:t>
            </a:r>
          </a:p>
          <a:p>
            <a:pPr lvl="1"/>
            <a:r>
              <a:rPr lang="en-US" dirty="0">
                <a:latin typeface="Garamond" panose="02020404030301010803" pitchFamily="18" charset="0"/>
              </a:rPr>
              <a:t>“our toil and labor….night and day”</a:t>
            </a:r>
          </a:p>
          <a:p>
            <a:pPr lvl="1"/>
            <a:r>
              <a:rPr lang="en-US" dirty="0">
                <a:latin typeface="Garamond" panose="02020404030301010803" pitchFamily="18" charset="0"/>
              </a:rPr>
              <a:t>“not to be a burden to any of you”</a:t>
            </a:r>
          </a:p>
          <a:p>
            <a:pPr lvl="1"/>
            <a:r>
              <a:rPr lang="en-US" dirty="0">
                <a:latin typeface="Garamond" panose="02020404030301010803" pitchFamily="18" charset="0"/>
              </a:rPr>
              <a:t>“how holy and righteous and blameless was our conduct toward you”</a:t>
            </a:r>
          </a:p>
          <a:p>
            <a:pPr lvl="1"/>
            <a:r>
              <a:rPr lang="en-US" dirty="0">
                <a:latin typeface="Garamond" panose="02020404030301010803" pitchFamily="18" charset="0"/>
              </a:rPr>
              <a:t>“we exhorted…and encouraged and charged you”</a:t>
            </a:r>
          </a:p>
          <a:p>
            <a:pPr lvl="1"/>
            <a:r>
              <a:rPr lang="en-US" dirty="0">
                <a:latin typeface="Garamond" panose="02020404030301010803" pitchFamily="18" charset="0"/>
              </a:rPr>
              <a:t>“like a father with his children”</a:t>
            </a:r>
          </a:p>
          <a:p>
            <a:pPr lvl="1"/>
            <a:endParaRPr lang="en-US" dirty="0">
              <a:latin typeface="Garamond" panose="02020404030301010803" pitchFamily="18" charset="0"/>
            </a:endParaRPr>
          </a:p>
        </p:txBody>
      </p:sp>
    </p:spTree>
    <p:extLst>
      <p:ext uri="{BB962C8B-B14F-4D97-AF65-F5344CB8AC3E}">
        <p14:creationId xmlns:p14="http://schemas.microsoft.com/office/powerpoint/2010/main" val="3884691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50" y="1521354"/>
            <a:ext cx="7886700" cy="3787764"/>
          </a:xfrm>
        </p:spPr>
        <p:txBody>
          <a:bodyPr>
            <a:normAutofit/>
          </a:bodyPr>
          <a:lstStyle/>
          <a:p>
            <a:r>
              <a:rPr lang="en-US" dirty="0">
                <a:latin typeface="Garamond" panose="02020404030301010803" pitchFamily="18" charset="0"/>
              </a:rPr>
              <a:t>Cf. 1 Corinthians 9:18</a:t>
            </a:r>
          </a:p>
          <a:p>
            <a:pPr marL="0" indent="0" algn="ctr">
              <a:buNone/>
            </a:pPr>
            <a:r>
              <a:rPr lang="en-US" i="1" dirty="0"/>
              <a:t>“What then is my reward? That, when I preach the gospel, I may offer the gospel without charge, so as </a:t>
            </a:r>
            <a:r>
              <a:rPr lang="en-US" i="1" dirty="0">
                <a:solidFill>
                  <a:srgbClr val="FFFF00"/>
                </a:solidFill>
              </a:rPr>
              <a:t>not to make full use of my right </a:t>
            </a:r>
            <a:r>
              <a:rPr lang="en-US" i="1" dirty="0"/>
              <a:t>in the gospel.”</a:t>
            </a:r>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1175852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anose="02020404030301010803" pitchFamily="18" charset="0"/>
              </a:rPr>
              <a:t>Paul’s Character as an Evangelist (2:3-12)</a:t>
            </a:r>
          </a:p>
        </p:txBody>
      </p:sp>
      <p:sp>
        <p:nvSpPr>
          <p:cNvPr id="3" name="Content Placeholder 2"/>
          <p:cNvSpPr>
            <a:spLocks noGrp="1"/>
          </p:cNvSpPr>
          <p:nvPr>
            <p:ph idx="1"/>
          </p:nvPr>
        </p:nvSpPr>
        <p:spPr>
          <a:xfrm>
            <a:off x="628650" y="1521354"/>
            <a:ext cx="7886700" cy="3787764"/>
          </a:xfrm>
        </p:spPr>
        <p:txBody>
          <a:bodyPr>
            <a:normAutofit lnSpcReduction="10000"/>
          </a:bodyPr>
          <a:lstStyle/>
          <a:p>
            <a:r>
              <a:rPr lang="en-US" dirty="0">
                <a:latin typeface="Garamond" panose="02020404030301010803" pitchFamily="18" charset="0"/>
              </a:rPr>
              <a:t>Ultimately, the point of Paul’s character was not purely moralistic virtue, but ‘walking worthy of God.’ </a:t>
            </a:r>
          </a:p>
          <a:p>
            <a:pPr lvl="1"/>
            <a:r>
              <a:rPr lang="en-US" dirty="0">
                <a:latin typeface="Garamond" panose="02020404030301010803" pitchFamily="18" charset="0"/>
              </a:rPr>
              <a:t>‘who calls you’ – language of election/calling is meant to define God’s people</a:t>
            </a:r>
          </a:p>
          <a:p>
            <a:pPr lvl="1"/>
            <a:r>
              <a:rPr lang="en-US" dirty="0">
                <a:latin typeface="Garamond" panose="02020404030301010803" pitchFamily="18" charset="0"/>
              </a:rPr>
              <a:t>‘into his own kingdom and glory’ – both of these are eschatological terms for Paul, representing the future coming of the Lord Jesus and the resurrected state (1 </a:t>
            </a:r>
            <a:r>
              <a:rPr lang="en-US" dirty="0" err="1">
                <a:latin typeface="Garamond" panose="02020404030301010803" pitchFamily="18" charset="0"/>
              </a:rPr>
              <a:t>Cor</a:t>
            </a:r>
            <a:r>
              <a:rPr lang="en-US" dirty="0">
                <a:latin typeface="Garamond" panose="02020404030301010803" pitchFamily="18" charset="0"/>
              </a:rPr>
              <a:t> 15, Phil 3:20-21)</a:t>
            </a:r>
          </a:p>
        </p:txBody>
      </p:sp>
    </p:spTree>
    <p:extLst>
      <p:ext uri="{BB962C8B-B14F-4D97-AF65-F5344CB8AC3E}">
        <p14:creationId xmlns:p14="http://schemas.microsoft.com/office/powerpoint/2010/main" val="1911137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Imitators in Suffering (2:13-16)</a:t>
            </a:r>
            <a:endParaRPr lang="en-US" dirty="0">
              <a:latin typeface="Garamond" panose="02020404030301010803" pitchFamily="18" charset="0"/>
            </a:endParaRPr>
          </a:p>
        </p:txBody>
      </p:sp>
      <p:sp>
        <p:nvSpPr>
          <p:cNvPr id="3" name="Content Placeholder 2"/>
          <p:cNvSpPr>
            <a:spLocks noGrp="1"/>
          </p:cNvSpPr>
          <p:nvPr>
            <p:ph idx="1"/>
          </p:nvPr>
        </p:nvSpPr>
        <p:spPr>
          <a:xfrm>
            <a:off x="628650" y="1521354"/>
            <a:ext cx="7886700" cy="3787764"/>
          </a:xfrm>
        </p:spPr>
        <p:txBody>
          <a:bodyPr>
            <a:normAutofit/>
          </a:bodyPr>
          <a:lstStyle/>
          <a:p>
            <a:r>
              <a:rPr lang="en-US" dirty="0">
                <a:latin typeface="Garamond" panose="02020404030301010803" pitchFamily="18" charset="0"/>
              </a:rPr>
              <a:t>‘For this reason…’ connects 2:13-16 back to God’s calling</a:t>
            </a:r>
          </a:p>
          <a:p>
            <a:r>
              <a:rPr lang="en-US" dirty="0">
                <a:latin typeface="Garamond" panose="02020404030301010803" pitchFamily="18" charset="0"/>
              </a:rPr>
              <a:t>A 2</a:t>
            </a:r>
            <a:r>
              <a:rPr lang="en-US" baseline="30000" dirty="0">
                <a:latin typeface="Garamond" panose="02020404030301010803" pitchFamily="18" charset="0"/>
              </a:rPr>
              <a:t>nd</a:t>
            </a:r>
            <a:r>
              <a:rPr lang="en-US" dirty="0">
                <a:latin typeface="Garamond" panose="02020404030301010803" pitchFamily="18" charset="0"/>
              </a:rPr>
              <a:t>  Thanksgiving for their faithfulness</a:t>
            </a:r>
          </a:p>
          <a:p>
            <a:pPr lvl="1"/>
            <a:r>
              <a:rPr lang="en-US" dirty="0">
                <a:latin typeface="Garamond" panose="02020404030301010803" pitchFamily="18" charset="0"/>
              </a:rPr>
              <a:t>‘the word of God which is at work in you believers.’</a:t>
            </a:r>
          </a:p>
          <a:p>
            <a:pPr lvl="1"/>
            <a:r>
              <a:rPr lang="en-US" dirty="0">
                <a:latin typeface="Garamond" panose="02020404030301010803" pitchFamily="18" charset="0"/>
              </a:rPr>
              <a:t>But which leads to suffering…</a:t>
            </a:r>
          </a:p>
          <a:p>
            <a:pPr lvl="1"/>
            <a:r>
              <a:rPr lang="en-US" dirty="0">
                <a:latin typeface="Garamond" panose="02020404030301010803" pitchFamily="18" charset="0"/>
              </a:rPr>
              <a:t>This also alludes to their separation from Paul which sets up 2:17-ch.3.  </a:t>
            </a:r>
          </a:p>
          <a:p>
            <a:pPr lvl="1"/>
            <a:endParaRPr lang="en-US" dirty="0">
              <a:latin typeface="Garamond" panose="02020404030301010803" pitchFamily="18" charset="0"/>
            </a:endParaRPr>
          </a:p>
        </p:txBody>
      </p:sp>
    </p:spTree>
    <p:extLst>
      <p:ext uri="{BB962C8B-B14F-4D97-AF65-F5344CB8AC3E}">
        <p14:creationId xmlns:p14="http://schemas.microsoft.com/office/powerpoint/2010/main" val="2798861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Reputation of the Church (1:8-10)</a:t>
            </a:r>
          </a:p>
        </p:txBody>
      </p:sp>
      <p:sp>
        <p:nvSpPr>
          <p:cNvPr id="3" name="Content Placeholder 2"/>
          <p:cNvSpPr>
            <a:spLocks noGrp="1"/>
          </p:cNvSpPr>
          <p:nvPr>
            <p:ph idx="1"/>
          </p:nvPr>
        </p:nvSpPr>
        <p:spPr>
          <a:xfrm>
            <a:off x="628649" y="1521354"/>
            <a:ext cx="8089681" cy="3626115"/>
          </a:xfrm>
        </p:spPr>
        <p:txBody>
          <a:bodyPr>
            <a:normAutofit fontScale="92500" lnSpcReduction="10000"/>
          </a:bodyPr>
          <a:lstStyle/>
          <a:p>
            <a:r>
              <a:rPr lang="en-US" dirty="0">
                <a:latin typeface="Garamond" panose="02020404030301010803" pitchFamily="18" charset="0"/>
              </a:rPr>
              <a:t>Turning to God involves serving God and ‘waiting’ for His Son</a:t>
            </a:r>
          </a:p>
          <a:p>
            <a:pPr>
              <a:spcAft>
                <a:spcPts val="600"/>
              </a:spcAft>
            </a:pPr>
            <a:r>
              <a:rPr lang="en-US" b="1" dirty="0">
                <a:solidFill>
                  <a:srgbClr val="00B0F0"/>
                </a:solidFill>
                <a:latin typeface="Garamond" panose="02020404030301010803" pitchFamily="18" charset="0"/>
              </a:rPr>
              <a:t>Q: What does service to God have to do with waiting for the Lord? How does God’s wrath factor into that? </a:t>
            </a:r>
          </a:p>
          <a:p>
            <a:r>
              <a:rPr lang="en-US" dirty="0">
                <a:latin typeface="Garamond" panose="02020404030301010803" pitchFamily="18" charset="0"/>
              </a:rPr>
              <a:t>The identification of Jesus as ‘raised from the dead’ anticipates the message of resurrection in </a:t>
            </a:r>
            <a:r>
              <a:rPr lang="en-US" dirty="0" err="1">
                <a:latin typeface="Garamond" panose="02020404030301010803" pitchFamily="18" charset="0"/>
              </a:rPr>
              <a:t>ch.</a:t>
            </a:r>
            <a:r>
              <a:rPr lang="en-US" dirty="0">
                <a:latin typeface="Garamond" panose="02020404030301010803" pitchFamily="18" charset="0"/>
              </a:rPr>
              <a:t> 4. </a:t>
            </a:r>
          </a:p>
          <a:p>
            <a:r>
              <a:rPr lang="en-US" dirty="0">
                <a:latin typeface="Garamond" panose="02020404030301010803" pitchFamily="18" charset="0"/>
              </a:rPr>
              <a:t>He is the ‘rescuer’ from God’s coming wrath</a:t>
            </a:r>
          </a:p>
        </p:txBody>
      </p:sp>
    </p:spTree>
    <p:extLst>
      <p:ext uri="{BB962C8B-B14F-4D97-AF65-F5344CB8AC3E}">
        <p14:creationId xmlns:p14="http://schemas.microsoft.com/office/powerpoint/2010/main" val="229181027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Imitators in Suffering (2:13-16)</a:t>
            </a:r>
          </a:p>
        </p:txBody>
      </p:sp>
      <p:sp>
        <p:nvSpPr>
          <p:cNvPr id="3" name="Content Placeholder 2"/>
          <p:cNvSpPr>
            <a:spLocks noGrp="1"/>
          </p:cNvSpPr>
          <p:nvPr>
            <p:ph idx="1"/>
          </p:nvPr>
        </p:nvSpPr>
        <p:spPr>
          <a:xfrm>
            <a:off x="628650" y="1521354"/>
            <a:ext cx="7886700" cy="3787764"/>
          </a:xfrm>
        </p:spPr>
        <p:txBody>
          <a:bodyPr>
            <a:normAutofit lnSpcReduction="10000"/>
          </a:bodyPr>
          <a:lstStyle/>
          <a:p>
            <a:r>
              <a:rPr lang="en-US" dirty="0">
                <a:latin typeface="Garamond" panose="02020404030301010803" pitchFamily="18" charset="0"/>
              </a:rPr>
              <a:t>Thessalonian suffering</a:t>
            </a:r>
          </a:p>
          <a:p>
            <a:pPr lvl="1"/>
            <a:r>
              <a:rPr lang="en-US" dirty="0">
                <a:latin typeface="Garamond" panose="02020404030301010803" pitchFamily="18" charset="0"/>
              </a:rPr>
              <a:t>From their own countrymen? </a:t>
            </a:r>
          </a:p>
          <a:p>
            <a:pPr lvl="1"/>
            <a:r>
              <a:rPr lang="en-US" dirty="0">
                <a:latin typeface="Garamond" panose="02020404030301010803" pitchFamily="18" charset="0"/>
              </a:rPr>
              <a:t>Violence/Persecution? Or Social marginalization? </a:t>
            </a:r>
          </a:p>
          <a:p>
            <a:r>
              <a:rPr lang="en-US" dirty="0">
                <a:latin typeface="Garamond" panose="02020404030301010803" pitchFamily="18" charset="0"/>
              </a:rPr>
              <a:t>Jewish denouncement</a:t>
            </a:r>
          </a:p>
          <a:p>
            <a:pPr lvl="1"/>
            <a:r>
              <a:rPr lang="en-US" dirty="0">
                <a:latin typeface="Garamond" panose="02020404030301010803" pitchFamily="18" charset="0"/>
              </a:rPr>
              <a:t>Harsh condemnation</a:t>
            </a:r>
          </a:p>
          <a:p>
            <a:pPr lvl="1"/>
            <a:r>
              <a:rPr lang="en-US" dirty="0">
                <a:latin typeface="Garamond" panose="02020404030301010803" pitchFamily="18" charset="0"/>
              </a:rPr>
              <a:t>Paul’s comments tie together those responsible for the killing of Jesus (and the OT) prophets and those who (like those from Thessalonica) have prevented him from preaching to Gentiles</a:t>
            </a:r>
          </a:p>
        </p:txBody>
      </p:sp>
    </p:spTree>
    <p:extLst>
      <p:ext uri="{BB962C8B-B14F-4D97-AF65-F5344CB8AC3E}">
        <p14:creationId xmlns:p14="http://schemas.microsoft.com/office/powerpoint/2010/main" val="424804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1673678"/>
            <a:ext cx="7886700" cy="1289955"/>
          </a:xfrm>
        </p:spPr>
        <p:txBody>
          <a:bodyPr>
            <a:normAutofit/>
          </a:bodyPr>
          <a:lstStyle/>
          <a:p>
            <a:pPr algn="ctr"/>
            <a:r>
              <a:rPr lang="en-US" b="1" dirty="0">
                <a:latin typeface="Garamond" panose="02020404030301010803" pitchFamily="18" charset="0"/>
              </a:rPr>
              <a:t>END OF LESSON 4</a:t>
            </a:r>
          </a:p>
        </p:txBody>
      </p:sp>
    </p:spTree>
    <p:extLst>
      <p:ext uri="{BB962C8B-B14F-4D97-AF65-F5344CB8AC3E}">
        <p14:creationId xmlns:p14="http://schemas.microsoft.com/office/powerpoint/2010/main" val="221261754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1673678"/>
            <a:ext cx="7886700" cy="1289955"/>
          </a:xfrm>
        </p:spPr>
        <p:txBody>
          <a:bodyPr>
            <a:normAutofit/>
          </a:bodyPr>
          <a:lstStyle/>
          <a:p>
            <a:pPr algn="ctr"/>
            <a:r>
              <a:rPr lang="en-US" b="1" dirty="0">
                <a:latin typeface="Garamond" panose="02020404030301010803" pitchFamily="18" charset="0"/>
              </a:rPr>
              <a:t>END OF LESSON 3</a:t>
            </a:r>
          </a:p>
        </p:txBody>
      </p:sp>
    </p:spTree>
    <p:extLst>
      <p:ext uri="{BB962C8B-B14F-4D97-AF65-F5344CB8AC3E}">
        <p14:creationId xmlns:p14="http://schemas.microsoft.com/office/powerpoint/2010/main" val="119310205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1673678"/>
            <a:ext cx="7886700" cy="1905094"/>
          </a:xfrm>
        </p:spPr>
        <p:txBody>
          <a:bodyPr>
            <a:normAutofit/>
          </a:bodyPr>
          <a:lstStyle/>
          <a:p>
            <a:pPr algn="ctr">
              <a:lnSpc>
                <a:spcPct val="100000"/>
              </a:lnSpc>
            </a:pPr>
            <a:r>
              <a:rPr lang="en-US" b="1" dirty="0">
                <a:latin typeface="Garamond" panose="02020404030301010803" pitchFamily="18" charset="0"/>
              </a:rPr>
              <a:t>Lesson 4: Paul’s Ministry in Thessalonica</a:t>
            </a:r>
            <a:br>
              <a:rPr lang="en-US" b="1" dirty="0">
                <a:latin typeface="Garamond" panose="02020404030301010803" pitchFamily="18" charset="0"/>
              </a:rPr>
            </a:br>
            <a:r>
              <a:rPr lang="en-US" sz="3200" b="1" i="1" dirty="0">
                <a:latin typeface="Garamond" panose="02020404030301010803" pitchFamily="18" charset="0"/>
              </a:rPr>
              <a:t>1 Thessalonians 2:1-16</a:t>
            </a:r>
            <a:endParaRPr lang="en-US" b="1" dirty="0">
              <a:latin typeface="Garamond" panose="02020404030301010803" pitchFamily="18" charset="0"/>
            </a:endParaRPr>
          </a:p>
        </p:txBody>
      </p:sp>
    </p:spTree>
    <p:extLst>
      <p:ext uri="{BB962C8B-B14F-4D97-AF65-F5344CB8AC3E}">
        <p14:creationId xmlns:p14="http://schemas.microsoft.com/office/powerpoint/2010/main" val="187560945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1"/>
            <a:ext cx="9144000" cy="5715000"/>
          </a:xfrm>
          <a:prstGeom prst="rect">
            <a:avLst/>
          </a:prstGeom>
        </p:spPr>
      </p:pic>
      <p:sp>
        <p:nvSpPr>
          <p:cNvPr id="6" name="Title 5"/>
          <p:cNvSpPr>
            <a:spLocks noGrp="1"/>
          </p:cNvSpPr>
          <p:nvPr>
            <p:ph type="title"/>
          </p:nvPr>
        </p:nvSpPr>
        <p:spPr>
          <a:xfrm>
            <a:off x="628650" y="1673678"/>
            <a:ext cx="7886700" cy="1905094"/>
          </a:xfrm>
        </p:spPr>
        <p:txBody>
          <a:bodyPr>
            <a:normAutofit fontScale="90000"/>
          </a:bodyPr>
          <a:lstStyle/>
          <a:p>
            <a:pPr algn="ctr">
              <a:lnSpc>
                <a:spcPct val="100000"/>
              </a:lnSpc>
            </a:pPr>
            <a:r>
              <a:rPr lang="en-US" b="1" u="sng" dirty="0">
                <a:latin typeface="Garamond" panose="02020404030301010803" pitchFamily="18" charset="0"/>
              </a:rPr>
              <a:t>Key Verse </a:t>
            </a:r>
            <a:br>
              <a:rPr lang="en-US" b="1" dirty="0">
                <a:latin typeface="Garamond" panose="02020404030301010803" pitchFamily="18" charset="0"/>
              </a:rPr>
            </a:br>
            <a:r>
              <a:rPr lang="en-US" b="1" dirty="0">
                <a:latin typeface="Garamond" panose="02020404030301010803" pitchFamily="18" charset="0"/>
              </a:rPr>
              <a:t>“Having so fond an affection for you, we were well-pleased to impart to you not only the gospel of god, but also our own lives, because you became very dear to us.” – 1 Thessalonians 2:8</a:t>
            </a:r>
          </a:p>
        </p:txBody>
      </p:sp>
    </p:spTree>
    <p:extLst>
      <p:ext uri="{BB962C8B-B14F-4D97-AF65-F5344CB8AC3E}">
        <p14:creationId xmlns:p14="http://schemas.microsoft.com/office/powerpoint/2010/main" val="208444375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Overview</a:t>
            </a:r>
          </a:p>
        </p:txBody>
      </p:sp>
      <p:sp>
        <p:nvSpPr>
          <p:cNvPr id="3" name="Content Placeholder 2"/>
          <p:cNvSpPr>
            <a:spLocks noGrp="1"/>
          </p:cNvSpPr>
          <p:nvPr>
            <p:ph idx="1"/>
          </p:nvPr>
        </p:nvSpPr>
        <p:spPr/>
        <p:txBody>
          <a:bodyPr>
            <a:normAutofit/>
          </a:bodyPr>
          <a:lstStyle/>
          <a:p>
            <a:r>
              <a:rPr lang="en-US" dirty="0">
                <a:latin typeface="Garamond" panose="02020404030301010803" pitchFamily="18" charset="0"/>
              </a:rPr>
              <a:t>Coming to Thessalonica (2:1-2)</a:t>
            </a:r>
          </a:p>
          <a:p>
            <a:r>
              <a:rPr lang="en-US" dirty="0">
                <a:latin typeface="Garamond" panose="02020404030301010803" pitchFamily="18" charset="0"/>
              </a:rPr>
              <a:t>Paul’s character as an evangelist (2:3-12)</a:t>
            </a:r>
          </a:p>
          <a:p>
            <a:r>
              <a:rPr lang="en-US" dirty="0">
                <a:latin typeface="Garamond" panose="02020404030301010803" pitchFamily="18" charset="0"/>
              </a:rPr>
              <a:t>Imitators in suffering (2:13-16)</a:t>
            </a:r>
          </a:p>
          <a:p>
            <a:endParaRPr lang="en-US" dirty="0">
              <a:latin typeface="Garamond" panose="02020404030301010803" pitchFamily="18" charset="0"/>
            </a:endParaRPr>
          </a:p>
          <a:p>
            <a:pPr lvl="1"/>
            <a:endParaRPr lang="en-US" dirty="0">
              <a:latin typeface="Garamond" panose="02020404030301010803" pitchFamily="18" charset="0"/>
            </a:endParaRPr>
          </a:p>
          <a:p>
            <a:pPr lvl="1"/>
            <a:endParaRPr lang="en-US" dirty="0">
              <a:latin typeface="Garamond" panose="02020404030301010803" pitchFamily="18" charset="0"/>
            </a:endParaRPr>
          </a:p>
        </p:txBody>
      </p:sp>
    </p:spTree>
    <p:extLst>
      <p:ext uri="{BB962C8B-B14F-4D97-AF65-F5344CB8AC3E}">
        <p14:creationId xmlns:p14="http://schemas.microsoft.com/office/powerpoint/2010/main" val="78649782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Coming to Thessalonica (2:1-2)</a:t>
            </a:r>
          </a:p>
        </p:txBody>
      </p:sp>
      <p:sp>
        <p:nvSpPr>
          <p:cNvPr id="3" name="Content Placeholder 2"/>
          <p:cNvSpPr>
            <a:spLocks noGrp="1"/>
          </p:cNvSpPr>
          <p:nvPr>
            <p:ph idx="1"/>
          </p:nvPr>
        </p:nvSpPr>
        <p:spPr/>
        <p:txBody>
          <a:bodyPr>
            <a:normAutofit lnSpcReduction="10000"/>
          </a:bodyPr>
          <a:lstStyle/>
          <a:p>
            <a:r>
              <a:rPr lang="en-US" dirty="0">
                <a:latin typeface="Garamond" panose="02020404030301010803" pitchFamily="18" charset="0"/>
              </a:rPr>
              <a:t>Where does the Thanksgiving Prayer end??</a:t>
            </a:r>
          </a:p>
          <a:p>
            <a:pPr lvl="1"/>
            <a:r>
              <a:rPr lang="en-US" dirty="0">
                <a:latin typeface="Garamond" panose="02020404030301010803" pitchFamily="18" charset="0"/>
              </a:rPr>
              <a:t>1:5?</a:t>
            </a:r>
          </a:p>
          <a:p>
            <a:pPr lvl="1"/>
            <a:r>
              <a:rPr lang="en-US" dirty="0">
                <a:latin typeface="Garamond" panose="02020404030301010803" pitchFamily="18" charset="0"/>
              </a:rPr>
              <a:t>1:10?</a:t>
            </a:r>
          </a:p>
          <a:p>
            <a:pPr lvl="1"/>
            <a:r>
              <a:rPr lang="en-US" dirty="0">
                <a:latin typeface="Garamond" panose="02020404030301010803" pitchFamily="18" charset="0"/>
              </a:rPr>
              <a:t>2:12?</a:t>
            </a:r>
          </a:p>
          <a:p>
            <a:pPr lvl="1"/>
            <a:r>
              <a:rPr lang="en-US" dirty="0">
                <a:latin typeface="Garamond" panose="02020404030301010803" pitchFamily="18" charset="0"/>
              </a:rPr>
              <a:t>3:13?</a:t>
            </a:r>
          </a:p>
          <a:p>
            <a:pPr marL="0" indent="0" algn="ctr">
              <a:buNone/>
            </a:pPr>
            <a:endParaRPr lang="en-US" dirty="0">
              <a:latin typeface="Garamond" panose="02020404030301010803" pitchFamily="18" charset="0"/>
            </a:endParaRPr>
          </a:p>
          <a:p>
            <a:pPr marL="0" indent="0" algn="ctr">
              <a:buNone/>
            </a:pPr>
            <a:r>
              <a:rPr lang="en-US" dirty="0">
                <a:latin typeface="Garamond" panose="02020404030301010803" pitchFamily="18" charset="0"/>
              </a:rPr>
              <a:t>“We give thanks to God always for all of you, </a:t>
            </a:r>
            <a:r>
              <a:rPr lang="en-US" dirty="0">
                <a:solidFill>
                  <a:srgbClr val="FFFF00"/>
                </a:solidFill>
                <a:latin typeface="Garamond" panose="02020404030301010803" pitchFamily="18" charset="0"/>
              </a:rPr>
              <a:t>constantly</a:t>
            </a:r>
            <a:r>
              <a:rPr lang="en-US" dirty="0">
                <a:latin typeface="Garamond" panose="02020404030301010803" pitchFamily="18" charset="0"/>
              </a:rPr>
              <a:t> mentioning you in our prayers.”</a:t>
            </a:r>
          </a:p>
        </p:txBody>
      </p:sp>
    </p:spTree>
    <p:extLst>
      <p:ext uri="{BB962C8B-B14F-4D97-AF65-F5344CB8AC3E}">
        <p14:creationId xmlns:p14="http://schemas.microsoft.com/office/powerpoint/2010/main" val="2937401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Coming to Thessalonica (2:1-2)</a:t>
            </a:r>
          </a:p>
        </p:txBody>
      </p:sp>
      <p:sp>
        <p:nvSpPr>
          <p:cNvPr id="3" name="Content Placeholder 2"/>
          <p:cNvSpPr>
            <a:spLocks noGrp="1"/>
          </p:cNvSpPr>
          <p:nvPr>
            <p:ph idx="1"/>
          </p:nvPr>
        </p:nvSpPr>
        <p:spPr/>
        <p:txBody>
          <a:bodyPr>
            <a:normAutofit lnSpcReduction="10000"/>
          </a:bodyPr>
          <a:lstStyle/>
          <a:p>
            <a:pPr marL="0" indent="0">
              <a:buNone/>
            </a:pPr>
            <a:r>
              <a:rPr lang="en-US" dirty="0">
                <a:latin typeface="Garamond" panose="02020404030301010803" pitchFamily="18" charset="0"/>
              </a:rPr>
              <a:t>2:1 – “For </a:t>
            </a:r>
            <a:r>
              <a:rPr lang="en-US" dirty="0">
                <a:solidFill>
                  <a:srgbClr val="FFFF00"/>
                </a:solidFill>
                <a:latin typeface="Garamond" panose="02020404030301010803" pitchFamily="18" charset="0"/>
              </a:rPr>
              <a:t>you yourselves </a:t>
            </a:r>
            <a:r>
              <a:rPr lang="en-US" dirty="0">
                <a:latin typeface="Garamond" panose="02020404030301010803" pitchFamily="18" charset="0"/>
              </a:rPr>
              <a:t>know, brothers, that our </a:t>
            </a:r>
            <a:r>
              <a:rPr lang="en-US" u="sng" dirty="0">
                <a:solidFill>
                  <a:srgbClr val="FFFF00"/>
                </a:solidFill>
                <a:latin typeface="Garamond" panose="02020404030301010803" pitchFamily="18" charset="0"/>
              </a:rPr>
              <a:t>coming</a:t>
            </a:r>
            <a:r>
              <a:rPr lang="en-US" dirty="0">
                <a:latin typeface="Garamond" panose="02020404030301010803" pitchFamily="18" charset="0"/>
              </a:rPr>
              <a:t> to you was not in vain.”</a:t>
            </a:r>
          </a:p>
          <a:p>
            <a:pPr marL="0" indent="0">
              <a:buNone/>
            </a:pPr>
            <a:r>
              <a:rPr lang="en-US" dirty="0">
                <a:latin typeface="Garamond" panose="02020404030301010803" pitchFamily="18" charset="0"/>
              </a:rPr>
              <a:t>						</a:t>
            </a:r>
          </a:p>
          <a:p>
            <a:pPr marL="0" indent="0">
              <a:buNone/>
            </a:pPr>
            <a:endParaRPr lang="en-US" dirty="0">
              <a:latin typeface="Garamond" panose="02020404030301010803" pitchFamily="18" charset="0"/>
            </a:endParaRP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1:9 – “For </a:t>
            </a:r>
            <a:r>
              <a:rPr lang="en-US" dirty="0">
                <a:solidFill>
                  <a:srgbClr val="FFFF00"/>
                </a:solidFill>
                <a:latin typeface="Garamond" panose="02020404030301010803" pitchFamily="18" charset="0"/>
              </a:rPr>
              <a:t>[the believers in Macedonia &amp; Achaia (1:7)] </a:t>
            </a:r>
            <a:r>
              <a:rPr lang="en-US" dirty="0">
                <a:latin typeface="Garamond" panose="02020404030301010803" pitchFamily="18" charset="0"/>
              </a:rPr>
              <a:t>report concerning us the kind of </a:t>
            </a:r>
            <a:r>
              <a:rPr lang="en-US" u="sng" dirty="0">
                <a:solidFill>
                  <a:srgbClr val="FFFF00"/>
                </a:solidFill>
                <a:latin typeface="Garamond" panose="02020404030301010803" pitchFamily="18" charset="0"/>
              </a:rPr>
              <a:t>reception</a:t>
            </a:r>
            <a:r>
              <a:rPr lang="en-US" dirty="0">
                <a:latin typeface="Garamond" panose="02020404030301010803" pitchFamily="18" charset="0"/>
              </a:rPr>
              <a:t> we had among you…”</a:t>
            </a:r>
          </a:p>
          <a:p>
            <a:pPr marL="0" indent="0">
              <a:buNone/>
            </a:pPr>
            <a:endParaRPr lang="en-US" dirty="0">
              <a:latin typeface="Garamond" panose="02020404030301010803" pitchFamily="18" charset="0"/>
            </a:endParaRPr>
          </a:p>
        </p:txBody>
      </p:sp>
      <p:sp>
        <p:nvSpPr>
          <p:cNvPr id="6" name="Arrow: Up-Down 5">
            <a:extLst>
              <a:ext uri="{FF2B5EF4-FFF2-40B4-BE49-F238E27FC236}">
                <a16:creationId xmlns:a16="http://schemas.microsoft.com/office/drawing/2014/main" id="{F49238BB-C657-4D21-9676-98FE98CEEE5D}"/>
              </a:ext>
            </a:extLst>
          </p:cNvPr>
          <p:cNvSpPr/>
          <p:nvPr/>
        </p:nvSpPr>
        <p:spPr>
          <a:xfrm>
            <a:off x="4093153" y="2435290"/>
            <a:ext cx="653143" cy="134127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041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Coming to Thessalonica (2:1-2)</a:t>
            </a:r>
          </a:p>
        </p:txBody>
      </p:sp>
      <p:sp>
        <p:nvSpPr>
          <p:cNvPr id="3" name="Content Placeholder 2"/>
          <p:cNvSpPr>
            <a:spLocks noGrp="1"/>
          </p:cNvSpPr>
          <p:nvPr>
            <p:ph idx="1"/>
          </p:nvPr>
        </p:nvSpPr>
        <p:spPr>
          <a:xfrm>
            <a:off x="628650" y="1521354"/>
            <a:ext cx="7886700" cy="3787764"/>
          </a:xfrm>
        </p:spPr>
        <p:txBody>
          <a:bodyPr>
            <a:normAutofit fontScale="92500"/>
          </a:bodyPr>
          <a:lstStyle/>
          <a:p>
            <a:r>
              <a:rPr lang="en-US" dirty="0">
                <a:latin typeface="Garamond" panose="02020404030301010803" pitchFamily="18" charset="0"/>
              </a:rPr>
              <a:t>“in vain” – can mean either ‘powerless’ or ‘without results,’ but in context probably means the former. </a:t>
            </a:r>
          </a:p>
          <a:p>
            <a:pPr lvl="1"/>
            <a:r>
              <a:rPr lang="en-US" dirty="0">
                <a:latin typeface="Garamond" panose="02020404030301010803" pitchFamily="18" charset="0"/>
              </a:rPr>
              <a:t>The focus in this section is on the power of God and the character of Christ reflected in how Paul ministered to these Christians, not the converts he gained. </a:t>
            </a:r>
          </a:p>
          <a:p>
            <a:r>
              <a:rPr lang="en-US" dirty="0">
                <a:latin typeface="Garamond" panose="02020404030301010803" pitchFamily="18" charset="0"/>
              </a:rPr>
              <a:t>“</a:t>
            </a:r>
            <a:r>
              <a:rPr lang="en-US" dirty="0">
                <a:solidFill>
                  <a:schemeClr val="bg1"/>
                </a:solidFill>
                <a:latin typeface="Garamond" panose="02020404030301010803" pitchFamily="18" charset="0"/>
              </a:rPr>
              <a:t>boldness in our God” - </a:t>
            </a:r>
            <a:r>
              <a:rPr lang="en-US" dirty="0">
                <a:latin typeface="Garamond" panose="02020404030301010803" pitchFamily="18" charset="0"/>
              </a:rPr>
              <a:t>Confidence and/or ‘frankness/candor’</a:t>
            </a:r>
          </a:p>
          <a:p>
            <a:pPr lvl="1"/>
            <a:r>
              <a:rPr lang="en-US" dirty="0">
                <a:latin typeface="Garamond" panose="02020404030301010803" pitchFamily="18" charset="0"/>
              </a:rPr>
              <a:t>The remainder this description through v.12 is a commentary on Paul’s motivation for this boldness.</a:t>
            </a:r>
          </a:p>
        </p:txBody>
      </p:sp>
    </p:spTree>
    <p:extLst>
      <p:ext uri="{BB962C8B-B14F-4D97-AF65-F5344CB8AC3E}">
        <p14:creationId xmlns:p14="http://schemas.microsoft.com/office/powerpoint/2010/main" val="2580731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9471</TotalTime>
  <Words>1060</Words>
  <Application>Microsoft Office PowerPoint</Application>
  <PresentationFormat>On-screen Show (16:10)</PresentationFormat>
  <Paragraphs>87</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Garamond</vt:lpstr>
      <vt:lpstr>Office Theme</vt:lpstr>
      <vt:lpstr>PowerPoint Presentation</vt:lpstr>
      <vt:lpstr>Reputation of the Church (1:8-10)</vt:lpstr>
      <vt:lpstr>END OF LESSON 3</vt:lpstr>
      <vt:lpstr>Lesson 4: Paul’s Ministry in Thessalonica 1 Thessalonians 2:1-16</vt:lpstr>
      <vt:lpstr>Key Verse  “Having so fond an affection for you, we were well-pleased to impart to you not only the gospel of god, but also our own lives, because you became very dear to us.” – 1 Thessalonians 2:8</vt:lpstr>
      <vt:lpstr>Overview</vt:lpstr>
      <vt:lpstr>Coming to Thessalonica (2:1-2)</vt:lpstr>
      <vt:lpstr>Coming to Thessalonica (2:1-2)</vt:lpstr>
      <vt:lpstr>Coming to Thessalonica (2:1-2)</vt:lpstr>
      <vt:lpstr>Paul’s Character as an Evangelist (2:3-12)</vt:lpstr>
      <vt:lpstr>Paul’s Character as an Evangelist (2:3-12)</vt:lpstr>
      <vt:lpstr>Paul’s Character as an Evangelist (2:3-12)</vt:lpstr>
      <vt:lpstr>Paul’s Character as an Evangelist (2:3-12)</vt:lpstr>
      <vt:lpstr>Paul’s Character as an Evangelist (2:3-12)</vt:lpstr>
      <vt:lpstr>Paul’s Character as an Evangelist (2:3-12)</vt:lpstr>
      <vt:lpstr>Paul’s Character as an Evangelist (2:3-12)</vt:lpstr>
      <vt:lpstr>Paul’s Character as an Evangelist (2:3-12)</vt:lpstr>
      <vt:lpstr>Paul’s Character as an Evangelist (2:3-12)</vt:lpstr>
      <vt:lpstr>Imitators in Suffering (2:13-16)</vt:lpstr>
      <vt:lpstr>Imitators in Suffering (2:13-16)</vt:lpstr>
      <vt:lpstr>END OF LESSON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Brad Beutjer</cp:lastModifiedBy>
  <cp:revision>116</cp:revision>
  <dcterms:created xsi:type="dcterms:W3CDTF">2019-09-19T18:53:13Z</dcterms:created>
  <dcterms:modified xsi:type="dcterms:W3CDTF">2019-11-07T01:02:13Z</dcterms:modified>
</cp:coreProperties>
</file>