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70" r:id="rId2"/>
    <p:sldId id="371" r:id="rId3"/>
    <p:sldId id="372" r:id="rId4"/>
    <p:sldId id="379" r:id="rId5"/>
    <p:sldId id="380" r:id="rId6"/>
    <p:sldId id="377" r:id="rId7"/>
    <p:sldId id="390" r:id="rId8"/>
    <p:sldId id="369" r:id="rId9"/>
    <p:sldId id="381" r:id="rId10"/>
    <p:sldId id="373" r:id="rId11"/>
    <p:sldId id="383" r:id="rId12"/>
    <p:sldId id="387" r:id="rId13"/>
    <p:sldId id="382" r:id="rId14"/>
    <p:sldId id="392" r:id="rId15"/>
    <p:sldId id="391" r:id="rId16"/>
    <p:sldId id="385" r:id="rId17"/>
    <p:sldId id="374" r:id="rId18"/>
    <p:sldId id="375" r:id="rId19"/>
    <p:sldId id="388" r:id="rId20"/>
    <p:sldId id="376" r:id="rId21"/>
    <p:sldId id="389" r:id="rId22"/>
    <p:sldId id="378" r:id="rId23"/>
    <p:sldId id="396" r:id="rId24"/>
    <p:sldId id="402" r:id="rId25"/>
    <p:sldId id="403" r:id="rId26"/>
    <p:sldId id="404" r:id="rId27"/>
    <p:sldId id="405" r:id="rId28"/>
    <p:sldId id="393" r:id="rId29"/>
    <p:sldId id="406" r:id="rId30"/>
    <p:sldId id="407" r:id="rId31"/>
    <p:sldId id="401" r:id="rId32"/>
    <p:sldId id="394" r:id="rId33"/>
    <p:sldId id="395" r:id="rId34"/>
    <p:sldId id="409" r:id="rId35"/>
    <p:sldId id="397" r:id="rId36"/>
    <p:sldId id="398" r:id="rId37"/>
    <p:sldId id="408" r:id="rId38"/>
    <p:sldId id="399" r:id="rId39"/>
    <p:sldId id="400" r:id="rId40"/>
    <p:sldId id="410" r:id="rId41"/>
    <p:sldId id="415" r:id="rId42"/>
    <p:sldId id="416" r:id="rId43"/>
    <p:sldId id="417" r:id="rId44"/>
    <p:sldId id="418" r:id="rId45"/>
    <p:sldId id="411" r:id="rId46"/>
    <p:sldId id="412" r:id="rId47"/>
    <p:sldId id="413" r:id="rId48"/>
    <p:sldId id="414" r:id="rId49"/>
    <p:sldId id="437" r:id="rId50"/>
    <p:sldId id="419" r:id="rId51"/>
    <p:sldId id="421" r:id="rId52"/>
    <p:sldId id="422" r:id="rId53"/>
    <p:sldId id="423" r:id="rId54"/>
    <p:sldId id="424" r:id="rId55"/>
    <p:sldId id="425" r:id="rId56"/>
    <p:sldId id="438" r:id="rId57"/>
    <p:sldId id="427" r:id="rId58"/>
    <p:sldId id="439" r:id="rId59"/>
    <p:sldId id="429" r:id="rId60"/>
    <p:sldId id="430" r:id="rId61"/>
    <p:sldId id="431" r:id="rId62"/>
    <p:sldId id="432" r:id="rId63"/>
    <p:sldId id="433" r:id="rId64"/>
    <p:sldId id="434" r:id="rId65"/>
    <p:sldId id="435" r:id="rId66"/>
    <p:sldId id="436" r:id="rId67"/>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1689" autoAdjust="0"/>
  </p:normalViewPr>
  <p:slideViewPr>
    <p:cSldViewPr snapToGrid="0">
      <p:cViewPr varScale="1">
        <p:scale>
          <a:sx n="108" d="100"/>
          <a:sy n="108" d="100"/>
        </p:scale>
        <p:origin x="557" y="7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2" d="100"/>
          <a:sy n="112" d="100"/>
        </p:scale>
        <p:origin x="7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3641" cy="349967"/>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5257951" y="1"/>
            <a:ext cx="4023641" cy="349967"/>
          </a:xfrm>
          <a:prstGeom prst="rect">
            <a:avLst/>
          </a:prstGeom>
        </p:spPr>
        <p:txBody>
          <a:bodyPr vert="horz" lIns="91437" tIns="45719" rIns="91437" bIns="45719" rtlCol="0"/>
          <a:lstStyle>
            <a:lvl1pPr algn="r">
              <a:defRPr sz="1200"/>
            </a:lvl1pPr>
          </a:lstStyle>
          <a:p>
            <a:fld id="{4682DC8A-8123-4295-BADB-2A59EF4FD139}" type="datetimeFigureOut">
              <a:rPr lang="en-US" smtClean="0"/>
              <a:t>1/25/2020</a:t>
            </a:fld>
            <a:endParaRPr lang="en-US"/>
          </a:p>
        </p:txBody>
      </p:sp>
      <p:sp>
        <p:nvSpPr>
          <p:cNvPr id="4" name="Footer Placeholder 3"/>
          <p:cNvSpPr>
            <a:spLocks noGrp="1"/>
          </p:cNvSpPr>
          <p:nvPr>
            <p:ph type="ftr" sz="quarter" idx="2"/>
          </p:nvPr>
        </p:nvSpPr>
        <p:spPr>
          <a:xfrm>
            <a:off x="1" y="6635034"/>
            <a:ext cx="4023641" cy="349966"/>
          </a:xfrm>
          <a:prstGeom prst="rect">
            <a:avLst/>
          </a:prstGeom>
        </p:spPr>
        <p:txBody>
          <a:bodyPr vert="horz" lIns="91437" tIns="45719" rIns="91437"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9966"/>
          </a:xfrm>
          <a:prstGeom prst="rect">
            <a:avLst/>
          </a:prstGeom>
        </p:spPr>
        <p:txBody>
          <a:bodyPr vert="horz" lIns="91437" tIns="45719" rIns="91437" bIns="45719" rtlCol="0" anchor="b"/>
          <a:lstStyle>
            <a:lvl1pPr algn="r">
              <a:defRPr sz="1200"/>
            </a:lvl1pPr>
          </a:lstStyle>
          <a:p>
            <a:fld id="{112BDB44-5E9A-4287-8381-2FDE79BDC48A}" type="slidenum">
              <a:rPr lang="en-US" smtClean="0"/>
              <a:t>‹#›</a:t>
            </a:fld>
            <a:endParaRPr lang="en-US"/>
          </a:p>
        </p:txBody>
      </p:sp>
    </p:spTree>
    <p:extLst>
      <p:ext uri="{BB962C8B-B14F-4D97-AF65-F5344CB8AC3E}">
        <p14:creationId xmlns:p14="http://schemas.microsoft.com/office/powerpoint/2010/main" val="1367127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2936" cy="350463"/>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idx="1"/>
          </p:nvPr>
        </p:nvSpPr>
        <p:spPr>
          <a:xfrm>
            <a:off x="5258615" y="1"/>
            <a:ext cx="4022936" cy="350463"/>
          </a:xfrm>
          <a:prstGeom prst="rect">
            <a:avLst/>
          </a:prstGeom>
        </p:spPr>
        <p:txBody>
          <a:bodyPr vert="horz" lIns="92956" tIns="46478" rIns="92956" bIns="46478" rtlCol="0"/>
          <a:lstStyle>
            <a:lvl1pPr algn="r">
              <a:defRPr sz="1200"/>
            </a:lvl1pPr>
          </a:lstStyle>
          <a:p>
            <a:fld id="{04A4132F-BF20-4707-A2BB-1D0756AE9F11}" type="datetimeFigureOut">
              <a:rPr lang="en-US" smtClean="0"/>
              <a:t>1/25/2020</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6" tIns="46478" rIns="92956" bIns="46478"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56" tIns="46478" rIns="92956" bIns="464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9"/>
            <a:ext cx="4022936" cy="350462"/>
          </a:xfrm>
          <a:prstGeom prst="rect">
            <a:avLst/>
          </a:prstGeom>
        </p:spPr>
        <p:txBody>
          <a:bodyPr vert="horz" lIns="92956" tIns="46478" rIns="92956"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9"/>
            <a:ext cx="4022936" cy="350462"/>
          </a:xfrm>
          <a:prstGeom prst="rect">
            <a:avLst/>
          </a:prstGeom>
        </p:spPr>
        <p:txBody>
          <a:bodyPr vert="horz" lIns="92956" tIns="46478" rIns="92956" bIns="46478" rtlCol="0" anchor="b"/>
          <a:lstStyle>
            <a:lvl1pPr algn="r">
              <a:defRPr sz="1200"/>
            </a:lvl1pPr>
          </a:lstStyle>
          <a:p>
            <a:fld id="{CE47654A-28D9-4D27-993F-8EE892837A60}" type="slidenum">
              <a:rPr lang="en-US" smtClean="0"/>
              <a:t>‹#›</a:t>
            </a:fld>
            <a:endParaRPr lang="en-US"/>
          </a:p>
        </p:txBody>
      </p:sp>
    </p:spTree>
    <p:extLst>
      <p:ext uri="{BB962C8B-B14F-4D97-AF65-F5344CB8AC3E}">
        <p14:creationId xmlns:p14="http://schemas.microsoft.com/office/powerpoint/2010/main" val="108535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7654A-28D9-4D27-993F-8EE892837A60}" type="slidenum">
              <a:rPr lang="en-US" smtClean="0"/>
              <a:t>8</a:t>
            </a:fld>
            <a:endParaRPr lang="en-US"/>
          </a:p>
        </p:txBody>
      </p:sp>
    </p:spTree>
    <p:extLst>
      <p:ext uri="{BB962C8B-B14F-4D97-AF65-F5344CB8AC3E}">
        <p14:creationId xmlns:p14="http://schemas.microsoft.com/office/powerpoint/2010/main" val="115371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7654A-28D9-4D27-993F-8EE892837A60}" type="slidenum">
              <a:rPr lang="en-US" smtClean="0"/>
              <a:t>23</a:t>
            </a:fld>
            <a:endParaRPr lang="en-US"/>
          </a:p>
        </p:txBody>
      </p:sp>
    </p:spTree>
    <p:extLst>
      <p:ext uri="{BB962C8B-B14F-4D97-AF65-F5344CB8AC3E}">
        <p14:creationId xmlns:p14="http://schemas.microsoft.com/office/powerpoint/2010/main" val="189179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7654A-28D9-4D27-993F-8EE892837A60}" type="slidenum">
              <a:rPr lang="en-US" smtClean="0"/>
              <a:t>25</a:t>
            </a:fld>
            <a:endParaRPr lang="en-US"/>
          </a:p>
        </p:txBody>
      </p:sp>
    </p:spTree>
    <p:extLst>
      <p:ext uri="{BB962C8B-B14F-4D97-AF65-F5344CB8AC3E}">
        <p14:creationId xmlns:p14="http://schemas.microsoft.com/office/powerpoint/2010/main" val="413915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7654A-28D9-4D27-993F-8EE892837A60}" type="slidenum">
              <a:rPr lang="en-US" smtClean="0"/>
              <a:t>45</a:t>
            </a:fld>
            <a:endParaRPr lang="en-US"/>
          </a:p>
        </p:txBody>
      </p:sp>
    </p:spTree>
    <p:extLst>
      <p:ext uri="{BB962C8B-B14F-4D97-AF65-F5344CB8AC3E}">
        <p14:creationId xmlns:p14="http://schemas.microsoft.com/office/powerpoint/2010/main" val="299158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p:spPr>
        <p:txBody>
          <a:bodyPr/>
          <a:lstStyle/>
          <a:p>
            <a:r>
              <a:rPr lang="en-US" altLang="en-US" dirty="0" smtClean="0"/>
              <a:t>End of 1 Peter and beginning of 2</a:t>
            </a:r>
            <a:r>
              <a:rPr lang="en-US" altLang="en-US" baseline="30000" dirty="0" smtClean="0"/>
              <a:t>nd</a:t>
            </a:r>
            <a:r>
              <a:rPr lang="en-US" altLang="en-US" dirty="0" smtClean="0"/>
              <a:t> Peter in Greek.  Oldest know copy from 3</a:t>
            </a:r>
            <a:r>
              <a:rPr lang="en-US" altLang="en-US" baseline="30000" dirty="0" smtClean="0"/>
              <a:t>rd</a:t>
            </a:r>
            <a:r>
              <a:rPr lang="en-US" altLang="en-US" dirty="0" smtClean="0"/>
              <a:t>/4</a:t>
            </a:r>
            <a:r>
              <a:rPr lang="en-US" altLang="en-US" baseline="30000" dirty="0" smtClean="0"/>
              <a:t>th</a:t>
            </a:r>
            <a:r>
              <a:rPr lang="en-US" altLang="en-US" dirty="0" smtClean="0"/>
              <a:t> century. Papyrus also contains the book of Jude</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C8B73A6-741A-46BE-9426-A61C5BB41281}" type="slidenum">
              <a:rPr lang="en-US" altLang="en-US"/>
              <a:pPr/>
              <a:t>53</a:t>
            </a:fld>
            <a:endParaRPr lang="en-US" altLang="en-US"/>
          </a:p>
        </p:txBody>
      </p:sp>
    </p:spTree>
    <p:extLst>
      <p:ext uri="{BB962C8B-B14F-4D97-AF65-F5344CB8AC3E}">
        <p14:creationId xmlns:p14="http://schemas.microsoft.com/office/powerpoint/2010/main" val="1939641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774D8DD-084C-442A-A996-B631D26F92FB}"/>
              </a:ext>
            </a:extLst>
          </p:cNvPr>
          <p:cNvPicPr>
            <a:picLocks noChangeAspect="1"/>
          </p:cNvPicPr>
          <p:nvPr userDrawn="1"/>
        </p:nvPicPr>
        <p:blipFill>
          <a:blip r:embed="rId2"/>
          <a:stretch>
            <a:fillRect/>
          </a:stretch>
        </p:blipFill>
        <p:spPr>
          <a:xfrm>
            <a:off x="1" y="0"/>
            <a:ext cx="12192000" cy="6721475"/>
          </a:xfrm>
          <a:prstGeom prst="rect">
            <a:avLst/>
          </a:prstGeom>
        </p:spPr>
      </p:pic>
      <p:sp>
        <p:nvSpPr>
          <p:cNvPr id="2" name="Title 1">
            <a:extLst>
              <a:ext uri="{FF2B5EF4-FFF2-40B4-BE49-F238E27FC236}">
                <a16:creationId xmlns:a16="http://schemas.microsoft.com/office/drawing/2014/main" xmlns="" id="{58E5CBB8-8C05-4233-9357-E02397D3F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1C9F405-A704-4758-869D-E9B41B407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7A4D5DE-1913-47ED-A585-91175FD4E8E5}"/>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5E53ACDD-D278-453D-8852-88AF849C1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13BD0E-2EAB-4856-B21B-03AC64B98B24}"/>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13068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457FB-4655-4B92-8FD9-83621236C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B37CF3-3CFE-45B6-9E23-E7138B9E6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A38C16-0C65-47E9-92EF-153CD090B7F2}"/>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A9B30834-0BE9-41B8-81E7-E07877884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AC6B9-513C-4358-8BA4-04405EF6FE1B}"/>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62983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84D91D-678D-48FE-B475-3665EBF40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6C4F6D-CE51-4C40-B7A5-2A1E44CEC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34543A-B1F8-4045-BA58-A66DB95C486E}"/>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2EBCCB75-7AEA-4486-A11D-FE7BCC8CF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6E4D94-7DF1-43E3-A2D1-54B0862F87FB}"/>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5978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6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20925-02D0-4FE2-B256-C908F191E05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128E30E6-791C-4FCB-ADD3-AADB7E7EC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1A5B53-4178-43E2-B116-92A009B389A7}"/>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F1F27AA2-FE65-44A7-B314-320DFECE6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6D4E0B-B5C5-4C5F-96F7-1D10D75E499D}"/>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13429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CE6B8-3EF8-4242-9007-AD978431E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9D0564-9845-4764-89F3-01912BC05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F3EE820-4FD7-47A0-8C9A-7FB2584CBDD0}"/>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3B93A7E9-F3BA-4872-945F-E2554430E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09722D-F48E-4528-A748-80F7CB76D760}"/>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72045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CCA45-7B97-4C37-9406-206B8F625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420E2F-FD8B-406C-88BA-72C86C7DD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A052CB-D21F-43AC-BBA2-B00F2CF0E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A377D2-4716-47D9-9907-4F7EB41DFE66}"/>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6" name="Footer Placeholder 5">
            <a:extLst>
              <a:ext uri="{FF2B5EF4-FFF2-40B4-BE49-F238E27FC236}">
                <a16:creationId xmlns:a16="http://schemas.microsoft.com/office/drawing/2014/main" xmlns="" id="{9A88C2D6-C625-4BD9-BF7F-C8A17F663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FB4095-2E52-4A4F-B28B-5BC72C86DAC5}"/>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19713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02F4F-B65F-4C70-AA15-CAB9F2617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C7FCAC6-FBE3-4835-930A-CAF73C60A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458F9A-234C-4164-8F23-A014096304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2B681FD-FCB0-4D69-81EE-D38F3C90A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2E0F88D-649B-498B-87E0-2B3B3A06B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91C447D-43F3-4E2D-839E-426273FD5489}"/>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8" name="Footer Placeholder 7">
            <a:extLst>
              <a:ext uri="{FF2B5EF4-FFF2-40B4-BE49-F238E27FC236}">
                <a16:creationId xmlns:a16="http://schemas.microsoft.com/office/drawing/2014/main" xmlns="" id="{31F4FEF4-A8B9-4F8F-93D7-BBAACC9A4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FE2D150-FE2D-4159-9858-1EAA0AE50F28}"/>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61797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7B29F-A1E7-4C7B-8F54-BA7C6EF1B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A10308-54D8-4A48-AE27-76EB5D69A63F}"/>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4" name="Footer Placeholder 3">
            <a:extLst>
              <a:ext uri="{FF2B5EF4-FFF2-40B4-BE49-F238E27FC236}">
                <a16:creationId xmlns:a16="http://schemas.microsoft.com/office/drawing/2014/main" xmlns="" id="{8B1D73DB-E426-432E-B273-5C69426E4C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4A0CA69-110C-4DD0-83EF-4A15086B8330}"/>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413437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FD7652-CEF7-4BC0-AE8B-2A7852EEA2F0}"/>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3" name="Footer Placeholder 2">
            <a:extLst>
              <a:ext uri="{FF2B5EF4-FFF2-40B4-BE49-F238E27FC236}">
                <a16:creationId xmlns:a16="http://schemas.microsoft.com/office/drawing/2014/main" xmlns="" id="{BDB8969A-9765-4D2B-BF61-2B2FEB334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3D16BF-2E39-4555-B078-8C955EE4E9D8}"/>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5424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09C0C-D8EC-48A4-85D1-974F7C2FF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7A6176F-55F4-4492-9F93-B2021A3F2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833009-02E9-464B-926D-E216C47B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5E7F58-1EC5-466A-8ECC-E9AFCB1DA590}"/>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6" name="Footer Placeholder 5">
            <a:extLst>
              <a:ext uri="{FF2B5EF4-FFF2-40B4-BE49-F238E27FC236}">
                <a16:creationId xmlns:a16="http://schemas.microsoft.com/office/drawing/2014/main" xmlns="" id="{73DD691F-68DE-4E26-AAA8-613FFAFAF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D9FF55-81F0-40D8-A4E7-0FDBA9DDAE71}"/>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73298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48ED8-A5F5-4E5E-A99A-1E7E56BFE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B53D2D-6C59-42CC-9249-3760D920F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94783B-B271-4963-870E-41645CB0F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0744FB-FFCD-4FD6-A90C-940FDCF5894B}"/>
              </a:ext>
            </a:extLst>
          </p:cNvPr>
          <p:cNvSpPr>
            <a:spLocks noGrp="1"/>
          </p:cNvSpPr>
          <p:nvPr>
            <p:ph type="dt" sz="half" idx="10"/>
          </p:nvPr>
        </p:nvSpPr>
        <p:spPr/>
        <p:txBody>
          <a:bodyPr/>
          <a:lstStyle/>
          <a:p>
            <a:fld id="{74AF847B-7AEA-46D8-A582-B3A839728CD5}" type="datetimeFigureOut">
              <a:rPr lang="en-US" smtClean="0"/>
              <a:t>1/25/2020</a:t>
            </a:fld>
            <a:endParaRPr lang="en-US"/>
          </a:p>
        </p:txBody>
      </p:sp>
      <p:sp>
        <p:nvSpPr>
          <p:cNvPr id="6" name="Footer Placeholder 5">
            <a:extLst>
              <a:ext uri="{FF2B5EF4-FFF2-40B4-BE49-F238E27FC236}">
                <a16:creationId xmlns:a16="http://schemas.microsoft.com/office/drawing/2014/main" xmlns="" id="{EB37C3C0-5533-45F1-A7B0-C4053CA57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292655-8E2D-4541-817C-1DF418EA8232}"/>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0162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92EC34D-ADAB-4245-A41F-647601CF7FEA}"/>
              </a:ext>
            </a:extLst>
          </p:cNvPr>
          <p:cNvPicPr>
            <a:picLocks noChangeAspect="1"/>
          </p:cNvPicPr>
          <p:nvPr userDrawn="1"/>
        </p:nvPicPr>
        <p:blipFill>
          <a:blip r:embed="rId13">
            <a:alphaModFix amt="64000"/>
          </a:blip>
          <a:stretch>
            <a:fillRect/>
          </a:stretch>
        </p:blipFill>
        <p:spPr>
          <a:xfrm>
            <a:off x="6095" y="0"/>
            <a:ext cx="12179809" cy="6858000"/>
          </a:xfrm>
          <a:prstGeom prst="rect">
            <a:avLst/>
          </a:prstGeom>
        </p:spPr>
      </p:pic>
      <p:sp>
        <p:nvSpPr>
          <p:cNvPr id="2" name="Title Placeholder 1">
            <a:extLst>
              <a:ext uri="{FF2B5EF4-FFF2-40B4-BE49-F238E27FC236}">
                <a16:creationId xmlns:a16="http://schemas.microsoft.com/office/drawing/2014/main" xmlns="" id="{B32363BE-C661-4C2F-958B-3886F3163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6B24A31-3A08-4279-BB92-551BC5414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E5C1680-F689-4F16-9919-CF2015631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F847B-7AEA-46D8-A582-B3A839728CD5}" type="datetimeFigureOut">
              <a:rPr lang="en-US" smtClean="0"/>
              <a:t>1/25/2020</a:t>
            </a:fld>
            <a:endParaRPr lang="en-US"/>
          </a:p>
        </p:txBody>
      </p:sp>
      <p:sp>
        <p:nvSpPr>
          <p:cNvPr id="5" name="Footer Placeholder 4">
            <a:extLst>
              <a:ext uri="{FF2B5EF4-FFF2-40B4-BE49-F238E27FC236}">
                <a16:creationId xmlns:a16="http://schemas.microsoft.com/office/drawing/2014/main" xmlns="" id="{CF6CA869-D7D4-4BF3-9CDA-1B58130F3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7647B1-CE8C-4A0B-8465-486257A6D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1F368-5F3E-45E3-BADD-8E311DF26CBA}" type="slidenum">
              <a:rPr lang="en-US" smtClean="0"/>
              <a:t>‹#›</a:t>
            </a:fld>
            <a:endParaRPr lang="en-US"/>
          </a:p>
        </p:txBody>
      </p:sp>
      <p:pic>
        <p:nvPicPr>
          <p:cNvPr id="8" name="Picture 7">
            <a:extLst>
              <a:ext uri="{FF2B5EF4-FFF2-40B4-BE49-F238E27FC236}">
                <a16:creationId xmlns:a16="http://schemas.microsoft.com/office/drawing/2014/main" xmlns="" id="{E0C6CE6C-92EF-4723-9289-EC09C959411A}"/>
              </a:ext>
            </a:extLst>
          </p:cNvPr>
          <p:cNvPicPr>
            <a:picLocks noChangeAspect="1"/>
          </p:cNvPicPr>
          <p:nvPr userDrawn="1"/>
        </p:nvPicPr>
        <p:blipFill>
          <a:blip r:embed="rId14"/>
          <a:stretch>
            <a:fillRect/>
          </a:stretch>
        </p:blipFill>
        <p:spPr>
          <a:xfrm>
            <a:off x="10433304" y="5857081"/>
            <a:ext cx="1752600" cy="909638"/>
          </a:xfrm>
          <a:prstGeom prst="rect">
            <a:avLst/>
          </a:prstGeom>
        </p:spPr>
      </p:pic>
    </p:spTree>
    <p:extLst>
      <p:ext uri="{BB962C8B-B14F-4D97-AF65-F5344CB8AC3E}">
        <p14:creationId xmlns:p14="http://schemas.microsoft.com/office/powerpoint/2010/main" val="175893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663300"/>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sldNum" sz="quarter" idx="12"/>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0B18984-023F-41BE-B645-E6FAA6DC4580}" type="slidenum">
              <a:rPr lang="en-US" altLang="en-US" sz="1680" b="0">
                <a:latin typeface="Times New Roman" panose="02020603050405020304" pitchFamily="18" charset="0"/>
              </a:rPr>
              <a:pPr>
                <a:spcBef>
                  <a:spcPct val="0"/>
                </a:spcBef>
                <a:buFontTx/>
                <a:buNone/>
              </a:pPr>
              <a:t>1</a:t>
            </a:fld>
            <a:endParaRPr lang="en-US" altLang="en-US" sz="1680" b="0">
              <a:latin typeface="Times New Roman" panose="02020603050405020304" pitchFamily="18" charset="0"/>
            </a:endParaRPr>
          </a:p>
        </p:txBody>
      </p:sp>
      <p:sp>
        <p:nvSpPr>
          <p:cNvPr id="28675" name="Rectangle 4098"/>
          <p:cNvSpPr>
            <a:spLocks noGrp="1" noChangeArrowheads="1"/>
          </p:cNvSpPr>
          <p:nvPr>
            <p:ph type="ctrTitle"/>
          </p:nvPr>
        </p:nvSpPr>
        <p:spPr>
          <a:xfrm>
            <a:off x="0" y="2790866"/>
            <a:ext cx="9326880" cy="1143000"/>
          </a:xfrm>
        </p:spPr>
        <p:txBody>
          <a:bodyPr>
            <a:normAutofit/>
          </a:bodyPr>
          <a:lstStyle/>
          <a:p>
            <a:r>
              <a:rPr lang="en-US" altLang="en-US" sz="4320" dirty="0" smtClean="0">
                <a:solidFill>
                  <a:srgbClr val="C00000"/>
                </a:solidFill>
              </a:rPr>
              <a:t>Lesson </a:t>
            </a:r>
            <a:r>
              <a:rPr lang="en-US" altLang="en-US" sz="4320" dirty="0">
                <a:solidFill>
                  <a:srgbClr val="C00000"/>
                </a:solidFill>
              </a:rPr>
              <a:t>5</a:t>
            </a:r>
          </a:p>
        </p:txBody>
      </p:sp>
    </p:spTree>
    <p:extLst>
      <p:ext uri="{BB962C8B-B14F-4D97-AF65-F5344CB8AC3E}">
        <p14:creationId xmlns:p14="http://schemas.microsoft.com/office/powerpoint/2010/main" val="218640400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10</a:t>
            </a:fld>
            <a:endParaRPr lang="en-US" altLang="en-US" sz="1320" b="0">
              <a:latin typeface="Times New Roman" panose="02020603050405020304" pitchFamily="18" charset="0"/>
            </a:endParaRPr>
          </a:p>
        </p:txBody>
      </p:sp>
      <p:sp>
        <p:nvSpPr>
          <p:cNvPr id="78851" name="Rectangle 1026"/>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C00000"/>
                </a:solidFill>
              </a:rPr>
              <a:t>The Persecution Described </a:t>
            </a:r>
            <a:r>
              <a:rPr lang="en-US" altLang="en-US" sz="2880" dirty="0">
                <a:solidFill>
                  <a:srgbClr val="C00000"/>
                </a:solidFill>
              </a:rPr>
              <a:t>(First Peter)</a:t>
            </a:r>
          </a:p>
        </p:txBody>
      </p:sp>
      <p:sp>
        <p:nvSpPr>
          <p:cNvPr id="31747" name="Text Box 1027"/>
          <p:cNvSpPr txBox="1">
            <a:spLocks noChangeArrowheads="1"/>
          </p:cNvSpPr>
          <p:nvPr/>
        </p:nvSpPr>
        <p:spPr bwMode="auto">
          <a:xfrm>
            <a:off x="628651" y="685801"/>
            <a:ext cx="546735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Put to Grief in Manifold Trials (1:6)</a:t>
            </a:r>
          </a:p>
          <a:p>
            <a:pPr lvl="1">
              <a:buFontTx/>
              <a:buChar char="•"/>
            </a:pPr>
            <a:r>
              <a:rPr lang="en-US" altLang="en-US" sz="1920" b="0"/>
              <a:t>For a Little While  (6)</a:t>
            </a:r>
          </a:p>
          <a:p>
            <a:pPr lvl="1">
              <a:buFontTx/>
              <a:buChar char="•"/>
            </a:pPr>
            <a:r>
              <a:rPr lang="en-US" altLang="en-US" sz="1920" b="0"/>
              <a:t>Proving &amp; Testing of Faith  (7)</a:t>
            </a:r>
          </a:p>
        </p:txBody>
      </p:sp>
      <p:sp>
        <p:nvSpPr>
          <p:cNvPr id="31748" name="Text Box 1028"/>
          <p:cNvSpPr txBox="1">
            <a:spLocks noChangeArrowheads="1"/>
          </p:cNvSpPr>
          <p:nvPr/>
        </p:nvSpPr>
        <p:spPr bwMode="auto">
          <a:xfrm>
            <a:off x="609600" y="1737360"/>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Gentiles… </a:t>
            </a:r>
            <a:r>
              <a:rPr lang="en-US" altLang="en-US" sz="1920">
                <a:solidFill>
                  <a:schemeClr val="folHlink"/>
                </a:solidFill>
              </a:rPr>
              <a:t>Speak Against You as Evil Doers</a:t>
            </a:r>
            <a:r>
              <a:rPr lang="en-US" altLang="en-US" sz="1920"/>
              <a:t> (2:12)</a:t>
            </a:r>
          </a:p>
          <a:p>
            <a:pPr lvl="1">
              <a:buFontTx/>
              <a:buChar char="•"/>
            </a:pPr>
            <a:r>
              <a:rPr lang="en-US" altLang="en-US" sz="1920" b="0"/>
              <a:t>A </a:t>
            </a:r>
            <a:r>
              <a:rPr lang="en-US" altLang="en-US" sz="1920" b="0">
                <a:solidFill>
                  <a:schemeClr val="folHlink"/>
                </a:solidFill>
              </a:rPr>
              <a:t>Result of Abstaining from Fleshly Lusts</a:t>
            </a:r>
            <a:r>
              <a:rPr lang="en-US" altLang="en-US" sz="1920" b="0"/>
              <a:t> (12)</a:t>
            </a:r>
          </a:p>
          <a:p>
            <a:pPr lvl="1">
              <a:buFontTx/>
              <a:buChar char="•"/>
            </a:pPr>
            <a:r>
              <a:rPr lang="en-US" altLang="en-US" sz="1920" b="0"/>
              <a:t>Good </a:t>
            </a:r>
            <a:r>
              <a:rPr lang="en-US" altLang="en-US" sz="1920" b="0">
                <a:solidFill>
                  <a:schemeClr val="folHlink"/>
                </a:solidFill>
              </a:rPr>
              <a:t>Works Beheld by Gentiles</a:t>
            </a:r>
            <a:r>
              <a:rPr lang="en-US" altLang="en-US" sz="1920" b="0"/>
              <a:t> (12)</a:t>
            </a:r>
          </a:p>
        </p:txBody>
      </p:sp>
      <p:sp>
        <p:nvSpPr>
          <p:cNvPr id="31749" name="Text Box 1029"/>
          <p:cNvSpPr txBox="1">
            <a:spLocks noChangeArrowheads="1"/>
          </p:cNvSpPr>
          <p:nvPr/>
        </p:nvSpPr>
        <p:spPr bwMode="auto">
          <a:xfrm>
            <a:off x="609600" y="3718560"/>
            <a:ext cx="521208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Servants … in Subjection to </a:t>
            </a:r>
            <a:r>
              <a:rPr lang="en-US" altLang="en-US" sz="1920">
                <a:solidFill>
                  <a:schemeClr val="folHlink"/>
                </a:solidFill>
              </a:rPr>
              <a:t>Harsh Masters</a:t>
            </a:r>
            <a:r>
              <a:rPr lang="en-US" altLang="en-US" sz="1920"/>
              <a:t> (2:18)</a:t>
            </a:r>
          </a:p>
          <a:p>
            <a:pPr lvl="1">
              <a:buFontTx/>
              <a:buChar char="•"/>
            </a:pPr>
            <a:r>
              <a:rPr lang="en-US" altLang="en-US" sz="1920" b="0">
                <a:solidFill>
                  <a:schemeClr val="folHlink"/>
                </a:solidFill>
              </a:rPr>
              <a:t>For Conscience toward God</a:t>
            </a:r>
            <a:r>
              <a:rPr lang="en-US" altLang="en-US" sz="1920" b="0"/>
              <a:t>… Endured Griefs, Suffering Wrongfully.  (19)</a:t>
            </a:r>
          </a:p>
          <a:p>
            <a:pPr lvl="1">
              <a:buFontTx/>
              <a:buChar char="•"/>
            </a:pPr>
            <a:r>
              <a:rPr lang="en-US" altLang="en-US" sz="1920" b="0"/>
              <a:t>Do Well, &amp; Suffer for it (20)</a:t>
            </a:r>
          </a:p>
        </p:txBody>
      </p:sp>
      <p:sp>
        <p:nvSpPr>
          <p:cNvPr id="31750" name="Text Box 1030"/>
          <p:cNvSpPr txBox="1">
            <a:spLocks noChangeArrowheads="1"/>
          </p:cNvSpPr>
          <p:nvPr/>
        </p:nvSpPr>
        <p:spPr bwMode="auto">
          <a:xfrm>
            <a:off x="609600" y="5699761"/>
            <a:ext cx="539496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Wives, whose </a:t>
            </a:r>
            <a:r>
              <a:rPr lang="en-US" altLang="en-US" sz="1920">
                <a:solidFill>
                  <a:schemeClr val="folHlink"/>
                </a:solidFill>
              </a:rPr>
              <a:t>Husbands Obey Not the Word</a:t>
            </a:r>
            <a:r>
              <a:rPr lang="en-US" altLang="en-US" sz="1920"/>
              <a:t> (3:1)</a:t>
            </a:r>
          </a:p>
          <a:p>
            <a:pPr lvl="1">
              <a:buFontTx/>
              <a:buChar char="•"/>
            </a:pPr>
            <a:r>
              <a:rPr lang="en-US" altLang="en-US" sz="1920" b="0"/>
              <a:t>Not put in Fear by any Terror (6)</a:t>
            </a:r>
          </a:p>
        </p:txBody>
      </p:sp>
    </p:spTree>
    <p:extLst>
      <p:ext uri="{BB962C8B-B14F-4D97-AF65-F5344CB8AC3E}">
        <p14:creationId xmlns:p14="http://schemas.microsoft.com/office/powerpoint/2010/main" val="38830997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P spid="31749" grpId="0" autoUpdateAnimBg="0"/>
      <p:bldP spid="3175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1 Peter 3</a:t>
            </a:r>
            <a:endParaRPr lang="en-US" dirty="0">
              <a:solidFill>
                <a:srgbClr val="C00000"/>
              </a:solidFill>
            </a:endParaRPr>
          </a:p>
        </p:txBody>
      </p:sp>
      <p:sp>
        <p:nvSpPr>
          <p:cNvPr id="3" name="Rectangle 2"/>
          <p:cNvSpPr/>
          <p:nvPr/>
        </p:nvSpPr>
        <p:spPr>
          <a:xfrm>
            <a:off x="713232" y="1535240"/>
            <a:ext cx="10570464" cy="3970318"/>
          </a:xfrm>
          <a:prstGeom prst="rect">
            <a:avLst/>
          </a:prstGeom>
        </p:spPr>
        <p:txBody>
          <a:bodyPr wrap="square">
            <a:spAutoFit/>
          </a:bodyPr>
          <a:lstStyle/>
          <a:p>
            <a:r>
              <a:rPr lang="en-US" sz="2800" b="1" baseline="30000" dirty="0"/>
              <a:t>13 </a:t>
            </a:r>
            <a:r>
              <a:rPr lang="en-US" sz="2800" b="1" dirty="0"/>
              <a:t>And who </a:t>
            </a:r>
            <a:r>
              <a:rPr lang="en-US" sz="2800" b="1" i="1" dirty="0"/>
              <a:t>is</a:t>
            </a:r>
            <a:r>
              <a:rPr lang="en-US" sz="2800" b="1" dirty="0"/>
              <a:t> he who will harm you if you become followers of what is good? </a:t>
            </a:r>
            <a:r>
              <a:rPr lang="en-US" sz="2800" b="1" baseline="30000" dirty="0"/>
              <a:t>14 </a:t>
            </a:r>
            <a:r>
              <a:rPr lang="en-US" sz="2800" b="1" dirty="0"/>
              <a:t>But even if you should suffer for righteousness’ sake, </a:t>
            </a:r>
            <a:r>
              <a:rPr lang="en-US" sz="2800" b="1" i="1" dirty="0"/>
              <a:t>you are</a:t>
            </a:r>
            <a:r>
              <a:rPr lang="en-US" sz="2800" b="1" dirty="0"/>
              <a:t> blessed. “And do not be afraid of their threats, nor be troubled.” </a:t>
            </a:r>
            <a:r>
              <a:rPr lang="en-US" sz="2800" b="1" baseline="30000" dirty="0"/>
              <a:t>15 </a:t>
            </a:r>
            <a:r>
              <a:rPr lang="en-US" sz="2800" b="1" dirty="0"/>
              <a:t>But </a:t>
            </a:r>
            <a:r>
              <a:rPr lang="en-US" sz="2800" b="1" dirty="0" smtClean="0"/>
              <a:t>sanctify the </a:t>
            </a:r>
            <a:r>
              <a:rPr lang="en-US" sz="2800" b="1" dirty="0"/>
              <a:t>Lord God in your hearts, and always </a:t>
            </a:r>
            <a:r>
              <a:rPr lang="en-US" sz="2800" b="1" i="1" dirty="0"/>
              <a:t>be</a:t>
            </a:r>
            <a:r>
              <a:rPr lang="en-US" sz="2800" b="1" dirty="0"/>
              <a:t> ready to </a:t>
            </a:r>
            <a:r>
              <a:rPr lang="en-US" sz="2800" b="1" i="1" dirty="0"/>
              <a:t>give</a:t>
            </a:r>
            <a:r>
              <a:rPr lang="en-US" sz="2800" b="1" dirty="0"/>
              <a:t> a defense to everyone who asks you a reason for the hope that is in you, with meekness and fear; </a:t>
            </a:r>
            <a:r>
              <a:rPr lang="en-US" sz="2800" b="1" baseline="30000" dirty="0"/>
              <a:t>16 </a:t>
            </a:r>
            <a:r>
              <a:rPr lang="en-US" sz="2800" b="1" dirty="0"/>
              <a:t>having a good conscience, that when they defame you as evildoers, those who revile your good conduct in Christ may be ashamed. </a:t>
            </a:r>
            <a:r>
              <a:rPr lang="en-US" sz="2800" b="1" baseline="30000" dirty="0"/>
              <a:t>17 </a:t>
            </a:r>
            <a:r>
              <a:rPr lang="en-US" sz="2800" b="1" dirty="0"/>
              <a:t>For </a:t>
            </a:r>
            <a:r>
              <a:rPr lang="en-US" sz="2800" b="1" i="1" dirty="0"/>
              <a:t>it is</a:t>
            </a:r>
            <a:r>
              <a:rPr lang="en-US" sz="2800" b="1" dirty="0"/>
              <a:t> better, if it is the will of God, to suffer for doing good than for doing evil.</a:t>
            </a:r>
          </a:p>
        </p:txBody>
      </p:sp>
      <p:sp>
        <p:nvSpPr>
          <p:cNvPr id="4" name="Oval 3"/>
          <p:cNvSpPr/>
          <p:nvPr/>
        </p:nvSpPr>
        <p:spPr>
          <a:xfrm>
            <a:off x="1655064" y="1435608"/>
            <a:ext cx="4471416" cy="676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1 Peter 3</a:t>
            </a:r>
            <a:endParaRPr lang="en-US" dirty="0">
              <a:solidFill>
                <a:srgbClr val="C00000"/>
              </a:solidFill>
            </a:endParaRPr>
          </a:p>
        </p:txBody>
      </p:sp>
      <p:sp>
        <p:nvSpPr>
          <p:cNvPr id="3" name="Rectangle 2"/>
          <p:cNvSpPr/>
          <p:nvPr/>
        </p:nvSpPr>
        <p:spPr>
          <a:xfrm>
            <a:off x="713232" y="1535240"/>
            <a:ext cx="10570464" cy="3970318"/>
          </a:xfrm>
          <a:prstGeom prst="rect">
            <a:avLst/>
          </a:prstGeom>
        </p:spPr>
        <p:txBody>
          <a:bodyPr wrap="square">
            <a:spAutoFit/>
          </a:bodyPr>
          <a:lstStyle/>
          <a:p>
            <a:r>
              <a:rPr lang="en-US" sz="2800" b="1" baseline="30000" dirty="0"/>
              <a:t>13 </a:t>
            </a:r>
            <a:r>
              <a:rPr lang="en-US" sz="2800" b="1" dirty="0"/>
              <a:t>And who </a:t>
            </a:r>
            <a:r>
              <a:rPr lang="en-US" sz="2800" b="1" i="1" dirty="0"/>
              <a:t>is</a:t>
            </a:r>
            <a:r>
              <a:rPr lang="en-US" sz="2800" b="1" dirty="0"/>
              <a:t> he who will </a:t>
            </a:r>
            <a:r>
              <a:rPr lang="en-US" sz="2800" b="1" dirty="0">
                <a:solidFill>
                  <a:srgbClr val="FF0000"/>
                </a:solidFill>
              </a:rPr>
              <a:t>harm you </a:t>
            </a:r>
            <a:r>
              <a:rPr lang="en-US" sz="2800" b="1" dirty="0"/>
              <a:t>if you become followers of what is good? </a:t>
            </a:r>
            <a:r>
              <a:rPr lang="en-US" sz="2800" b="1" baseline="30000" dirty="0"/>
              <a:t>14 </a:t>
            </a:r>
            <a:r>
              <a:rPr lang="en-US" sz="2800" b="1" dirty="0"/>
              <a:t>But even if </a:t>
            </a:r>
            <a:r>
              <a:rPr lang="en-US" sz="2800" b="1" dirty="0">
                <a:solidFill>
                  <a:srgbClr val="FF0000"/>
                </a:solidFill>
              </a:rPr>
              <a:t>you should suffer </a:t>
            </a:r>
            <a:r>
              <a:rPr lang="en-US" sz="2800" b="1" dirty="0"/>
              <a:t>for righteousness’ sake, </a:t>
            </a:r>
            <a:r>
              <a:rPr lang="en-US" sz="2800" b="1" i="1" dirty="0"/>
              <a:t>you are</a:t>
            </a:r>
            <a:r>
              <a:rPr lang="en-US" sz="2800" b="1" dirty="0"/>
              <a:t> blessed. “And do not be afraid of </a:t>
            </a:r>
            <a:r>
              <a:rPr lang="en-US" sz="2800" b="1" dirty="0">
                <a:solidFill>
                  <a:srgbClr val="FF0000"/>
                </a:solidFill>
              </a:rPr>
              <a:t>their threats</a:t>
            </a:r>
            <a:r>
              <a:rPr lang="en-US" sz="2800" b="1" dirty="0"/>
              <a:t>, nor be troubled.” </a:t>
            </a:r>
            <a:r>
              <a:rPr lang="en-US" sz="2800" b="1" baseline="30000" dirty="0"/>
              <a:t>15 </a:t>
            </a:r>
            <a:r>
              <a:rPr lang="en-US" sz="2800" b="1" dirty="0"/>
              <a:t>But </a:t>
            </a:r>
            <a:r>
              <a:rPr lang="en-US" sz="2800" b="1" dirty="0" smtClean="0"/>
              <a:t>sanctify the </a:t>
            </a:r>
            <a:r>
              <a:rPr lang="en-US" sz="2800" b="1" dirty="0"/>
              <a:t>Lord God in your hearts, and always </a:t>
            </a:r>
            <a:r>
              <a:rPr lang="en-US" sz="2800" b="1" i="1" dirty="0"/>
              <a:t>be</a:t>
            </a:r>
            <a:r>
              <a:rPr lang="en-US" sz="2800" b="1" dirty="0"/>
              <a:t> ready to </a:t>
            </a:r>
            <a:r>
              <a:rPr lang="en-US" sz="2800" b="1" i="1" dirty="0"/>
              <a:t>give</a:t>
            </a:r>
            <a:r>
              <a:rPr lang="en-US" sz="2800" b="1" dirty="0"/>
              <a:t> a defense to everyone who asks you a reason for the hope that is in you, with meekness and fear; </a:t>
            </a:r>
            <a:r>
              <a:rPr lang="en-US" sz="2800" b="1" baseline="30000" dirty="0"/>
              <a:t>16 </a:t>
            </a:r>
            <a:r>
              <a:rPr lang="en-US" sz="2800" b="1" dirty="0"/>
              <a:t>having a good conscience, that when they </a:t>
            </a:r>
            <a:r>
              <a:rPr lang="en-US" sz="2800" b="1" dirty="0">
                <a:solidFill>
                  <a:srgbClr val="FF0000"/>
                </a:solidFill>
              </a:rPr>
              <a:t>defame you as evildoers</a:t>
            </a:r>
            <a:r>
              <a:rPr lang="en-US" sz="2800" b="1" dirty="0"/>
              <a:t>, those who </a:t>
            </a:r>
            <a:r>
              <a:rPr lang="en-US" sz="2800" b="1" dirty="0">
                <a:solidFill>
                  <a:srgbClr val="FF0000"/>
                </a:solidFill>
              </a:rPr>
              <a:t>revile your good conduct </a:t>
            </a:r>
            <a:r>
              <a:rPr lang="en-US" sz="2800" b="1" dirty="0"/>
              <a:t>in Christ may be ashamed. </a:t>
            </a:r>
            <a:r>
              <a:rPr lang="en-US" sz="2800" b="1" baseline="30000" dirty="0"/>
              <a:t>17 </a:t>
            </a:r>
            <a:r>
              <a:rPr lang="en-US" sz="2800" b="1" dirty="0"/>
              <a:t>For </a:t>
            </a:r>
            <a:r>
              <a:rPr lang="en-US" sz="2800" b="1" i="1" dirty="0"/>
              <a:t>it is</a:t>
            </a:r>
            <a:r>
              <a:rPr lang="en-US" sz="2800" b="1" dirty="0"/>
              <a:t> better, if it is the will of God, to </a:t>
            </a:r>
            <a:r>
              <a:rPr lang="en-US" sz="2800" b="1" dirty="0">
                <a:solidFill>
                  <a:srgbClr val="FF0000"/>
                </a:solidFill>
              </a:rPr>
              <a:t>suffer for doing good </a:t>
            </a:r>
            <a:r>
              <a:rPr lang="en-US" sz="2800" b="1" dirty="0"/>
              <a:t>than for doing evil.</a:t>
            </a:r>
          </a:p>
        </p:txBody>
      </p:sp>
    </p:spTree>
    <p:extLst>
      <p:ext uri="{BB962C8B-B14F-4D97-AF65-F5344CB8AC3E}">
        <p14:creationId xmlns:p14="http://schemas.microsoft.com/office/powerpoint/2010/main" val="340814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13</a:t>
            </a:fld>
            <a:endParaRPr lang="en-US" altLang="en-US" sz="1320" b="0">
              <a:latin typeface="Times New Roman" panose="02020603050405020304" pitchFamily="18" charset="0"/>
            </a:endParaRPr>
          </a:p>
        </p:txBody>
      </p:sp>
      <p:sp>
        <p:nvSpPr>
          <p:cNvPr id="78851" name="Rectangle 1026"/>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C00000"/>
                </a:solidFill>
              </a:rPr>
              <a:t>The Persecution Described </a:t>
            </a:r>
            <a:r>
              <a:rPr lang="en-US" altLang="en-US" sz="2880" dirty="0">
                <a:solidFill>
                  <a:srgbClr val="C00000"/>
                </a:solidFill>
              </a:rPr>
              <a:t>(First Peter)</a:t>
            </a:r>
          </a:p>
        </p:txBody>
      </p:sp>
      <p:sp>
        <p:nvSpPr>
          <p:cNvPr id="31747" name="Text Box 1027"/>
          <p:cNvSpPr txBox="1">
            <a:spLocks noChangeArrowheads="1"/>
          </p:cNvSpPr>
          <p:nvPr/>
        </p:nvSpPr>
        <p:spPr bwMode="auto">
          <a:xfrm>
            <a:off x="628651" y="685801"/>
            <a:ext cx="546735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Put to Grief in Manifold Trials (1:6)</a:t>
            </a:r>
          </a:p>
          <a:p>
            <a:pPr lvl="1">
              <a:buFontTx/>
              <a:buChar char="•"/>
            </a:pPr>
            <a:r>
              <a:rPr lang="en-US" altLang="en-US" sz="1920" b="0"/>
              <a:t>For a Little While  (6)</a:t>
            </a:r>
          </a:p>
          <a:p>
            <a:pPr lvl="1">
              <a:buFontTx/>
              <a:buChar char="•"/>
            </a:pPr>
            <a:r>
              <a:rPr lang="en-US" altLang="en-US" sz="1920" b="0"/>
              <a:t>Proving &amp; Testing of Faith  (7)</a:t>
            </a:r>
          </a:p>
        </p:txBody>
      </p:sp>
      <p:sp>
        <p:nvSpPr>
          <p:cNvPr id="31748" name="Text Box 1028"/>
          <p:cNvSpPr txBox="1">
            <a:spLocks noChangeArrowheads="1"/>
          </p:cNvSpPr>
          <p:nvPr/>
        </p:nvSpPr>
        <p:spPr bwMode="auto">
          <a:xfrm>
            <a:off x="609600" y="1737360"/>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Gentiles… </a:t>
            </a:r>
            <a:r>
              <a:rPr lang="en-US" altLang="en-US" sz="1920">
                <a:solidFill>
                  <a:schemeClr val="folHlink"/>
                </a:solidFill>
              </a:rPr>
              <a:t>Speak Against You as Evil Doers</a:t>
            </a:r>
            <a:r>
              <a:rPr lang="en-US" altLang="en-US" sz="1920"/>
              <a:t> (2:12)</a:t>
            </a:r>
          </a:p>
          <a:p>
            <a:pPr lvl="1">
              <a:buFontTx/>
              <a:buChar char="•"/>
            </a:pPr>
            <a:r>
              <a:rPr lang="en-US" altLang="en-US" sz="1920" b="0"/>
              <a:t>A </a:t>
            </a:r>
            <a:r>
              <a:rPr lang="en-US" altLang="en-US" sz="1920" b="0">
                <a:solidFill>
                  <a:schemeClr val="folHlink"/>
                </a:solidFill>
              </a:rPr>
              <a:t>Result of Abstaining from Fleshly Lusts</a:t>
            </a:r>
            <a:r>
              <a:rPr lang="en-US" altLang="en-US" sz="1920" b="0"/>
              <a:t> (12)</a:t>
            </a:r>
          </a:p>
          <a:p>
            <a:pPr lvl="1">
              <a:buFontTx/>
              <a:buChar char="•"/>
            </a:pPr>
            <a:r>
              <a:rPr lang="en-US" altLang="en-US" sz="1920" b="0"/>
              <a:t>Good </a:t>
            </a:r>
            <a:r>
              <a:rPr lang="en-US" altLang="en-US" sz="1920" b="0">
                <a:solidFill>
                  <a:schemeClr val="folHlink"/>
                </a:solidFill>
              </a:rPr>
              <a:t>Works Beheld by Gentiles</a:t>
            </a:r>
            <a:r>
              <a:rPr lang="en-US" altLang="en-US" sz="1920" b="0"/>
              <a:t> (12)</a:t>
            </a:r>
          </a:p>
        </p:txBody>
      </p:sp>
      <p:sp>
        <p:nvSpPr>
          <p:cNvPr id="31749" name="Text Box 1029"/>
          <p:cNvSpPr txBox="1">
            <a:spLocks noChangeArrowheads="1"/>
          </p:cNvSpPr>
          <p:nvPr/>
        </p:nvSpPr>
        <p:spPr bwMode="auto">
          <a:xfrm>
            <a:off x="609600" y="3718560"/>
            <a:ext cx="521208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Servants … in Subjection to </a:t>
            </a:r>
            <a:r>
              <a:rPr lang="en-US" altLang="en-US" sz="1920">
                <a:solidFill>
                  <a:schemeClr val="folHlink"/>
                </a:solidFill>
              </a:rPr>
              <a:t>Harsh Masters</a:t>
            </a:r>
            <a:r>
              <a:rPr lang="en-US" altLang="en-US" sz="1920"/>
              <a:t> (2:18)</a:t>
            </a:r>
          </a:p>
          <a:p>
            <a:pPr lvl="1">
              <a:buFontTx/>
              <a:buChar char="•"/>
            </a:pPr>
            <a:r>
              <a:rPr lang="en-US" altLang="en-US" sz="1920" b="0">
                <a:solidFill>
                  <a:schemeClr val="folHlink"/>
                </a:solidFill>
              </a:rPr>
              <a:t>For Conscience toward God</a:t>
            </a:r>
            <a:r>
              <a:rPr lang="en-US" altLang="en-US" sz="1920" b="0"/>
              <a:t>… Endured Griefs, Suffering Wrongfully.  (19)</a:t>
            </a:r>
          </a:p>
          <a:p>
            <a:pPr lvl="1">
              <a:buFontTx/>
              <a:buChar char="•"/>
            </a:pPr>
            <a:r>
              <a:rPr lang="en-US" altLang="en-US" sz="1920" b="0"/>
              <a:t>Do Well, &amp; Suffer for it (20)</a:t>
            </a:r>
          </a:p>
        </p:txBody>
      </p:sp>
      <p:sp>
        <p:nvSpPr>
          <p:cNvPr id="31750" name="Text Box 1030"/>
          <p:cNvSpPr txBox="1">
            <a:spLocks noChangeArrowheads="1"/>
          </p:cNvSpPr>
          <p:nvPr/>
        </p:nvSpPr>
        <p:spPr bwMode="auto">
          <a:xfrm>
            <a:off x="609600" y="5699761"/>
            <a:ext cx="539496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Wives, whose </a:t>
            </a:r>
            <a:r>
              <a:rPr lang="en-US" altLang="en-US" sz="1920">
                <a:solidFill>
                  <a:schemeClr val="folHlink"/>
                </a:solidFill>
              </a:rPr>
              <a:t>Husbands Obey Not the Word</a:t>
            </a:r>
            <a:r>
              <a:rPr lang="en-US" altLang="en-US" sz="1920"/>
              <a:t> (3:1)</a:t>
            </a:r>
          </a:p>
          <a:p>
            <a:pPr lvl="1">
              <a:buFontTx/>
              <a:buChar char="•"/>
            </a:pPr>
            <a:r>
              <a:rPr lang="en-US" altLang="en-US" sz="1920" b="0"/>
              <a:t>Not put in Fear by any Terror (6)</a:t>
            </a:r>
          </a:p>
        </p:txBody>
      </p:sp>
      <p:sp>
        <p:nvSpPr>
          <p:cNvPr id="31751" name="Text Box 1031"/>
          <p:cNvSpPr txBox="1">
            <a:spLocks noChangeArrowheads="1"/>
          </p:cNvSpPr>
          <p:nvPr/>
        </p:nvSpPr>
        <p:spPr bwMode="auto">
          <a:xfrm>
            <a:off x="6096000" y="685800"/>
            <a:ext cx="5303520"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Suffer </a:t>
            </a:r>
            <a:r>
              <a:rPr lang="en-US" altLang="en-US" sz="1920">
                <a:solidFill>
                  <a:schemeClr val="folHlink"/>
                </a:solidFill>
              </a:rPr>
              <a:t>for Righteousness</a:t>
            </a:r>
            <a:r>
              <a:rPr lang="en-US" altLang="en-US" sz="1920"/>
              <a:t> (3:14)</a:t>
            </a:r>
          </a:p>
          <a:p>
            <a:pPr lvl="1">
              <a:buFontTx/>
              <a:buChar char="•"/>
            </a:pPr>
            <a:r>
              <a:rPr lang="en-US" altLang="en-US" sz="1920" b="0"/>
              <a:t>Zealous of What is Good (13)</a:t>
            </a:r>
          </a:p>
        </p:txBody>
      </p:sp>
      <p:sp>
        <p:nvSpPr>
          <p:cNvPr id="31752" name="Text Box 1032"/>
          <p:cNvSpPr txBox="1">
            <a:spLocks noChangeArrowheads="1"/>
          </p:cNvSpPr>
          <p:nvPr/>
        </p:nvSpPr>
        <p:spPr bwMode="auto">
          <a:xfrm>
            <a:off x="6096000" y="1447801"/>
            <a:ext cx="512064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solidFill>
                  <a:schemeClr val="folHlink"/>
                </a:solidFill>
              </a:rPr>
              <a:t>Spoken Against;  Good Manner of Life Reviled</a:t>
            </a:r>
            <a:r>
              <a:rPr lang="en-US" altLang="en-US" sz="1920"/>
              <a:t> (16)</a:t>
            </a:r>
          </a:p>
          <a:p>
            <a:pPr lvl="1">
              <a:buFontTx/>
              <a:buChar char="•"/>
            </a:pPr>
            <a:r>
              <a:rPr lang="en-US" altLang="en-US" sz="1920" b="0"/>
              <a:t>Suffer </a:t>
            </a:r>
            <a:r>
              <a:rPr lang="en-US" altLang="en-US" sz="1920" b="0">
                <a:solidFill>
                  <a:schemeClr val="folHlink"/>
                </a:solidFill>
              </a:rPr>
              <a:t>for Well-Doing</a:t>
            </a:r>
            <a:r>
              <a:rPr lang="en-US" altLang="en-US" sz="1920" b="0"/>
              <a:t> (17)</a:t>
            </a:r>
          </a:p>
        </p:txBody>
      </p:sp>
    </p:spTree>
    <p:extLst>
      <p:ext uri="{BB962C8B-B14F-4D97-AF65-F5344CB8AC3E}">
        <p14:creationId xmlns:p14="http://schemas.microsoft.com/office/powerpoint/2010/main" val="5673354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P spid="3175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4</a:t>
            </a:r>
            <a:endParaRPr lang="en-US" dirty="0">
              <a:solidFill>
                <a:srgbClr val="C00000"/>
              </a:solidFill>
            </a:endParaRPr>
          </a:p>
        </p:txBody>
      </p:sp>
      <p:sp>
        <p:nvSpPr>
          <p:cNvPr id="3" name="Rectangle 2"/>
          <p:cNvSpPr/>
          <p:nvPr/>
        </p:nvSpPr>
        <p:spPr>
          <a:xfrm>
            <a:off x="539496" y="758000"/>
            <a:ext cx="11237976" cy="6370975"/>
          </a:xfrm>
          <a:prstGeom prst="rect">
            <a:avLst/>
          </a:prstGeom>
        </p:spPr>
        <p:txBody>
          <a:bodyPr wrap="square">
            <a:spAutoFit/>
          </a:bodyPr>
          <a:lstStyle/>
          <a:p>
            <a:r>
              <a:rPr lang="en-US" sz="2400" b="1" dirty="0">
                <a:solidFill>
                  <a:srgbClr val="C00000"/>
                </a:solidFill>
              </a:rPr>
              <a:t>2</a:t>
            </a:r>
            <a:r>
              <a:rPr lang="en-US" sz="2400" b="1" dirty="0" smtClean="0"/>
              <a:t> that </a:t>
            </a:r>
            <a:r>
              <a:rPr lang="en-US" sz="2400" b="1" dirty="0"/>
              <a:t>he no longer should live the rest of his time in the flesh for the lusts of men, but for the will of God</a:t>
            </a:r>
            <a:r>
              <a:rPr lang="en-US" sz="2400" b="1" dirty="0" smtClean="0"/>
              <a:t>. 3 For </a:t>
            </a:r>
            <a:r>
              <a:rPr lang="en-US" sz="2400" b="1" dirty="0"/>
              <a:t>we have spent enough of our past </a:t>
            </a:r>
            <a:r>
              <a:rPr lang="en-US" sz="2400" b="1" dirty="0" smtClean="0"/>
              <a:t>lifetime </a:t>
            </a:r>
            <a:r>
              <a:rPr lang="en-US" sz="2400" b="1" dirty="0"/>
              <a:t>in doing the will of the Gentiles—when we walked in lewdness, lusts, drunkenness, revelries, drinking parties, and abominable idolatries. 4 In regard to these, they think it strange that you do not run with them in the same flood of dissipation, speaking evil of you. </a:t>
            </a:r>
            <a:endParaRPr lang="en-US" sz="2400" b="1" dirty="0" smtClean="0"/>
          </a:p>
          <a:p>
            <a:endParaRPr lang="en-US" sz="2400" b="1" dirty="0" smtClean="0"/>
          </a:p>
          <a:p>
            <a:r>
              <a:rPr lang="en-US" sz="2400" b="1" dirty="0" smtClean="0">
                <a:solidFill>
                  <a:srgbClr val="C00000"/>
                </a:solidFill>
              </a:rPr>
              <a:t>12</a:t>
            </a:r>
            <a:r>
              <a:rPr lang="en-US" sz="2400" b="1" dirty="0" smtClean="0"/>
              <a:t> Beloved</a:t>
            </a:r>
            <a:r>
              <a:rPr lang="en-US" sz="2400" b="1" dirty="0"/>
              <a:t>, do not think it strange concerning the fiery trial which is to try you, as though some strange thing happened to you; </a:t>
            </a:r>
            <a:r>
              <a:rPr lang="en-US" sz="2400" b="1" baseline="30000" dirty="0"/>
              <a:t>13 </a:t>
            </a:r>
            <a:r>
              <a:rPr lang="en-US" sz="2400" b="1" dirty="0"/>
              <a:t>but rejoice to the extent that you partake of Christ’s sufferings, that when His glory is revealed, you may also be glad with exceeding joy. </a:t>
            </a:r>
            <a:r>
              <a:rPr lang="en-US" sz="2400" b="1" baseline="30000" dirty="0"/>
              <a:t>14 </a:t>
            </a:r>
            <a:r>
              <a:rPr lang="en-US" sz="2400" b="1" dirty="0"/>
              <a:t>If you are </a:t>
            </a:r>
            <a:r>
              <a:rPr lang="en-US" sz="2400" b="1" dirty="0" smtClean="0"/>
              <a:t>reproached </a:t>
            </a:r>
            <a:r>
              <a:rPr lang="en-US" sz="2400" b="1" dirty="0"/>
              <a:t>for the name of Christ, blessed </a:t>
            </a:r>
            <a:r>
              <a:rPr lang="en-US" sz="2400" b="1" i="1" dirty="0"/>
              <a:t>are you,</a:t>
            </a:r>
            <a:r>
              <a:rPr lang="en-US" sz="2400" b="1" dirty="0"/>
              <a:t> for the Spirit of glory and of God rests upon you. </a:t>
            </a:r>
            <a:r>
              <a:rPr lang="en-US" sz="2400" b="1" dirty="0" smtClean="0"/>
              <a:t>On </a:t>
            </a:r>
            <a:r>
              <a:rPr lang="en-US" sz="2400" b="1" dirty="0"/>
              <a:t>their part He is blasphemed, but on your part He is glorified. </a:t>
            </a:r>
            <a:r>
              <a:rPr lang="en-US" sz="2400" b="1" baseline="30000" dirty="0" smtClean="0"/>
              <a:t>15 </a:t>
            </a:r>
            <a:r>
              <a:rPr lang="en-US" sz="2400" b="1" dirty="0" smtClean="0"/>
              <a:t>But let none of you suffer as a murderer, a thief, an evildoer, or as a busybody in other people’s matters. </a:t>
            </a:r>
            <a:r>
              <a:rPr lang="en-US" sz="2400" b="1" baseline="30000" dirty="0" smtClean="0"/>
              <a:t>16</a:t>
            </a:r>
            <a:r>
              <a:rPr lang="en-US" sz="2400" b="1" baseline="30000" dirty="0"/>
              <a:t> </a:t>
            </a:r>
            <a:r>
              <a:rPr lang="en-US" sz="2400" b="1" dirty="0"/>
              <a:t>Yet if </a:t>
            </a:r>
            <a:r>
              <a:rPr lang="en-US" sz="2400" b="1" i="1" dirty="0"/>
              <a:t>anyone suffers</a:t>
            </a:r>
            <a:r>
              <a:rPr lang="en-US" sz="2400" b="1" dirty="0"/>
              <a:t> as a Christian, let him not be ashamed, but let him glorify God in this </a:t>
            </a:r>
            <a:r>
              <a:rPr lang="en-US" sz="2400" b="1" dirty="0" smtClean="0"/>
              <a:t>matter.</a:t>
            </a:r>
            <a:r>
              <a:rPr lang="en-US" sz="2400" b="1" baseline="30000" dirty="0"/>
              <a:t> 19 </a:t>
            </a:r>
            <a:r>
              <a:rPr lang="en-US" sz="2400" b="1" dirty="0"/>
              <a:t>Therefore let those who suffer according to the will of God commit their souls </a:t>
            </a:r>
            <a:r>
              <a:rPr lang="en-US" sz="2400" b="1" i="1" dirty="0"/>
              <a:t>to Him</a:t>
            </a:r>
            <a:r>
              <a:rPr lang="en-US" sz="2400" b="1" dirty="0"/>
              <a:t> in doing good, as to a faithful Creator.</a:t>
            </a:r>
          </a:p>
          <a:p>
            <a:endParaRPr lang="en-US" sz="2400" b="1" dirty="0"/>
          </a:p>
        </p:txBody>
      </p:sp>
    </p:spTree>
    <p:extLst>
      <p:ext uri="{BB962C8B-B14F-4D97-AF65-F5344CB8AC3E}">
        <p14:creationId xmlns:p14="http://schemas.microsoft.com/office/powerpoint/2010/main" val="203866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4</a:t>
            </a:r>
            <a:endParaRPr lang="en-US" dirty="0">
              <a:solidFill>
                <a:srgbClr val="C00000"/>
              </a:solidFill>
            </a:endParaRPr>
          </a:p>
        </p:txBody>
      </p:sp>
      <p:sp>
        <p:nvSpPr>
          <p:cNvPr id="3" name="Rectangle 2"/>
          <p:cNvSpPr/>
          <p:nvPr/>
        </p:nvSpPr>
        <p:spPr>
          <a:xfrm>
            <a:off x="539496" y="730568"/>
            <a:ext cx="11237976" cy="6370975"/>
          </a:xfrm>
          <a:prstGeom prst="rect">
            <a:avLst/>
          </a:prstGeom>
        </p:spPr>
        <p:txBody>
          <a:bodyPr wrap="square">
            <a:spAutoFit/>
          </a:bodyPr>
          <a:lstStyle/>
          <a:p>
            <a:r>
              <a:rPr lang="en-US" sz="2400" b="1" dirty="0">
                <a:solidFill>
                  <a:srgbClr val="C00000"/>
                </a:solidFill>
              </a:rPr>
              <a:t>2</a:t>
            </a:r>
            <a:r>
              <a:rPr lang="en-US" sz="2400" b="1" dirty="0" smtClean="0"/>
              <a:t> that </a:t>
            </a:r>
            <a:r>
              <a:rPr lang="en-US" sz="2400" b="1" dirty="0"/>
              <a:t>he no longer should live the rest of his time in the flesh for the lusts of men, but for the will of God</a:t>
            </a:r>
            <a:r>
              <a:rPr lang="en-US" sz="2400" b="1" dirty="0" smtClean="0"/>
              <a:t>. 3 For </a:t>
            </a:r>
            <a:r>
              <a:rPr lang="en-US" sz="2400" b="1" dirty="0"/>
              <a:t>we have spent enough of our past </a:t>
            </a:r>
            <a:r>
              <a:rPr lang="en-US" sz="2400" b="1" dirty="0" smtClean="0"/>
              <a:t>lifetime </a:t>
            </a:r>
            <a:r>
              <a:rPr lang="en-US" sz="2400" b="1" dirty="0"/>
              <a:t>in doing the will of the Gentiles—when we walked in lewdness, lusts, drunkenness, revelries, drinking parties, and abominable idolatries. 4 In regard to these, </a:t>
            </a:r>
            <a:r>
              <a:rPr lang="en-US" sz="2400" b="1" dirty="0">
                <a:solidFill>
                  <a:srgbClr val="FF0000"/>
                </a:solidFill>
              </a:rPr>
              <a:t>they think it strange </a:t>
            </a:r>
            <a:r>
              <a:rPr lang="en-US" sz="2400" b="1" dirty="0"/>
              <a:t>that you do not run with them in the same flood of dissipation, </a:t>
            </a:r>
            <a:r>
              <a:rPr lang="en-US" sz="2400" b="1" dirty="0">
                <a:solidFill>
                  <a:srgbClr val="FF0000"/>
                </a:solidFill>
              </a:rPr>
              <a:t>speaking evil of you</a:t>
            </a:r>
            <a:r>
              <a:rPr lang="en-US" sz="2400" b="1" dirty="0"/>
              <a:t>. </a:t>
            </a:r>
            <a:endParaRPr lang="en-US" sz="2400" b="1" dirty="0" smtClean="0"/>
          </a:p>
          <a:p>
            <a:endParaRPr lang="en-US" sz="2400" b="1" dirty="0" smtClean="0"/>
          </a:p>
          <a:p>
            <a:r>
              <a:rPr lang="en-US" sz="2400" b="1" dirty="0" smtClean="0">
                <a:solidFill>
                  <a:srgbClr val="C00000"/>
                </a:solidFill>
              </a:rPr>
              <a:t>12</a:t>
            </a:r>
            <a:r>
              <a:rPr lang="en-US" sz="2400" b="1" dirty="0" smtClean="0"/>
              <a:t> Beloved</a:t>
            </a:r>
            <a:r>
              <a:rPr lang="en-US" sz="2400" b="1" dirty="0"/>
              <a:t>, do not think it strange concerning the </a:t>
            </a:r>
            <a:r>
              <a:rPr lang="en-US" sz="2400" b="1" dirty="0">
                <a:solidFill>
                  <a:srgbClr val="FF0000"/>
                </a:solidFill>
              </a:rPr>
              <a:t>fiery trial </a:t>
            </a:r>
            <a:r>
              <a:rPr lang="en-US" sz="2400" b="1" dirty="0"/>
              <a:t>which is to try you, as though some strange thing happened to you; </a:t>
            </a:r>
            <a:r>
              <a:rPr lang="en-US" sz="2400" b="1" baseline="30000" dirty="0"/>
              <a:t>13 </a:t>
            </a:r>
            <a:r>
              <a:rPr lang="en-US" sz="2400" b="1" dirty="0"/>
              <a:t>but rejoice to the extent that you partake of Christ’s </a:t>
            </a:r>
            <a:r>
              <a:rPr lang="en-US" sz="2400" b="1" dirty="0">
                <a:solidFill>
                  <a:srgbClr val="FF0000"/>
                </a:solidFill>
              </a:rPr>
              <a:t>sufferings</a:t>
            </a:r>
            <a:r>
              <a:rPr lang="en-US" sz="2400" b="1" dirty="0"/>
              <a:t>, that when His glory is revealed, you may also be glad with exceeding joy. </a:t>
            </a:r>
            <a:r>
              <a:rPr lang="en-US" sz="2400" b="1" baseline="30000" dirty="0"/>
              <a:t>14 </a:t>
            </a:r>
            <a:r>
              <a:rPr lang="en-US" sz="2400" b="1" dirty="0"/>
              <a:t>If you are </a:t>
            </a:r>
            <a:r>
              <a:rPr lang="en-US" sz="2400" b="1" dirty="0" smtClean="0">
                <a:solidFill>
                  <a:srgbClr val="FF0000"/>
                </a:solidFill>
              </a:rPr>
              <a:t>reproached </a:t>
            </a:r>
            <a:r>
              <a:rPr lang="en-US" sz="2400" b="1" dirty="0"/>
              <a:t>for the name of Christ, blessed </a:t>
            </a:r>
            <a:r>
              <a:rPr lang="en-US" sz="2400" b="1" i="1" dirty="0"/>
              <a:t>are you,</a:t>
            </a:r>
            <a:r>
              <a:rPr lang="en-US" sz="2400" b="1" dirty="0"/>
              <a:t> for the Spirit of glory and of God rests upon you. </a:t>
            </a:r>
            <a:r>
              <a:rPr lang="en-US" sz="2400" b="1" dirty="0" smtClean="0"/>
              <a:t>On </a:t>
            </a:r>
            <a:r>
              <a:rPr lang="en-US" sz="2400" b="1" dirty="0"/>
              <a:t>their part He is blasphemed, but on your part He is glorified. </a:t>
            </a:r>
            <a:r>
              <a:rPr lang="en-US" sz="2400" b="1" baseline="30000" dirty="0" smtClean="0"/>
              <a:t>15 </a:t>
            </a:r>
            <a:r>
              <a:rPr lang="en-US" sz="2400" b="1" dirty="0" smtClean="0"/>
              <a:t>But let none of you suffer as a murderer, a thief, an evildoer, or as a busybody in other people’s matters. </a:t>
            </a:r>
            <a:r>
              <a:rPr lang="en-US" sz="2400" b="1" baseline="30000" dirty="0" smtClean="0"/>
              <a:t>16</a:t>
            </a:r>
            <a:r>
              <a:rPr lang="en-US" sz="2400" b="1" baseline="30000" dirty="0"/>
              <a:t> </a:t>
            </a:r>
            <a:r>
              <a:rPr lang="en-US" sz="2400" b="1" dirty="0"/>
              <a:t>Yet if </a:t>
            </a:r>
            <a:r>
              <a:rPr lang="en-US" sz="2400" b="1" i="1" dirty="0"/>
              <a:t>anyone </a:t>
            </a:r>
            <a:r>
              <a:rPr lang="en-US" sz="2400" b="1" i="1" dirty="0">
                <a:solidFill>
                  <a:srgbClr val="FF0000"/>
                </a:solidFill>
              </a:rPr>
              <a:t>suffers</a:t>
            </a:r>
            <a:r>
              <a:rPr lang="en-US" sz="2400" b="1" dirty="0">
                <a:solidFill>
                  <a:srgbClr val="FF0000"/>
                </a:solidFill>
              </a:rPr>
              <a:t> as a Christian</a:t>
            </a:r>
            <a:r>
              <a:rPr lang="en-US" sz="2400" b="1" dirty="0"/>
              <a:t>, let him not be ashamed, but let him glorify God in this </a:t>
            </a:r>
            <a:r>
              <a:rPr lang="en-US" sz="2400" b="1" dirty="0" smtClean="0"/>
              <a:t>matter.</a:t>
            </a:r>
            <a:r>
              <a:rPr lang="en-US" sz="2400" b="1" baseline="30000" dirty="0"/>
              <a:t> 19 </a:t>
            </a:r>
            <a:r>
              <a:rPr lang="en-US" sz="2400" b="1" dirty="0"/>
              <a:t>Therefore </a:t>
            </a:r>
            <a:r>
              <a:rPr lang="en-US" sz="2400" b="1" dirty="0">
                <a:solidFill>
                  <a:srgbClr val="FF0000"/>
                </a:solidFill>
              </a:rPr>
              <a:t>let those who suffer </a:t>
            </a:r>
            <a:r>
              <a:rPr lang="en-US" sz="2400" b="1" dirty="0"/>
              <a:t>according to the will of God commit their souls </a:t>
            </a:r>
            <a:r>
              <a:rPr lang="en-US" sz="2400" b="1" i="1" dirty="0"/>
              <a:t>to Him</a:t>
            </a:r>
            <a:r>
              <a:rPr lang="en-US" sz="2400" b="1" dirty="0"/>
              <a:t> in doing good, as to a faithful Creator.</a:t>
            </a:r>
          </a:p>
          <a:p>
            <a:endParaRPr lang="en-US" sz="2400" b="1" dirty="0"/>
          </a:p>
        </p:txBody>
      </p:sp>
    </p:spTree>
    <p:extLst>
      <p:ext uri="{BB962C8B-B14F-4D97-AF65-F5344CB8AC3E}">
        <p14:creationId xmlns:p14="http://schemas.microsoft.com/office/powerpoint/2010/main" val="2386801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16</a:t>
            </a:fld>
            <a:endParaRPr lang="en-US" altLang="en-US" sz="1320" b="0">
              <a:latin typeface="Times New Roman" panose="02020603050405020304" pitchFamily="18" charset="0"/>
            </a:endParaRPr>
          </a:p>
        </p:txBody>
      </p:sp>
      <p:sp>
        <p:nvSpPr>
          <p:cNvPr id="78851" name="Rectangle 1026"/>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C00000"/>
                </a:solidFill>
              </a:rPr>
              <a:t>The Persecution Described </a:t>
            </a:r>
            <a:r>
              <a:rPr lang="en-US" altLang="en-US" sz="2880" dirty="0">
                <a:solidFill>
                  <a:srgbClr val="C00000"/>
                </a:solidFill>
              </a:rPr>
              <a:t>(First Peter</a:t>
            </a:r>
            <a:r>
              <a:rPr lang="en-US" altLang="en-US" sz="2880" dirty="0"/>
              <a:t>)</a:t>
            </a:r>
          </a:p>
        </p:txBody>
      </p:sp>
      <p:sp>
        <p:nvSpPr>
          <p:cNvPr id="31747" name="Text Box 1027"/>
          <p:cNvSpPr txBox="1">
            <a:spLocks noChangeArrowheads="1"/>
          </p:cNvSpPr>
          <p:nvPr/>
        </p:nvSpPr>
        <p:spPr bwMode="auto">
          <a:xfrm>
            <a:off x="628651" y="685801"/>
            <a:ext cx="546735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Put to Grief in Manifold Trials (1:6)</a:t>
            </a:r>
          </a:p>
          <a:p>
            <a:pPr lvl="1">
              <a:buFontTx/>
              <a:buChar char="•"/>
            </a:pPr>
            <a:r>
              <a:rPr lang="en-US" altLang="en-US" sz="1920" b="0"/>
              <a:t>For a Little While  (6)</a:t>
            </a:r>
          </a:p>
          <a:p>
            <a:pPr lvl="1">
              <a:buFontTx/>
              <a:buChar char="•"/>
            </a:pPr>
            <a:r>
              <a:rPr lang="en-US" altLang="en-US" sz="1920" b="0"/>
              <a:t>Proving &amp; Testing of Faith  (7)</a:t>
            </a:r>
          </a:p>
        </p:txBody>
      </p:sp>
      <p:sp>
        <p:nvSpPr>
          <p:cNvPr id="31748" name="Text Box 1028"/>
          <p:cNvSpPr txBox="1">
            <a:spLocks noChangeArrowheads="1"/>
          </p:cNvSpPr>
          <p:nvPr/>
        </p:nvSpPr>
        <p:spPr bwMode="auto">
          <a:xfrm>
            <a:off x="609600" y="1737360"/>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Gentiles… </a:t>
            </a:r>
            <a:r>
              <a:rPr lang="en-US" altLang="en-US" sz="1920">
                <a:solidFill>
                  <a:schemeClr val="folHlink"/>
                </a:solidFill>
              </a:rPr>
              <a:t>Speak Against You as Evil Doers</a:t>
            </a:r>
            <a:r>
              <a:rPr lang="en-US" altLang="en-US" sz="1920"/>
              <a:t> (2:12)</a:t>
            </a:r>
          </a:p>
          <a:p>
            <a:pPr lvl="1">
              <a:buFontTx/>
              <a:buChar char="•"/>
            </a:pPr>
            <a:r>
              <a:rPr lang="en-US" altLang="en-US" sz="1920" b="0"/>
              <a:t>A </a:t>
            </a:r>
            <a:r>
              <a:rPr lang="en-US" altLang="en-US" sz="1920" b="0">
                <a:solidFill>
                  <a:schemeClr val="folHlink"/>
                </a:solidFill>
              </a:rPr>
              <a:t>Result of Abstaining from Fleshly Lusts</a:t>
            </a:r>
            <a:r>
              <a:rPr lang="en-US" altLang="en-US" sz="1920" b="0"/>
              <a:t> (12)</a:t>
            </a:r>
          </a:p>
          <a:p>
            <a:pPr lvl="1">
              <a:buFontTx/>
              <a:buChar char="•"/>
            </a:pPr>
            <a:r>
              <a:rPr lang="en-US" altLang="en-US" sz="1920" b="0"/>
              <a:t>Good </a:t>
            </a:r>
            <a:r>
              <a:rPr lang="en-US" altLang="en-US" sz="1920" b="0">
                <a:solidFill>
                  <a:schemeClr val="folHlink"/>
                </a:solidFill>
              </a:rPr>
              <a:t>Works Beheld by Gentiles</a:t>
            </a:r>
            <a:r>
              <a:rPr lang="en-US" altLang="en-US" sz="1920" b="0"/>
              <a:t> (12)</a:t>
            </a:r>
          </a:p>
        </p:txBody>
      </p:sp>
      <p:sp>
        <p:nvSpPr>
          <p:cNvPr id="31749" name="Text Box 1029"/>
          <p:cNvSpPr txBox="1">
            <a:spLocks noChangeArrowheads="1"/>
          </p:cNvSpPr>
          <p:nvPr/>
        </p:nvSpPr>
        <p:spPr bwMode="auto">
          <a:xfrm>
            <a:off x="609600" y="3718560"/>
            <a:ext cx="521208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Servants … in Subjection to </a:t>
            </a:r>
            <a:r>
              <a:rPr lang="en-US" altLang="en-US" sz="1920">
                <a:solidFill>
                  <a:schemeClr val="folHlink"/>
                </a:solidFill>
              </a:rPr>
              <a:t>Harsh Masters</a:t>
            </a:r>
            <a:r>
              <a:rPr lang="en-US" altLang="en-US" sz="1920"/>
              <a:t> (2:18)</a:t>
            </a:r>
          </a:p>
          <a:p>
            <a:pPr lvl="1">
              <a:buFontTx/>
              <a:buChar char="•"/>
            </a:pPr>
            <a:r>
              <a:rPr lang="en-US" altLang="en-US" sz="1920" b="0">
                <a:solidFill>
                  <a:schemeClr val="folHlink"/>
                </a:solidFill>
              </a:rPr>
              <a:t>For Conscience toward God</a:t>
            </a:r>
            <a:r>
              <a:rPr lang="en-US" altLang="en-US" sz="1920" b="0"/>
              <a:t>… Endured Griefs, Suffering Wrongfully.  (19)</a:t>
            </a:r>
          </a:p>
          <a:p>
            <a:pPr lvl="1">
              <a:buFontTx/>
              <a:buChar char="•"/>
            </a:pPr>
            <a:r>
              <a:rPr lang="en-US" altLang="en-US" sz="1920" b="0"/>
              <a:t>Do Well, &amp; Suffer for it (20)</a:t>
            </a:r>
          </a:p>
        </p:txBody>
      </p:sp>
      <p:sp>
        <p:nvSpPr>
          <p:cNvPr id="31750" name="Text Box 1030"/>
          <p:cNvSpPr txBox="1">
            <a:spLocks noChangeArrowheads="1"/>
          </p:cNvSpPr>
          <p:nvPr/>
        </p:nvSpPr>
        <p:spPr bwMode="auto">
          <a:xfrm>
            <a:off x="609600" y="5699761"/>
            <a:ext cx="539496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Wives, whose </a:t>
            </a:r>
            <a:r>
              <a:rPr lang="en-US" altLang="en-US" sz="1920">
                <a:solidFill>
                  <a:schemeClr val="folHlink"/>
                </a:solidFill>
              </a:rPr>
              <a:t>Husbands Obey Not the Word</a:t>
            </a:r>
            <a:r>
              <a:rPr lang="en-US" altLang="en-US" sz="1920"/>
              <a:t> (3:1)</a:t>
            </a:r>
          </a:p>
          <a:p>
            <a:pPr lvl="1">
              <a:buFontTx/>
              <a:buChar char="•"/>
            </a:pPr>
            <a:r>
              <a:rPr lang="en-US" altLang="en-US" sz="1920" b="0"/>
              <a:t>Not put in Fear by any Terror (6)</a:t>
            </a:r>
          </a:p>
        </p:txBody>
      </p:sp>
      <p:sp>
        <p:nvSpPr>
          <p:cNvPr id="31751" name="Text Box 1031"/>
          <p:cNvSpPr txBox="1">
            <a:spLocks noChangeArrowheads="1"/>
          </p:cNvSpPr>
          <p:nvPr/>
        </p:nvSpPr>
        <p:spPr bwMode="auto">
          <a:xfrm>
            <a:off x="6096000" y="685800"/>
            <a:ext cx="5303520"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Suffer </a:t>
            </a:r>
            <a:r>
              <a:rPr lang="en-US" altLang="en-US" sz="1920">
                <a:solidFill>
                  <a:schemeClr val="folHlink"/>
                </a:solidFill>
              </a:rPr>
              <a:t>for Righteousness</a:t>
            </a:r>
            <a:r>
              <a:rPr lang="en-US" altLang="en-US" sz="1920"/>
              <a:t> (3:14)</a:t>
            </a:r>
          </a:p>
          <a:p>
            <a:pPr lvl="1">
              <a:buFontTx/>
              <a:buChar char="•"/>
            </a:pPr>
            <a:r>
              <a:rPr lang="en-US" altLang="en-US" sz="1920" b="0"/>
              <a:t>Zealous of What is Good (13)</a:t>
            </a:r>
          </a:p>
        </p:txBody>
      </p:sp>
      <p:sp>
        <p:nvSpPr>
          <p:cNvPr id="31752" name="Text Box 1032"/>
          <p:cNvSpPr txBox="1">
            <a:spLocks noChangeArrowheads="1"/>
          </p:cNvSpPr>
          <p:nvPr/>
        </p:nvSpPr>
        <p:spPr bwMode="auto">
          <a:xfrm>
            <a:off x="6096000" y="1447801"/>
            <a:ext cx="512064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solidFill>
                  <a:schemeClr val="folHlink"/>
                </a:solidFill>
              </a:rPr>
              <a:t>Spoken Against;  Good Manner of Life Reviled</a:t>
            </a:r>
            <a:r>
              <a:rPr lang="en-US" altLang="en-US" sz="1920"/>
              <a:t> (16)</a:t>
            </a:r>
          </a:p>
          <a:p>
            <a:pPr lvl="1">
              <a:buFontTx/>
              <a:buChar char="•"/>
            </a:pPr>
            <a:r>
              <a:rPr lang="en-US" altLang="en-US" sz="1920" b="0"/>
              <a:t>Suffer </a:t>
            </a:r>
            <a:r>
              <a:rPr lang="en-US" altLang="en-US" sz="1920" b="0">
                <a:solidFill>
                  <a:schemeClr val="folHlink"/>
                </a:solidFill>
              </a:rPr>
              <a:t>for Well-Doing</a:t>
            </a:r>
            <a:r>
              <a:rPr lang="en-US" altLang="en-US" sz="1920" b="0"/>
              <a:t> (17)</a:t>
            </a:r>
          </a:p>
        </p:txBody>
      </p:sp>
      <p:sp>
        <p:nvSpPr>
          <p:cNvPr id="31753" name="Text Box 1033"/>
          <p:cNvSpPr txBox="1">
            <a:spLocks noChangeArrowheads="1"/>
          </p:cNvSpPr>
          <p:nvPr/>
        </p:nvSpPr>
        <p:spPr bwMode="auto">
          <a:xfrm>
            <a:off x="6096000" y="2514601"/>
            <a:ext cx="530352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a:t>
            </a:r>
            <a:r>
              <a:rPr lang="en-US" altLang="en-US" sz="1920" dirty="0">
                <a:solidFill>
                  <a:schemeClr val="folHlink"/>
                </a:solidFill>
              </a:rPr>
              <a:t>Speak Evil of You</a:t>
            </a:r>
            <a:r>
              <a:rPr lang="en-US" altLang="en-US" sz="1920" dirty="0"/>
              <a:t> (4:4)</a:t>
            </a:r>
          </a:p>
          <a:p>
            <a:pPr lvl="1">
              <a:buFontTx/>
              <a:buChar char="•"/>
            </a:pPr>
            <a:r>
              <a:rPr lang="en-US" altLang="en-US" sz="1920" b="0" dirty="0"/>
              <a:t>You no Longer Live in Lust (2)</a:t>
            </a:r>
          </a:p>
          <a:p>
            <a:pPr lvl="1">
              <a:buFontTx/>
              <a:buChar char="•"/>
            </a:pPr>
            <a:r>
              <a:rPr lang="en-US" altLang="en-US" sz="1920" b="0" dirty="0"/>
              <a:t>They </a:t>
            </a:r>
            <a:r>
              <a:rPr lang="en-US" altLang="en-US" sz="1920" b="0" dirty="0">
                <a:solidFill>
                  <a:schemeClr val="folHlink"/>
                </a:solidFill>
              </a:rPr>
              <a:t>Think it Strange that You Do not Run with Them</a:t>
            </a:r>
            <a:r>
              <a:rPr lang="en-US" altLang="en-US" sz="1920" b="0" dirty="0"/>
              <a:t> (4)</a:t>
            </a:r>
          </a:p>
        </p:txBody>
      </p:sp>
      <p:sp>
        <p:nvSpPr>
          <p:cNvPr id="31754" name="Text Box 1034"/>
          <p:cNvSpPr txBox="1">
            <a:spLocks noChangeArrowheads="1"/>
          </p:cNvSpPr>
          <p:nvPr/>
        </p:nvSpPr>
        <p:spPr bwMode="auto">
          <a:xfrm>
            <a:off x="6096000" y="3886201"/>
            <a:ext cx="557784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Fiery Trial  (4:12)</a:t>
            </a:r>
          </a:p>
          <a:p>
            <a:pPr lvl="1">
              <a:buFontTx/>
              <a:buChar char="•"/>
            </a:pPr>
            <a:r>
              <a:rPr lang="en-US" altLang="en-US" sz="1920" b="0"/>
              <a:t>Partaker of Christ’s Suffering (13)</a:t>
            </a:r>
          </a:p>
          <a:p>
            <a:pPr lvl="1">
              <a:buFontTx/>
              <a:buChar char="•"/>
            </a:pPr>
            <a:r>
              <a:rPr lang="en-US" altLang="en-US" sz="1920" b="0">
                <a:solidFill>
                  <a:schemeClr val="folHlink"/>
                </a:solidFill>
              </a:rPr>
              <a:t>Reproached for Name of Christ</a:t>
            </a:r>
            <a:r>
              <a:rPr lang="en-US" altLang="en-US" sz="1920" b="0"/>
              <a:t> (14)</a:t>
            </a:r>
          </a:p>
          <a:p>
            <a:pPr lvl="1">
              <a:buFontTx/>
              <a:buChar char="•"/>
            </a:pPr>
            <a:r>
              <a:rPr lang="en-US" altLang="en-US" sz="1920" b="0">
                <a:solidFill>
                  <a:schemeClr val="folHlink"/>
                </a:solidFill>
              </a:rPr>
              <a:t>Suffer as a Christian</a:t>
            </a:r>
            <a:r>
              <a:rPr lang="en-US" altLang="en-US" sz="1920" b="0"/>
              <a:t> (16)</a:t>
            </a:r>
          </a:p>
        </p:txBody>
      </p:sp>
      <p:sp>
        <p:nvSpPr>
          <p:cNvPr id="31755" name="Text Box 1035"/>
          <p:cNvSpPr txBox="1">
            <a:spLocks noChangeArrowheads="1"/>
          </p:cNvSpPr>
          <p:nvPr/>
        </p:nvSpPr>
        <p:spPr bwMode="auto">
          <a:xfrm>
            <a:off x="6096000" y="5547361"/>
            <a:ext cx="530352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a:t>Same Sufferings Accomplished in </a:t>
            </a:r>
            <a:r>
              <a:rPr lang="en-US" altLang="en-US" sz="1920">
                <a:solidFill>
                  <a:schemeClr val="folHlink"/>
                </a:solidFill>
              </a:rPr>
              <a:t>Brethren in the World</a:t>
            </a:r>
            <a:r>
              <a:rPr lang="en-US" altLang="en-US" sz="1920"/>
              <a:t> (5:9)</a:t>
            </a:r>
          </a:p>
          <a:p>
            <a:pPr lvl="1">
              <a:buFontTx/>
              <a:buChar char="•"/>
            </a:pPr>
            <a:r>
              <a:rPr lang="en-US" altLang="en-US" sz="1920" b="0"/>
              <a:t>Suffer a little while (10)</a:t>
            </a:r>
          </a:p>
        </p:txBody>
      </p:sp>
    </p:spTree>
    <p:extLst>
      <p:ext uri="{BB962C8B-B14F-4D97-AF65-F5344CB8AC3E}">
        <p14:creationId xmlns:p14="http://schemas.microsoft.com/office/powerpoint/2010/main" val="1368630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5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175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175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utoUpdateAnimBg="0"/>
      <p:bldP spid="31754" grpId="0" autoUpdateAnimBg="0"/>
      <p:bldP spid="317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smtClean="0">
                <a:solidFill>
                  <a:srgbClr val="C00000"/>
                </a:solidFill>
              </a:rPr>
              <a:t>Strength in Persecution</a:t>
            </a:r>
          </a:p>
        </p:txBody>
      </p:sp>
      <p:sp>
        <p:nvSpPr>
          <p:cNvPr id="5" name="Content Placeholder 4"/>
          <p:cNvSpPr>
            <a:spLocks noGrp="1"/>
          </p:cNvSpPr>
          <p:nvPr>
            <p:ph sz="half" idx="1"/>
          </p:nvPr>
        </p:nvSpPr>
        <p:spPr/>
        <p:txBody>
          <a:bodyPr/>
          <a:lstStyle/>
          <a:p>
            <a:r>
              <a:rPr lang="en-US" altLang="en-US" sz="2160"/>
              <a:t>Harm to good? (3:13)</a:t>
            </a:r>
          </a:p>
          <a:p>
            <a:r>
              <a:rPr lang="en-US" altLang="en-US" sz="2160"/>
              <a:t>Blessed (3:14)</a:t>
            </a:r>
          </a:p>
          <a:p>
            <a:r>
              <a:rPr lang="en-US" altLang="en-US" sz="2160"/>
              <a:t>Sanctify Christ (3:15)</a:t>
            </a:r>
          </a:p>
          <a:p>
            <a:r>
              <a:rPr lang="en-US" altLang="en-US" sz="2160"/>
              <a:t>Prepare to defend (3:15)</a:t>
            </a:r>
          </a:p>
          <a:p>
            <a:r>
              <a:rPr lang="en-US" altLang="en-US" sz="2160"/>
              <a:t>Keep a good conscience (3:16)</a:t>
            </a:r>
          </a:p>
          <a:p>
            <a:r>
              <a:rPr lang="en-US" altLang="en-US" sz="2160"/>
              <a:t>Christ died for all, the just for the unjust (3:18)</a:t>
            </a:r>
          </a:p>
          <a:p>
            <a:r>
              <a:rPr lang="en-US" altLang="en-US" sz="2160"/>
              <a:t>Arm yourselves with the purpose of suffering in the flesh (4:1)</a:t>
            </a:r>
          </a:p>
          <a:p>
            <a:r>
              <a:rPr lang="en-US" altLang="en-US" sz="2160"/>
              <a:t>Sound judgment and sober spirit (4:7)</a:t>
            </a:r>
          </a:p>
        </p:txBody>
      </p:sp>
      <p:sp>
        <p:nvSpPr>
          <p:cNvPr id="6" name="Content Placeholder 5"/>
          <p:cNvSpPr>
            <a:spLocks noGrp="1"/>
          </p:cNvSpPr>
          <p:nvPr>
            <p:ph sz="half" idx="2"/>
          </p:nvPr>
        </p:nvSpPr>
        <p:spPr/>
        <p:txBody>
          <a:bodyPr/>
          <a:lstStyle/>
          <a:p>
            <a:r>
              <a:rPr lang="en-US" altLang="en-US" sz="2160"/>
              <a:t>Fervent in love (4:8)</a:t>
            </a:r>
          </a:p>
          <a:p>
            <a:r>
              <a:rPr lang="en-US" altLang="en-US" sz="2160"/>
              <a:t>Hospitable without complaint (4:9)</a:t>
            </a:r>
          </a:p>
          <a:p>
            <a:r>
              <a:rPr lang="en-US" altLang="en-US" sz="2160"/>
              <a:t>Serve one another with our gifts (4:10)</a:t>
            </a:r>
          </a:p>
          <a:p>
            <a:r>
              <a:rPr lang="en-US" altLang="en-US" sz="2160"/>
              <a:t>Speak and serve as to glorify God (4:11)</a:t>
            </a:r>
          </a:p>
          <a:p>
            <a:r>
              <a:rPr lang="en-US" altLang="en-US" sz="2160"/>
              <a:t>Rejoice in current suffering so that we will rejoice at His revelation (4:13)</a:t>
            </a:r>
          </a:p>
          <a:p>
            <a:r>
              <a:rPr lang="en-US" altLang="en-US" sz="2160"/>
              <a:t>Glorify God in the name “Christian” (4:16)</a:t>
            </a:r>
          </a:p>
        </p:txBody>
      </p:sp>
      <p:sp>
        <p:nvSpPr>
          <p:cNvPr id="3" name="Slide Number Placeholder 2"/>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B4C35E1-4928-44B7-ABF5-0CD8D3D608BF}" type="slidenum">
              <a:rPr lang="en-US" altLang="en-US" b="0">
                <a:latin typeface="Times New Roman" panose="02020603050405020304" pitchFamily="18" charset="0"/>
              </a:rPr>
              <a:pPr/>
              <a:t>17</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33982727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108B986-3CAA-4A18-93DB-EC5A81FD78C0}" type="slidenum">
              <a:rPr lang="en-US" altLang="en-US" sz="1320" b="0">
                <a:latin typeface="Times New Roman" panose="02020603050405020304" pitchFamily="18" charset="0"/>
              </a:rPr>
              <a:pPr/>
              <a:t>18</a:t>
            </a:fld>
            <a:endParaRPr lang="en-US" altLang="en-US" sz="1320" b="0">
              <a:latin typeface="Times New Roman" panose="02020603050405020304" pitchFamily="18" charset="0"/>
            </a:endParaRPr>
          </a:p>
        </p:txBody>
      </p:sp>
      <p:sp>
        <p:nvSpPr>
          <p:cNvPr id="80899" name="Rectangle 2"/>
          <p:cNvSpPr>
            <a:spLocks noGrp="1" noChangeArrowheads="1"/>
          </p:cNvSpPr>
          <p:nvPr>
            <p:ph type="title"/>
          </p:nvPr>
        </p:nvSpPr>
        <p:spPr>
          <a:xfrm>
            <a:off x="1432560" y="76200"/>
            <a:ext cx="9326880" cy="533400"/>
          </a:xfrm>
        </p:spPr>
        <p:txBody>
          <a:bodyPr>
            <a:normAutofit fontScale="90000"/>
          </a:bodyPr>
          <a:lstStyle/>
          <a:p>
            <a:r>
              <a:rPr lang="en-US" altLang="en-US" sz="3840" dirty="0">
                <a:solidFill>
                  <a:srgbClr val="C00000"/>
                </a:solidFill>
              </a:rPr>
              <a:t>The Problem of Persecution</a:t>
            </a:r>
          </a:p>
        </p:txBody>
      </p:sp>
      <p:sp>
        <p:nvSpPr>
          <p:cNvPr id="80900" name="Rectangle 3"/>
          <p:cNvSpPr>
            <a:spLocks noGrp="1" noChangeArrowheads="1"/>
          </p:cNvSpPr>
          <p:nvPr>
            <p:ph type="body" sz="half" idx="1"/>
          </p:nvPr>
        </p:nvSpPr>
        <p:spPr>
          <a:xfrm>
            <a:off x="701040" y="685800"/>
            <a:ext cx="5394960" cy="2971800"/>
          </a:xfrm>
        </p:spPr>
        <p:txBody>
          <a:bodyPr>
            <a:normAutofit fontScale="92500" lnSpcReduction="10000"/>
          </a:bodyPr>
          <a:lstStyle/>
          <a:p>
            <a:pPr marL="272416" indent="-272416" algn="ctr">
              <a:lnSpc>
                <a:spcPct val="110000"/>
              </a:lnSpc>
              <a:buNone/>
            </a:pPr>
            <a:r>
              <a:rPr lang="en-US" altLang="en-US" sz="2160" i="1">
                <a:solidFill>
                  <a:schemeClr val="folHlink"/>
                </a:solidFill>
              </a:rPr>
              <a:t>Specific Persecutions</a:t>
            </a:r>
          </a:p>
          <a:p>
            <a:pPr marL="272416" indent="-272416">
              <a:lnSpc>
                <a:spcPct val="110000"/>
              </a:lnSpc>
            </a:pPr>
            <a:r>
              <a:rPr lang="en-US" altLang="en-US" sz="1680"/>
              <a:t>Thought (called) Strange  (4:4)</a:t>
            </a:r>
          </a:p>
          <a:p>
            <a:pPr marL="272416" indent="-272416">
              <a:lnSpc>
                <a:spcPct val="110000"/>
              </a:lnSpc>
            </a:pPr>
            <a:r>
              <a:rPr lang="en-US" altLang="en-US" sz="1680"/>
              <a:t>Spoken of as Evil  (4:4)</a:t>
            </a:r>
          </a:p>
          <a:p>
            <a:pPr marL="272416" indent="-272416">
              <a:lnSpc>
                <a:spcPct val="110000"/>
              </a:lnSpc>
            </a:pPr>
            <a:r>
              <a:rPr lang="en-US" altLang="en-US" sz="1680"/>
              <a:t>Spoken Against  (3:16)</a:t>
            </a:r>
          </a:p>
          <a:p>
            <a:pPr marL="272416" indent="-272416">
              <a:lnSpc>
                <a:spcPct val="110000"/>
              </a:lnSpc>
            </a:pPr>
            <a:r>
              <a:rPr lang="en-US" altLang="en-US" sz="1680"/>
              <a:t>Good Manner of Life Reviled  (3:16)</a:t>
            </a:r>
          </a:p>
          <a:p>
            <a:pPr marL="272416" indent="-272416">
              <a:lnSpc>
                <a:spcPct val="110000"/>
              </a:lnSpc>
            </a:pPr>
            <a:r>
              <a:rPr lang="en-US" altLang="en-US" sz="1680"/>
              <a:t>Accused of Evil Deeds  (2:12)</a:t>
            </a:r>
          </a:p>
          <a:p>
            <a:pPr marL="272416" indent="-272416">
              <a:lnSpc>
                <a:spcPct val="110000"/>
              </a:lnSpc>
            </a:pPr>
            <a:r>
              <a:rPr lang="en-US" altLang="en-US" sz="1680"/>
              <a:t>Reproached in Connection with the Name of Christ  (4:14)</a:t>
            </a:r>
          </a:p>
          <a:p>
            <a:pPr marL="272416" indent="-272416">
              <a:lnSpc>
                <a:spcPct val="110000"/>
              </a:lnSpc>
              <a:buFontTx/>
              <a:buAutoNum type="arabicPeriod"/>
            </a:pPr>
            <a:endParaRPr lang="en-US" altLang="en-US" sz="1680"/>
          </a:p>
        </p:txBody>
      </p:sp>
      <p:sp>
        <p:nvSpPr>
          <p:cNvPr id="80901" name="Rectangle 4"/>
          <p:cNvSpPr>
            <a:spLocks noChangeArrowheads="1"/>
          </p:cNvSpPr>
          <p:nvPr/>
        </p:nvSpPr>
        <p:spPr bwMode="auto">
          <a:xfrm>
            <a:off x="701040" y="3886200"/>
            <a:ext cx="53035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7013" indent="-227013"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20000"/>
              </a:spcBef>
            </a:pPr>
            <a:r>
              <a:rPr lang="en-US" altLang="en-US" sz="2160" i="1">
                <a:solidFill>
                  <a:schemeClr val="folHlink"/>
                </a:solidFill>
              </a:rPr>
              <a:t>Possible Reasons</a:t>
            </a:r>
          </a:p>
          <a:p>
            <a:pPr>
              <a:lnSpc>
                <a:spcPct val="110000"/>
              </a:lnSpc>
              <a:spcBef>
                <a:spcPct val="20000"/>
              </a:spcBef>
              <a:buFontTx/>
              <a:buChar char="•"/>
            </a:pPr>
            <a:r>
              <a:rPr lang="en-US" altLang="en-US" sz="1680"/>
              <a:t>Pure Living Seen as Implicit Condemnation  (2:12)</a:t>
            </a:r>
          </a:p>
          <a:p>
            <a:pPr>
              <a:lnSpc>
                <a:spcPct val="110000"/>
              </a:lnSpc>
              <a:spcBef>
                <a:spcPct val="20000"/>
              </a:spcBef>
              <a:buFontTx/>
              <a:buChar char="•"/>
            </a:pPr>
            <a:r>
              <a:rPr lang="en-US" altLang="en-US" sz="1680"/>
              <a:t>Independence (Free) from Worldly Thought (2:16)</a:t>
            </a:r>
          </a:p>
          <a:p>
            <a:pPr>
              <a:lnSpc>
                <a:spcPct val="110000"/>
              </a:lnSpc>
              <a:spcBef>
                <a:spcPct val="20000"/>
              </a:spcBef>
              <a:buFontTx/>
              <a:buChar char="•"/>
            </a:pPr>
            <a:r>
              <a:rPr lang="en-US" altLang="en-US" sz="1680"/>
              <a:t>Independence from Worldly Influence (Fear) (3:13,14)</a:t>
            </a:r>
          </a:p>
          <a:p>
            <a:pPr>
              <a:lnSpc>
                <a:spcPct val="110000"/>
              </a:lnSpc>
              <a:spcBef>
                <a:spcPct val="20000"/>
              </a:spcBef>
              <a:buFontTx/>
              <a:buChar char="•"/>
            </a:pPr>
            <a:r>
              <a:rPr lang="en-US" altLang="en-US" sz="1680"/>
              <a:t>Offensive Doctrines (see 2:2;  3:15)</a:t>
            </a:r>
          </a:p>
        </p:txBody>
      </p:sp>
      <p:grpSp>
        <p:nvGrpSpPr>
          <p:cNvPr id="59397" name="Group 5"/>
          <p:cNvGrpSpPr>
            <a:grpSpLocks/>
          </p:cNvGrpSpPr>
          <p:nvPr/>
        </p:nvGrpSpPr>
        <p:grpSpPr bwMode="auto">
          <a:xfrm>
            <a:off x="6050280" y="685800"/>
            <a:ext cx="5486400" cy="6019800"/>
            <a:chOff x="2856" y="432"/>
            <a:chExt cx="2880" cy="3792"/>
          </a:xfrm>
        </p:grpSpPr>
        <p:sp>
          <p:nvSpPr>
            <p:cNvPr id="80905" name="Rectangle 6"/>
            <p:cNvSpPr>
              <a:spLocks noChangeArrowheads="1"/>
            </p:cNvSpPr>
            <p:nvPr/>
          </p:nvSpPr>
          <p:spPr bwMode="auto">
            <a:xfrm>
              <a:off x="2856" y="3078"/>
              <a:ext cx="2880" cy="19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1440"/>
            </a:p>
          </p:txBody>
        </p:sp>
        <p:sp>
          <p:nvSpPr>
            <p:cNvPr id="80906" name="Rectangle 7"/>
            <p:cNvSpPr>
              <a:spLocks noChangeArrowheads="1"/>
            </p:cNvSpPr>
            <p:nvPr/>
          </p:nvSpPr>
          <p:spPr bwMode="auto">
            <a:xfrm>
              <a:off x="2880" y="432"/>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366838" indent="-1366838" eaLnBrk="0" hangingPunct="0">
                <a:tabLst>
                  <a:tab pos="13668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3668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3668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3668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3668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50000"/>
                </a:spcBef>
              </a:pPr>
              <a:r>
                <a:rPr lang="en-US" altLang="en-US" sz="1680">
                  <a:solidFill>
                    <a:schemeClr val="folHlink"/>
                  </a:solidFill>
                </a:rPr>
                <a:t>“Offensive” Doctrines (I Peter)</a:t>
              </a:r>
            </a:p>
          </p:txBody>
        </p:sp>
        <p:sp>
          <p:nvSpPr>
            <p:cNvPr id="80907" name="Rectangle 8"/>
            <p:cNvSpPr>
              <a:spLocks noChangeArrowheads="1"/>
            </p:cNvSpPr>
            <p:nvPr/>
          </p:nvSpPr>
          <p:spPr bwMode="auto">
            <a:xfrm>
              <a:off x="2880" y="672"/>
              <a:ext cx="28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a:t>1:15; 2:16	Holy, Submissive Living Required</a:t>
              </a:r>
            </a:p>
          </p:txBody>
        </p:sp>
        <p:sp>
          <p:nvSpPr>
            <p:cNvPr id="80908" name="Rectangle 9"/>
            <p:cNvSpPr>
              <a:spLocks noChangeArrowheads="1"/>
            </p:cNvSpPr>
            <p:nvPr/>
          </p:nvSpPr>
          <p:spPr bwMode="auto">
            <a:xfrm>
              <a:off x="2880" y="1200"/>
              <a:ext cx="28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a:t>4:3; 2:11	Wrong to Follow Natural Desires</a:t>
              </a:r>
            </a:p>
          </p:txBody>
        </p:sp>
        <p:sp>
          <p:nvSpPr>
            <p:cNvPr id="80909" name="Rectangle 10"/>
            <p:cNvSpPr>
              <a:spLocks noChangeArrowheads="1"/>
            </p:cNvSpPr>
            <p:nvPr/>
          </p:nvSpPr>
          <p:spPr bwMode="auto">
            <a:xfrm>
              <a:off x="2880" y="1776"/>
              <a:ext cx="28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pPr>
              <a:r>
                <a:rPr lang="en-US" altLang="en-US" sz="1680"/>
                <a:t>1:25; 2:2	Reliance on, Restriction</a:t>
              </a:r>
            </a:p>
            <a:p>
              <a:pPr>
                <a:lnSpc>
                  <a:spcPct val="70000"/>
                </a:lnSpc>
                <a:spcBef>
                  <a:spcPct val="50000"/>
                </a:spcBef>
              </a:pPr>
              <a:r>
                <a:rPr lang="en-US" altLang="en-US" sz="1680"/>
                <a:t>4:11a	To Word of God</a:t>
              </a:r>
            </a:p>
          </p:txBody>
        </p:sp>
        <p:sp>
          <p:nvSpPr>
            <p:cNvPr id="80910" name="Rectangle 11"/>
            <p:cNvSpPr>
              <a:spLocks noChangeArrowheads="1"/>
            </p:cNvSpPr>
            <p:nvPr/>
          </p:nvSpPr>
          <p:spPr bwMode="auto">
            <a:xfrm>
              <a:off x="2880" y="2304"/>
              <a:ext cx="2832"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a:t>1:3,4,9	Reality of End of Time &amp; Resurrection (Spiritual Nature of Man)</a:t>
              </a:r>
            </a:p>
          </p:txBody>
        </p:sp>
        <p:sp>
          <p:nvSpPr>
            <p:cNvPr id="80911" name="Rectangle 12"/>
            <p:cNvSpPr>
              <a:spLocks noChangeArrowheads="1"/>
            </p:cNvSpPr>
            <p:nvPr/>
          </p:nvSpPr>
          <p:spPr bwMode="auto">
            <a:xfrm>
              <a:off x="2880" y="3072"/>
              <a:ext cx="2832"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a:t>1:21;3:22	Resurrection &amp; Kingship of Jesus</a:t>
              </a:r>
            </a:p>
          </p:txBody>
        </p:sp>
        <p:sp>
          <p:nvSpPr>
            <p:cNvPr id="80912" name="Rectangle 13"/>
            <p:cNvSpPr>
              <a:spLocks noChangeArrowheads="1"/>
            </p:cNvSpPr>
            <p:nvPr/>
          </p:nvSpPr>
          <p:spPr bwMode="auto">
            <a:xfrm>
              <a:off x="2880" y="3600"/>
              <a:ext cx="2832"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a:t>4:5,17,18	Coming Judgment &amp; Punishment of Wicked (Accountability of Man)</a:t>
              </a:r>
            </a:p>
          </p:txBody>
        </p:sp>
      </p:grpSp>
      <p:sp>
        <p:nvSpPr>
          <p:cNvPr id="59406" name="Freeform 14"/>
          <p:cNvSpPr>
            <a:spLocks/>
          </p:cNvSpPr>
          <p:nvPr/>
        </p:nvSpPr>
        <p:spPr bwMode="auto">
          <a:xfrm>
            <a:off x="4678680" y="5987416"/>
            <a:ext cx="1371600" cy="424732"/>
          </a:xfrm>
          <a:custGeom>
            <a:avLst/>
            <a:gdLst>
              <a:gd name="T0" fmla="*/ 0 w 720"/>
              <a:gd name="T1" fmla="*/ 2147483647 h 624"/>
              <a:gd name="T2" fmla="*/ 2147483647 w 720"/>
              <a:gd name="T3" fmla="*/ 2147483647 h 624"/>
              <a:gd name="T4" fmla="*/ 2147483647 w 720"/>
              <a:gd name="T5" fmla="*/ 2147483647 h 624"/>
              <a:gd name="T6" fmla="*/ 2147483647 w 720"/>
              <a:gd name="T7" fmla="*/ 0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624">
                <a:moveTo>
                  <a:pt x="0" y="624"/>
                </a:moveTo>
                <a:cubicBezTo>
                  <a:pt x="88" y="452"/>
                  <a:pt x="176" y="280"/>
                  <a:pt x="240" y="240"/>
                </a:cubicBezTo>
                <a:cubicBezTo>
                  <a:pt x="304" y="200"/>
                  <a:pt x="304" y="424"/>
                  <a:pt x="384" y="384"/>
                </a:cubicBezTo>
                <a:cubicBezTo>
                  <a:pt x="464" y="344"/>
                  <a:pt x="592" y="172"/>
                  <a:pt x="720" y="0"/>
                </a:cubicBezTo>
              </a:path>
            </a:pathLst>
          </a:custGeom>
          <a:noFill/>
          <a:ln w="57150" cap="flat" cmpd="sng">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59407" name="Line 15"/>
          <p:cNvSpPr>
            <a:spLocks noChangeShapeType="1"/>
          </p:cNvSpPr>
          <p:nvPr/>
        </p:nvSpPr>
        <p:spPr bwMode="auto">
          <a:xfrm>
            <a:off x="975360" y="6537960"/>
            <a:ext cx="438912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Tree>
    <p:extLst>
      <p:ext uri="{BB962C8B-B14F-4D97-AF65-F5344CB8AC3E}">
        <p14:creationId xmlns:p14="http://schemas.microsoft.com/office/powerpoint/2010/main" val="35290336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07"/>
                                        </p:tgtEl>
                                        <p:attrNameLst>
                                          <p:attrName>style.visibility</p:attrName>
                                        </p:attrNameLst>
                                      </p:cBhvr>
                                      <p:to>
                                        <p:strVal val="visible"/>
                                      </p:to>
                                    </p:set>
                                    <p:animEffect transition="in" filter="wipe(left)">
                                      <p:cBhvr>
                                        <p:cTn id="7" dur="500"/>
                                        <p:tgtEl>
                                          <p:spTgt spid="5940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406"/>
                                        </p:tgtEl>
                                        <p:attrNameLst>
                                          <p:attrName>style.visibility</p:attrName>
                                        </p:attrNameLst>
                                      </p:cBhvr>
                                      <p:to>
                                        <p:strVal val="visible"/>
                                      </p:to>
                                    </p:set>
                                    <p:animEffect transition="in" filter="wipe(left)">
                                      <p:cBhvr>
                                        <p:cTn id="11" dur="500"/>
                                        <p:tgtEl>
                                          <p:spTgt spid="59406"/>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nimBg="1"/>
      <p:bldP spid="594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3</a:t>
            </a:r>
            <a:endParaRPr lang="en-US" dirty="0">
              <a:solidFill>
                <a:srgbClr val="C00000"/>
              </a:solidFill>
            </a:endParaRPr>
          </a:p>
        </p:txBody>
      </p:sp>
      <p:sp>
        <p:nvSpPr>
          <p:cNvPr id="3" name="Rectangle 2"/>
          <p:cNvSpPr/>
          <p:nvPr/>
        </p:nvSpPr>
        <p:spPr>
          <a:xfrm>
            <a:off x="755904" y="856356"/>
            <a:ext cx="10701528" cy="4832092"/>
          </a:xfrm>
          <a:prstGeom prst="rect">
            <a:avLst/>
          </a:prstGeom>
        </p:spPr>
        <p:txBody>
          <a:bodyPr wrap="square">
            <a:spAutoFit/>
          </a:bodyPr>
          <a:lstStyle/>
          <a:p>
            <a:r>
              <a:rPr lang="en-US" sz="2800" b="1" baseline="30000" dirty="0"/>
              <a:t>18 </a:t>
            </a:r>
            <a:r>
              <a:rPr lang="en-US" sz="2800" b="1" dirty="0"/>
              <a:t>For Christ also suffered once for sins, the just for the unjust, that He might bring </a:t>
            </a:r>
            <a:r>
              <a:rPr lang="en-US" sz="2800" b="1" dirty="0" smtClean="0"/>
              <a:t>us </a:t>
            </a:r>
            <a:r>
              <a:rPr lang="en-US" sz="2800" b="1" dirty="0"/>
              <a:t>to God, being put to death in the flesh but made alive by the Spirit, </a:t>
            </a:r>
            <a:r>
              <a:rPr lang="en-US" sz="2800" b="1" baseline="30000" dirty="0"/>
              <a:t>19 </a:t>
            </a:r>
            <a:r>
              <a:rPr lang="en-US" sz="2800" b="1" dirty="0"/>
              <a:t>by whom also He went and preached to the spirits in prison, </a:t>
            </a:r>
            <a:r>
              <a:rPr lang="en-US" sz="2800" b="1" baseline="30000" dirty="0"/>
              <a:t>20 </a:t>
            </a:r>
            <a:r>
              <a:rPr lang="en-US" sz="2800" b="1" dirty="0"/>
              <a:t>who formerly were disobedient, </a:t>
            </a:r>
            <a:r>
              <a:rPr lang="en-US" sz="2800" b="1" dirty="0" smtClean="0"/>
              <a:t>when </a:t>
            </a:r>
            <a:r>
              <a:rPr lang="en-US" sz="2800" b="1" dirty="0"/>
              <a:t>once the Divine longsuffering waited in the days of Noah, while </a:t>
            </a:r>
            <a:r>
              <a:rPr lang="en-US" sz="2800" b="1" i="1" dirty="0"/>
              <a:t>the</a:t>
            </a:r>
            <a:r>
              <a:rPr lang="en-US" sz="2800" b="1" dirty="0"/>
              <a:t> ark was being prepared, in which a few, that is, eight souls, were saved through water. </a:t>
            </a:r>
            <a:r>
              <a:rPr lang="en-US" sz="2800" b="1" baseline="30000" dirty="0"/>
              <a:t>21 </a:t>
            </a:r>
            <a:r>
              <a:rPr lang="en-US" sz="2800" b="1" dirty="0"/>
              <a:t>There is also an antitype which now saves us—baptism (not the removal of the filth of the flesh, but the answer of a good conscience toward God), through the resurrection of Jesus Christ, </a:t>
            </a:r>
            <a:r>
              <a:rPr lang="en-US" sz="2800" b="1" baseline="30000" dirty="0"/>
              <a:t>22 </a:t>
            </a:r>
            <a:r>
              <a:rPr lang="en-US" sz="2800" b="1" dirty="0"/>
              <a:t>who has gone into heaven and is at the right hand of God, angels and authorities and powers having been made subject to Him.</a:t>
            </a:r>
          </a:p>
        </p:txBody>
      </p:sp>
    </p:spTree>
    <p:extLst>
      <p:ext uri="{BB962C8B-B14F-4D97-AF65-F5344CB8AC3E}">
        <p14:creationId xmlns:p14="http://schemas.microsoft.com/office/powerpoint/2010/main" val="2771655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solidFill>
                  <a:srgbClr val="C00000"/>
                </a:solidFill>
              </a:rPr>
              <a:t>Quiz Class 5</a:t>
            </a:r>
          </a:p>
        </p:txBody>
      </p:sp>
      <p:sp>
        <p:nvSpPr>
          <p:cNvPr id="3" name="Content Placeholder 2"/>
          <p:cNvSpPr>
            <a:spLocks noGrp="1"/>
          </p:cNvSpPr>
          <p:nvPr>
            <p:ph idx="1"/>
          </p:nvPr>
        </p:nvSpPr>
        <p:spPr>
          <a:xfrm>
            <a:off x="883920" y="1371600"/>
            <a:ext cx="10515600" cy="5166360"/>
          </a:xfrm>
        </p:spPr>
        <p:txBody>
          <a:bodyPr/>
          <a:lstStyle/>
          <a:p>
            <a:r>
              <a:rPr lang="en-US" altLang="en-US" dirty="0" smtClean="0"/>
              <a:t>1-4. Give four reasons for maintaining our hope</a:t>
            </a:r>
          </a:p>
          <a:p>
            <a:pPr lvl="1"/>
            <a:r>
              <a:rPr lang="en-US" altLang="en-US" dirty="0" smtClean="0">
                <a:solidFill>
                  <a:srgbClr val="C00000"/>
                </a:solidFill>
              </a:rPr>
              <a:t>God is Merciful, Jesus is Alive, The Nature of Our Inheritance, We are Safely Guarded</a:t>
            </a:r>
          </a:p>
          <a:p>
            <a:r>
              <a:rPr lang="en-US" altLang="en-US" dirty="0" smtClean="0"/>
              <a:t>5-10. Give six products of our Salvation</a:t>
            </a:r>
          </a:p>
          <a:p>
            <a:pPr lvl="1"/>
            <a:r>
              <a:rPr lang="en-US" altLang="en-US" dirty="0" smtClean="0">
                <a:solidFill>
                  <a:srgbClr val="C00000"/>
                </a:solidFill>
              </a:rPr>
              <a:t>Holiness, Fear, Love, Growth, Spiritual Sacrifice, “Demonstrating” God before others</a:t>
            </a:r>
          </a:p>
          <a:p>
            <a:r>
              <a:rPr lang="en-US" altLang="en-US" dirty="0" smtClean="0"/>
              <a:t>11. What one word summarizes a Christian’s approach to earthly relationships?</a:t>
            </a:r>
          </a:p>
        </p:txBody>
      </p:sp>
      <p:sp>
        <p:nvSpPr>
          <p:cNvPr id="4"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5E78173-BEB0-405A-804B-BCA5ED1BC7BD}" type="slidenum">
              <a:rPr lang="en-US" altLang="en-US" b="0">
                <a:latin typeface="Times New Roman" panose="02020603050405020304" pitchFamily="18" charset="0"/>
              </a:rPr>
              <a:pPr/>
              <a:t>2</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4128472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1819276" y="1920240"/>
            <a:ext cx="0" cy="411480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81923" name="Title 5"/>
          <p:cNvSpPr>
            <a:spLocks noGrp="1"/>
          </p:cNvSpPr>
          <p:nvPr>
            <p:ph type="title"/>
          </p:nvPr>
        </p:nvSpPr>
        <p:spPr>
          <a:xfrm>
            <a:off x="838200" y="-46681"/>
            <a:ext cx="10515600" cy="1325563"/>
          </a:xfrm>
        </p:spPr>
        <p:txBody>
          <a:bodyPr/>
          <a:lstStyle/>
          <a:p>
            <a:r>
              <a:rPr lang="en-US" altLang="en-US" sz="3840" dirty="0">
                <a:solidFill>
                  <a:srgbClr val="C00000"/>
                </a:solidFill>
              </a:rPr>
              <a:t>Surrounded by Disobedience 3:19-21</a:t>
            </a:r>
          </a:p>
        </p:txBody>
      </p:sp>
      <p:sp>
        <p:nvSpPr>
          <p:cNvPr id="5"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38D485-14C8-46CC-8284-69C1232E1EF1}" type="slidenum">
              <a:rPr lang="en-US" altLang="en-US" b="0">
                <a:latin typeface="Times New Roman" panose="02020603050405020304" pitchFamily="18" charset="0"/>
              </a:rPr>
              <a:pPr/>
              <a:t>20</a:t>
            </a:fld>
            <a:endParaRPr lang="en-US" altLang="en-US" b="0">
              <a:latin typeface="Times New Roman" panose="02020603050405020304" pitchFamily="18" charset="0"/>
            </a:endParaRPr>
          </a:p>
        </p:txBody>
      </p:sp>
      <p:cxnSp>
        <p:nvCxnSpPr>
          <p:cNvPr id="8" name="Straight Connector 7"/>
          <p:cNvCxnSpPr/>
          <p:nvPr/>
        </p:nvCxnSpPr>
        <p:spPr bwMode="auto">
          <a:xfrm>
            <a:off x="10576560" y="1874520"/>
            <a:ext cx="0" cy="411480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9" name="TextBox 8"/>
          <p:cNvSpPr txBox="1">
            <a:spLocks noChangeArrowheads="1"/>
          </p:cNvSpPr>
          <p:nvPr/>
        </p:nvSpPr>
        <p:spPr bwMode="auto">
          <a:xfrm>
            <a:off x="10210800" y="1508760"/>
            <a:ext cx="7697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Now</a:t>
            </a:r>
          </a:p>
        </p:txBody>
      </p:sp>
      <p:sp>
        <p:nvSpPr>
          <p:cNvPr id="10" name="TextBox 9"/>
          <p:cNvSpPr txBox="1"/>
          <p:nvPr/>
        </p:nvSpPr>
        <p:spPr>
          <a:xfrm>
            <a:off x="9873616" y="3337560"/>
            <a:ext cx="1276311"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In Prison</a:t>
            </a:r>
          </a:p>
        </p:txBody>
      </p:sp>
      <p:sp>
        <p:nvSpPr>
          <p:cNvPr id="11" name="Curved Up Arrow 10"/>
          <p:cNvSpPr>
            <a:spLocks noChangeArrowheads="1"/>
          </p:cNvSpPr>
          <p:nvPr/>
        </p:nvSpPr>
        <p:spPr bwMode="auto">
          <a:xfrm rot="10800000">
            <a:off x="1524000" y="1890754"/>
            <a:ext cx="9090660" cy="424732"/>
          </a:xfrm>
          <a:prstGeom prst="curvedUpArrow">
            <a:avLst>
              <a:gd name="adj1" fmla="val 24996"/>
              <a:gd name="adj2" fmla="val 49992"/>
              <a:gd name="adj3" fmla="val 25000"/>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2" name="TextBox 11"/>
          <p:cNvSpPr txBox="1">
            <a:spLocks noChangeArrowheads="1"/>
          </p:cNvSpPr>
          <p:nvPr/>
        </p:nvSpPr>
        <p:spPr bwMode="auto">
          <a:xfrm>
            <a:off x="3444240" y="1952626"/>
            <a:ext cx="621792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Once were disobedient … in the days of Noah, during the construction of the ark</a:t>
            </a:r>
          </a:p>
        </p:txBody>
      </p:sp>
      <p:sp>
        <p:nvSpPr>
          <p:cNvPr id="14" name="TextBox 13"/>
          <p:cNvSpPr txBox="1">
            <a:spLocks noChangeArrowheads="1"/>
          </p:cNvSpPr>
          <p:nvPr/>
        </p:nvSpPr>
        <p:spPr bwMode="auto">
          <a:xfrm>
            <a:off x="813436" y="1442086"/>
            <a:ext cx="195758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Days of Noah</a:t>
            </a:r>
          </a:p>
        </p:txBody>
      </p:sp>
      <p:sp>
        <p:nvSpPr>
          <p:cNvPr id="15" name="TextBox 14"/>
          <p:cNvSpPr txBox="1"/>
          <p:nvPr/>
        </p:nvSpPr>
        <p:spPr>
          <a:xfrm>
            <a:off x="904876" y="3337560"/>
            <a:ext cx="1645002"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Disobedient</a:t>
            </a:r>
          </a:p>
        </p:txBody>
      </p:sp>
      <p:sp>
        <p:nvSpPr>
          <p:cNvPr id="16" name="Right Arrow 15"/>
          <p:cNvSpPr/>
          <p:nvPr/>
        </p:nvSpPr>
        <p:spPr bwMode="auto">
          <a:xfrm>
            <a:off x="2941321" y="3128069"/>
            <a:ext cx="6675120" cy="843713"/>
          </a:xfrm>
          <a:prstGeom prst="rightArrow">
            <a:avLst/>
          </a:prstGeom>
          <a:solidFill>
            <a:srgbClr val="FF0000"/>
          </a:solidFill>
          <a:ln>
            <a:solidFill>
              <a:srgbClr val="FF00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sp>
        <p:nvSpPr>
          <p:cNvPr id="17" name="TextBox 16"/>
          <p:cNvSpPr txBox="1"/>
          <p:nvPr/>
        </p:nvSpPr>
        <p:spPr>
          <a:xfrm>
            <a:off x="1230630" y="4798696"/>
            <a:ext cx="1059906"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8 souls</a:t>
            </a:r>
          </a:p>
        </p:txBody>
      </p:sp>
      <p:sp>
        <p:nvSpPr>
          <p:cNvPr id="18" name="TextBox 17"/>
          <p:cNvSpPr txBox="1"/>
          <p:nvPr/>
        </p:nvSpPr>
        <p:spPr>
          <a:xfrm>
            <a:off x="4632961" y="4834890"/>
            <a:ext cx="968535"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Safety</a:t>
            </a:r>
          </a:p>
        </p:txBody>
      </p:sp>
      <p:sp>
        <p:nvSpPr>
          <p:cNvPr id="19" name="Right Arrow 18"/>
          <p:cNvSpPr/>
          <p:nvPr/>
        </p:nvSpPr>
        <p:spPr bwMode="auto">
          <a:xfrm>
            <a:off x="2621281" y="4601430"/>
            <a:ext cx="1783080" cy="843713"/>
          </a:xfrm>
          <a:prstGeom prst="rightArrow">
            <a:avLst/>
          </a:prstGeom>
          <a:solidFill>
            <a:srgbClr val="00FF00"/>
          </a:solidFill>
          <a:ln>
            <a:solidFill>
              <a:srgbClr val="00FF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pic>
        <p:nvPicPr>
          <p:cNvPr id="107523" name="Picture 3" descr="C:\Users\Richard\AppData\Local\Microsoft\Windows\Temporary Internet Files\Content.IE5\74IM36A6\MP9002017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536" y="4315736"/>
            <a:ext cx="109728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668089" y="3339404"/>
            <a:ext cx="10789920" cy="42473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3" name="TextBox 22"/>
          <p:cNvSpPr txBox="1"/>
          <p:nvPr/>
        </p:nvSpPr>
        <p:spPr>
          <a:xfrm>
            <a:off x="10050781" y="4834890"/>
            <a:ext cx="968535"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Safety</a:t>
            </a:r>
          </a:p>
        </p:txBody>
      </p:sp>
      <p:sp>
        <p:nvSpPr>
          <p:cNvPr id="24" name="Right Arrow 23"/>
          <p:cNvSpPr/>
          <p:nvPr/>
        </p:nvSpPr>
        <p:spPr bwMode="auto">
          <a:xfrm>
            <a:off x="8153400" y="4646652"/>
            <a:ext cx="1783080" cy="843713"/>
          </a:xfrm>
          <a:prstGeom prst="rightArrow">
            <a:avLst/>
          </a:prstGeom>
          <a:solidFill>
            <a:srgbClr val="00FF00"/>
          </a:solidFill>
          <a:ln>
            <a:solidFill>
              <a:srgbClr val="00FF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pic>
        <p:nvPicPr>
          <p:cNvPr id="25" name="Picture 3" descr="C:\Users\Richard\AppData\Local\Microsoft\Windows\Temporary Internet Files\Content.IE5\74IM36A6\MP9002017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135" y="4361618"/>
            <a:ext cx="109728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7284720" y="4834890"/>
            <a:ext cx="651332"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You</a:t>
            </a:r>
          </a:p>
        </p:txBody>
      </p:sp>
      <p:sp>
        <p:nvSpPr>
          <p:cNvPr id="21" name="Oval 20"/>
          <p:cNvSpPr>
            <a:spLocks noChangeArrowheads="1"/>
          </p:cNvSpPr>
          <p:nvPr/>
        </p:nvSpPr>
        <p:spPr bwMode="auto">
          <a:xfrm>
            <a:off x="813436" y="4712435"/>
            <a:ext cx="5099684" cy="597253"/>
          </a:xfrm>
          <a:prstGeom prst="ellipse">
            <a:avLst/>
          </a:prstGeom>
          <a:noFill/>
          <a:ln w="5715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8" name="Oval 27"/>
          <p:cNvSpPr>
            <a:spLocks noChangeArrowheads="1"/>
          </p:cNvSpPr>
          <p:nvPr/>
        </p:nvSpPr>
        <p:spPr bwMode="auto">
          <a:xfrm>
            <a:off x="6567616" y="4769883"/>
            <a:ext cx="4983480" cy="597253"/>
          </a:xfrm>
          <a:prstGeom prst="ellipse">
            <a:avLst/>
          </a:prstGeom>
          <a:noFill/>
          <a:ln w="5715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7" name="Rectangle 26"/>
          <p:cNvSpPr>
            <a:spLocks noChangeArrowheads="1"/>
          </p:cNvSpPr>
          <p:nvPr/>
        </p:nvSpPr>
        <p:spPr bwMode="auto">
          <a:xfrm>
            <a:off x="3169920" y="1420848"/>
            <a:ext cx="5669280" cy="1550951"/>
          </a:xfrm>
          <a:prstGeom prst="rect">
            <a:avLst/>
          </a:prstGeom>
          <a:solidFill>
            <a:srgbClr val="00FF00"/>
          </a:solidFill>
          <a:ln w="57150" algn="ctr">
            <a:solidFill>
              <a:srgbClr val="00FF00"/>
            </a:solidFill>
            <a:round/>
            <a:headEnd/>
            <a:tailEnd/>
          </a:ln>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360" dirty="0"/>
              <a:t>Escape from judgment… How?</a:t>
            </a:r>
          </a:p>
        </p:txBody>
      </p:sp>
      <p:cxnSp>
        <p:nvCxnSpPr>
          <p:cNvPr id="30" name="Straight Arrow Connector 29"/>
          <p:cNvCxnSpPr>
            <a:cxnSpLocks noChangeShapeType="1"/>
            <a:stCxn id="27" idx="2"/>
          </p:cNvCxnSpPr>
          <p:nvPr/>
        </p:nvCxnSpPr>
        <p:spPr bwMode="auto">
          <a:xfrm flipH="1">
            <a:off x="3555718" y="2971799"/>
            <a:ext cx="2448842" cy="1253223"/>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520" name="Straight Arrow Connector 107519"/>
          <p:cNvCxnSpPr>
            <a:cxnSpLocks noChangeShapeType="1"/>
            <a:stCxn id="27" idx="2"/>
          </p:cNvCxnSpPr>
          <p:nvPr/>
        </p:nvCxnSpPr>
        <p:spPr bwMode="auto">
          <a:xfrm>
            <a:off x="6004560" y="2971799"/>
            <a:ext cx="2891791" cy="1253223"/>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561226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107523"/>
                                        </p:tgtEl>
                                        <p:attrNameLst>
                                          <p:attrName>style.visibility</p:attrName>
                                        </p:attrNameLst>
                                      </p:cBhvr>
                                      <p:to>
                                        <p:strVal val="visible"/>
                                      </p:to>
                                    </p:set>
                                    <p:animEffect transition="in" filter="wipe(left)">
                                      <p:cBhvr>
                                        <p:cTn id="42" dur="500"/>
                                        <p:tgtEl>
                                          <p:spTgt spid="107523"/>
                                        </p:tgtEl>
                                      </p:cBhvr>
                                    </p:animEffec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up)">
                                      <p:cBhvr>
                                        <p:cTn id="78" dur="500"/>
                                        <p:tgtEl>
                                          <p:spTgt spid="2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500"/>
                                        <p:tgtEl>
                                          <p:spTgt spid="2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7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4" grpId="0"/>
      <p:bldP spid="15" grpId="0" animBg="1"/>
      <p:bldP spid="16" grpId="0" animBg="1"/>
      <p:bldP spid="17" grpId="0" animBg="1"/>
      <p:bldP spid="18" grpId="0" animBg="1"/>
      <p:bldP spid="19" grpId="0" animBg="1"/>
      <p:bldP spid="20" grpId="0" animBg="1"/>
      <p:bldP spid="20" grpId="1" animBg="1"/>
      <p:bldP spid="23" grpId="0" animBg="1"/>
      <p:bldP spid="24" grpId="0" animBg="1"/>
      <p:bldP spid="26" grpId="0" animBg="1"/>
      <p:bldP spid="21" grpId="0" animBg="1"/>
      <p:bldP spid="28"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4</a:t>
            </a:r>
            <a:endParaRPr lang="en-US" dirty="0">
              <a:solidFill>
                <a:srgbClr val="C00000"/>
              </a:solidFill>
            </a:endParaRPr>
          </a:p>
        </p:txBody>
      </p:sp>
      <p:sp>
        <p:nvSpPr>
          <p:cNvPr id="3" name="Rectangle 2"/>
          <p:cNvSpPr/>
          <p:nvPr/>
        </p:nvSpPr>
        <p:spPr>
          <a:xfrm>
            <a:off x="717804" y="1386708"/>
            <a:ext cx="10701528" cy="3970318"/>
          </a:xfrm>
          <a:prstGeom prst="rect">
            <a:avLst/>
          </a:prstGeom>
        </p:spPr>
        <p:txBody>
          <a:bodyPr wrap="square">
            <a:spAutoFit/>
          </a:bodyPr>
          <a:lstStyle/>
          <a:p>
            <a:r>
              <a:rPr lang="en-US" sz="3600" b="1" baseline="30000" dirty="0"/>
              <a:t>7 But the end of all things is at hand; therefore be serious and watchful in your prayers. 8 And above all things have fervent </a:t>
            </a:r>
            <a:r>
              <a:rPr lang="en-US" sz="3600" b="1" baseline="30000" dirty="0">
                <a:solidFill>
                  <a:srgbClr val="FF0000"/>
                </a:solidFill>
              </a:rPr>
              <a:t>love for one another</a:t>
            </a:r>
            <a:r>
              <a:rPr lang="en-US" sz="3600" b="1" baseline="30000" dirty="0"/>
              <a:t>, for “love will cover a multitude of sins.” 9 Be </a:t>
            </a:r>
            <a:r>
              <a:rPr lang="en-US" sz="3600" b="1" baseline="30000" dirty="0">
                <a:solidFill>
                  <a:srgbClr val="FF0000"/>
                </a:solidFill>
              </a:rPr>
              <a:t>hospitable to one another without grumbling</a:t>
            </a:r>
            <a:r>
              <a:rPr lang="en-US" sz="3600" b="1" baseline="30000" dirty="0"/>
              <a:t>. 10 As each one has received a gift, </a:t>
            </a:r>
            <a:r>
              <a:rPr lang="en-US" sz="3600" b="1" baseline="30000" dirty="0">
                <a:solidFill>
                  <a:srgbClr val="FF0000"/>
                </a:solidFill>
              </a:rPr>
              <a:t>minister</a:t>
            </a:r>
            <a:r>
              <a:rPr lang="en-US" sz="3600" b="1" baseline="30000" dirty="0"/>
              <a:t> it to one another, as </a:t>
            </a:r>
            <a:r>
              <a:rPr lang="en-US" sz="3600" b="1" baseline="30000" dirty="0">
                <a:solidFill>
                  <a:srgbClr val="FF0000"/>
                </a:solidFill>
              </a:rPr>
              <a:t>good stewards </a:t>
            </a:r>
            <a:r>
              <a:rPr lang="en-US" sz="3600" b="1" baseline="30000" dirty="0"/>
              <a:t>of the manifold grace of God. </a:t>
            </a:r>
            <a:endParaRPr lang="en-US" sz="3600" b="1" baseline="30000" dirty="0" smtClean="0"/>
          </a:p>
          <a:p>
            <a:endParaRPr lang="en-US" sz="3600" b="1" baseline="30000" dirty="0"/>
          </a:p>
          <a:p>
            <a:r>
              <a:rPr lang="en-US" sz="3600" b="1" baseline="30000" dirty="0" smtClean="0"/>
              <a:t>11 </a:t>
            </a:r>
            <a:r>
              <a:rPr lang="en-US" sz="3600" b="1" baseline="30000" dirty="0"/>
              <a:t>If anyone speaks, let him </a:t>
            </a:r>
            <a:r>
              <a:rPr lang="en-US" sz="3600" b="1" baseline="30000" dirty="0">
                <a:solidFill>
                  <a:srgbClr val="FF0000"/>
                </a:solidFill>
              </a:rPr>
              <a:t>speak as the </a:t>
            </a:r>
            <a:r>
              <a:rPr lang="en-US" sz="3600" b="1" baseline="30000" dirty="0" smtClean="0">
                <a:solidFill>
                  <a:srgbClr val="FF0000"/>
                </a:solidFill>
              </a:rPr>
              <a:t>oracles </a:t>
            </a:r>
            <a:r>
              <a:rPr lang="en-US" sz="3600" b="1" baseline="30000" dirty="0">
                <a:solidFill>
                  <a:srgbClr val="FF0000"/>
                </a:solidFill>
              </a:rPr>
              <a:t>of God</a:t>
            </a:r>
            <a:r>
              <a:rPr lang="en-US" sz="3600" b="1" baseline="30000" dirty="0"/>
              <a:t>. If anyone </a:t>
            </a:r>
            <a:r>
              <a:rPr lang="en-US" sz="3600" b="1" baseline="30000" dirty="0">
                <a:solidFill>
                  <a:srgbClr val="FF0000"/>
                </a:solidFill>
              </a:rPr>
              <a:t>ministers</a:t>
            </a:r>
            <a:r>
              <a:rPr lang="en-US" sz="3600" b="1" baseline="30000" dirty="0"/>
              <a:t>, let him do it as with the ability which God supplies, that in all things God may be glorified through Jesus Christ, to whom belong the glory and the </a:t>
            </a:r>
            <a:r>
              <a:rPr lang="en-US" sz="3600" b="1" baseline="30000" dirty="0" smtClean="0"/>
              <a:t>dominion </a:t>
            </a:r>
            <a:r>
              <a:rPr lang="en-US" sz="3600" b="1" baseline="30000" dirty="0" err="1" smtClean="0"/>
              <a:t>foreverand</a:t>
            </a:r>
            <a:r>
              <a:rPr lang="en-US" sz="3600" b="1" baseline="30000" dirty="0" smtClean="0"/>
              <a:t> </a:t>
            </a:r>
            <a:r>
              <a:rPr lang="en-US" sz="3600" b="1" baseline="30000" dirty="0"/>
              <a:t>ever. Amen</a:t>
            </a:r>
            <a:endParaRPr lang="en-US" sz="3600" b="1" dirty="0"/>
          </a:p>
        </p:txBody>
      </p:sp>
    </p:spTree>
    <p:extLst>
      <p:ext uri="{BB962C8B-B14F-4D97-AF65-F5344CB8AC3E}">
        <p14:creationId xmlns:p14="http://schemas.microsoft.com/office/powerpoint/2010/main" val="192200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sldNum" sz="quarter" idx="12"/>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0B18984-023F-41BE-B645-E6FAA6DC4580}" type="slidenum">
              <a:rPr lang="en-US" altLang="en-US" sz="1680" b="0">
                <a:latin typeface="Times New Roman" panose="02020603050405020304" pitchFamily="18" charset="0"/>
              </a:rPr>
              <a:pPr>
                <a:spcBef>
                  <a:spcPct val="0"/>
                </a:spcBef>
                <a:buFontTx/>
                <a:buNone/>
              </a:pPr>
              <a:t>22</a:t>
            </a:fld>
            <a:endParaRPr lang="en-US" altLang="en-US" sz="1680" b="0">
              <a:latin typeface="Times New Roman" panose="02020603050405020304" pitchFamily="18" charset="0"/>
            </a:endParaRPr>
          </a:p>
        </p:txBody>
      </p:sp>
      <p:sp>
        <p:nvSpPr>
          <p:cNvPr id="28675" name="Rectangle 4098"/>
          <p:cNvSpPr>
            <a:spLocks noGrp="1" noChangeArrowheads="1"/>
          </p:cNvSpPr>
          <p:nvPr>
            <p:ph type="ctrTitle"/>
          </p:nvPr>
        </p:nvSpPr>
        <p:spPr>
          <a:xfrm>
            <a:off x="0" y="2790866"/>
            <a:ext cx="9326880" cy="1143000"/>
          </a:xfrm>
        </p:spPr>
        <p:txBody>
          <a:bodyPr>
            <a:normAutofit/>
          </a:bodyPr>
          <a:lstStyle/>
          <a:p>
            <a:r>
              <a:rPr lang="en-US" altLang="en-US" sz="4320" dirty="0" smtClean="0">
                <a:solidFill>
                  <a:srgbClr val="C00000"/>
                </a:solidFill>
              </a:rPr>
              <a:t>Lesson </a:t>
            </a:r>
            <a:r>
              <a:rPr lang="en-US" altLang="en-US" sz="4320" dirty="0">
                <a:solidFill>
                  <a:srgbClr val="C00000"/>
                </a:solidFill>
              </a:rPr>
              <a:t>6</a:t>
            </a:r>
          </a:p>
        </p:txBody>
      </p:sp>
    </p:spTree>
    <p:extLst>
      <p:ext uri="{BB962C8B-B14F-4D97-AF65-F5344CB8AC3E}">
        <p14:creationId xmlns:p14="http://schemas.microsoft.com/office/powerpoint/2010/main" val="50667377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EE37C376-32B1-4902-BFF6-278EBFF9C10E}"/>
              </a:ext>
            </a:extLst>
          </p:cNvPr>
          <p:cNvSpPr>
            <a:spLocks noGrp="1"/>
          </p:cNvSpPr>
          <p:nvPr>
            <p:ph type="title"/>
          </p:nvPr>
        </p:nvSpPr>
        <p:spPr>
          <a:xfrm>
            <a:off x="92766" y="1232452"/>
            <a:ext cx="2610678" cy="2196548"/>
          </a:xfrm>
          <a:solidFill>
            <a:schemeClr val="accent4">
              <a:lumMod val="40000"/>
              <a:lumOff val="60000"/>
              <a:alpha val="50000"/>
            </a:schemeClr>
          </a:solidFill>
        </p:spPr>
        <p:txBody>
          <a:bodyPr>
            <a:normAutofit/>
          </a:bodyPr>
          <a:lstStyle/>
          <a:p>
            <a:r>
              <a:rPr lang="en-US" altLang="en-US" sz="4320" dirty="0"/>
              <a:t>Class Schedule</a:t>
            </a:r>
          </a:p>
        </p:txBody>
      </p:sp>
      <p:sp>
        <p:nvSpPr>
          <p:cNvPr id="4099" name="Slide Number Placeholder 3">
            <a:extLst>
              <a:ext uri="{FF2B5EF4-FFF2-40B4-BE49-F238E27FC236}">
                <a16:creationId xmlns:a16="http://schemas.microsoft.com/office/drawing/2014/main" xmlns="" id="{AEC6505E-10D5-4FA8-A83E-380AF447AB5A}"/>
              </a:ext>
            </a:extLst>
          </p:cNvPr>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3FD1AB7-34BA-49EF-82B1-A973A658D486}" type="slidenum">
              <a:rPr lang="en-US" altLang="en-US" b="0">
                <a:latin typeface="Times New Roman" panose="02020603050405020304" pitchFamily="18" charset="0"/>
              </a:rPr>
              <a:pPr/>
              <a:t>23</a:t>
            </a:fld>
            <a:endParaRPr lang="en-US" altLang="en-US" b="0">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0093D110-B0CD-44AD-A854-DE817BBA9AB3}"/>
              </a:ext>
            </a:extLst>
          </p:cNvPr>
          <p:cNvGraphicFramePr>
            <a:graphicFrameLocks noGrp="1"/>
          </p:cNvGraphicFramePr>
          <p:nvPr>
            <p:extLst>
              <p:ext uri="{D42A27DB-BD31-4B8C-83A1-F6EECF244321}">
                <p14:modId xmlns:p14="http://schemas.microsoft.com/office/powerpoint/2010/main" val="441342390"/>
              </p:ext>
            </p:extLst>
          </p:nvPr>
        </p:nvGraphicFramePr>
        <p:xfrm>
          <a:off x="3032760" y="547687"/>
          <a:ext cx="7223760" cy="6018658"/>
        </p:xfrm>
        <a:graphic>
          <a:graphicData uri="http://schemas.openxmlformats.org/drawingml/2006/table">
            <a:tbl>
              <a:tblPr/>
              <a:tblGrid>
                <a:gridCol w="817246">
                  <a:extLst>
                    <a:ext uri="{9D8B030D-6E8A-4147-A177-3AD203B41FA5}">
                      <a16:colId xmlns:a16="http://schemas.microsoft.com/office/drawing/2014/main" xmlns="" val="20000"/>
                    </a:ext>
                  </a:extLst>
                </a:gridCol>
                <a:gridCol w="3937634">
                  <a:extLst>
                    <a:ext uri="{9D8B030D-6E8A-4147-A177-3AD203B41FA5}">
                      <a16:colId xmlns:a16="http://schemas.microsoft.com/office/drawing/2014/main" xmlns="" val="20001"/>
                    </a:ext>
                  </a:extLst>
                </a:gridCol>
                <a:gridCol w="2468880">
                  <a:extLst>
                    <a:ext uri="{9D8B030D-6E8A-4147-A177-3AD203B41FA5}">
                      <a16:colId xmlns:a16="http://schemas.microsoft.com/office/drawing/2014/main" xmlns="" val="20002"/>
                    </a:ext>
                  </a:extLst>
                </a:gridCol>
              </a:tblGrid>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Lesson</a:t>
                      </a:r>
                      <a:endParaRPr kumimoji="0" lang="en-US" sz="1600" b="0" i="0" u="none" strike="noStrike" cap="none" normalizeH="0" baseline="0" dirty="0">
                        <a:ln>
                          <a:noFill/>
                        </a:ln>
                        <a:solidFill>
                          <a:srgbClr val="FF00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Title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68263"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Date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extLst>
                  <a:ext uri="{0D108BD9-81ED-4DB2-BD59-A6C34878D82A}">
                    <a16:rowId xmlns:a16="http://schemas.microsoft.com/office/drawing/2014/main" xmlns="" val="10000"/>
                  </a:ext>
                </a:extLst>
              </a:tr>
              <a:tr h="40957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 Peter</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62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Great Salvation  (I Pet 1:1-12)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8,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Products of Salvation  (I Peter 1:13-2:10)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4</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Duties of the Christian                                   (I Peter 2:11-3:12)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1" dirty="0">
                          <a:solidFill>
                            <a:schemeClr val="tx1"/>
                          </a:solidFill>
                          <a:effectLst/>
                          <a:latin typeface="+mn-lt"/>
                          <a:ea typeface="Times New Roman" panose="02020603050405020304" pitchFamily="18" charset="0"/>
                          <a:cs typeface="Courier New" panose="02070309020205020404" pitchFamily="49" charset="0"/>
                        </a:rPr>
                        <a:t>Jan 15,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5</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Suffering  (I Peter 3:13-4:19)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6</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Exhortations to Elders and Soldiers                     (I Peter 5:1-13)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rgbClr val="FF0000"/>
                          </a:solidFill>
                          <a:effectLst/>
                          <a:latin typeface="+mn-lt"/>
                          <a:ea typeface="Times New Roman" panose="02020603050405020304" pitchFamily="18" charset="0"/>
                          <a:cs typeface="Courier New" panose="02070309020205020404" pitchFamily="49" charset="0"/>
                        </a:rPr>
                        <a:t>Jan 22,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7</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II Peter and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8</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Call to Growth  (II Peter 1:1-21)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(II Peter 2:1-22)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Coming of the Lord  (II Peter 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Persecution and Ideological Struggles  </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Review</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04800">
                <a:tc>
                  <a:txBody>
                    <a:bodyPr/>
                    <a:lstStyle/>
                    <a:p>
                      <a:endParaRPr lang="en-US"/>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endParaRPr lang="en-US" sz="1600" b="0" dirty="0">
                        <a:solidFill>
                          <a:schemeClr val="tx1"/>
                        </a:solidFill>
                        <a:effectLst/>
                        <a:latin typeface="+mn-lt"/>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4508735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416" y="4675806"/>
            <a:ext cx="11508260" cy="1783174"/>
          </a:xfrm>
          <a:prstGeom prst="rect">
            <a:avLst/>
          </a:prstGeom>
          <a:noFill/>
          <a:ln w="666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24</a:t>
            </a:fld>
            <a:endParaRPr lang="en-US" altLang="en-US" sz="1320" b="0">
              <a:latin typeface="Times New Roman" panose="02020603050405020304" pitchFamily="18" charset="0"/>
            </a:endParaRPr>
          </a:p>
        </p:txBody>
      </p:sp>
      <p:sp>
        <p:nvSpPr>
          <p:cNvPr id="78851" name="Rectangle 1026"/>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C00000"/>
                </a:solidFill>
              </a:rPr>
              <a:t>The Persecution Described </a:t>
            </a:r>
            <a:r>
              <a:rPr lang="en-US" altLang="en-US" sz="2880" dirty="0">
                <a:solidFill>
                  <a:srgbClr val="C00000"/>
                </a:solidFill>
              </a:rPr>
              <a:t>(First Peter</a:t>
            </a:r>
            <a:r>
              <a:rPr lang="en-US" altLang="en-US" sz="2880" dirty="0"/>
              <a:t>)</a:t>
            </a:r>
          </a:p>
        </p:txBody>
      </p:sp>
      <p:sp>
        <p:nvSpPr>
          <p:cNvPr id="31748" name="Text Box 1028"/>
          <p:cNvSpPr txBox="1">
            <a:spLocks noChangeArrowheads="1"/>
          </p:cNvSpPr>
          <p:nvPr/>
        </p:nvSpPr>
        <p:spPr bwMode="auto">
          <a:xfrm>
            <a:off x="395416" y="851628"/>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 </a:t>
            </a:r>
            <a:r>
              <a:rPr lang="en-US" altLang="en-US" sz="1920" dirty="0">
                <a:solidFill>
                  <a:srgbClr val="FF0000"/>
                </a:solidFill>
              </a:rPr>
              <a:t>Speak Against You as Evil Doers </a:t>
            </a:r>
            <a:r>
              <a:rPr lang="en-US" altLang="en-US" sz="1920" dirty="0"/>
              <a:t>(2:12)</a:t>
            </a:r>
          </a:p>
          <a:p>
            <a:pPr lvl="1">
              <a:buFontTx/>
              <a:buChar char="•"/>
            </a:pPr>
            <a:r>
              <a:rPr lang="en-US" altLang="en-US" sz="1920" b="0" dirty="0"/>
              <a:t>A </a:t>
            </a:r>
            <a:r>
              <a:rPr lang="en-US" altLang="en-US" sz="1920" b="0" dirty="0">
                <a:solidFill>
                  <a:schemeClr val="folHlink"/>
                </a:solidFill>
              </a:rPr>
              <a:t>Result of Abstaining from Fleshly Lusts</a:t>
            </a:r>
            <a:r>
              <a:rPr lang="en-US" altLang="en-US" sz="1920" b="0" dirty="0"/>
              <a:t> (12)</a:t>
            </a:r>
          </a:p>
          <a:p>
            <a:pPr lvl="1">
              <a:buFontTx/>
              <a:buChar char="•"/>
            </a:pPr>
            <a:r>
              <a:rPr lang="en-US" altLang="en-US" sz="1920" b="0" dirty="0"/>
              <a:t>Good </a:t>
            </a:r>
            <a:r>
              <a:rPr lang="en-US" altLang="en-US" sz="1920" b="0" dirty="0">
                <a:solidFill>
                  <a:schemeClr val="folHlink"/>
                </a:solidFill>
              </a:rPr>
              <a:t>Works Beheld by Gentiles</a:t>
            </a:r>
            <a:r>
              <a:rPr lang="en-US" altLang="en-US" sz="1920" b="0" dirty="0"/>
              <a:t> (12)</a:t>
            </a:r>
          </a:p>
        </p:txBody>
      </p:sp>
      <p:sp>
        <p:nvSpPr>
          <p:cNvPr id="31751" name="Text Box 1031"/>
          <p:cNvSpPr txBox="1">
            <a:spLocks noChangeArrowheads="1"/>
          </p:cNvSpPr>
          <p:nvPr/>
        </p:nvSpPr>
        <p:spPr bwMode="auto">
          <a:xfrm>
            <a:off x="395416" y="4884129"/>
            <a:ext cx="5303520"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Suffer </a:t>
            </a:r>
            <a:r>
              <a:rPr lang="en-US" altLang="en-US" sz="1920" dirty="0">
                <a:solidFill>
                  <a:srgbClr val="FF0000"/>
                </a:solidFill>
              </a:rPr>
              <a:t>for Righteousness </a:t>
            </a:r>
            <a:r>
              <a:rPr lang="en-US" altLang="en-US" sz="1920" dirty="0"/>
              <a:t>(3:14)</a:t>
            </a:r>
          </a:p>
          <a:p>
            <a:pPr lvl="1">
              <a:buFontTx/>
              <a:buChar char="•"/>
            </a:pPr>
            <a:r>
              <a:rPr lang="en-US" altLang="en-US" sz="1920" b="0" dirty="0"/>
              <a:t>Zealous of What is Good (13)</a:t>
            </a:r>
          </a:p>
        </p:txBody>
      </p:sp>
      <p:sp>
        <p:nvSpPr>
          <p:cNvPr id="31752" name="Text Box 1032"/>
          <p:cNvSpPr txBox="1">
            <a:spLocks noChangeArrowheads="1"/>
          </p:cNvSpPr>
          <p:nvPr/>
        </p:nvSpPr>
        <p:spPr bwMode="auto">
          <a:xfrm>
            <a:off x="6005384" y="2980144"/>
            <a:ext cx="512064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Spoken Against</a:t>
            </a:r>
            <a:r>
              <a:rPr lang="en-US" altLang="en-US" sz="1920" dirty="0">
                <a:solidFill>
                  <a:schemeClr val="folHlink"/>
                </a:solidFill>
              </a:rPr>
              <a:t>;  </a:t>
            </a:r>
            <a:r>
              <a:rPr lang="en-US" altLang="en-US" sz="1920" dirty="0">
                <a:solidFill>
                  <a:srgbClr val="FF0000"/>
                </a:solidFill>
              </a:rPr>
              <a:t>Good Manner of Life Reviled</a:t>
            </a:r>
            <a:r>
              <a:rPr lang="en-US" altLang="en-US" sz="1920" dirty="0"/>
              <a:t> (16)</a:t>
            </a:r>
          </a:p>
          <a:p>
            <a:pPr lvl="1">
              <a:buFontTx/>
              <a:buChar char="•"/>
            </a:pPr>
            <a:r>
              <a:rPr lang="en-US" altLang="en-US" sz="1920" b="0" dirty="0"/>
              <a:t>Suffer </a:t>
            </a:r>
            <a:r>
              <a:rPr lang="en-US" altLang="en-US" sz="1920" b="0" dirty="0">
                <a:solidFill>
                  <a:srgbClr val="FF0000"/>
                </a:solidFill>
              </a:rPr>
              <a:t>for Well-Doing </a:t>
            </a:r>
            <a:r>
              <a:rPr lang="en-US" altLang="en-US" sz="1920" b="0" dirty="0"/>
              <a:t>(17)</a:t>
            </a:r>
          </a:p>
        </p:txBody>
      </p:sp>
      <p:sp>
        <p:nvSpPr>
          <p:cNvPr id="31753" name="Text Box 1033"/>
          <p:cNvSpPr txBox="1">
            <a:spLocks noChangeArrowheads="1"/>
          </p:cNvSpPr>
          <p:nvPr/>
        </p:nvSpPr>
        <p:spPr bwMode="auto">
          <a:xfrm>
            <a:off x="494269" y="2980144"/>
            <a:ext cx="530352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a:t>
            </a:r>
            <a:r>
              <a:rPr lang="en-US" altLang="en-US" sz="1920" dirty="0">
                <a:solidFill>
                  <a:schemeClr val="folHlink"/>
                </a:solidFill>
              </a:rPr>
              <a:t>Speak Evil of You</a:t>
            </a:r>
            <a:r>
              <a:rPr lang="en-US" altLang="en-US" sz="1920" dirty="0"/>
              <a:t> (4:4)</a:t>
            </a:r>
          </a:p>
          <a:p>
            <a:pPr lvl="1">
              <a:buFontTx/>
              <a:buChar char="•"/>
            </a:pPr>
            <a:r>
              <a:rPr lang="en-US" altLang="en-US" sz="1920" b="0" dirty="0"/>
              <a:t>You no Longer Live in Lust (2)</a:t>
            </a:r>
          </a:p>
          <a:p>
            <a:pPr lvl="1">
              <a:buFontTx/>
              <a:buChar char="•"/>
            </a:pPr>
            <a:r>
              <a:rPr lang="en-US" altLang="en-US" sz="1920" b="0" dirty="0"/>
              <a:t>They </a:t>
            </a:r>
            <a:r>
              <a:rPr lang="en-US" altLang="en-US" sz="1920" b="0" dirty="0">
                <a:solidFill>
                  <a:srgbClr val="FF0000"/>
                </a:solidFill>
              </a:rPr>
              <a:t>Think it Strange that You Do not Run with Them </a:t>
            </a:r>
            <a:r>
              <a:rPr lang="en-US" altLang="en-US" sz="1920" b="0" dirty="0"/>
              <a:t>(4)</a:t>
            </a:r>
          </a:p>
        </p:txBody>
      </p:sp>
      <p:sp>
        <p:nvSpPr>
          <p:cNvPr id="31754" name="Text Box 1034"/>
          <p:cNvSpPr txBox="1">
            <a:spLocks noChangeArrowheads="1"/>
          </p:cNvSpPr>
          <p:nvPr/>
        </p:nvSpPr>
        <p:spPr bwMode="auto">
          <a:xfrm>
            <a:off x="6219567" y="4884129"/>
            <a:ext cx="557784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Fiery Trial  (4:12)</a:t>
            </a:r>
          </a:p>
          <a:p>
            <a:pPr lvl="1">
              <a:buFontTx/>
              <a:buChar char="•"/>
            </a:pPr>
            <a:r>
              <a:rPr lang="en-US" altLang="en-US" sz="1920" b="0" dirty="0"/>
              <a:t>Partaker of Christ’s Suffering (13)</a:t>
            </a:r>
          </a:p>
          <a:p>
            <a:pPr lvl="1">
              <a:buFontTx/>
              <a:buChar char="•"/>
            </a:pPr>
            <a:r>
              <a:rPr lang="en-US" altLang="en-US" sz="1920" b="0" dirty="0">
                <a:solidFill>
                  <a:srgbClr val="FF0000"/>
                </a:solidFill>
              </a:rPr>
              <a:t>Reproached for Name of Christ</a:t>
            </a:r>
            <a:r>
              <a:rPr lang="en-US" altLang="en-US" sz="1920" b="0" dirty="0"/>
              <a:t> (14)</a:t>
            </a:r>
          </a:p>
          <a:p>
            <a:pPr lvl="1">
              <a:buFontTx/>
              <a:buChar char="•"/>
            </a:pPr>
            <a:r>
              <a:rPr lang="en-US" altLang="en-US" sz="1920" b="0" dirty="0">
                <a:solidFill>
                  <a:schemeClr val="folHlink"/>
                </a:solidFill>
              </a:rPr>
              <a:t>Suffer as a Christian</a:t>
            </a:r>
            <a:r>
              <a:rPr lang="en-US" altLang="en-US" sz="1920" b="0" dirty="0"/>
              <a:t> (16)</a:t>
            </a:r>
          </a:p>
        </p:txBody>
      </p:sp>
      <p:sp>
        <p:nvSpPr>
          <p:cNvPr id="2" name="Rectangle 1"/>
          <p:cNvSpPr/>
          <p:nvPr/>
        </p:nvSpPr>
        <p:spPr>
          <a:xfrm>
            <a:off x="395416" y="731426"/>
            <a:ext cx="11508260" cy="1783174"/>
          </a:xfrm>
          <a:prstGeom prst="rect">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5416" y="2652301"/>
            <a:ext cx="11508260" cy="1783174"/>
          </a:xfrm>
          <a:prstGeom prst="rect">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17558" y="1228299"/>
            <a:ext cx="3708466" cy="523220"/>
          </a:xfrm>
          <a:prstGeom prst="rect">
            <a:avLst/>
          </a:prstGeom>
          <a:noFill/>
        </p:spPr>
        <p:txBody>
          <a:bodyPr wrap="square" rtlCol="0">
            <a:spAutoFit/>
          </a:bodyPr>
          <a:lstStyle/>
          <a:p>
            <a:r>
              <a:rPr lang="en-US" sz="2800" b="1" dirty="0" smtClean="0">
                <a:solidFill>
                  <a:srgbClr val="0000FF"/>
                </a:solidFill>
              </a:rPr>
              <a:t>Misunderstanding</a:t>
            </a:r>
            <a:endParaRPr lang="en-US" sz="2800" b="1" dirty="0">
              <a:solidFill>
                <a:srgbClr val="0000FF"/>
              </a:solidFill>
            </a:endParaRPr>
          </a:p>
        </p:txBody>
      </p:sp>
      <p:sp>
        <p:nvSpPr>
          <p:cNvPr id="13" name="TextBox 12"/>
          <p:cNvSpPr txBox="1"/>
          <p:nvPr/>
        </p:nvSpPr>
        <p:spPr>
          <a:xfrm>
            <a:off x="4444934" y="3863987"/>
            <a:ext cx="3708466" cy="523220"/>
          </a:xfrm>
          <a:prstGeom prst="rect">
            <a:avLst/>
          </a:prstGeom>
          <a:noFill/>
        </p:spPr>
        <p:txBody>
          <a:bodyPr wrap="square" rtlCol="0">
            <a:spAutoFit/>
          </a:bodyPr>
          <a:lstStyle/>
          <a:p>
            <a:r>
              <a:rPr lang="en-US" sz="2800" b="1" dirty="0" smtClean="0">
                <a:solidFill>
                  <a:srgbClr val="00B050"/>
                </a:solidFill>
              </a:rPr>
              <a:t>Changed Conduct</a:t>
            </a:r>
            <a:endParaRPr lang="en-US" sz="2800" b="1" dirty="0">
              <a:solidFill>
                <a:srgbClr val="00B050"/>
              </a:solidFill>
            </a:endParaRPr>
          </a:p>
        </p:txBody>
      </p:sp>
      <p:sp>
        <p:nvSpPr>
          <p:cNvPr id="16" name="TextBox 15"/>
          <p:cNvSpPr txBox="1"/>
          <p:nvPr/>
        </p:nvSpPr>
        <p:spPr>
          <a:xfrm>
            <a:off x="3146029" y="5829834"/>
            <a:ext cx="3708466" cy="523220"/>
          </a:xfrm>
          <a:prstGeom prst="rect">
            <a:avLst/>
          </a:prstGeom>
          <a:noFill/>
        </p:spPr>
        <p:txBody>
          <a:bodyPr wrap="square" rtlCol="0">
            <a:spAutoFit/>
          </a:bodyPr>
          <a:lstStyle/>
          <a:p>
            <a:r>
              <a:rPr lang="en-US" sz="2800" b="1" dirty="0" smtClean="0">
                <a:solidFill>
                  <a:srgbClr val="7030A0"/>
                </a:solidFill>
              </a:rPr>
              <a:t>Standing as a Christian</a:t>
            </a:r>
            <a:endParaRPr lang="en-US" sz="2800" b="1" dirty="0">
              <a:solidFill>
                <a:srgbClr val="7030A0"/>
              </a:solidFill>
            </a:endParaRPr>
          </a:p>
        </p:txBody>
      </p:sp>
    </p:spTree>
    <p:extLst>
      <p:ext uri="{BB962C8B-B14F-4D97-AF65-F5344CB8AC3E}">
        <p14:creationId xmlns:p14="http://schemas.microsoft.com/office/powerpoint/2010/main" val="27193186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7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748" grpId="0"/>
      <p:bldP spid="31751" grpId="0"/>
      <p:bldP spid="31752" grpId="0"/>
      <p:bldP spid="31753" grpId="0"/>
      <p:bldP spid="31754" grpId="0"/>
      <p:bldP spid="2" grpId="0" animBg="1"/>
      <p:bldP spid="14" grpId="0" animBg="1"/>
      <p:bldP spid="3"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25</a:t>
            </a:fld>
            <a:endParaRPr lang="en-US" altLang="en-US" sz="1320" b="0">
              <a:latin typeface="Times New Roman" panose="02020603050405020304" pitchFamily="18" charset="0"/>
            </a:endParaRPr>
          </a:p>
        </p:txBody>
      </p:sp>
      <p:sp>
        <p:nvSpPr>
          <p:cNvPr id="31748" name="Text Box 1028"/>
          <p:cNvSpPr txBox="1">
            <a:spLocks noChangeArrowheads="1"/>
          </p:cNvSpPr>
          <p:nvPr/>
        </p:nvSpPr>
        <p:spPr bwMode="auto">
          <a:xfrm>
            <a:off x="341870" y="321424"/>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 </a:t>
            </a:r>
            <a:r>
              <a:rPr lang="en-US" altLang="en-US" sz="1920" dirty="0">
                <a:solidFill>
                  <a:srgbClr val="FF0000"/>
                </a:solidFill>
              </a:rPr>
              <a:t>Speak Against You as Evil Doers </a:t>
            </a:r>
            <a:r>
              <a:rPr lang="en-US" altLang="en-US" sz="1920" dirty="0"/>
              <a:t>(2:12)</a:t>
            </a:r>
          </a:p>
          <a:p>
            <a:pPr lvl="1">
              <a:buFontTx/>
              <a:buChar char="•"/>
            </a:pPr>
            <a:r>
              <a:rPr lang="en-US" altLang="en-US" sz="1920" b="0" dirty="0"/>
              <a:t>A </a:t>
            </a:r>
            <a:r>
              <a:rPr lang="en-US" altLang="en-US" sz="1920" b="0" dirty="0">
                <a:solidFill>
                  <a:schemeClr val="folHlink"/>
                </a:solidFill>
              </a:rPr>
              <a:t>Result of Abstaining from Fleshly Lusts</a:t>
            </a:r>
            <a:r>
              <a:rPr lang="en-US" altLang="en-US" sz="1920" b="0" dirty="0"/>
              <a:t> (12)</a:t>
            </a:r>
          </a:p>
          <a:p>
            <a:pPr lvl="1">
              <a:buFontTx/>
              <a:buChar char="•"/>
            </a:pPr>
            <a:r>
              <a:rPr lang="en-US" altLang="en-US" sz="1920" b="0" dirty="0"/>
              <a:t>Good </a:t>
            </a:r>
            <a:r>
              <a:rPr lang="en-US" altLang="en-US" sz="1920" b="0" dirty="0">
                <a:solidFill>
                  <a:schemeClr val="folHlink"/>
                </a:solidFill>
              </a:rPr>
              <a:t>Works Beheld by Gentiles</a:t>
            </a:r>
            <a:r>
              <a:rPr lang="en-US" altLang="en-US" sz="1920" b="0" dirty="0"/>
              <a:t> (12)</a:t>
            </a:r>
          </a:p>
        </p:txBody>
      </p:sp>
      <p:sp>
        <p:nvSpPr>
          <p:cNvPr id="2" name="Rectangle 1"/>
          <p:cNvSpPr/>
          <p:nvPr/>
        </p:nvSpPr>
        <p:spPr>
          <a:xfrm>
            <a:off x="341870" y="201222"/>
            <a:ext cx="11508260" cy="1783174"/>
          </a:xfrm>
          <a:prstGeom prst="rect">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orizontal Scroll 3"/>
          <p:cNvSpPr/>
          <p:nvPr/>
        </p:nvSpPr>
        <p:spPr>
          <a:xfrm rot="21333172">
            <a:off x="436494" y="2369087"/>
            <a:ext cx="3668937"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orizontal Scroll 15"/>
          <p:cNvSpPr/>
          <p:nvPr/>
        </p:nvSpPr>
        <p:spPr>
          <a:xfrm rot="550082">
            <a:off x="4671137" y="2283010"/>
            <a:ext cx="3517861"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orizontal Scroll 16"/>
          <p:cNvSpPr/>
          <p:nvPr/>
        </p:nvSpPr>
        <p:spPr>
          <a:xfrm rot="21333172">
            <a:off x="8492861" y="3040863"/>
            <a:ext cx="3517861"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orizontal Scroll 17"/>
          <p:cNvSpPr/>
          <p:nvPr/>
        </p:nvSpPr>
        <p:spPr>
          <a:xfrm rot="648295">
            <a:off x="755630" y="4074988"/>
            <a:ext cx="3517861"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orizontal Scroll 18"/>
          <p:cNvSpPr/>
          <p:nvPr/>
        </p:nvSpPr>
        <p:spPr>
          <a:xfrm rot="21333172">
            <a:off x="4708561" y="4077659"/>
            <a:ext cx="3517861"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1316565">
            <a:off x="599452" y="2747769"/>
            <a:ext cx="3623581" cy="523220"/>
          </a:xfrm>
          <a:prstGeom prst="rect">
            <a:avLst/>
          </a:prstGeom>
          <a:noFill/>
        </p:spPr>
        <p:txBody>
          <a:bodyPr wrap="square" rtlCol="0">
            <a:spAutoFit/>
          </a:bodyPr>
          <a:lstStyle/>
          <a:p>
            <a:r>
              <a:rPr lang="en-US" sz="2800" i="1" dirty="0" smtClean="0"/>
              <a:t>Suppressors of Women</a:t>
            </a:r>
            <a:endParaRPr lang="en-US" sz="2800" i="1" dirty="0"/>
          </a:p>
        </p:txBody>
      </p:sp>
      <p:sp>
        <p:nvSpPr>
          <p:cNvPr id="20" name="TextBox 19"/>
          <p:cNvSpPr txBox="1"/>
          <p:nvPr/>
        </p:nvSpPr>
        <p:spPr>
          <a:xfrm rot="561056">
            <a:off x="5010768" y="2714666"/>
            <a:ext cx="3033935" cy="523220"/>
          </a:xfrm>
          <a:prstGeom prst="rect">
            <a:avLst/>
          </a:prstGeom>
          <a:noFill/>
        </p:spPr>
        <p:txBody>
          <a:bodyPr wrap="square" rtlCol="0">
            <a:spAutoFit/>
          </a:bodyPr>
          <a:lstStyle/>
          <a:p>
            <a:r>
              <a:rPr lang="en-US" sz="2800" i="1" dirty="0" smtClean="0"/>
              <a:t>…are all hypocrites </a:t>
            </a:r>
            <a:endParaRPr lang="en-US" sz="2800" i="1" dirty="0"/>
          </a:p>
        </p:txBody>
      </p:sp>
      <p:sp>
        <p:nvSpPr>
          <p:cNvPr id="21" name="TextBox 20"/>
          <p:cNvSpPr txBox="1"/>
          <p:nvPr/>
        </p:nvSpPr>
        <p:spPr>
          <a:xfrm rot="21309110">
            <a:off x="8724737" y="3495473"/>
            <a:ext cx="3265797" cy="523220"/>
          </a:xfrm>
          <a:prstGeom prst="rect">
            <a:avLst/>
          </a:prstGeom>
          <a:noFill/>
        </p:spPr>
        <p:txBody>
          <a:bodyPr wrap="square" rtlCol="0">
            <a:spAutoFit/>
          </a:bodyPr>
          <a:lstStyle/>
          <a:p>
            <a:r>
              <a:rPr lang="en-US" sz="2800" i="1" dirty="0"/>
              <a:t>c</a:t>
            </a:r>
            <a:r>
              <a:rPr lang="en-US" sz="2800" i="1" dirty="0" smtClean="0"/>
              <a:t>loseminded ‘Haters’</a:t>
            </a:r>
            <a:endParaRPr lang="en-US" sz="2800" i="1" dirty="0"/>
          </a:p>
        </p:txBody>
      </p:sp>
      <p:sp>
        <p:nvSpPr>
          <p:cNvPr id="22" name="TextBox 21"/>
          <p:cNvSpPr txBox="1"/>
          <p:nvPr/>
        </p:nvSpPr>
        <p:spPr>
          <a:xfrm rot="686252">
            <a:off x="1178917" y="4303222"/>
            <a:ext cx="2835965" cy="954107"/>
          </a:xfrm>
          <a:prstGeom prst="rect">
            <a:avLst/>
          </a:prstGeom>
          <a:noFill/>
        </p:spPr>
        <p:txBody>
          <a:bodyPr wrap="square" rtlCol="0">
            <a:spAutoFit/>
          </a:bodyPr>
          <a:lstStyle/>
          <a:p>
            <a:r>
              <a:rPr lang="en-US" sz="2800" i="1" dirty="0" smtClean="0"/>
              <a:t>“…only ones going to heaven”</a:t>
            </a:r>
            <a:endParaRPr lang="en-US" sz="2800" i="1" dirty="0"/>
          </a:p>
        </p:txBody>
      </p:sp>
      <p:sp>
        <p:nvSpPr>
          <p:cNvPr id="23" name="TextBox 22"/>
          <p:cNvSpPr txBox="1"/>
          <p:nvPr/>
        </p:nvSpPr>
        <p:spPr>
          <a:xfrm rot="21344037">
            <a:off x="5308782" y="4489721"/>
            <a:ext cx="2835965" cy="523220"/>
          </a:xfrm>
          <a:prstGeom prst="rect">
            <a:avLst/>
          </a:prstGeom>
          <a:noFill/>
        </p:spPr>
        <p:txBody>
          <a:bodyPr wrap="square" rtlCol="0">
            <a:spAutoFit/>
          </a:bodyPr>
          <a:lstStyle/>
          <a:p>
            <a:r>
              <a:rPr lang="en-US" sz="2800" i="1" dirty="0" smtClean="0"/>
              <a:t>Hate Orphans</a:t>
            </a:r>
            <a:endParaRPr lang="en-US" sz="2800" i="1" dirty="0"/>
          </a:p>
        </p:txBody>
      </p:sp>
      <p:sp>
        <p:nvSpPr>
          <p:cNvPr id="24" name="Horizontal Scroll 23"/>
          <p:cNvSpPr/>
          <p:nvPr/>
        </p:nvSpPr>
        <p:spPr>
          <a:xfrm rot="21333172">
            <a:off x="6497518" y="5252074"/>
            <a:ext cx="3517861" cy="13350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21344037">
            <a:off x="6735416" y="5477113"/>
            <a:ext cx="2835965" cy="954107"/>
          </a:xfrm>
          <a:prstGeom prst="rect">
            <a:avLst/>
          </a:prstGeom>
          <a:noFill/>
        </p:spPr>
        <p:txBody>
          <a:bodyPr wrap="square" rtlCol="0">
            <a:spAutoFit/>
          </a:bodyPr>
          <a:lstStyle/>
          <a:p>
            <a:r>
              <a:rPr lang="en-US" sz="2800" i="1" dirty="0" smtClean="0"/>
              <a:t>“Antis” against everything…</a:t>
            </a:r>
            <a:endParaRPr lang="en-US" sz="2800" i="1" dirty="0"/>
          </a:p>
        </p:txBody>
      </p:sp>
      <p:sp>
        <p:nvSpPr>
          <p:cNvPr id="26" name="TextBox 25"/>
          <p:cNvSpPr txBox="1"/>
          <p:nvPr/>
        </p:nvSpPr>
        <p:spPr>
          <a:xfrm>
            <a:off x="7537134" y="707390"/>
            <a:ext cx="3708466" cy="954107"/>
          </a:xfrm>
          <a:prstGeom prst="rect">
            <a:avLst/>
          </a:prstGeom>
          <a:noFill/>
        </p:spPr>
        <p:txBody>
          <a:bodyPr wrap="square" rtlCol="0">
            <a:spAutoFit/>
          </a:bodyPr>
          <a:lstStyle/>
          <a:p>
            <a:r>
              <a:rPr lang="en-US" sz="2800" b="1" dirty="0" smtClean="0">
                <a:solidFill>
                  <a:srgbClr val="0000FF"/>
                </a:solidFill>
              </a:rPr>
              <a:t>Misunderstanding / Misrepresentations </a:t>
            </a:r>
            <a:endParaRPr lang="en-US" sz="2800" b="1" dirty="0">
              <a:solidFill>
                <a:srgbClr val="0000FF"/>
              </a:solidFill>
            </a:endParaRPr>
          </a:p>
        </p:txBody>
      </p:sp>
    </p:spTree>
    <p:extLst>
      <p:ext uri="{BB962C8B-B14F-4D97-AF65-F5344CB8AC3E}">
        <p14:creationId xmlns:p14="http://schemas.microsoft.com/office/powerpoint/2010/main" val="1812859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5" grpId="0"/>
      <p:bldP spid="20" grpId="0"/>
      <p:bldP spid="21" grpId="0"/>
      <p:bldP spid="22" grpId="0"/>
      <p:bldP spid="23" grpId="0"/>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26</a:t>
            </a:fld>
            <a:endParaRPr lang="en-US" altLang="en-US" sz="1320" b="0">
              <a:latin typeface="Times New Roman" panose="02020603050405020304" pitchFamily="18" charset="0"/>
            </a:endParaRPr>
          </a:p>
        </p:txBody>
      </p:sp>
      <p:sp>
        <p:nvSpPr>
          <p:cNvPr id="31752" name="Text Box 1032"/>
          <p:cNvSpPr txBox="1">
            <a:spLocks noChangeArrowheads="1"/>
          </p:cNvSpPr>
          <p:nvPr/>
        </p:nvSpPr>
        <p:spPr bwMode="auto">
          <a:xfrm>
            <a:off x="6005384" y="508793"/>
            <a:ext cx="512064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Spoken Against</a:t>
            </a:r>
            <a:r>
              <a:rPr lang="en-US" altLang="en-US" sz="1920" dirty="0">
                <a:solidFill>
                  <a:schemeClr val="folHlink"/>
                </a:solidFill>
              </a:rPr>
              <a:t>;  Good Manner of Life Reviled</a:t>
            </a:r>
            <a:r>
              <a:rPr lang="en-US" altLang="en-US" sz="1920" dirty="0"/>
              <a:t> (16)</a:t>
            </a:r>
          </a:p>
          <a:p>
            <a:pPr lvl="1">
              <a:buFontTx/>
              <a:buChar char="•"/>
            </a:pPr>
            <a:r>
              <a:rPr lang="en-US" altLang="en-US" sz="1920" b="0" dirty="0"/>
              <a:t>Suffer </a:t>
            </a:r>
            <a:r>
              <a:rPr lang="en-US" altLang="en-US" sz="1920" b="0" dirty="0">
                <a:solidFill>
                  <a:schemeClr val="folHlink"/>
                </a:solidFill>
              </a:rPr>
              <a:t>for Well-Doing</a:t>
            </a:r>
            <a:r>
              <a:rPr lang="en-US" altLang="en-US" sz="1920" b="0" dirty="0"/>
              <a:t> (17)</a:t>
            </a:r>
          </a:p>
        </p:txBody>
      </p:sp>
      <p:sp>
        <p:nvSpPr>
          <p:cNvPr id="31753" name="Text Box 1033"/>
          <p:cNvSpPr txBox="1">
            <a:spLocks noChangeArrowheads="1"/>
          </p:cNvSpPr>
          <p:nvPr/>
        </p:nvSpPr>
        <p:spPr bwMode="auto">
          <a:xfrm>
            <a:off x="494269" y="508793"/>
            <a:ext cx="530352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a:t>
            </a:r>
            <a:r>
              <a:rPr lang="en-US" altLang="en-US" sz="1920" dirty="0">
                <a:solidFill>
                  <a:schemeClr val="folHlink"/>
                </a:solidFill>
              </a:rPr>
              <a:t>Speak Evil of You</a:t>
            </a:r>
            <a:r>
              <a:rPr lang="en-US" altLang="en-US" sz="1920" dirty="0"/>
              <a:t> (4:4)</a:t>
            </a:r>
          </a:p>
          <a:p>
            <a:pPr lvl="1">
              <a:buFontTx/>
              <a:buChar char="•"/>
            </a:pPr>
            <a:r>
              <a:rPr lang="en-US" altLang="en-US" sz="1920" b="0" dirty="0"/>
              <a:t>You no Longer Live in Lust (2)</a:t>
            </a:r>
          </a:p>
          <a:p>
            <a:pPr lvl="1">
              <a:buFontTx/>
              <a:buChar char="•"/>
            </a:pPr>
            <a:r>
              <a:rPr lang="en-US" altLang="en-US" sz="1920" b="0" dirty="0"/>
              <a:t>They </a:t>
            </a:r>
            <a:r>
              <a:rPr lang="en-US" altLang="en-US" sz="1920" b="0" dirty="0">
                <a:solidFill>
                  <a:srgbClr val="FF0000"/>
                </a:solidFill>
              </a:rPr>
              <a:t>Think it Strange that You Do not Run with Them </a:t>
            </a:r>
            <a:r>
              <a:rPr lang="en-US" altLang="en-US" sz="1920" b="0" dirty="0"/>
              <a:t>(4)</a:t>
            </a:r>
          </a:p>
        </p:txBody>
      </p:sp>
      <p:sp>
        <p:nvSpPr>
          <p:cNvPr id="14" name="Rectangle 13"/>
          <p:cNvSpPr/>
          <p:nvPr/>
        </p:nvSpPr>
        <p:spPr>
          <a:xfrm>
            <a:off x="395416" y="180950"/>
            <a:ext cx="11508260" cy="1783174"/>
          </a:xfrm>
          <a:prstGeom prst="rect">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7012" y="2174059"/>
            <a:ext cx="11237976" cy="1569660"/>
          </a:xfrm>
          <a:prstGeom prst="rect">
            <a:avLst/>
          </a:prstGeom>
        </p:spPr>
        <p:txBody>
          <a:bodyPr wrap="square">
            <a:spAutoFit/>
          </a:bodyPr>
          <a:lstStyle/>
          <a:p>
            <a:r>
              <a:rPr lang="en-US" sz="2400" b="1" dirty="0" smtClean="0">
                <a:solidFill>
                  <a:srgbClr val="C00000"/>
                </a:solidFill>
              </a:rPr>
              <a:t>1 Peter 4: </a:t>
            </a:r>
            <a:r>
              <a:rPr lang="en-US" sz="2400" b="1" dirty="0" smtClean="0"/>
              <a:t>3 For </a:t>
            </a:r>
            <a:r>
              <a:rPr lang="en-US" sz="2400" b="1" dirty="0"/>
              <a:t>we have spent enough of our past </a:t>
            </a:r>
            <a:r>
              <a:rPr lang="en-US" sz="2400" b="1" dirty="0" smtClean="0"/>
              <a:t>lifetime </a:t>
            </a:r>
            <a:r>
              <a:rPr lang="en-US" sz="2400" b="1" dirty="0"/>
              <a:t>in doing the will of the Gentiles—when we walked in lewdness, lusts, drunkenness, revelries, drinking parties, and abominable idolatries. 4 In regard to these, </a:t>
            </a:r>
            <a:r>
              <a:rPr lang="en-US" sz="2400" b="1" dirty="0">
                <a:solidFill>
                  <a:srgbClr val="FF0000"/>
                </a:solidFill>
              </a:rPr>
              <a:t>they think it strange </a:t>
            </a:r>
            <a:r>
              <a:rPr lang="en-US" sz="2400" b="1" dirty="0"/>
              <a:t>that you do not run with them in the same flood of dissipation, </a:t>
            </a:r>
            <a:r>
              <a:rPr lang="en-US" sz="2400" b="1" dirty="0">
                <a:solidFill>
                  <a:srgbClr val="FF0000"/>
                </a:solidFill>
              </a:rPr>
              <a:t>speaking evil of you</a:t>
            </a:r>
            <a:r>
              <a:rPr lang="en-US" sz="2400" b="1" dirty="0"/>
              <a:t>. </a:t>
            </a:r>
            <a:endParaRPr lang="en-US" sz="2400" b="1" dirty="0" smtClean="0"/>
          </a:p>
        </p:txBody>
      </p:sp>
      <p:sp>
        <p:nvSpPr>
          <p:cNvPr id="7" name="Rectangle 6"/>
          <p:cNvSpPr/>
          <p:nvPr/>
        </p:nvSpPr>
        <p:spPr>
          <a:xfrm>
            <a:off x="1212946" y="4599920"/>
            <a:ext cx="11237976" cy="1938992"/>
          </a:xfrm>
          <a:prstGeom prst="rect">
            <a:avLst/>
          </a:prstGeom>
        </p:spPr>
        <p:txBody>
          <a:bodyPr wrap="square">
            <a:spAutoFit/>
          </a:bodyPr>
          <a:lstStyle/>
          <a:p>
            <a:pPr marL="342900" indent="-342900">
              <a:buFont typeface="Wingdings" panose="05000000000000000000" pitchFamily="2" charset="2"/>
              <a:buChar char="v"/>
            </a:pPr>
            <a:r>
              <a:rPr lang="en-US" sz="2400" b="1" i="1" dirty="0" smtClean="0"/>
              <a:t>‘we walk close to’ </a:t>
            </a:r>
            <a:r>
              <a:rPr lang="en-US" sz="2400" b="1" dirty="0" smtClean="0">
                <a:solidFill>
                  <a:srgbClr val="00B050"/>
                </a:solidFill>
              </a:rPr>
              <a:t>lewdness</a:t>
            </a:r>
            <a:r>
              <a:rPr lang="en-US" sz="2400" b="1" dirty="0" smtClean="0"/>
              <a:t> </a:t>
            </a:r>
          </a:p>
          <a:p>
            <a:pPr marL="342900" indent="-342900">
              <a:buFont typeface="Wingdings" panose="05000000000000000000" pitchFamily="2" charset="2"/>
              <a:buChar char="v"/>
            </a:pPr>
            <a:r>
              <a:rPr lang="en-US" sz="2400" b="1" i="1" dirty="0" smtClean="0"/>
              <a:t>‘Rub shoulders’ </a:t>
            </a:r>
            <a:r>
              <a:rPr lang="en-US" sz="2400" b="1" dirty="0" smtClean="0"/>
              <a:t>with </a:t>
            </a:r>
            <a:r>
              <a:rPr lang="en-US" sz="2400" b="1" dirty="0" smtClean="0">
                <a:solidFill>
                  <a:srgbClr val="00B050"/>
                </a:solidFill>
              </a:rPr>
              <a:t>lusts</a:t>
            </a:r>
            <a:endParaRPr lang="en-US" sz="2400" b="1" dirty="0">
              <a:solidFill>
                <a:srgbClr val="00B050"/>
              </a:solidFill>
            </a:endParaRPr>
          </a:p>
          <a:p>
            <a:pPr marL="342900" indent="-342900">
              <a:buFont typeface="Wingdings" panose="05000000000000000000" pitchFamily="2" charset="2"/>
              <a:buChar char="v"/>
            </a:pPr>
            <a:r>
              <a:rPr lang="en-US" sz="2400" b="1" dirty="0" smtClean="0"/>
              <a:t>Drink but ‘</a:t>
            </a:r>
            <a:r>
              <a:rPr lang="en-US" sz="2400" b="1" i="1" dirty="0" smtClean="0"/>
              <a:t>try’</a:t>
            </a:r>
            <a:r>
              <a:rPr lang="en-US" sz="2400" b="1" dirty="0" smtClean="0"/>
              <a:t> to avoid </a:t>
            </a:r>
            <a:r>
              <a:rPr lang="en-US" sz="2400" b="1" dirty="0" smtClean="0">
                <a:solidFill>
                  <a:srgbClr val="00B050"/>
                </a:solidFill>
              </a:rPr>
              <a:t>drunkenness</a:t>
            </a:r>
            <a:r>
              <a:rPr lang="en-US" sz="2400" b="1" dirty="0" smtClean="0"/>
              <a:t> </a:t>
            </a:r>
          </a:p>
          <a:p>
            <a:pPr marL="342900" indent="-342900">
              <a:buFont typeface="Wingdings" panose="05000000000000000000" pitchFamily="2" charset="2"/>
              <a:buChar char="v"/>
            </a:pPr>
            <a:r>
              <a:rPr lang="en-US" sz="2400" b="1" dirty="0" smtClean="0"/>
              <a:t>Still attend </a:t>
            </a:r>
            <a:r>
              <a:rPr lang="en-US" sz="2400" b="1" dirty="0" smtClean="0">
                <a:solidFill>
                  <a:srgbClr val="00B050"/>
                </a:solidFill>
              </a:rPr>
              <a:t>revelries</a:t>
            </a:r>
            <a:r>
              <a:rPr lang="en-US" sz="2400" b="1" dirty="0">
                <a:solidFill>
                  <a:srgbClr val="00B050"/>
                </a:solidFill>
              </a:rPr>
              <a:t>, drinking </a:t>
            </a:r>
            <a:r>
              <a:rPr lang="en-US" sz="2400" b="1" dirty="0" smtClean="0">
                <a:solidFill>
                  <a:srgbClr val="00B050"/>
                </a:solidFill>
              </a:rPr>
              <a:t>parties </a:t>
            </a:r>
            <a:r>
              <a:rPr lang="en-US" sz="2400" b="1" dirty="0" smtClean="0"/>
              <a:t>where 					</a:t>
            </a:r>
            <a:r>
              <a:rPr lang="en-US" sz="2400" b="1" dirty="0" smtClean="0">
                <a:solidFill>
                  <a:srgbClr val="00B050"/>
                </a:solidFill>
              </a:rPr>
              <a:t>abominable idolatries</a:t>
            </a:r>
            <a:r>
              <a:rPr lang="en-US" sz="2400" b="1" dirty="0">
                <a:solidFill>
                  <a:srgbClr val="00B050"/>
                </a:solidFill>
              </a:rPr>
              <a:t> </a:t>
            </a:r>
            <a:r>
              <a:rPr lang="en-US" sz="2400" b="1" dirty="0" smtClean="0"/>
              <a:t>take place but </a:t>
            </a:r>
            <a:r>
              <a:rPr lang="en-US" sz="2400" b="1" i="1" dirty="0" smtClean="0"/>
              <a:t>‘we are not part of them’</a:t>
            </a:r>
          </a:p>
        </p:txBody>
      </p:sp>
      <p:sp>
        <p:nvSpPr>
          <p:cNvPr id="8" name="Rectangle 7"/>
          <p:cNvSpPr/>
          <p:nvPr/>
        </p:nvSpPr>
        <p:spPr>
          <a:xfrm>
            <a:off x="494269" y="4067730"/>
            <a:ext cx="11237976" cy="461665"/>
          </a:xfrm>
          <a:prstGeom prst="rect">
            <a:avLst/>
          </a:prstGeom>
        </p:spPr>
        <p:txBody>
          <a:bodyPr wrap="square">
            <a:spAutoFit/>
          </a:bodyPr>
          <a:lstStyle/>
          <a:p>
            <a:r>
              <a:rPr lang="en-US" sz="2400" b="1" dirty="0" smtClean="0">
                <a:solidFill>
                  <a:srgbClr val="C00000"/>
                </a:solidFill>
              </a:rPr>
              <a:t>Seeking the ‘Middle Ground’ as a Christian? </a:t>
            </a:r>
            <a:endParaRPr lang="en-US" sz="2400" b="1" dirty="0" smtClean="0"/>
          </a:p>
        </p:txBody>
      </p:sp>
      <p:sp>
        <p:nvSpPr>
          <p:cNvPr id="9" name="TextBox 8"/>
          <p:cNvSpPr txBox="1"/>
          <p:nvPr/>
        </p:nvSpPr>
        <p:spPr>
          <a:xfrm>
            <a:off x="5035777" y="1387918"/>
            <a:ext cx="3708466" cy="523220"/>
          </a:xfrm>
          <a:prstGeom prst="rect">
            <a:avLst/>
          </a:prstGeom>
          <a:noFill/>
        </p:spPr>
        <p:txBody>
          <a:bodyPr wrap="square" rtlCol="0">
            <a:spAutoFit/>
          </a:bodyPr>
          <a:lstStyle/>
          <a:p>
            <a:r>
              <a:rPr lang="en-US" sz="2800" b="1" dirty="0" smtClean="0">
                <a:solidFill>
                  <a:srgbClr val="00B050"/>
                </a:solidFill>
              </a:rPr>
              <a:t>Changed Conduct</a:t>
            </a:r>
            <a:endParaRPr lang="en-US" sz="2800" b="1" dirty="0">
              <a:solidFill>
                <a:srgbClr val="00B050"/>
              </a:solidFill>
            </a:endParaRPr>
          </a:p>
        </p:txBody>
      </p:sp>
      <p:sp>
        <p:nvSpPr>
          <p:cNvPr id="2" name="Oval 1"/>
          <p:cNvSpPr/>
          <p:nvPr/>
        </p:nvSpPr>
        <p:spPr>
          <a:xfrm>
            <a:off x="2525151" y="2174059"/>
            <a:ext cx="5493434" cy="50583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717204" y="2958888"/>
            <a:ext cx="2733717" cy="45305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5192" y="3299997"/>
            <a:ext cx="2784072" cy="4883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352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416" y="4675806"/>
            <a:ext cx="11508260" cy="1783174"/>
          </a:xfrm>
          <a:prstGeom prst="rect">
            <a:avLst/>
          </a:prstGeom>
          <a:noFill/>
          <a:ln w="666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27</a:t>
            </a:fld>
            <a:endParaRPr lang="en-US" altLang="en-US" sz="1320" b="0">
              <a:latin typeface="Times New Roman" panose="02020603050405020304" pitchFamily="18" charset="0"/>
            </a:endParaRPr>
          </a:p>
        </p:txBody>
      </p:sp>
      <p:sp>
        <p:nvSpPr>
          <p:cNvPr id="31751" name="Text Box 1031"/>
          <p:cNvSpPr txBox="1">
            <a:spLocks noChangeArrowheads="1"/>
          </p:cNvSpPr>
          <p:nvPr/>
        </p:nvSpPr>
        <p:spPr bwMode="auto">
          <a:xfrm>
            <a:off x="395416" y="4884129"/>
            <a:ext cx="5303520"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Suffer </a:t>
            </a:r>
            <a:r>
              <a:rPr lang="en-US" altLang="en-US" sz="1920" dirty="0">
                <a:solidFill>
                  <a:srgbClr val="FF0000"/>
                </a:solidFill>
              </a:rPr>
              <a:t>for Righteousness </a:t>
            </a:r>
            <a:r>
              <a:rPr lang="en-US" altLang="en-US" sz="1920" dirty="0"/>
              <a:t>(3:14)</a:t>
            </a:r>
          </a:p>
          <a:p>
            <a:pPr lvl="1">
              <a:buFontTx/>
              <a:buChar char="•"/>
            </a:pPr>
            <a:r>
              <a:rPr lang="en-US" altLang="en-US" sz="1920" b="0" dirty="0"/>
              <a:t>Zealous of What is Good (13)</a:t>
            </a:r>
          </a:p>
        </p:txBody>
      </p:sp>
      <p:sp>
        <p:nvSpPr>
          <p:cNvPr id="31754" name="Text Box 1034"/>
          <p:cNvSpPr txBox="1">
            <a:spLocks noChangeArrowheads="1"/>
          </p:cNvSpPr>
          <p:nvPr/>
        </p:nvSpPr>
        <p:spPr bwMode="auto">
          <a:xfrm>
            <a:off x="6219567" y="4884129"/>
            <a:ext cx="557784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Fiery Trial  (4:12)</a:t>
            </a:r>
          </a:p>
          <a:p>
            <a:pPr lvl="1">
              <a:buFontTx/>
              <a:buChar char="•"/>
            </a:pPr>
            <a:r>
              <a:rPr lang="en-US" altLang="en-US" sz="1920" b="0" dirty="0"/>
              <a:t>Partaker of Christ’s Suffering (13)</a:t>
            </a:r>
          </a:p>
          <a:p>
            <a:pPr lvl="1">
              <a:buFontTx/>
              <a:buChar char="•"/>
            </a:pPr>
            <a:r>
              <a:rPr lang="en-US" altLang="en-US" sz="1920" b="0" dirty="0">
                <a:solidFill>
                  <a:srgbClr val="FF0000"/>
                </a:solidFill>
              </a:rPr>
              <a:t>Reproached for Name of Christ </a:t>
            </a:r>
            <a:r>
              <a:rPr lang="en-US" altLang="en-US" sz="1920" b="0" dirty="0"/>
              <a:t>(14)</a:t>
            </a:r>
          </a:p>
          <a:p>
            <a:pPr lvl="1">
              <a:buFontTx/>
              <a:buChar char="•"/>
            </a:pPr>
            <a:r>
              <a:rPr lang="en-US" altLang="en-US" sz="1920" b="0" dirty="0">
                <a:solidFill>
                  <a:schemeClr val="folHlink"/>
                </a:solidFill>
              </a:rPr>
              <a:t>Suffer as a Christian</a:t>
            </a:r>
            <a:r>
              <a:rPr lang="en-US" altLang="en-US" sz="1920" b="0" dirty="0"/>
              <a:t> (16)</a:t>
            </a:r>
          </a:p>
        </p:txBody>
      </p:sp>
      <p:sp>
        <p:nvSpPr>
          <p:cNvPr id="6" name="TextBox 5"/>
          <p:cNvSpPr txBox="1"/>
          <p:nvPr/>
        </p:nvSpPr>
        <p:spPr>
          <a:xfrm>
            <a:off x="3146029" y="5829834"/>
            <a:ext cx="3708466" cy="523220"/>
          </a:xfrm>
          <a:prstGeom prst="rect">
            <a:avLst/>
          </a:prstGeom>
          <a:noFill/>
        </p:spPr>
        <p:txBody>
          <a:bodyPr wrap="square" rtlCol="0">
            <a:spAutoFit/>
          </a:bodyPr>
          <a:lstStyle/>
          <a:p>
            <a:r>
              <a:rPr lang="en-US" sz="2800" b="1" dirty="0" smtClean="0">
                <a:solidFill>
                  <a:srgbClr val="7030A0"/>
                </a:solidFill>
              </a:rPr>
              <a:t>Standing as a Christian</a:t>
            </a:r>
            <a:endParaRPr lang="en-US" sz="2800" b="1" dirty="0">
              <a:solidFill>
                <a:srgbClr val="7030A0"/>
              </a:solidFill>
            </a:endParaRPr>
          </a:p>
        </p:txBody>
      </p:sp>
    </p:spTree>
    <p:extLst>
      <p:ext uri="{BB962C8B-B14F-4D97-AF65-F5344CB8AC3E}">
        <p14:creationId xmlns:p14="http://schemas.microsoft.com/office/powerpoint/2010/main" val="195083464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108B986-3CAA-4A18-93DB-EC5A81FD78C0}" type="slidenum">
              <a:rPr lang="en-US" altLang="en-US" sz="1320" b="0">
                <a:latin typeface="Times New Roman" panose="02020603050405020304" pitchFamily="18" charset="0"/>
              </a:rPr>
              <a:pPr/>
              <a:t>28</a:t>
            </a:fld>
            <a:endParaRPr lang="en-US" altLang="en-US" sz="1320" b="0">
              <a:latin typeface="Times New Roman" panose="02020603050405020304" pitchFamily="18" charset="0"/>
            </a:endParaRPr>
          </a:p>
        </p:txBody>
      </p:sp>
      <p:sp>
        <p:nvSpPr>
          <p:cNvPr id="80899" name="Rectangle 2"/>
          <p:cNvSpPr>
            <a:spLocks noGrp="1" noChangeArrowheads="1"/>
          </p:cNvSpPr>
          <p:nvPr>
            <p:ph type="title"/>
          </p:nvPr>
        </p:nvSpPr>
        <p:spPr>
          <a:xfrm>
            <a:off x="1432560" y="76200"/>
            <a:ext cx="9326880" cy="533400"/>
          </a:xfrm>
        </p:spPr>
        <p:txBody>
          <a:bodyPr>
            <a:normAutofit fontScale="90000"/>
          </a:bodyPr>
          <a:lstStyle/>
          <a:p>
            <a:r>
              <a:rPr lang="en-US" altLang="en-US" sz="3840" dirty="0" smtClean="0">
                <a:solidFill>
                  <a:srgbClr val="C00000"/>
                </a:solidFill>
              </a:rPr>
              <a:t>Being a Christian </a:t>
            </a:r>
            <a:endParaRPr lang="en-US" altLang="en-US" sz="3840" dirty="0">
              <a:solidFill>
                <a:srgbClr val="C00000"/>
              </a:solidFill>
            </a:endParaRPr>
          </a:p>
        </p:txBody>
      </p:sp>
      <p:sp>
        <p:nvSpPr>
          <p:cNvPr id="80900" name="Rectangle 3"/>
          <p:cNvSpPr>
            <a:spLocks noGrp="1" noChangeArrowheads="1"/>
          </p:cNvSpPr>
          <p:nvPr>
            <p:ph type="body" sz="half" idx="1"/>
          </p:nvPr>
        </p:nvSpPr>
        <p:spPr>
          <a:xfrm>
            <a:off x="701040" y="685800"/>
            <a:ext cx="5394960" cy="2971800"/>
          </a:xfrm>
        </p:spPr>
        <p:txBody>
          <a:bodyPr>
            <a:normAutofit fontScale="92500" lnSpcReduction="10000"/>
          </a:bodyPr>
          <a:lstStyle/>
          <a:p>
            <a:pPr marL="272416" indent="-272416" algn="ctr">
              <a:lnSpc>
                <a:spcPct val="110000"/>
              </a:lnSpc>
              <a:buNone/>
            </a:pPr>
            <a:r>
              <a:rPr lang="en-US" altLang="en-US" sz="2160" i="1">
                <a:solidFill>
                  <a:schemeClr val="folHlink"/>
                </a:solidFill>
              </a:rPr>
              <a:t>Specific Persecutions</a:t>
            </a:r>
          </a:p>
          <a:p>
            <a:pPr marL="272416" indent="-272416">
              <a:lnSpc>
                <a:spcPct val="110000"/>
              </a:lnSpc>
            </a:pPr>
            <a:r>
              <a:rPr lang="en-US" altLang="en-US" sz="1680"/>
              <a:t>Thought (called) Strange  (4:4)</a:t>
            </a:r>
          </a:p>
          <a:p>
            <a:pPr marL="272416" indent="-272416">
              <a:lnSpc>
                <a:spcPct val="110000"/>
              </a:lnSpc>
            </a:pPr>
            <a:r>
              <a:rPr lang="en-US" altLang="en-US" sz="1680"/>
              <a:t>Spoken of as Evil  (4:4)</a:t>
            </a:r>
          </a:p>
          <a:p>
            <a:pPr marL="272416" indent="-272416">
              <a:lnSpc>
                <a:spcPct val="110000"/>
              </a:lnSpc>
            </a:pPr>
            <a:r>
              <a:rPr lang="en-US" altLang="en-US" sz="1680"/>
              <a:t>Spoken Against  (3:16)</a:t>
            </a:r>
          </a:p>
          <a:p>
            <a:pPr marL="272416" indent="-272416">
              <a:lnSpc>
                <a:spcPct val="110000"/>
              </a:lnSpc>
            </a:pPr>
            <a:r>
              <a:rPr lang="en-US" altLang="en-US" sz="1680"/>
              <a:t>Good Manner of Life Reviled  (3:16)</a:t>
            </a:r>
          </a:p>
          <a:p>
            <a:pPr marL="272416" indent="-272416">
              <a:lnSpc>
                <a:spcPct val="110000"/>
              </a:lnSpc>
            </a:pPr>
            <a:r>
              <a:rPr lang="en-US" altLang="en-US" sz="1680"/>
              <a:t>Accused of Evil Deeds  (2:12)</a:t>
            </a:r>
          </a:p>
          <a:p>
            <a:pPr marL="272416" indent="-272416">
              <a:lnSpc>
                <a:spcPct val="110000"/>
              </a:lnSpc>
            </a:pPr>
            <a:r>
              <a:rPr lang="en-US" altLang="en-US" sz="1680"/>
              <a:t>Reproached in Connection with the Name of Christ  (4:14)</a:t>
            </a:r>
          </a:p>
          <a:p>
            <a:pPr marL="272416" indent="-272416">
              <a:lnSpc>
                <a:spcPct val="110000"/>
              </a:lnSpc>
              <a:buFontTx/>
              <a:buAutoNum type="arabicPeriod"/>
            </a:pPr>
            <a:endParaRPr lang="en-US" altLang="en-US" sz="1680"/>
          </a:p>
        </p:txBody>
      </p:sp>
      <p:sp>
        <p:nvSpPr>
          <p:cNvPr id="80901" name="Rectangle 4"/>
          <p:cNvSpPr>
            <a:spLocks noChangeArrowheads="1"/>
          </p:cNvSpPr>
          <p:nvPr/>
        </p:nvSpPr>
        <p:spPr bwMode="auto">
          <a:xfrm>
            <a:off x="6624045" y="685800"/>
            <a:ext cx="53035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7013" indent="-227013"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20000"/>
              </a:spcBef>
            </a:pPr>
            <a:r>
              <a:rPr lang="en-US" altLang="en-US" sz="2160" i="1" dirty="0">
                <a:solidFill>
                  <a:schemeClr val="folHlink"/>
                </a:solidFill>
              </a:rPr>
              <a:t>Possible Reasons</a:t>
            </a:r>
          </a:p>
          <a:p>
            <a:pPr marL="342900" indent="-342900">
              <a:lnSpc>
                <a:spcPct val="110000"/>
              </a:lnSpc>
              <a:spcBef>
                <a:spcPct val="20000"/>
              </a:spcBef>
              <a:buFont typeface="+mj-lt"/>
              <a:buAutoNum type="arabicPeriod"/>
            </a:pPr>
            <a:r>
              <a:rPr lang="en-US" altLang="en-US" sz="1680" dirty="0"/>
              <a:t>Pure Living Seen as Implicit Condemnation  (2:12)</a:t>
            </a:r>
          </a:p>
          <a:p>
            <a:pPr marL="342900" indent="-342900">
              <a:lnSpc>
                <a:spcPct val="110000"/>
              </a:lnSpc>
              <a:spcBef>
                <a:spcPct val="20000"/>
              </a:spcBef>
              <a:buFont typeface="+mj-lt"/>
              <a:buAutoNum type="arabicPeriod"/>
            </a:pPr>
            <a:r>
              <a:rPr lang="en-US" altLang="en-US" sz="1680" dirty="0"/>
              <a:t>Independence (Free) from Worldly Thought (2:16)</a:t>
            </a:r>
          </a:p>
          <a:p>
            <a:pPr marL="342900" indent="-342900">
              <a:lnSpc>
                <a:spcPct val="110000"/>
              </a:lnSpc>
              <a:spcBef>
                <a:spcPct val="20000"/>
              </a:spcBef>
              <a:buFont typeface="+mj-lt"/>
              <a:buAutoNum type="arabicPeriod"/>
            </a:pPr>
            <a:r>
              <a:rPr lang="en-US" altLang="en-US" sz="1680" dirty="0"/>
              <a:t>Independence from Worldly Influence (Fear) (3:13,14)</a:t>
            </a:r>
          </a:p>
          <a:p>
            <a:pPr marL="342900" indent="-342900">
              <a:lnSpc>
                <a:spcPct val="110000"/>
              </a:lnSpc>
              <a:spcBef>
                <a:spcPct val="20000"/>
              </a:spcBef>
              <a:buFont typeface="+mj-lt"/>
              <a:buAutoNum type="arabicPeriod"/>
            </a:pPr>
            <a:r>
              <a:rPr lang="en-US" altLang="en-US" sz="1680" dirty="0">
                <a:solidFill>
                  <a:srgbClr val="FF0000"/>
                </a:solidFill>
              </a:rPr>
              <a:t>Offensive Doctrines </a:t>
            </a:r>
            <a:r>
              <a:rPr lang="en-US" altLang="en-US" sz="1680" dirty="0"/>
              <a:t>(see 2:2;  3:15)</a:t>
            </a:r>
          </a:p>
        </p:txBody>
      </p:sp>
    </p:spTree>
    <p:extLst>
      <p:ext uri="{BB962C8B-B14F-4D97-AF65-F5344CB8AC3E}">
        <p14:creationId xmlns:p14="http://schemas.microsoft.com/office/powerpoint/2010/main" val="2103595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9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6"/>
          <p:cNvSpPr>
            <a:spLocks noChangeArrowheads="1"/>
          </p:cNvSpPr>
          <p:nvPr/>
        </p:nvSpPr>
        <p:spPr bwMode="auto">
          <a:xfrm>
            <a:off x="2865120" y="4957763"/>
            <a:ext cx="5486400" cy="3143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1440"/>
          </a:p>
        </p:txBody>
      </p:sp>
      <p:sp>
        <p:nvSpPr>
          <p:cNvPr id="80906" name="Rectangle 7"/>
          <p:cNvSpPr>
            <a:spLocks noChangeArrowheads="1"/>
          </p:cNvSpPr>
          <p:nvPr/>
        </p:nvSpPr>
        <p:spPr bwMode="auto">
          <a:xfrm>
            <a:off x="2337435" y="303213"/>
            <a:ext cx="6360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366838" indent="-1366838" eaLnBrk="0" hangingPunct="0">
              <a:tabLst>
                <a:tab pos="13668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3668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3668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3668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3668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50000"/>
              </a:spcBef>
            </a:pPr>
            <a:r>
              <a:rPr lang="en-US" altLang="en-US" sz="3200" dirty="0">
                <a:solidFill>
                  <a:srgbClr val="FF0000"/>
                </a:solidFill>
              </a:rPr>
              <a:t>“Offensive” Doctrines (I Peter)</a:t>
            </a:r>
          </a:p>
        </p:txBody>
      </p:sp>
      <p:sp>
        <p:nvSpPr>
          <p:cNvPr id="80907" name="Rectangle 8"/>
          <p:cNvSpPr>
            <a:spLocks noChangeArrowheads="1"/>
          </p:cNvSpPr>
          <p:nvPr/>
        </p:nvSpPr>
        <p:spPr bwMode="auto">
          <a:xfrm>
            <a:off x="2956560" y="1143001"/>
            <a:ext cx="53949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1:15; 2:16	Holy, Submissive Living Required</a:t>
            </a:r>
          </a:p>
        </p:txBody>
      </p:sp>
      <p:sp>
        <p:nvSpPr>
          <p:cNvPr id="80908" name="Rectangle 9"/>
          <p:cNvSpPr>
            <a:spLocks noChangeArrowheads="1"/>
          </p:cNvSpPr>
          <p:nvPr/>
        </p:nvSpPr>
        <p:spPr bwMode="auto">
          <a:xfrm>
            <a:off x="2956560" y="1981201"/>
            <a:ext cx="53949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4:3; 2:11	Wrong to Follow Natural Desires</a:t>
            </a:r>
          </a:p>
        </p:txBody>
      </p:sp>
      <p:sp>
        <p:nvSpPr>
          <p:cNvPr id="80909" name="Rectangle 10"/>
          <p:cNvSpPr>
            <a:spLocks noChangeArrowheads="1"/>
          </p:cNvSpPr>
          <p:nvPr/>
        </p:nvSpPr>
        <p:spPr bwMode="auto">
          <a:xfrm>
            <a:off x="2956560" y="2895601"/>
            <a:ext cx="539496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pPr>
            <a:r>
              <a:rPr lang="en-US" altLang="en-US" sz="1680" dirty="0"/>
              <a:t>1:25; 2:2	Reliance on, Restriction</a:t>
            </a:r>
          </a:p>
          <a:p>
            <a:pPr>
              <a:lnSpc>
                <a:spcPct val="70000"/>
              </a:lnSpc>
              <a:spcBef>
                <a:spcPct val="50000"/>
              </a:spcBef>
            </a:pPr>
            <a:r>
              <a:rPr lang="en-US" altLang="en-US" sz="1680" dirty="0"/>
              <a:t>4:11a	To Word of God</a:t>
            </a:r>
          </a:p>
        </p:txBody>
      </p:sp>
      <p:sp>
        <p:nvSpPr>
          <p:cNvPr id="80910" name="Rectangle 11"/>
          <p:cNvSpPr>
            <a:spLocks noChangeArrowheads="1"/>
          </p:cNvSpPr>
          <p:nvPr/>
        </p:nvSpPr>
        <p:spPr bwMode="auto">
          <a:xfrm>
            <a:off x="2956560" y="3733801"/>
            <a:ext cx="539496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1:3,4,9	Reality of End of Time &amp; Resurrection (Spiritual Nature of Man)</a:t>
            </a:r>
          </a:p>
        </p:txBody>
      </p:sp>
      <p:sp>
        <p:nvSpPr>
          <p:cNvPr id="80911" name="Rectangle 12"/>
          <p:cNvSpPr>
            <a:spLocks noChangeArrowheads="1"/>
          </p:cNvSpPr>
          <p:nvPr/>
        </p:nvSpPr>
        <p:spPr bwMode="auto">
          <a:xfrm>
            <a:off x="2956560" y="4953001"/>
            <a:ext cx="53949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1:21;3:22	Resurrection &amp; Kingship of Jesus</a:t>
            </a:r>
          </a:p>
        </p:txBody>
      </p:sp>
      <p:sp>
        <p:nvSpPr>
          <p:cNvPr id="80912" name="Rectangle 13"/>
          <p:cNvSpPr>
            <a:spLocks noChangeArrowheads="1"/>
          </p:cNvSpPr>
          <p:nvPr/>
        </p:nvSpPr>
        <p:spPr bwMode="auto">
          <a:xfrm>
            <a:off x="2956560" y="5791201"/>
            <a:ext cx="539496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4:5,17,18	Coming Judgment &amp; Punishment of Wicked (Accountability of Man)</a:t>
            </a:r>
          </a:p>
        </p:txBody>
      </p:sp>
    </p:spTree>
    <p:extLst>
      <p:ext uri="{BB962C8B-B14F-4D97-AF65-F5344CB8AC3E}">
        <p14:creationId xmlns:p14="http://schemas.microsoft.com/office/powerpoint/2010/main" val="4018001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90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09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0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animBg="1"/>
      <p:bldP spid="80907" grpId="0"/>
      <p:bldP spid="80908" grpId="0"/>
      <p:bldP spid="80909" grpId="0"/>
      <p:bldP spid="80910" grpId="0"/>
      <p:bldP spid="80911" grpId="0"/>
      <p:bldP spid="809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solidFill>
                  <a:srgbClr val="C00000"/>
                </a:solidFill>
              </a:rPr>
              <a:t>Quiz Class 5</a:t>
            </a:r>
          </a:p>
        </p:txBody>
      </p:sp>
      <p:sp>
        <p:nvSpPr>
          <p:cNvPr id="3" name="Content Placeholder 2"/>
          <p:cNvSpPr>
            <a:spLocks noGrp="1"/>
          </p:cNvSpPr>
          <p:nvPr>
            <p:ph idx="1"/>
          </p:nvPr>
        </p:nvSpPr>
        <p:spPr>
          <a:xfrm>
            <a:off x="883920" y="1371600"/>
            <a:ext cx="10515600" cy="5166360"/>
          </a:xfrm>
        </p:spPr>
        <p:txBody>
          <a:bodyPr/>
          <a:lstStyle/>
          <a:p>
            <a:r>
              <a:rPr lang="en-US" altLang="en-US" dirty="0" smtClean="0"/>
              <a:t>1-4. Give four reasons for maintaining our hope</a:t>
            </a:r>
          </a:p>
          <a:p>
            <a:pPr lvl="1"/>
            <a:r>
              <a:rPr lang="en-US" altLang="en-US" dirty="0" smtClean="0">
                <a:solidFill>
                  <a:srgbClr val="C00000"/>
                </a:solidFill>
              </a:rPr>
              <a:t>God is Merciful, Jesus is Alive, The Nature of Our Inheritance, We are Safely Guarded</a:t>
            </a:r>
          </a:p>
          <a:p>
            <a:r>
              <a:rPr lang="en-US" altLang="en-US" dirty="0" smtClean="0"/>
              <a:t>5-10. Give six products of our Salvation</a:t>
            </a:r>
          </a:p>
          <a:p>
            <a:pPr lvl="1"/>
            <a:r>
              <a:rPr lang="en-US" altLang="en-US" dirty="0" smtClean="0">
                <a:solidFill>
                  <a:srgbClr val="C00000"/>
                </a:solidFill>
              </a:rPr>
              <a:t>Holiness, Fear, Love, Growth, Spiritual Sacrifice, “Demonstrating” God before others</a:t>
            </a:r>
          </a:p>
          <a:p>
            <a:r>
              <a:rPr lang="en-US" altLang="en-US" dirty="0" smtClean="0"/>
              <a:t>11. What one word summarizes a Christian’s approach to earthly relationships?</a:t>
            </a:r>
          </a:p>
          <a:p>
            <a:pPr lvl="1"/>
            <a:r>
              <a:rPr lang="en-US" altLang="en-US" sz="4000" dirty="0" smtClean="0">
                <a:solidFill>
                  <a:srgbClr val="C00000"/>
                </a:solidFill>
              </a:rPr>
              <a:t>Submission</a:t>
            </a:r>
          </a:p>
        </p:txBody>
      </p:sp>
      <p:sp>
        <p:nvSpPr>
          <p:cNvPr id="4"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44353EE-350C-43B6-8950-CFB331F93FCB}" type="slidenum">
              <a:rPr lang="en-US" altLang="en-US" b="0">
                <a:latin typeface="Times New Roman" panose="02020603050405020304" pitchFamily="18" charset="0"/>
              </a:rPr>
              <a:pPr/>
              <a:t>3</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39585076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246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502" y="0"/>
            <a:ext cx="10009163" cy="6832640"/>
          </a:xfrm>
          <a:prstGeom prst="rect">
            <a:avLst/>
          </a:prstGeom>
        </p:spPr>
        <p:txBody>
          <a:bodyPr wrap="square">
            <a:spAutoFit/>
          </a:bodyPr>
          <a:lstStyle/>
          <a:p>
            <a:r>
              <a:rPr lang="en-US" sz="2400" b="1" dirty="0" smtClean="0">
                <a:solidFill>
                  <a:srgbClr val="C00000"/>
                </a:solidFill>
              </a:rPr>
              <a:t>Make </a:t>
            </a:r>
            <a:r>
              <a:rPr lang="en-US" sz="2400" b="1" dirty="0">
                <a:solidFill>
                  <a:srgbClr val="C00000"/>
                </a:solidFill>
              </a:rPr>
              <a:t>Sure They Don't Happen in Your </a:t>
            </a:r>
            <a:r>
              <a:rPr lang="en-US" sz="2400" b="1" dirty="0" smtClean="0">
                <a:solidFill>
                  <a:srgbClr val="C00000"/>
                </a:solidFill>
              </a:rPr>
              <a:t>Church</a:t>
            </a:r>
            <a:endParaRPr lang="en-US" sz="2400" b="1" dirty="0">
              <a:solidFill>
                <a:srgbClr val="C00000"/>
              </a:solidFill>
            </a:endParaRPr>
          </a:p>
          <a:p>
            <a:r>
              <a:rPr lang="en-US" dirty="0"/>
              <a:t>In August 2000 the </a:t>
            </a:r>
            <a:r>
              <a:rPr lang="en-US" dirty="0" smtClean="0"/>
              <a:t>_______Church </a:t>
            </a:r>
            <a:r>
              <a:rPr lang="en-US" dirty="0"/>
              <a:t>proposed dropping seven texts from a proposed new Lectionary because they "give an undesirably negative impression regarding women." </a:t>
            </a:r>
            <a:r>
              <a:rPr lang="en-US" dirty="0" smtClean="0"/>
              <a:t>The new </a:t>
            </a:r>
            <a:r>
              <a:rPr lang="en-US" b="1" dirty="0" smtClean="0">
                <a:solidFill>
                  <a:srgbClr val="00B050"/>
                </a:solidFill>
              </a:rPr>
              <a:t>church </a:t>
            </a:r>
            <a:r>
              <a:rPr lang="en-US" dirty="0" smtClean="0"/>
              <a:t>document </a:t>
            </a:r>
            <a:r>
              <a:rPr lang="en-US" dirty="0"/>
              <a:t>recommended the following texts for deletion</a:t>
            </a:r>
            <a:r>
              <a:rPr lang="en-US" dirty="0" smtClean="0"/>
              <a:t>:</a:t>
            </a:r>
          </a:p>
          <a:p>
            <a:endParaRPr lang="en-US" dirty="0"/>
          </a:p>
          <a:p>
            <a:pPr>
              <a:buFont typeface="Arial" panose="020B0604020202020204" pitchFamily="34" charset="0"/>
              <a:buChar char="•"/>
            </a:pPr>
            <a:r>
              <a:rPr lang="en-US" b="1" dirty="0"/>
              <a:t>Ephesians 5:22-24</a:t>
            </a:r>
            <a:r>
              <a:rPr lang="en-US" dirty="0"/>
              <a:t> ...wives should submit to their husbands etc.</a:t>
            </a:r>
          </a:p>
          <a:p>
            <a:pPr>
              <a:buFont typeface="Arial" panose="020B0604020202020204" pitchFamily="34" charset="0"/>
              <a:buChar char="•"/>
            </a:pPr>
            <a:r>
              <a:rPr lang="en-US" b="1" dirty="0"/>
              <a:t>1 Timothy 2:11-15 </a:t>
            </a:r>
            <a:r>
              <a:rPr lang="en-US" dirty="0"/>
              <a:t>A woman should learn in quietness and full submission. I do not permit a woman to teach or to have authority over a man; she must be silent etc.</a:t>
            </a:r>
          </a:p>
          <a:p>
            <a:pPr>
              <a:buFont typeface="Arial" panose="020B0604020202020204" pitchFamily="34" charset="0"/>
              <a:buChar char="•"/>
            </a:pPr>
            <a:r>
              <a:rPr lang="en-US" b="1" dirty="0"/>
              <a:t>1 Corinthians 14:33-35</a:t>
            </a:r>
            <a:r>
              <a:rPr lang="en-US" dirty="0"/>
              <a:t> ...women should remain silent in the churches (and following).</a:t>
            </a:r>
          </a:p>
          <a:p>
            <a:pPr>
              <a:buFont typeface="Arial" panose="020B0604020202020204" pitchFamily="34" charset="0"/>
              <a:buChar char="•"/>
            </a:pPr>
            <a:r>
              <a:rPr lang="en-US" b="1" dirty="0"/>
              <a:t>1 Corinthians 11:3-16 </a:t>
            </a:r>
            <a:r>
              <a:rPr lang="en-US" dirty="0"/>
              <a:t>Now I want you to realize that the head of every man is Christ, and the head of the woman is man (and following).</a:t>
            </a:r>
          </a:p>
          <a:p>
            <a:pPr>
              <a:buFont typeface="Arial" panose="020B0604020202020204" pitchFamily="34" charset="0"/>
              <a:buChar char="•"/>
            </a:pPr>
            <a:r>
              <a:rPr lang="en-US" b="1" dirty="0"/>
              <a:t>Colossians 3:18</a:t>
            </a:r>
            <a:r>
              <a:rPr lang="en-US" dirty="0"/>
              <a:t> Wives, submit to your husbands, as is fitting in the Lord.</a:t>
            </a:r>
          </a:p>
          <a:p>
            <a:pPr>
              <a:buFont typeface="Arial" panose="020B0604020202020204" pitchFamily="34" charset="0"/>
              <a:buChar char="•"/>
            </a:pPr>
            <a:r>
              <a:rPr lang="en-US" b="1" dirty="0"/>
              <a:t>Peter 3:1-6</a:t>
            </a:r>
            <a:r>
              <a:rPr lang="en-US" dirty="0"/>
              <a:t> Wives in the same </a:t>
            </a:r>
            <a:r>
              <a:rPr lang="en-US" dirty="0" smtClean="0"/>
              <a:t>way </a:t>
            </a:r>
            <a:r>
              <a:rPr lang="en-US" dirty="0"/>
              <a:t>be submissive to your husbands (and following).</a:t>
            </a:r>
          </a:p>
          <a:p>
            <a:pPr>
              <a:buFont typeface="Arial" panose="020B0604020202020204" pitchFamily="34" charset="0"/>
              <a:buChar char="•"/>
            </a:pPr>
            <a:r>
              <a:rPr lang="en-US" b="1" dirty="0"/>
              <a:t>Titus 2: 4-5</a:t>
            </a:r>
            <a:r>
              <a:rPr lang="en-US" dirty="0"/>
              <a:t> </a:t>
            </a:r>
          </a:p>
          <a:p>
            <a:pPr>
              <a:buFont typeface="Arial" panose="020B0604020202020204" pitchFamily="34" charset="0"/>
              <a:buChar char="•"/>
            </a:pPr>
            <a:r>
              <a:rPr lang="en-US" dirty="0" smtClean="0"/>
              <a:t>Responding </a:t>
            </a:r>
            <a:r>
              <a:rPr lang="en-US" dirty="0"/>
              <a:t>to the </a:t>
            </a:r>
            <a:r>
              <a:rPr lang="en-US" b="1" dirty="0" smtClean="0">
                <a:solidFill>
                  <a:srgbClr val="00B050"/>
                </a:solidFill>
              </a:rPr>
              <a:t>church’s</a:t>
            </a:r>
            <a:r>
              <a:rPr lang="en-US" dirty="0" smtClean="0"/>
              <a:t> decision</a:t>
            </a:r>
            <a:r>
              <a:rPr lang="en-US" dirty="0"/>
              <a:t>, a September 1, 2000 </a:t>
            </a:r>
            <a:r>
              <a:rPr lang="en-US" b="1" dirty="0" smtClean="0">
                <a:solidFill>
                  <a:srgbClr val="00B050"/>
                </a:solidFill>
              </a:rPr>
              <a:t>church </a:t>
            </a:r>
            <a:r>
              <a:rPr lang="en-US" dirty="0" smtClean="0"/>
              <a:t>News </a:t>
            </a:r>
            <a:r>
              <a:rPr lang="en-US" dirty="0"/>
              <a:t>Service interview with </a:t>
            </a:r>
            <a:r>
              <a:rPr lang="en-US" b="1" dirty="0" smtClean="0">
                <a:solidFill>
                  <a:srgbClr val="00B050"/>
                </a:solidFill>
              </a:rPr>
              <a:t>church</a:t>
            </a:r>
            <a:r>
              <a:rPr lang="en-US" b="1" dirty="0">
                <a:solidFill>
                  <a:srgbClr val="00B050"/>
                </a:solidFill>
              </a:rPr>
              <a:t> </a:t>
            </a:r>
            <a:r>
              <a:rPr lang="en-US" b="1" dirty="0" smtClean="0">
                <a:solidFill>
                  <a:srgbClr val="00B050"/>
                </a:solidFill>
              </a:rPr>
              <a:t>leader</a:t>
            </a:r>
            <a:r>
              <a:rPr lang="en-US" dirty="0" smtClean="0"/>
              <a:t>, reaffirmed </a:t>
            </a:r>
            <a:r>
              <a:rPr lang="en-US" dirty="0"/>
              <a:t>the </a:t>
            </a:r>
            <a:r>
              <a:rPr lang="en-US" dirty="0" smtClean="0">
                <a:solidFill>
                  <a:srgbClr val="00B050"/>
                </a:solidFill>
              </a:rPr>
              <a:t>member’s</a:t>
            </a:r>
            <a:r>
              <a:rPr lang="en-US" dirty="0" smtClean="0"/>
              <a:t> concern </a:t>
            </a:r>
            <a:r>
              <a:rPr lang="en-US" dirty="0"/>
              <a:t>about New Testament readings which subordinate women. They also publicized Lectionary alternatives now available to the U.S. church and described below. .</a:t>
            </a:r>
          </a:p>
          <a:p>
            <a:r>
              <a:rPr lang="en-US" dirty="0"/>
              <a:t>The current U.S. </a:t>
            </a:r>
            <a:r>
              <a:rPr lang="en-US" dirty="0" smtClean="0"/>
              <a:t>Lectionary ….provides </a:t>
            </a:r>
            <a:r>
              <a:rPr lang="en-US" dirty="0"/>
              <a:t>the option of using a short form of the readings from Colossians and Ephesians, that "omit[s] verses which were reported to have caused widespread misunderstandings when proclaimed in some </a:t>
            </a:r>
            <a:r>
              <a:rPr lang="en-US" b="1" dirty="0" err="1" smtClean="0">
                <a:solidFill>
                  <a:srgbClr val="00B050"/>
                </a:solidFill>
              </a:rPr>
              <a:t>church</a:t>
            </a:r>
            <a:r>
              <a:rPr lang="en-US" b="1" dirty="0" err="1">
                <a:solidFill>
                  <a:srgbClr val="00B050"/>
                </a:solidFill>
              </a:rPr>
              <a:t>s</a:t>
            </a:r>
            <a:r>
              <a:rPr lang="en-US" dirty="0" smtClean="0"/>
              <a:t>," </a:t>
            </a:r>
            <a:r>
              <a:rPr lang="en-US" dirty="0"/>
              <a:t>according to </a:t>
            </a:r>
            <a:r>
              <a:rPr lang="en-US" b="1" dirty="0">
                <a:solidFill>
                  <a:srgbClr val="00B050"/>
                </a:solidFill>
              </a:rPr>
              <a:t>church leader</a:t>
            </a:r>
            <a:r>
              <a:rPr lang="en-US" dirty="0" smtClean="0"/>
              <a:t>. </a:t>
            </a:r>
            <a:r>
              <a:rPr lang="en-US" dirty="0"/>
              <a:t>If a </a:t>
            </a:r>
            <a:r>
              <a:rPr lang="en-US" b="1" dirty="0">
                <a:solidFill>
                  <a:srgbClr val="00B050"/>
                </a:solidFill>
              </a:rPr>
              <a:t>church leader</a:t>
            </a:r>
            <a:r>
              <a:rPr lang="en-US" dirty="0" smtClean="0"/>
              <a:t> </a:t>
            </a:r>
            <a:r>
              <a:rPr lang="en-US" dirty="0"/>
              <a:t>does choose to use the longer form of these readings, </a:t>
            </a:r>
            <a:r>
              <a:rPr lang="en-US" b="1" dirty="0">
                <a:solidFill>
                  <a:srgbClr val="00B050"/>
                </a:solidFill>
              </a:rPr>
              <a:t>church leader</a:t>
            </a:r>
            <a:r>
              <a:rPr lang="en-US" dirty="0" smtClean="0"/>
              <a:t> </a:t>
            </a:r>
            <a:r>
              <a:rPr lang="en-US" dirty="0"/>
              <a:t>said, he should explain the reading in the context of the church's teaching and the original cultural context of the Scripture. </a:t>
            </a:r>
            <a:endParaRPr lang="en-US" dirty="0" smtClean="0"/>
          </a:p>
          <a:p>
            <a:r>
              <a:rPr lang="en-US" b="1" u="sng" dirty="0" smtClean="0"/>
              <a:t>Take </a:t>
            </a:r>
            <a:r>
              <a:rPr lang="en-US" b="1" u="sng" dirty="0"/>
              <a:t>this flyer to your pastor and </a:t>
            </a:r>
            <a:r>
              <a:rPr lang="en-US" b="1" u="sng" dirty="0" smtClean="0">
                <a:solidFill>
                  <a:srgbClr val="00B050"/>
                </a:solidFill>
              </a:rPr>
              <a:t>church </a:t>
            </a:r>
            <a:r>
              <a:rPr lang="en-US" b="1" u="sng" dirty="0" smtClean="0"/>
              <a:t>committee</a:t>
            </a:r>
            <a:r>
              <a:rPr lang="en-US" b="1" u="sng" dirty="0"/>
              <a:t>. Ask them to make sure scripture readings that subordinate women aren't being read from the pulpit in your faith community.</a:t>
            </a:r>
          </a:p>
        </p:txBody>
      </p:sp>
      <p:sp>
        <p:nvSpPr>
          <p:cNvPr id="5" name="Rectangle 4"/>
          <p:cNvSpPr/>
          <p:nvPr/>
        </p:nvSpPr>
        <p:spPr>
          <a:xfrm rot="20202011">
            <a:off x="1157102" y="1932126"/>
            <a:ext cx="7269682" cy="1107996"/>
          </a:xfrm>
          <a:prstGeom prst="rect">
            <a:avLst/>
          </a:prstGeom>
        </p:spPr>
        <p:txBody>
          <a:bodyPr wrap="none">
            <a:spAutoFit/>
          </a:bodyPr>
          <a:lstStyle/>
          <a:p>
            <a:r>
              <a:rPr lang="en-US" altLang="en-US" sz="6600" b="1" dirty="0">
                <a:solidFill>
                  <a:srgbClr val="FF0000"/>
                </a:solidFill>
              </a:rPr>
              <a:t>Offensive Doctrines </a:t>
            </a:r>
            <a:endParaRPr lang="en-US" sz="6600" b="1" dirty="0"/>
          </a:p>
        </p:txBody>
      </p:sp>
    </p:spTree>
    <p:extLst>
      <p:ext uri="{BB962C8B-B14F-4D97-AF65-F5344CB8AC3E}">
        <p14:creationId xmlns:p14="http://schemas.microsoft.com/office/powerpoint/2010/main" val="15328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3</a:t>
            </a:r>
            <a:endParaRPr lang="en-US" dirty="0">
              <a:solidFill>
                <a:srgbClr val="C00000"/>
              </a:solidFill>
            </a:endParaRPr>
          </a:p>
        </p:txBody>
      </p:sp>
      <p:sp>
        <p:nvSpPr>
          <p:cNvPr id="3" name="Rectangle 2"/>
          <p:cNvSpPr/>
          <p:nvPr/>
        </p:nvSpPr>
        <p:spPr>
          <a:xfrm>
            <a:off x="755904" y="856356"/>
            <a:ext cx="10701528" cy="4832092"/>
          </a:xfrm>
          <a:prstGeom prst="rect">
            <a:avLst/>
          </a:prstGeom>
        </p:spPr>
        <p:txBody>
          <a:bodyPr wrap="square">
            <a:spAutoFit/>
          </a:bodyPr>
          <a:lstStyle/>
          <a:p>
            <a:r>
              <a:rPr lang="en-US" sz="2800" b="1" baseline="30000" dirty="0"/>
              <a:t>18 </a:t>
            </a:r>
            <a:r>
              <a:rPr lang="en-US" sz="2800" b="1" dirty="0"/>
              <a:t>For Christ also suffered once for sins, the just for the unjust, that He might bring </a:t>
            </a:r>
            <a:r>
              <a:rPr lang="en-US" sz="2800" b="1" dirty="0" smtClean="0"/>
              <a:t>us </a:t>
            </a:r>
            <a:r>
              <a:rPr lang="en-US" sz="2800" b="1" dirty="0"/>
              <a:t>to God, being put to death in the flesh but made alive by the Spirit, </a:t>
            </a:r>
            <a:r>
              <a:rPr lang="en-US" sz="2800" b="1" baseline="30000" dirty="0"/>
              <a:t>19 </a:t>
            </a:r>
            <a:r>
              <a:rPr lang="en-US" sz="2800" b="1" dirty="0"/>
              <a:t>by whom also He went and preached to the spirits in prison, </a:t>
            </a:r>
            <a:r>
              <a:rPr lang="en-US" sz="2800" b="1" baseline="30000" dirty="0"/>
              <a:t>20 </a:t>
            </a:r>
            <a:r>
              <a:rPr lang="en-US" sz="2800" b="1" dirty="0"/>
              <a:t>who formerly were disobedient, </a:t>
            </a:r>
            <a:r>
              <a:rPr lang="en-US" sz="2800" b="1" dirty="0" smtClean="0"/>
              <a:t>when </a:t>
            </a:r>
            <a:r>
              <a:rPr lang="en-US" sz="2800" b="1" dirty="0"/>
              <a:t>once the Divine longsuffering waited in the days of Noah, while </a:t>
            </a:r>
            <a:r>
              <a:rPr lang="en-US" sz="2800" b="1" i="1" dirty="0"/>
              <a:t>the</a:t>
            </a:r>
            <a:r>
              <a:rPr lang="en-US" sz="2800" b="1" dirty="0"/>
              <a:t> ark was being prepared, in which a few, that is, eight souls, were saved through water. </a:t>
            </a:r>
            <a:r>
              <a:rPr lang="en-US" sz="2800" b="1" baseline="30000" dirty="0"/>
              <a:t>21 </a:t>
            </a:r>
            <a:r>
              <a:rPr lang="en-US" sz="2800" b="1" dirty="0"/>
              <a:t>There is also an antitype which now saves us—baptism (not the removal of the filth of the flesh, but the answer of a good conscience toward God), through the resurrection of Jesus Christ, </a:t>
            </a:r>
            <a:r>
              <a:rPr lang="en-US" sz="2800" b="1" baseline="30000" dirty="0"/>
              <a:t>22 </a:t>
            </a:r>
            <a:r>
              <a:rPr lang="en-US" sz="2800" b="1" dirty="0"/>
              <a:t>who has gone into heaven and is at the right hand of God, angels and authorities and powers having been made subject to Him.</a:t>
            </a:r>
          </a:p>
        </p:txBody>
      </p:sp>
    </p:spTree>
    <p:extLst>
      <p:ext uri="{BB962C8B-B14F-4D97-AF65-F5344CB8AC3E}">
        <p14:creationId xmlns:p14="http://schemas.microsoft.com/office/powerpoint/2010/main" val="4124844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1819276" y="1920240"/>
            <a:ext cx="0" cy="411480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81923" name="Title 5"/>
          <p:cNvSpPr>
            <a:spLocks noGrp="1"/>
          </p:cNvSpPr>
          <p:nvPr>
            <p:ph type="title"/>
          </p:nvPr>
        </p:nvSpPr>
        <p:spPr>
          <a:xfrm>
            <a:off x="838200" y="-46681"/>
            <a:ext cx="10515600" cy="1325563"/>
          </a:xfrm>
        </p:spPr>
        <p:txBody>
          <a:bodyPr/>
          <a:lstStyle/>
          <a:p>
            <a:r>
              <a:rPr lang="en-US" altLang="en-US" sz="3840" dirty="0">
                <a:solidFill>
                  <a:srgbClr val="C00000"/>
                </a:solidFill>
              </a:rPr>
              <a:t>Surrounded by Disobedience 3:19-21</a:t>
            </a:r>
          </a:p>
        </p:txBody>
      </p:sp>
      <p:sp>
        <p:nvSpPr>
          <p:cNvPr id="5"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38D485-14C8-46CC-8284-69C1232E1EF1}" type="slidenum">
              <a:rPr lang="en-US" altLang="en-US" b="0">
                <a:latin typeface="Times New Roman" panose="02020603050405020304" pitchFamily="18" charset="0"/>
              </a:rPr>
              <a:pPr/>
              <a:t>33</a:t>
            </a:fld>
            <a:endParaRPr lang="en-US" altLang="en-US" b="0">
              <a:latin typeface="Times New Roman" panose="02020603050405020304" pitchFamily="18" charset="0"/>
            </a:endParaRPr>
          </a:p>
        </p:txBody>
      </p:sp>
      <p:cxnSp>
        <p:nvCxnSpPr>
          <p:cNvPr id="8" name="Straight Connector 7"/>
          <p:cNvCxnSpPr/>
          <p:nvPr/>
        </p:nvCxnSpPr>
        <p:spPr bwMode="auto">
          <a:xfrm>
            <a:off x="10576560" y="1874520"/>
            <a:ext cx="0" cy="411480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9" name="TextBox 8"/>
          <p:cNvSpPr txBox="1">
            <a:spLocks noChangeArrowheads="1"/>
          </p:cNvSpPr>
          <p:nvPr/>
        </p:nvSpPr>
        <p:spPr bwMode="auto">
          <a:xfrm>
            <a:off x="10210800" y="1508760"/>
            <a:ext cx="7697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Now</a:t>
            </a:r>
          </a:p>
        </p:txBody>
      </p:sp>
      <p:sp>
        <p:nvSpPr>
          <p:cNvPr id="10" name="TextBox 9"/>
          <p:cNvSpPr txBox="1"/>
          <p:nvPr/>
        </p:nvSpPr>
        <p:spPr>
          <a:xfrm>
            <a:off x="9873616" y="3337560"/>
            <a:ext cx="1276311"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In Prison</a:t>
            </a:r>
          </a:p>
        </p:txBody>
      </p:sp>
      <p:sp>
        <p:nvSpPr>
          <p:cNvPr id="11" name="Curved Up Arrow 10"/>
          <p:cNvSpPr>
            <a:spLocks noChangeArrowheads="1"/>
          </p:cNvSpPr>
          <p:nvPr/>
        </p:nvSpPr>
        <p:spPr bwMode="auto">
          <a:xfrm rot="10800000">
            <a:off x="1524000" y="1890754"/>
            <a:ext cx="9090660" cy="424732"/>
          </a:xfrm>
          <a:prstGeom prst="curvedUpArrow">
            <a:avLst>
              <a:gd name="adj1" fmla="val 24996"/>
              <a:gd name="adj2" fmla="val 49992"/>
              <a:gd name="adj3" fmla="val 25000"/>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2" name="TextBox 11"/>
          <p:cNvSpPr txBox="1">
            <a:spLocks noChangeArrowheads="1"/>
          </p:cNvSpPr>
          <p:nvPr/>
        </p:nvSpPr>
        <p:spPr bwMode="auto">
          <a:xfrm>
            <a:off x="3444240" y="1952626"/>
            <a:ext cx="621792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Once were disobedient … in the days of Noah, during the construction of the ark</a:t>
            </a:r>
          </a:p>
        </p:txBody>
      </p:sp>
      <p:sp>
        <p:nvSpPr>
          <p:cNvPr id="14" name="TextBox 13"/>
          <p:cNvSpPr txBox="1">
            <a:spLocks noChangeArrowheads="1"/>
          </p:cNvSpPr>
          <p:nvPr/>
        </p:nvSpPr>
        <p:spPr bwMode="auto">
          <a:xfrm>
            <a:off x="813436" y="1442086"/>
            <a:ext cx="195758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a:t>Days of Noah</a:t>
            </a:r>
          </a:p>
        </p:txBody>
      </p:sp>
      <p:sp>
        <p:nvSpPr>
          <p:cNvPr id="15" name="TextBox 14"/>
          <p:cNvSpPr txBox="1"/>
          <p:nvPr/>
        </p:nvSpPr>
        <p:spPr>
          <a:xfrm>
            <a:off x="904876" y="3337560"/>
            <a:ext cx="1645002"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Disobedient</a:t>
            </a:r>
          </a:p>
        </p:txBody>
      </p:sp>
      <p:sp>
        <p:nvSpPr>
          <p:cNvPr id="16" name="Right Arrow 15"/>
          <p:cNvSpPr/>
          <p:nvPr/>
        </p:nvSpPr>
        <p:spPr bwMode="auto">
          <a:xfrm>
            <a:off x="2941321" y="3128069"/>
            <a:ext cx="6675120" cy="843713"/>
          </a:xfrm>
          <a:prstGeom prst="rightArrow">
            <a:avLst/>
          </a:prstGeom>
          <a:solidFill>
            <a:srgbClr val="FF0000"/>
          </a:solidFill>
          <a:ln>
            <a:solidFill>
              <a:srgbClr val="FF00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sp>
        <p:nvSpPr>
          <p:cNvPr id="17" name="TextBox 16"/>
          <p:cNvSpPr txBox="1"/>
          <p:nvPr/>
        </p:nvSpPr>
        <p:spPr>
          <a:xfrm>
            <a:off x="1230630" y="4798696"/>
            <a:ext cx="1059906"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8 souls</a:t>
            </a:r>
          </a:p>
        </p:txBody>
      </p:sp>
      <p:sp>
        <p:nvSpPr>
          <p:cNvPr id="18" name="TextBox 17"/>
          <p:cNvSpPr txBox="1"/>
          <p:nvPr/>
        </p:nvSpPr>
        <p:spPr>
          <a:xfrm>
            <a:off x="4632961" y="4834890"/>
            <a:ext cx="968535"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Safety</a:t>
            </a:r>
          </a:p>
        </p:txBody>
      </p:sp>
      <p:sp>
        <p:nvSpPr>
          <p:cNvPr id="19" name="Right Arrow 18"/>
          <p:cNvSpPr/>
          <p:nvPr/>
        </p:nvSpPr>
        <p:spPr bwMode="auto">
          <a:xfrm>
            <a:off x="2621281" y="4601430"/>
            <a:ext cx="1783080" cy="843713"/>
          </a:xfrm>
          <a:prstGeom prst="rightArrow">
            <a:avLst/>
          </a:prstGeom>
          <a:solidFill>
            <a:srgbClr val="00FF00"/>
          </a:solidFill>
          <a:ln>
            <a:solidFill>
              <a:srgbClr val="00FF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pic>
        <p:nvPicPr>
          <p:cNvPr id="107523" name="Picture 3" descr="C:\Users\Richard\AppData\Local\Microsoft\Windows\Temporary Internet Files\Content.IE5\74IM36A6\MP9002017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536" y="4315736"/>
            <a:ext cx="109728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668089" y="3339404"/>
            <a:ext cx="10789920" cy="42473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3" name="TextBox 22"/>
          <p:cNvSpPr txBox="1"/>
          <p:nvPr/>
        </p:nvSpPr>
        <p:spPr>
          <a:xfrm>
            <a:off x="10050781" y="4834890"/>
            <a:ext cx="968535"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Safety</a:t>
            </a:r>
          </a:p>
        </p:txBody>
      </p:sp>
      <p:sp>
        <p:nvSpPr>
          <p:cNvPr id="24" name="Right Arrow 23"/>
          <p:cNvSpPr/>
          <p:nvPr/>
        </p:nvSpPr>
        <p:spPr bwMode="auto">
          <a:xfrm>
            <a:off x="8153400" y="4646652"/>
            <a:ext cx="1783080" cy="843713"/>
          </a:xfrm>
          <a:prstGeom prst="rightArrow">
            <a:avLst/>
          </a:prstGeom>
          <a:solidFill>
            <a:srgbClr val="00FF00"/>
          </a:solidFill>
          <a:ln>
            <a:solidFill>
              <a:srgbClr val="00FF00"/>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endParaRPr lang="en-US" sz="2160">
              <a:solidFill>
                <a:schemeClr val="tx1"/>
              </a:solidFill>
            </a:endParaRPr>
          </a:p>
        </p:txBody>
      </p:sp>
      <p:pic>
        <p:nvPicPr>
          <p:cNvPr id="25" name="Picture 3" descr="C:\Users\Richard\AppData\Local\Microsoft\Windows\Temporary Internet Files\Content.IE5\74IM36A6\MP9002017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135" y="4361618"/>
            <a:ext cx="109728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7284720" y="4834890"/>
            <a:ext cx="651332" cy="424732"/>
          </a:xfrm>
          <a:prstGeom prst="rect">
            <a:avLst/>
          </a:prstGeom>
          <a:solidFill>
            <a:schemeClr val="bg1">
              <a:lumMod val="60000"/>
              <a:lumOff val="40000"/>
            </a:schemeClr>
          </a:solidFill>
        </p:spPr>
        <p:txBody>
          <a:bodyPr wrap="none">
            <a:spAutoFit/>
          </a:bodyPr>
          <a:lstStyle/>
          <a:p>
            <a:pPr>
              <a:defRPr/>
            </a:pPr>
            <a:r>
              <a:rPr lang="en-US" sz="2160" dirty="0">
                <a:latin typeface="Arial" charset="0"/>
                <a:cs typeface="Arial" charset="0"/>
              </a:rPr>
              <a:t>You</a:t>
            </a:r>
          </a:p>
        </p:txBody>
      </p:sp>
      <p:sp>
        <p:nvSpPr>
          <p:cNvPr id="21" name="Oval 20"/>
          <p:cNvSpPr>
            <a:spLocks noChangeArrowheads="1"/>
          </p:cNvSpPr>
          <p:nvPr/>
        </p:nvSpPr>
        <p:spPr bwMode="auto">
          <a:xfrm>
            <a:off x="813436" y="4712435"/>
            <a:ext cx="5099684" cy="597253"/>
          </a:xfrm>
          <a:prstGeom prst="ellipse">
            <a:avLst/>
          </a:prstGeom>
          <a:noFill/>
          <a:ln w="5715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8" name="Oval 27"/>
          <p:cNvSpPr>
            <a:spLocks noChangeArrowheads="1"/>
          </p:cNvSpPr>
          <p:nvPr/>
        </p:nvSpPr>
        <p:spPr bwMode="auto">
          <a:xfrm>
            <a:off x="6567616" y="4769883"/>
            <a:ext cx="4983480" cy="597253"/>
          </a:xfrm>
          <a:prstGeom prst="ellipse">
            <a:avLst/>
          </a:prstGeom>
          <a:noFill/>
          <a:ln w="5715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27" name="Rectangle 26"/>
          <p:cNvSpPr>
            <a:spLocks noChangeArrowheads="1"/>
          </p:cNvSpPr>
          <p:nvPr/>
        </p:nvSpPr>
        <p:spPr bwMode="auto">
          <a:xfrm>
            <a:off x="3169920" y="1420848"/>
            <a:ext cx="5669280" cy="1550951"/>
          </a:xfrm>
          <a:prstGeom prst="rect">
            <a:avLst/>
          </a:prstGeom>
          <a:solidFill>
            <a:srgbClr val="00FF00"/>
          </a:solidFill>
          <a:ln w="57150" algn="ctr">
            <a:solidFill>
              <a:srgbClr val="00FF00"/>
            </a:solidFill>
            <a:round/>
            <a:headEnd/>
            <a:tailEnd/>
          </a:ln>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360" dirty="0"/>
              <a:t>Escape from judgment… How?</a:t>
            </a:r>
          </a:p>
        </p:txBody>
      </p:sp>
      <p:cxnSp>
        <p:nvCxnSpPr>
          <p:cNvPr id="30" name="Straight Arrow Connector 29"/>
          <p:cNvCxnSpPr>
            <a:cxnSpLocks noChangeShapeType="1"/>
            <a:stCxn id="27" idx="2"/>
          </p:cNvCxnSpPr>
          <p:nvPr/>
        </p:nvCxnSpPr>
        <p:spPr bwMode="auto">
          <a:xfrm flipH="1">
            <a:off x="3555718" y="2971799"/>
            <a:ext cx="2448842" cy="1253223"/>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520" name="Straight Arrow Connector 107519"/>
          <p:cNvCxnSpPr>
            <a:cxnSpLocks noChangeShapeType="1"/>
            <a:stCxn id="27" idx="2"/>
          </p:cNvCxnSpPr>
          <p:nvPr/>
        </p:nvCxnSpPr>
        <p:spPr bwMode="auto">
          <a:xfrm>
            <a:off x="6004560" y="2971799"/>
            <a:ext cx="2891791" cy="1253223"/>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74502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107523"/>
                                        </p:tgtEl>
                                        <p:attrNameLst>
                                          <p:attrName>style.visibility</p:attrName>
                                        </p:attrNameLst>
                                      </p:cBhvr>
                                      <p:to>
                                        <p:strVal val="visible"/>
                                      </p:to>
                                    </p:set>
                                    <p:animEffect transition="in" filter="wipe(left)">
                                      <p:cBhvr>
                                        <p:cTn id="42" dur="500"/>
                                        <p:tgtEl>
                                          <p:spTgt spid="107523"/>
                                        </p:tgtEl>
                                      </p:cBhvr>
                                    </p:animEffec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up)">
                                      <p:cBhvr>
                                        <p:cTn id="78" dur="500"/>
                                        <p:tgtEl>
                                          <p:spTgt spid="2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500"/>
                                        <p:tgtEl>
                                          <p:spTgt spid="2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7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4" grpId="0"/>
      <p:bldP spid="15" grpId="0" animBg="1"/>
      <p:bldP spid="16" grpId="0" animBg="1"/>
      <p:bldP spid="17" grpId="0" animBg="1"/>
      <p:bldP spid="18" grpId="0" animBg="1"/>
      <p:bldP spid="19" grpId="0" animBg="1"/>
      <p:bldP spid="20" grpId="0" animBg="1"/>
      <p:bldP spid="20" grpId="1" animBg="1"/>
      <p:bldP spid="23" grpId="0" animBg="1"/>
      <p:bldP spid="24" grpId="0" animBg="1"/>
      <p:bldP spid="26" grpId="0" animBg="1"/>
      <p:bldP spid="21" grpId="0" animBg="1"/>
      <p:bldP spid="28"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5</a:t>
            </a:r>
            <a:endParaRPr lang="en-US" dirty="0">
              <a:solidFill>
                <a:srgbClr val="C00000"/>
              </a:solidFill>
            </a:endParaRPr>
          </a:p>
        </p:txBody>
      </p:sp>
      <p:sp>
        <p:nvSpPr>
          <p:cNvPr id="3" name="Rectangle 2"/>
          <p:cNvSpPr/>
          <p:nvPr/>
        </p:nvSpPr>
        <p:spPr>
          <a:xfrm>
            <a:off x="755904" y="856356"/>
            <a:ext cx="10701528" cy="3108543"/>
          </a:xfrm>
          <a:prstGeom prst="rect">
            <a:avLst/>
          </a:prstGeom>
        </p:spPr>
        <p:txBody>
          <a:bodyPr wrap="square">
            <a:spAutoFit/>
          </a:bodyPr>
          <a:lstStyle/>
          <a:p>
            <a:r>
              <a:rPr lang="en-US" sz="2800" b="1" baseline="30000" dirty="0" smtClean="0"/>
              <a:t>1</a:t>
            </a:r>
            <a:r>
              <a:rPr lang="en-US" sz="2800" b="1" baseline="30000" dirty="0"/>
              <a:t> </a:t>
            </a:r>
            <a:r>
              <a:rPr lang="en-US" sz="2800" dirty="0"/>
              <a:t>The elders who are among you I exhort, I who am a fellow elder and a witness of the sufferings of Christ, and also a partaker of the glory that will be revealed: </a:t>
            </a:r>
            <a:r>
              <a:rPr lang="en-US" sz="2800" baseline="30000" dirty="0"/>
              <a:t>2 </a:t>
            </a:r>
            <a:r>
              <a:rPr lang="en-US" sz="2800" dirty="0"/>
              <a:t>Shepherd the flock of God which is among you, serving as overseers, not by compulsion but </a:t>
            </a:r>
            <a:r>
              <a:rPr lang="en-US" sz="2800" dirty="0" smtClean="0"/>
              <a:t>willingly</a:t>
            </a:r>
            <a:r>
              <a:rPr lang="en-US" sz="2800" dirty="0"/>
              <a:t>, not for dishonest gain but eagerly; </a:t>
            </a:r>
            <a:r>
              <a:rPr lang="en-US" sz="2800" baseline="30000" dirty="0"/>
              <a:t>3 </a:t>
            </a:r>
            <a:r>
              <a:rPr lang="en-US" sz="2800" dirty="0"/>
              <a:t>nor as being </a:t>
            </a:r>
            <a:r>
              <a:rPr lang="en-US" sz="2800" dirty="0" smtClean="0"/>
              <a:t>lords </a:t>
            </a:r>
            <a:r>
              <a:rPr lang="en-US" sz="2800" dirty="0"/>
              <a:t>over those entrusted to you, but being examples to the flock; </a:t>
            </a:r>
            <a:r>
              <a:rPr lang="en-US" sz="2800" baseline="30000" dirty="0"/>
              <a:t>4 </a:t>
            </a:r>
            <a:r>
              <a:rPr lang="en-US" sz="2800" dirty="0"/>
              <a:t>and when the Chief Shepherd appears, you will receive the crown of glory that does not fade away.</a:t>
            </a:r>
            <a:endParaRPr lang="en-US" sz="2800" b="1" dirty="0"/>
          </a:p>
        </p:txBody>
      </p:sp>
    </p:spTree>
    <p:extLst>
      <p:ext uri="{BB962C8B-B14F-4D97-AF65-F5344CB8AC3E}">
        <p14:creationId xmlns:p14="http://schemas.microsoft.com/office/powerpoint/2010/main" val="1361096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805249" y="186141"/>
            <a:ext cx="9401432" cy="590464"/>
          </a:xfrm>
        </p:spPr>
        <p:txBody>
          <a:bodyPr>
            <a:normAutofit fontScale="90000"/>
          </a:bodyPr>
          <a:lstStyle/>
          <a:p>
            <a:r>
              <a:rPr lang="en-US" altLang="en-US" dirty="0" smtClean="0">
                <a:solidFill>
                  <a:srgbClr val="C00000"/>
                </a:solidFill>
              </a:rPr>
              <a:t>Peter’s Credentials vs 1</a:t>
            </a:r>
          </a:p>
        </p:txBody>
      </p:sp>
      <p:sp>
        <p:nvSpPr>
          <p:cNvPr id="3" name="Content Placeholder 2"/>
          <p:cNvSpPr>
            <a:spLocks noGrp="1"/>
          </p:cNvSpPr>
          <p:nvPr>
            <p:ph idx="1"/>
          </p:nvPr>
        </p:nvSpPr>
        <p:spPr>
          <a:xfrm>
            <a:off x="1432560" y="1051560"/>
            <a:ext cx="9326880" cy="5394960"/>
          </a:xfrm>
        </p:spPr>
        <p:txBody>
          <a:bodyPr/>
          <a:lstStyle/>
          <a:p>
            <a:r>
              <a:rPr lang="en-US" altLang="en-US" dirty="0" smtClean="0"/>
              <a:t>Fellow elder</a:t>
            </a:r>
          </a:p>
          <a:p>
            <a:pPr lvl="1"/>
            <a:r>
              <a:rPr lang="en-US" altLang="en-US" dirty="0" smtClean="0">
                <a:solidFill>
                  <a:srgbClr val="C00000"/>
                </a:solidFill>
              </a:rPr>
              <a:t>“I’m in your shoes”</a:t>
            </a:r>
          </a:p>
          <a:p>
            <a:endParaRPr lang="en-US" altLang="en-US" dirty="0" smtClean="0"/>
          </a:p>
          <a:p>
            <a:r>
              <a:rPr lang="en-US" altLang="en-US" dirty="0" smtClean="0"/>
              <a:t>Witness of the sufferings of Christ</a:t>
            </a:r>
          </a:p>
          <a:p>
            <a:pPr lvl="1"/>
            <a:r>
              <a:rPr lang="en-US" altLang="en-US" dirty="0" smtClean="0">
                <a:solidFill>
                  <a:srgbClr val="C00000"/>
                </a:solidFill>
              </a:rPr>
              <a:t>“I saw the price as it was paid.”</a:t>
            </a:r>
          </a:p>
          <a:p>
            <a:pPr lvl="1"/>
            <a:r>
              <a:rPr lang="en-US" altLang="en-US" dirty="0" smtClean="0">
                <a:solidFill>
                  <a:srgbClr val="C00000"/>
                </a:solidFill>
              </a:rPr>
              <a:t>“I saw the Example in practice.”</a:t>
            </a:r>
          </a:p>
          <a:p>
            <a:endParaRPr lang="en-US" altLang="en-US" dirty="0" smtClean="0"/>
          </a:p>
          <a:p>
            <a:r>
              <a:rPr lang="en-US" altLang="en-US" dirty="0" smtClean="0"/>
              <a:t>Partaker of the glory that is to be revealed</a:t>
            </a:r>
          </a:p>
          <a:p>
            <a:pPr lvl="1"/>
            <a:r>
              <a:rPr lang="en-US" altLang="en-US" dirty="0" smtClean="0">
                <a:solidFill>
                  <a:srgbClr val="C00000"/>
                </a:solidFill>
              </a:rPr>
              <a:t>“I have the same hope you do.”</a:t>
            </a:r>
          </a:p>
        </p:txBody>
      </p:sp>
      <p:sp>
        <p:nvSpPr>
          <p:cNvPr id="4"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8C63AC8-2227-4752-95B0-C8AB2E305BE8}" type="slidenum">
              <a:rPr lang="en-US" altLang="en-US" b="0">
                <a:latin typeface="Times New Roman" panose="02020603050405020304" pitchFamily="18" charset="0"/>
              </a:rPr>
              <a:pPr/>
              <a:t>35</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7839278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B05CBD4-A27E-4FD8-A0E4-9E1754E18ADC}" type="slidenum">
              <a:rPr lang="en-US" altLang="en-US" b="0">
                <a:latin typeface="Times New Roman" panose="02020603050405020304" pitchFamily="18" charset="0"/>
              </a:rPr>
              <a:pPr/>
              <a:t>36</a:t>
            </a:fld>
            <a:endParaRPr lang="en-US" altLang="en-US" b="0">
              <a:latin typeface="Times New Roman" panose="02020603050405020304" pitchFamily="18" charset="0"/>
            </a:endParaRPr>
          </a:p>
        </p:txBody>
      </p:sp>
      <p:sp>
        <p:nvSpPr>
          <p:cNvPr id="91139" name="Rectangle 2"/>
          <p:cNvSpPr>
            <a:spLocks noGrp="1" noChangeArrowheads="1"/>
          </p:cNvSpPr>
          <p:nvPr>
            <p:ph type="title"/>
          </p:nvPr>
        </p:nvSpPr>
        <p:spPr>
          <a:xfrm>
            <a:off x="792480" y="84650"/>
            <a:ext cx="9755659" cy="549276"/>
          </a:xfrm>
        </p:spPr>
        <p:txBody>
          <a:bodyPr>
            <a:normAutofit fontScale="90000"/>
          </a:bodyPr>
          <a:lstStyle/>
          <a:p>
            <a:r>
              <a:rPr lang="en-US" altLang="en-US" sz="3840" dirty="0">
                <a:solidFill>
                  <a:srgbClr val="C00000"/>
                </a:solidFill>
              </a:rPr>
              <a:t>Exhortations to Elders (I Pet 5:1-5)</a:t>
            </a:r>
          </a:p>
        </p:txBody>
      </p:sp>
      <p:sp>
        <p:nvSpPr>
          <p:cNvPr id="91140" name="Rectangle 3"/>
          <p:cNvSpPr>
            <a:spLocks noGrp="1" noChangeArrowheads="1"/>
          </p:cNvSpPr>
          <p:nvPr>
            <p:ph type="body" idx="1"/>
          </p:nvPr>
        </p:nvSpPr>
        <p:spPr>
          <a:xfrm>
            <a:off x="975360" y="762000"/>
            <a:ext cx="5486400" cy="1447800"/>
          </a:xfrm>
        </p:spPr>
        <p:txBody>
          <a:bodyPr/>
          <a:lstStyle/>
          <a:p>
            <a:pPr defTabSz="1173480">
              <a:buNone/>
              <a:tabLst>
                <a:tab pos="1032510" algn="l"/>
              </a:tabLst>
            </a:pPr>
            <a:r>
              <a:rPr lang="en-US" altLang="en-US" sz="1920"/>
              <a:t>Vs 1	Elders (Presbyters)</a:t>
            </a:r>
          </a:p>
          <a:p>
            <a:pPr defTabSz="1173480">
              <a:buNone/>
              <a:tabLst>
                <a:tab pos="1032510" algn="l"/>
              </a:tabLst>
            </a:pPr>
            <a:r>
              <a:rPr lang="en-US" altLang="en-US" sz="1920"/>
              <a:t>Vs 2a	Tend (Shepherd, Pastor)</a:t>
            </a:r>
          </a:p>
          <a:p>
            <a:pPr defTabSz="1173480">
              <a:buNone/>
              <a:tabLst>
                <a:tab pos="1032510" algn="l"/>
              </a:tabLst>
            </a:pPr>
            <a:r>
              <a:rPr lang="en-US" altLang="en-US" sz="1920"/>
              <a:t>Vs 2b	Exercising the Oversight 	(Episcopountes)</a:t>
            </a:r>
          </a:p>
        </p:txBody>
      </p:sp>
      <p:sp>
        <p:nvSpPr>
          <p:cNvPr id="91141" name="Rectangle 5"/>
          <p:cNvSpPr>
            <a:spLocks noChangeArrowheads="1"/>
          </p:cNvSpPr>
          <p:nvPr/>
        </p:nvSpPr>
        <p:spPr bwMode="auto">
          <a:xfrm>
            <a:off x="701040" y="2743200"/>
            <a:ext cx="1097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1920"/>
              <a:t>v 2b</a:t>
            </a:r>
          </a:p>
        </p:txBody>
      </p:sp>
      <p:sp>
        <p:nvSpPr>
          <p:cNvPr id="91142" name="Rectangle 6"/>
          <p:cNvSpPr>
            <a:spLocks noChangeArrowheads="1"/>
          </p:cNvSpPr>
          <p:nvPr/>
        </p:nvSpPr>
        <p:spPr bwMode="auto">
          <a:xfrm>
            <a:off x="701040" y="41148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1920"/>
              <a:t>v 2c</a:t>
            </a:r>
          </a:p>
        </p:txBody>
      </p:sp>
      <p:sp>
        <p:nvSpPr>
          <p:cNvPr id="91143" name="Rectangle 7"/>
          <p:cNvSpPr>
            <a:spLocks noChangeArrowheads="1"/>
          </p:cNvSpPr>
          <p:nvPr/>
        </p:nvSpPr>
        <p:spPr bwMode="auto">
          <a:xfrm>
            <a:off x="701040" y="52578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1920"/>
              <a:t>v 3</a:t>
            </a:r>
          </a:p>
        </p:txBody>
      </p:sp>
      <p:sp>
        <p:nvSpPr>
          <p:cNvPr id="49160" name="Rectangle 8"/>
          <p:cNvSpPr>
            <a:spLocks noChangeArrowheads="1"/>
          </p:cNvSpPr>
          <p:nvPr/>
        </p:nvSpPr>
        <p:spPr bwMode="auto">
          <a:xfrm>
            <a:off x="1341120" y="2743200"/>
            <a:ext cx="28346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Of Constraint</a:t>
            </a:r>
          </a:p>
          <a:p>
            <a:pPr algn="ctr">
              <a:lnSpc>
                <a:spcPct val="90000"/>
              </a:lnSpc>
              <a:spcBef>
                <a:spcPct val="20000"/>
              </a:spcBef>
            </a:pPr>
            <a:r>
              <a:rPr lang="en-US" altLang="en-US" sz="1920"/>
              <a:t>(Under</a:t>
            </a:r>
          </a:p>
          <a:p>
            <a:pPr algn="ctr">
              <a:lnSpc>
                <a:spcPct val="90000"/>
              </a:lnSpc>
              <a:spcBef>
                <a:spcPct val="20000"/>
              </a:spcBef>
            </a:pPr>
            <a:r>
              <a:rPr lang="en-US" altLang="en-US" sz="1920"/>
              <a:t>Compulsion)</a:t>
            </a:r>
          </a:p>
        </p:txBody>
      </p:sp>
      <p:sp>
        <p:nvSpPr>
          <p:cNvPr id="49161" name="Rectangle 9"/>
          <p:cNvSpPr>
            <a:spLocks noChangeArrowheads="1"/>
          </p:cNvSpPr>
          <p:nvPr/>
        </p:nvSpPr>
        <p:spPr bwMode="auto">
          <a:xfrm>
            <a:off x="792480" y="4114800"/>
            <a:ext cx="3840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For Filthy Lucre</a:t>
            </a:r>
          </a:p>
          <a:p>
            <a:pPr algn="ctr">
              <a:lnSpc>
                <a:spcPct val="90000"/>
              </a:lnSpc>
              <a:spcBef>
                <a:spcPct val="20000"/>
              </a:spcBef>
            </a:pPr>
            <a:r>
              <a:rPr lang="en-US" altLang="en-US" sz="1920"/>
              <a:t>(Sordid Gain)</a:t>
            </a:r>
          </a:p>
        </p:txBody>
      </p:sp>
      <p:sp>
        <p:nvSpPr>
          <p:cNvPr id="49162" name="Rectangle 10"/>
          <p:cNvSpPr>
            <a:spLocks noChangeArrowheads="1"/>
          </p:cNvSpPr>
          <p:nvPr/>
        </p:nvSpPr>
        <p:spPr bwMode="auto">
          <a:xfrm>
            <a:off x="701040" y="5257800"/>
            <a:ext cx="3840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As Being Lords </a:t>
            </a:r>
          </a:p>
          <a:p>
            <a:pPr algn="ctr">
              <a:lnSpc>
                <a:spcPct val="90000"/>
              </a:lnSpc>
              <a:spcBef>
                <a:spcPct val="20000"/>
              </a:spcBef>
            </a:pPr>
            <a:r>
              <a:rPr lang="en-US" altLang="en-US" sz="1920"/>
              <a:t>Over</a:t>
            </a:r>
          </a:p>
          <a:p>
            <a:pPr algn="ctr">
              <a:lnSpc>
                <a:spcPct val="90000"/>
              </a:lnSpc>
              <a:spcBef>
                <a:spcPct val="20000"/>
              </a:spcBef>
            </a:pPr>
            <a:r>
              <a:rPr lang="en-US" altLang="en-US" sz="1920"/>
              <a:t>(Domineering)</a:t>
            </a:r>
          </a:p>
        </p:txBody>
      </p:sp>
      <p:sp>
        <p:nvSpPr>
          <p:cNvPr id="49163" name="Rectangle 11"/>
          <p:cNvSpPr>
            <a:spLocks noChangeArrowheads="1"/>
          </p:cNvSpPr>
          <p:nvPr/>
        </p:nvSpPr>
        <p:spPr bwMode="auto">
          <a:xfrm>
            <a:off x="2987040" y="2743200"/>
            <a:ext cx="3840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Willingly</a:t>
            </a:r>
          </a:p>
          <a:p>
            <a:pPr algn="ctr">
              <a:lnSpc>
                <a:spcPct val="90000"/>
              </a:lnSpc>
              <a:spcBef>
                <a:spcPct val="20000"/>
              </a:spcBef>
            </a:pPr>
            <a:r>
              <a:rPr lang="en-US" altLang="en-US" sz="1920"/>
              <a:t>(Voluntarily)</a:t>
            </a:r>
          </a:p>
        </p:txBody>
      </p:sp>
      <p:sp>
        <p:nvSpPr>
          <p:cNvPr id="49164" name="Rectangle 12"/>
          <p:cNvSpPr>
            <a:spLocks noChangeArrowheads="1"/>
          </p:cNvSpPr>
          <p:nvPr/>
        </p:nvSpPr>
        <p:spPr bwMode="auto">
          <a:xfrm>
            <a:off x="3078480" y="4114800"/>
            <a:ext cx="3840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Ready Mind</a:t>
            </a:r>
          </a:p>
          <a:p>
            <a:pPr algn="ctr">
              <a:lnSpc>
                <a:spcPct val="90000"/>
              </a:lnSpc>
              <a:spcBef>
                <a:spcPct val="20000"/>
              </a:spcBef>
            </a:pPr>
            <a:r>
              <a:rPr lang="en-US" altLang="en-US" sz="1920"/>
              <a:t>(Eagerness)</a:t>
            </a:r>
          </a:p>
        </p:txBody>
      </p:sp>
      <p:sp>
        <p:nvSpPr>
          <p:cNvPr id="49165" name="Rectangle 13"/>
          <p:cNvSpPr>
            <a:spLocks noChangeArrowheads="1"/>
          </p:cNvSpPr>
          <p:nvPr/>
        </p:nvSpPr>
        <p:spPr bwMode="auto">
          <a:xfrm>
            <a:off x="2987040" y="5257800"/>
            <a:ext cx="3840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1920"/>
              <a:t>Proving to be</a:t>
            </a:r>
          </a:p>
          <a:p>
            <a:pPr algn="ctr">
              <a:lnSpc>
                <a:spcPct val="90000"/>
              </a:lnSpc>
              <a:spcBef>
                <a:spcPct val="20000"/>
              </a:spcBef>
            </a:pPr>
            <a:r>
              <a:rPr lang="en-US" altLang="en-US" sz="1920"/>
              <a:t>Examples</a:t>
            </a:r>
          </a:p>
        </p:txBody>
      </p:sp>
      <p:sp>
        <p:nvSpPr>
          <p:cNvPr id="49166" name="Rectangle 14"/>
          <p:cNvSpPr>
            <a:spLocks noChangeArrowheads="1"/>
          </p:cNvSpPr>
          <p:nvPr/>
        </p:nvSpPr>
        <p:spPr bwMode="auto">
          <a:xfrm>
            <a:off x="6096000" y="2743200"/>
            <a:ext cx="51206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en-US" sz="1920" dirty="0"/>
              <a:t>Could Feel Pressed into Service</a:t>
            </a:r>
          </a:p>
          <a:p>
            <a:pPr>
              <a:lnSpc>
                <a:spcPct val="90000"/>
              </a:lnSpc>
              <a:spcBef>
                <a:spcPct val="20000"/>
              </a:spcBef>
              <a:buFontTx/>
              <a:buChar char="•"/>
            </a:pPr>
            <a:r>
              <a:rPr lang="en-US" altLang="en-US" sz="1920" dirty="0"/>
              <a:t>A Selected &amp; Appointed Office</a:t>
            </a:r>
          </a:p>
          <a:p>
            <a:pPr>
              <a:lnSpc>
                <a:spcPct val="90000"/>
              </a:lnSpc>
              <a:spcBef>
                <a:spcPct val="20000"/>
              </a:spcBef>
              <a:buFontTx/>
              <a:buChar char="•"/>
            </a:pPr>
            <a:r>
              <a:rPr lang="en-US" altLang="en-US" sz="1920" dirty="0"/>
              <a:t>A Duty (potentially burdensome)</a:t>
            </a:r>
          </a:p>
        </p:txBody>
      </p:sp>
      <p:sp>
        <p:nvSpPr>
          <p:cNvPr id="49167" name="Rectangle 15"/>
          <p:cNvSpPr>
            <a:spLocks noChangeArrowheads="1"/>
          </p:cNvSpPr>
          <p:nvPr/>
        </p:nvSpPr>
        <p:spPr bwMode="auto">
          <a:xfrm>
            <a:off x="6096000" y="4114800"/>
            <a:ext cx="52177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920"/>
              <a:t>Opportunity for Gain:</a:t>
            </a:r>
          </a:p>
          <a:p>
            <a:pPr>
              <a:lnSpc>
                <a:spcPct val="90000"/>
              </a:lnSpc>
              <a:spcBef>
                <a:spcPct val="20000"/>
              </a:spcBef>
              <a:buFontTx/>
              <a:buChar char="•"/>
            </a:pPr>
            <a:r>
              <a:rPr lang="en-US" altLang="en-US" sz="1920"/>
              <a:t>Could Involve Handling Money</a:t>
            </a:r>
          </a:p>
          <a:p>
            <a:pPr>
              <a:lnSpc>
                <a:spcPct val="90000"/>
              </a:lnSpc>
              <a:spcBef>
                <a:spcPct val="20000"/>
              </a:spcBef>
              <a:buFontTx/>
              <a:buChar char="•"/>
            </a:pPr>
            <a:r>
              <a:rPr lang="en-US" altLang="en-US" sz="1920"/>
              <a:t>Could be Supported Financially</a:t>
            </a:r>
          </a:p>
        </p:txBody>
      </p:sp>
      <p:sp>
        <p:nvSpPr>
          <p:cNvPr id="49168" name="Rectangle 16"/>
          <p:cNvSpPr>
            <a:spLocks noChangeArrowheads="1"/>
          </p:cNvSpPr>
          <p:nvPr/>
        </p:nvSpPr>
        <p:spPr bwMode="auto">
          <a:xfrm>
            <a:off x="6004560" y="5257800"/>
            <a:ext cx="53130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920"/>
              <a:t>Involves Exercise of Authority</a:t>
            </a:r>
          </a:p>
          <a:p>
            <a:pPr>
              <a:lnSpc>
                <a:spcPct val="90000"/>
              </a:lnSpc>
              <a:spcBef>
                <a:spcPct val="20000"/>
              </a:spcBef>
              <a:buFontTx/>
              <a:buChar char="•"/>
            </a:pPr>
            <a:r>
              <a:rPr lang="en-US" altLang="en-US" sz="1920"/>
              <a:t>Giving Instructions (which would be followed by the elder)</a:t>
            </a:r>
          </a:p>
          <a:p>
            <a:pPr>
              <a:lnSpc>
                <a:spcPct val="90000"/>
              </a:lnSpc>
              <a:spcBef>
                <a:spcPct val="20000"/>
              </a:spcBef>
              <a:buFontTx/>
              <a:buChar char="•"/>
            </a:pPr>
            <a:r>
              <a:rPr lang="en-US" altLang="en-US" sz="1920"/>
              <a:t>Subjection/Respect of Others (as in v 5)</a:t>
            </a:r>
          </a:p>
        </p:txBody>
      </p:sp>
      <p:sp>
        <p:nvSpPr>
          <p:cNvPr id="91153" name="Line 18"/>
          <p:cNvSpPr>
            <a:spLocks noChangeShapeType="1"/>
          </p:cNvSpPr>
          <p:nvPr/>
        </p:nvSpPr>
        <p:spPr bwMode="auto">
          <a:xfrm flipH="1">
            <a:off x="1524000" y="23622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4" name="Line 19"/>
          <p:cNvSpPr>
            <a:spLocks noChangeShapeType="1"/>
          </p:cNvSpPr>
          <p:nvPr/>
        </p:nvSpPr>
        <p:spPr bwMode="auto">
          <a:xfrm flipH="1">
            <a:off x="3810000" y="23622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5" name="Line 20"/>
          <p:cNvSpPr>
            <a:spLocks noChangeShapeType="1"/>
          </p:cNvSpPr>
          <p:nvPr/>
        </p:nvSpPr>
        <p:spPr bwMode="auto">
          <a:xfrm>
            <a:off x="6004560" y="23622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6" name="Line 21"/>
          <p:cNvSpPr>
            <a:spLocks noChangeShapeType="1"/>
          </p:cNvSpPr>
          <p:nvPr/>
        </p:nvSpPr>
        <p:spPr bwMode="auto">
          <a:xfrm>
            <a:off x="609600" y="4038600"/>
            <a:ext cx="1097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7" name="Line 22"/>
          <p:cNvSpPr>
            <a:spLocks noChangeShapeType="1"/>
          </p:cNvSpPr>
          <p:nvPr/>
        </p:nvSpPr>
        <p:spPr bwMode="auto">
          <a:xfrm>
            <a:off x="609600" y="2667000"/>
            <a:ext cx="1097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8" name="Line 23"/>
          <p:cNvSpPr>
            <a:spLocks noChangeShapeType="1"/>
          </p:cNvSpPr>
          <p:nvPr/>
        </p:nvSpPr>
        <p:spPr bwMode="auto">
          <a:xfrm>
            <a:off x="609600" y="5181600"/>
            <a:ext cx="1097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91159" name="Rectangle 25"/>
          <p:cNvSpPr>
            <a:spLocks noChangeArrowheads="1"/>
          </p:cNvSpPr>
          <p:nvPr/>
        </p:nvSpPr>
        <p:spPr bwMode="auto">
          <a:xfrm>
            <a:off x="2164080" y="2286000"/>
            <a:ext cx="1097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1920" i="1" dirty="0">
                <a:solidFill>
                  <a:srgbClr val="C00000"/>
                </a:solidFill>
              </a:rPr>
              <a:t>“Not”</a:t>
            </a:r>
          </a:p>
        </p:txBody>
      </p:sp>
      <p:sp>
        <p:nvSpPr>
          <p:cNvPr id="91160" name="Rectangle 26"/>
          <p:cNvSpPr>
            <a:spLocks noChangeArrowheads="1"/>
          </p:cNvSpPr>
          <p:nvPr/>
        </p:nvSpPr>
        <p:spPr bwMode="auto">
          <a:xfrm>
            <a:off x="4358640" y="2286000"/>
            <a:ext cx="1097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1920" i="1" dirty="0">
                <a:solidFill>
                  <a:srgbClr val="C00000"/>
                </a:solidFill>
              </a:rPr>
              <a:t>“But”</a:t>
            </a:r>
          </a:p>
        </p:txBody>
      </p:sp>
      <p:sp>
        <p:nvSpPr>
          <p:cNvPr id="91161" name="Rectangle 27"/>
          <p:cNvSpPr>
            <a:spLocks noChangeArrowheads="1"/>
          </p:cNvSpPr>
          <p:nvPr/>
        </p:nvSpPr>
        <p:spPr bwMode="auto">
          <a:xfrm>
            <a:off x="6278880" y="2286000"/>
            <a:ext cx="51206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1pPr>
            <a:lvl2pPr marL="742950" indent="-28575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2pPr>
            <a:lvl3pPr marL="11430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3pPr>
            <a:lvl4pPr marL="16002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4pPr>
            <a:lvl5pPr marL="2057400" indent="-228600" defTabSz="977900" eaLnBrk="0" hangingPunct="0">
              <a:tabLst>
                <a:tab pos="1139825" algn="l"/>
              </a:tabLst>
              <a:defRPr b="1">
                <a:solidFill>
                  <a:schemeClr val="tx1"/>
                </a:solidFill>
                <a:latin typeface="Arial" panose="020B0604020202020204" pitchFamily="34" charset="0"/>
                <a:cs typeface="Arial" panose="020B0604020202020204" pitchFamily="34" charset="0"/>
              </a:defRPr>
            </a:lvl5pPr>
            <a:lvl6pPr marL="25146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6pPr>
            <a:lvl7pPr marL="29718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7pPr>
            <a:lvl8pPr marL="34290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8pPr>
            <a:lvl9pPr marL="3886200" indent="-228600" defTabSz="977900" eaLnBrk="0" fontAlgn="base" hangingPunct="0">
              <a:spcBef>
                <a:spcPct val="0"/>
              </a:spcBef>
              <a:spcAft>
                <a:spcPct val="0"/>
              </a:spcAft>
              <a:tabLst>
                <a:tab pos="1139825" algn="l"/>
              </a:tabLst>
              <a:defRPr b="1">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1920" i="1" dirty="0">
                <a:solidFill>
                  <a:srgbClr val="C00000"/>
                </a:solidFill>
              </a:rPr>
              <a:t>Implication About the Office</a:t>
            </a:r>
          </a:p>
        </p:txBody>
      </p:sp>
      <p:sp>
        <p:nvSpPr>
          <p:cNvPr id="91162" name="AutoShape 28"/>
          <p:cNvSpPr>
            <a:spLocks/>
          </p:cNvSpPr>
          <p:nvPr/>
        </p:nvSpPr>
        <p:spPr bwMode="auto">
          <a:xfrm>
            <a:off x="6278880" y="1281626"/>
            <a:ext cx="274320" cy="408551"/>
          </a:xfrm>
          <a:prstGeom prst="rightBrace">
            <a:avLst>
              <a:gd name="adj1" fmla="val 471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1680"/>
          </a:p>
        </p:txBody>
      </p:sp>
      <p:sp>
        <p:nvSpPr>
          <p:cNvPr id="91163" name="Text Box 29"/>
          <p:cNvSpPr txBox="1">
            <a:spLocks noChangeArrowheads="1"/>
          </p:cNvSpPr>
          <p:nvPr/>
        </p:nvSpPr>
        <p:spPr bwMode="auto">
          <a:xfrm>
            <a:off x="6553200" y="838201"/>
            <a:ext cx="502920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1920" i="1"/>
              <a:t>New Testament Plan:  “Pastors, Elders, Bishops”  are the same office:   A plurality of leaders over a single local church.</a:t>
            </a:r>
          </a:p>
        </p:txBody>
      </p:sp>
      <p:sp>
        <p:nvSpPr>
          <p:cNvPr id="91164" name="Line 30"/>
          <p:cNvSpPr>
            <a:spLocks noChangeShapeType="1"/>
          </p:cNvSpPr>
          <p:nvPr/>
        </p:nvSpPr>
        <p:spPr bwMode="auto">
          <a:xfrm>
            <a:off x="609600" y="2362200"/>
            <a:ext cx="1097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Tree>
    <p:extLst>
      <p:ext uri="{BB962C8B-B14F-4D97-AF65-F5344CB8AC3E}">
        <p14:creationId xmlns:p14="http://schemas.microsoft.com/office/powerpoint/2010/main" val="42461811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91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1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P spid="49161" grpId="0" autoUpdateAnimBg="0"/>
      <p:bldP spid="49162" grpId="0" autoUpdateAnimBg="0"/>
      <p:bldP spid="49163" grpId="0" autoUpdateAnimBg="0"/>
      <p:bldP spid="49164" grpId="0" autoUpdateAnimBg="0"/>
      <p:bldP spid="49165" grpId="0" autoUpdateAnimBg="0"/>
      <p:bldP spid="49166" grpId="0" autoUpdateAnimBg="0"/>
      <p:bldP spid="49167" grpId="0" autoUpdateAnimBg="0"/>
      <p:bldP spid="4916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174371"/>
            <a:ext cx="10515600" cy="1325563"/>
          </a:xfrm>
        </p:spPr>
        <p:txBody>
          <a:bodyPr/>
          <a:lstStyle/>
          <a:p>
            <a:r>
              <a:rPr lang="en-US" dirty="0" smtClean="0">
                <a:solidFill>
                  <a:srgbClr val="C00000"/>
                </a:solidFill>
              </a:rPr>
              <a:t>1 Peter 5</a:t>
            </a:r>
            <a:endParaRPr lang="en-US" dirty="0">
              <a:solidFill>
                <a:srgbClr val="C00000"/>
              </a:solidFill>
            </a:endParaRPr>
          </a:p>
        </p:txBody>
      </p:sp>
      <p:sp>
        <p:nvSpPr>
          <p:cNvPr id="3" name="Rectangle 2"/>
          <p:cNvSpPr/>
          <p:nvPr/>
        </p:nvSpPr>
        <p:spPr>
          <a:xfrm>
            <a:off x="755904" y="856356"/>
            <a:ext cx="10701528" cy="4524315"/>
          </a:xfrm>
          <a:prstGeom prst="rect">
            <a:avLst/>
          </a:prstGeom>
        </p:spPr>
        <p:txBody>
          <a:bodyPr wrap="square">
            <a:spAutoFit/>
          </a:bodyPr>
          <a:lstStyle/>
          <a:p>
            <a:r>
              <a:rPr lang="en-US" sz="2400" baseline="30000" dirty="0"/>
              <a:t>5 </a:t>
            </a:r>
            <a:r>
              <a:rPr lang="en-US" sz="2400" dirty="0"/>
              <a:t>Likewise you younger people, submit yourselves to </a:t>
            </a:r>
            <a:r>
              <a:rPr lang="en-US" sz="2400" i="1" dirty="0"/>
              <a:t>your</a:t>
            </a:r>
            <a:r>
              <a:rPr lang="en-US" sz="2400" dirty="0"/>
              <a:t> elders. Yes, all of </a:t>
            </a:r>
            <a:r>
              <a:rPr lang="en-US" sz="2400" i="1" dirty="0"/>
              <a:t>you</a:t>
            </a:r>
            <a:r>
              <a:rPr lang="en-US" sz="2400" dirty="0"/>
              <a:t> be submissive to one another, and be clothed with humility, for</a:t>
            </a:r>
          </a:p>
          <a:p>
            <a:r>
              <a:rPr lang="en-US" sz="2400" dirty="0"/>
              <a:t>“God resists the proud,</a:t>
            </a:r>
            <a:br>
              <a:rPr lang="en-US" sz="2400" dirty="0"/>
            </a:br>
            <a:r>
              <a:rPr lang="en-US" sz="2400" dirty="0"/>
              <a:t>But gives grace to the humble.”</a:t>
            </a:r>
          </a:p>
          <a:p>
            <a:r>
              <a:rPr lang="en-US" sz="2400" baseline="30000" dirty="0"/>
              <a:t>6 </a:t>
            </a:r>
            <a:r>
              <a:rPr lang="en-US" sz="2400" dirty="0"/>
              <a:t>Therefore humble yourselves under the mighty hand of God, that He may exalt you in due time, </a:t>
            </a:r>
            <a:r>
              <a:rPr lang="en-US" sz="2400" baseline="30000" dirty="0"/>
              <a:t>7 </a:t>
            </a:r>
            <a:r>
              <a:rPr lang="en-US" sz="2400" dirty="0"/>
              <a:t>casting all your care upon Him, for He cares for you.</a:t>
            </a:r>
          </a:p>
          <a:p>
            <a:r>
              <a:rPr lang="en-US" sz="2400" baseline="30000" dirty="0"/>
              <a:t>8 </a:t>
            </a:r>
            <a:r>
              <a:rPr lang="en-US" sz="2400" dirty="0"/>
              <a:t>Be </a:t>
            </a:r>
            <a:r>
              <a:rPr lang="en-US" sz="2400" dirty="0" smtClean="0"/>
              <a:t>sober</a:t>
            </a:r>
            <a:r>
              <a:rPr lang="en-US" sz="2400" dirty="0"/>
              <a:t>, be </a:t>
            </a:r>
            <a:r>
              <a:rPr lang="en-US" sz="2400" dirty="0" smtClean="0"/>
              <a:t>vigilant</a:t>
            </a:r>
            <a:r>
              <a:rPr lang="en-US" sz="2400" dirty="0"/>
              <a:t>; </a:t>
            </a:r>
            <a:r>
              <a:rPr lang="en-US" sz="2400" dirty="0" smtClean="0"/>
              <a:t>because </a:t>
            </a:r>
            <a:r>
              <a:rPr lang="en-US" sz="2400" dirty="0"/>
              <a:t>your adversary the devil walks about like a roaring lion, seeking whom he may devour. </a:t>
            </a:r>
            <a:r>
              <a:rPr lang="en-US" sz="2400" baseline="30000" dirty="0"/>
              <a:t>9 </a:t>
            </a:r>
            <a:r>
              <a:rPr lang="en-US" sz="2400" dirty="0"/>
              <a:t>Resist him, steadfast in the faith, knowing that the same sufferings are experienced by your brotherhood in the world. </a:t>
            </a:r>
            <a:r>
              <a:rPr lang="en-US" sz="2400" baseline="30000" dirty="0"/>
              <a:t>10 </a:t>
            </a:r>
            <a:r>
              <a:rPr lang="en-US" sz="2400" dirty="0"/>
              <a:t>But </a:t>
            </a:r>
            <a:r>
              <a:rPr lang="en-US" sz="2400" dirty="0" smtClean="0"/>
              <a:t>may </a:t>
            </a:r>
            <a:r>
              <a:rPr lang="en-US" sz="2400" dirty="0"/>
              <a:t>the God of all grace, who called </a:t>
            </a:r>
            <a:r>
              <a:rPr lang="en-US" sz="2400" dirty="0" smtClean="0"/>
              <a:t>us </a:t>
            </a:r>
            <a:r>
              <a:rPr lang="en-US" sz="2400" dirty="0"/>
              <a:t>to His eternal glory by Christ Jesus, after you have suffered a while, </a:t>
            </a:r>
            <a:r>
              <a:rPr lang="en-US" sz="2400" dirty="0" smtClean="0"/>
              <a:t>perfect</a:t>
            </a:r>
            <a:r>
              <a:rPr lang="en-US" sz="2400" dirty="0"/>
              <a:t>, establish, strengthen, and settle </a:t>
            </a:r>
            <a:r>
              <a:rPr lang="en-US" sz="2400" i="1" dirty="0"/>
              <a:t>you.</a:t>
            </a:r>
            <a:r>
              <a:rPr lang="en-US" sz="2400" dirty="0"/>
              <a:t> </a:t>
            </a:r>
            <a:r>
              <a:rPr lang="en-US" sz="2400" baseline="30000" dirty="0"/>
              <a:t>11 </a:t>
            </a:r>
            <a:r>
              <a:rPr lang="en-US" sz="2400" dirty="0"/>
              <a:t>To Him </a:t>
            </a:r>
            <a:r>
              <a:rPr lang="en-US" sz="2400" i="1" dirty="0"/>
              <a:t>be</a:t>
            </a:r>
            <a:r>
              <a:rPr lang="en-US" sz="2400" dirty="0"/>
              <a:t> the glory and the dominion forever and ever. Amen.</a:t>
            </a:r>
          </a:p>
        </p:txBody>
      </p:sp>
    </p:spTree>
    <p:extLst>
      <p:ext uri="{BB962C8B-B14F-4D97-AF65-F5344CB8AC3E}">
        <p14:creationId xmlns:p14="http://schemas.microsoft.com/office/powerpoint/2010/main" val="2615515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rrowheads="1"/>
          </p:cNvSpPr>
          <p:nvPr/>
        </p:nvSpPr>
        <p:spPr bwMode="auto">
          <a:xfrm>
            <a:off x="1105080" y="5398335"/>
            <a:ext cx="5303520" cy="597253"/>
          </a:xfrm>
          <a:prstGeom prst="ellipse">
            <a:avLst/>
          </a:prstGeom>
          <a:noFill/>
          <a:ln w="76200" algn="ctr">
            <a:solidFill>
              <a:srgbClr val="00FF00"/>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4"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90E6C29-30F2-482B-B310-9C52A2E467D4}" type="slidenum">
              <a:rPr lang="en-US" altLang="en-US" b="0">
                <a:latin typeface="Times New Roman" panose="02020603050405020304" pitchFamily="18" charset="0"/>
              </a:rPr>
              <a:pPr/>
              <a:t>38</a:t>
            </a:fld>
            <a:endParaRPr lang="en-US" altLang="en-US" b="0">
              <a:latin typeface="Times New Roman" panose="02020603050405020304" pitchFamily="18" charset="0"/>
            </a:endParaRPr>
          </a:p>
        </p:txBody>
      </p:sp>
      <p:pic>
        <p:nvPicPr>
          <p:cNvPr id="109573" name="Picture 5" descr="C:\Users\Richard\AppData\Local\Microsoft\Windows\Temporary Internet Files\Content.IE5\5ODGRR8S\MC9000787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8686" y="3600450"/>
            <a:ext cx="1388744" cy="254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C:\Users\Richard\AppData\Local\Microsoft\Windows\Temporary Internet Files\Content.IE5\74IM36A6\MC9000787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926" y="531496"/>
            <a:ext cx="2857500" cy="28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8" descr="C:\Users\Richard\AppData\Local\Microsoft\Windows\Temporary Internet Files\Content.IE5\OZDPSW6V\MC900078734[1].wmf"/>
          <p:cNvPicPr>
            <a:picLocks noChangeAspect="1" noChangeArrowheads="1"/>
          </p:cNvPicPr>
          <p:nvPr/>
        </p:nvPicPr>
        <p:blipFill>
          <a:blip r:embed="rId4" cstate="print">
            <a:extLst>
              <a:ext uri="{28A0092B-C50C-407E-A947-70E740481C1C}">
                <a14:useLocalDpi xmlns:a14="http://schemas.microsoft.com/office/drawing/2010/main" val="0"/>
              </a:ext>
            </a:extLst>
          </a:blip>
          <a:srcRect l="31075" t="64474"/>
          <a:stretch>
            <a:fillRect/>
          </a:stretch>
        </p:blipFill>
        <p:spPr bwMode="auto">
          <a:xfrm>
            <a:off x="2120951" y="5045503"/>
            <a:ext cx="256032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312920" y="36196"/>
            <a:ext cx="36663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dirty="0">
                <a:solidFill>
                  <a:srgbClr val="C00000"/>
                </a:solidFill>
              </a:rPr>
              <a:t>“That He may exalt you…”</a:t>
            </a:r>
          </a:p>
        </p:txBody>
      </p:sp>
      <p:sp>
        <p:nvSpPr>
          <p:cNvPr id="6" name="Right Arrow 5"/>
          <p:cNvSpPr>
            <a:spLocks noChangeArrowheads="1"/>
          </p:cNvSpPr>
          <p:nvPr/>
        </p:nvSpPr>
        <p:spPr bwMode="auto">
          <a:xfrm rot="-3367763">
            <a:off x="3582353" y="3579597"/>
            <a:ext cx="2798446" cy="843713"/>
          </a:xfrm>
          <a:prstGeom prst="rightArrow">
            <a:avLst>
              <a:gd name="adj1" fmla="val 50000"/>
              <a:gd name="adj2" fmla="val 49980"/>
            </a:avLst>
          </a:prstGeom>
          <a:solidFill>
            <a:srgbClr val="00FF00"/>
          </a:solidFill>
          <a:ln w="9525" algn="ctr">
            <a:solidFill>
              <a:schemeClr val="tx1"/>
            </a:solidFill>
            <a:round/>
            <a:headEnd/>
            <a:tailEnd/>
          </a:ln>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7" name="Right Arrow 16"/>
          <p:cNvSpPr>
            <a:spLocks noChangeArrowheads="1"/>
          </p:cNvSpPr>
          <p:nvPr/>
        </p:nvSpPr>
        <p:spPr bwMode="auto">
          <a:xfrm rot="-7791877">
            <a:off x="6192203" y="3507207"/>
            <a:ext cx="2798446" cy="843713"/>
          </a:xfrm>
          <a:prstGeom prst="rightArrow">
            <a:avLst>
              <a:gd name="adj1" fmla="val 50000"/>
              <a:gd name="adj2" fmla="val 49980"/>
            </a:avLst>
          </a:prstGeom>
          <a:solidFill>
            <a:srgbClr val="FF0000"/>
          </a:solidFill>
          <a:ln w="9525" algn="ctr">
            <a:solidFill>
              <a:schemeClr val="tx1"/>
            </a:solidFill>
            <a:round/>
            <a:headEnd/>
            <a:tailEnd/>
          </a:ln>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5" name="TextBox 4"/>
          <p:cNvSpPr txBox="1">
            <a:spLocks noChangeArrowheads="1"/>
          </p:cNvSpPr>
          <p:nvPr/>
        </p:nvSpPr>
        <p:spPr bwMode="auto">
          <a:xfrm>
            <a:off x="1514476" y="4463416"/>
            <a:ext cx="328006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dirty="0">
                <a:solidFill>
                  <a:srgbClr val="C00000"/>
                </a:solidFill>
              </a:rPr>
              <a:t>“Humble yourselves…”</a:t>
            </a:r>
          </a:p>
        </p:txBody>
      </p:sp>
      <p:sp>
        <p:nvSpPr>
          <p:cNvPr id="8" name="TextBox 7"/>
          <p:cNvSpPr txBox="1">
            <a:spLocks noChangeArrowheads="1"/>
          </p:cNvSpPr>
          <p:nvPr/>
        </p:nvSpPr>
        <p:spPr bwMode="auto">
          <a:xfrm>
            <a:off x="5874352" y="6073980"/>
            <a:ext cx="48686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dirty="0">
                <a:solidFill>
                  <a:srgbClr val="C00000"/>
                </a:solidFill>
              </a:rPr>
              <a:t>“Casting all your anxiety on Him…”</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4420" y="739140"/>
            <a:ext cx="2651760"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11" descr="C:\Users\Richard\AppData\Local\Microsoft\Windows\Temporary Internet Files\Content.IE5\I3WT9I16\MC90007874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0641" y="691516"/>
            <a:ext cx="1901190" cy="258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0592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09576"/>
                                        </p:tgtEl>
                                        <p:attrNameLst>
                                          <p:attrName>style.visibility</p:attrName>
                                        </p:attrNameLst>
                                      </p:cBhvr>
                                      <p:to>
                                        <p:strVal val="visible"/>
                                      </p:to>
                                    </p:set>
                                    <p:animEffect transition="in" filter="fade">
                                      <p:cBhvr>
                                        <p:cTn id="10" dur="500"/>
                                        <p:tgtEl>
                                          <p:spTgt spid="109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nodeType="afterEffect">
                                  <p:stCondLst>
                                    <p:cond delay="0"/>
                                  </p:stCondLst>
                                  <p:childTnLst>
                                    <p:set>
                                      <p:cBhvr>
                                        <p:cTn id="17" dur="1" fill="hold">
                                          <p:stCondLst>
                                            <p:cond delay="0"/>
                                          </p:stCondLst>
                                        </p:cTn>
                                        <p:tgtEl>
                                          <p:spTgt spid="109575"/>
                                        </p:tgtEl>
                                        <p:attrNameLst>
                                          <p:attrName>style.visibility</p:attrName>
                                        </p:attrNameLst>
                                      </p:cBhvr>
                                      <p:to>
                                        <p:strVal val="visible"/>
                                      </p:to>
                                    </p:set>
                                    <p:animEffect transition="in" filter="fade">
                                      <p:cBhvr>
                                        <p:cTn id="18" dur="500"/>
                                        <p:tgtEl>
                                          <p:spTgt spid="109575"/>
                                        </p:tgtEl>
                                      </p:cBhvr>
                                    </p:animEffect>
                                  </p:childTnLst>
                                </p:cTn>
                              </p:par>
                            </p:childTnLst>
                          </p:cTn>
                        </p:par>
                        <p:par>
                          <p:cTn id="19" fill="hold" nodeType="afterGroup">
                            <p:stCondLst>
                              <p:cond delay="500"/>
                            </p:stCondLst>
                            <p:childTnLst>
                              <p:par>
                                <p:cTn id="20" presetID="22" presetClass="entr" presetSubtype="4"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0957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9579"/>
                                        </p:tgtEl>
                                        <p:attrNameLst>
                                          <p:attrName>style.visibility</p:attrName>
                                        </p:attrNameLst>
                                      </p:cBhvr>
                                      <p:to>
                                        <p:strVal val="visible"/>
                                      </p:to>
                                    </p:set>
                                    <p:animEffect transition="in" filter="fade">
                                      <p:cBhvr>
                                        <p:cTn id="47" dur="500"/>
                                        <p:tgtEl>
                                          <p:spTgt spid="109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6" grpId="0" animBg="1"/>
      <p:bldP spid="17" grpId="0" animBg="1"/>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p:cNvSpPr>
            <a:spLocks noGrp="1"/>
          </p:cNvSpPr>
          <p:nvPr>
            <p:ph type="title"/>
          </p:nvPr>
        </p:nvSpPr>
        <p:spPr/>
        <p:txBody>
          <a:bodyPr/>
          <a:lstStyle/>
          <a:p>
            <a:r>
              <a:rPr lang="en-US" altLang="en-US" smtClean="0"/>
              <a:t>The True Grace of God</a:t>
            </a:r>
          </a:p>
        </p:txBody>
      </p:sp>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B82A3BE-341D-4154-8F1C-1B8DE1DC59F7}" type="slidenum">
              <a:rPr lang="en-US" altLang="en-US" b="0">
                <a:latin typeface="Times New Roman" panose="02020603050405020304" pitchFamily="18" charset="0"/>
              </a:rPr>
              <a:pPr/>
              <a:t>39</a:t>
            </a:fld>
            <a:endParaRPr lang="en-US" altLang="en-US" b="0">
              <a:latin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590418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1"/>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CC16547-DE61-416B-AC02-32B030D04B81}" type="slidenum">
              <a:rPr lang="en-US" altLang="en-US" sz="1680" b="0">
                <a:latin typeface="Times New Roman" panose="02020603050405020304" pitchFamily="18" charset="0"/>
              </a:rPr>
              <a:pPr>
                <a:spcBef>
                  <a:spcPct val="0"/>
                </a:spcBef>
                <a:buFontTx/>
                <a:buNone/>
              </a:pPr>
              <a:t>4</a:t>
            </a:fld>
            <a:endParaRPr lang="en-US" altLang="en-US" sz="1680" b="0">
              <a:latin typeface="Times New Roman" panose="02020603050405020304" pitchFamily="18" charset="0"/>
            </a:endParaRPr>
          </a:p>
        </p:txBody>
      </p:sp>
      <p:sp>
        <p:nvSpPr>
          <p:cNvPr id="5" name="Rounded Rectangle 4"/>
          <p:cNvSpPr/>
          <p:nvPr/>
        </p:nvSpPr>
        <p:spPr bwMode="auto">
          <a:xfrm>
            <a:off x="1543454" y="4069079"/>
            <a:ext cx="8575905" cy="2287271"/>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6" name="TextBox 5"/>
          <p:cNvSpPr txBox="1"/>
          <p:nvPr/>
        </p:nvSpPr>
        <p:spPr>
          <a:xfrm>
            <a:off x="1701166" y="4712971"/>
            <a:ext cx="8109584" cy="978729"/>
          </a:xfrm>
          <a:prstGeom prst="rect">
            <a:avLst/>
          </a:prstGeom>
          <a:solidFill>
            <a:schemeClr val="bg1"/>
          </a:solidFill>
        </p:spPr>
        <p:txBody>
          <a:bodyPr>
            <a:spAutoFit/>
          </a:bodyPr>
          <a:lstStyle/>
          <a:p>
            <a:pPr eaLnBrk="1" hangingPunct="1">
              <a:defRPr/>
            </a:pPr>
            <a:r>
              <a:rPr lang="en-US" sz="2880" dirty="0">
                <a:solidFill>
                  <a:srgbClr val="C00000"/>
                </a:solidFill>
                <a:latin typeface="Arial" charset="0"/>
                <a:cs typeface="Arial" charset="0"/>
              </a:rPr>
              <a:t>Christ : Grace, Love, Mercy, Truth, Light, Holiness, Obedience, Resurrection  </a:t>
            </a:r>
          </a:p>
        </p:txBody>
      </p:sp>
      <p:sp>
        <p:nvSpPr>
          <p:cNvPr id="7" name="Rounded Rectangle 6"/>
          <p:cNvSpPr/>
          <p:nvPr/>
        </p:nvSpPr>
        <p:spPr bwMode="auto">
          <a:xfrm>
            <a:off x="4705513" y="1417956"/>
            <a:ext cx="2100890" cy="767786"/>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8" name="TextBox 7"/>
          <p:cNvSpPr txBox="1"/>
          <p:nvPr/>
        </p:nvSpPr>
        <p:spPr>
          <a:xfrm>
            <a:off x="5217026" y="1528870"/>
            <a:ext cx="1135380"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Hope</a:t>
            </a:r>
          </a:p>
        </p:txBody>
      </p:sp>
      <p:sp>
        <p:nvSpPr>
          <p:cNvPr id="11" name="Rounded Rectangle 10"/>
          <p:cNvSpPr/>
          <p:nvPr/>
        </p:nvSpPr>
        <p:spPr bwMode="auto">
          <a:xfrm>
            <a:off x="1543454" y="3053715"/>
            <a:ext cx="1687426" cy="915169"/>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12" name="TextBox 11"/>
          <p:cNvSpPr txBox="1"/>
          <p:nvPr/>
        </p:nvSpPr>
        <p:spPr>
          <a:xfrm>
            <a:off x="1863090" y="3270886"/>
            <a:ext cx="1137286"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Obey</a:t>
            </a:r>
          </a:p>
        </p:txBody>
      </p:sp>
      <p:sp>
        <p:nvSpPr>
          <p:cNvPr id="13" name="Rounded Rectangle 12"/>
          <p:cNvSpPr/>
          <p:nvPr/>
        </p:nvSpPr>
        <p:spPr bwMode="auto">
          <a:xfrm>
            <a:off x="4840606" y="3063240"/>
            <a:ext cx="1638300"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14" name="TextBox 13"/>
          <p:cNvSpPr txBox="1"/>
          <p:nvPr/>
        </p:nvSpPr>
        <p:spPr>
          <a:xfrm>
            <a:off x="5073016" y="3337561"/>
            <a:ext cx="1137284"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Holy</a:t>
            </a:r>
          </a:p>
        </p:txBody>
      </p:sp>
      <p:sp>
        <p:nvSpPr>
          <p:cNvPr id="15" name="Rounded Rectangle 14"/>
          <p:cNvSpPr/>
          <p:nvPr/>
        </p:nvSpPr>
        <p:spPr bwMode="auto">
          <a:xfrm>
            <a:off x="6478906" y="3063240"/>
            <a:ext cx="1543171"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16" name="TextBox 15"/>
          <p:cNvSpPr txBox="1"/>
          <p:nvPr/>
        </p:nvSpPr>
        <p:spPr>
          <a:xfrm>
            <a:off x="6711316" y="3337561"/>
            <a:ext cx="1135380"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Fear</a:t>
            </a:r>
          </a:p>
        </p:txBody>
      </p:sp>
      <p:sp>
        <p:nvSpPr>
          <p:cNvPr id="17" name="Rounded Rectangle 16"/>
          <p:cNvSpPr/>
          <p:nvPr/>
        </p:nvSpPr>
        <p:spPr bwMode="auto">
          <a:xfrm>
            <a:off x="3230880" y="3063240"/>
            <a:ext cx="1609726"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18" name="TextBox 17"/>
          <p:cNvSpPr txBox="1"/>
          <p:nvPr/>
        </p:nvSpPr>
        <p:spPr>
          <a:xfrm>
            <a:off x="3472816" y="3299461"/>
            <a:ext cx="1137284"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New</a:t>
            </a:r>
          </a:p>
        </p:txBody>
      </p:sp>
      <p:sp>
        <p:nvSpPr>
          <p:cNvPr id="19" name="Right Brace 18"/>
          <p:cNvSpPr>
            <a:spLocks/>
          </p:cNvSpPr>
          <p:nvPr/>
        </p:nvSpPr>
        <p:spPr bwMode="auto">
          <a:xfrm rot="-5400000">
            <a:off x="5398645" y="-321992"/>
            <a:ext cx="772142" cy="5979271"/>
          </a:xfrm>
          <a:prstGeom prst="rightBrace">
            <a:avLst>
              <a:gd name="adj1" fmla="val 8333"/>
              <a:gd name="adj2" fmla="val 50241"/>
            </a:avLst>
          </a:prstGeom>
          <a:noFill/>
          <a:ln w="76200" algn="ctr">
            <a:solidFill>
              <a:srgbClr val="FFFF00"/>
            </a:solidFill>
            <a:round/>
            <a:headEnd/>
            <a:tailEnd/>
          </a:ln>
          <a:effectLs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sp>
        <p:nvSpPr>
          <p:cNvPr id="22" name="Rounded Rectangle 21"/>
          <p:cNvSpPr/>
          <p:nvPr/>
        </p:nvSpPr>
        <p:spPr bwMode="auto">
          <a:xfrm>
            <a:off x="8022077" y="3063240"/>
            <a:ext cx="1657229"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23" name="TextBox 22"/>
          <p:cNvSpPr txBox="1"/>
          <p:nvPr/>
        </p:nvSpPr>
        <p:spPr>
          <a:xfrm>
            <a:off x="8199120" y="3337561"/>
            <a:ext cx="1137286"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Love</a:t>
            </a:r>
          </a:p>
        </p:txBody>
      </p:sp>
    </p:spTree>
    <p:extLst>
      <p:ext uri="{BB962C8B-B14F-4D97-AF65-F5344CB8AC3E}">
        <p14:creationId xmlns:p14="http://schemas.microsoft.com/office/powerpoint/2010/main" val="9865427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nodeType="withGroup">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nodeType="withGroup">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nodeType="withGroup">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3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nodeType="withGroup">
                            <p:stCondLst>
                              <p:cond delay="1800"/>
                            </p:stCondLst>
                            <p:childTnLst>
                              <p:par>
                                <p:cTn id="28" presetID="1" presetClass="entr" presetSubtype="0" fill="hold" grpId="0" nodeType="afterEffect">
                                  <p:stCondLst>
                                    <p:cond delay="30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30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60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sldNum" sz="quarter" idx="12"/>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0B18984-023F-41BE-B645-E6FAA6DC4580}" type="slidenum">
              <a:rPr lang="en-US" altLang="en-US" sz="1680" b="0">
                <a:latin typeface="Times New Roman" panose="02020603050405020304" pitchFamily="18" charset="0"/>
              </a:rPr>
              <a:pPr>
                <a:spcBef>
                  <a:spcPct val="0"/>
                </a:spcBef>
                <a:buFontTx/>
                <a:buNone/>
              </a:pPr>
              <a:t>40</a:t>
            </a:fld>
            <a:endParaRPr lang="en-US" altLang="en-US" sz="1680" b="0">
              <a:latin typeface="Times New Roman" panose="02020603050405020304" pitchFamily="18" charset="0"/>
            </a:endParaRPr>
          </a:p>
        </p:txBody>
      </p:sp>
      <p:sp>
        <p:nvSpPr>
          <p:cNvPr id="28675" name="Rectangle 4098"/>
          <p:cNvSpPr>
            <a:spLocks noGrp="1" noChangeArrowheads="1"/>
          </p:cNvSpPr>
          <p:nvPr>
            <p:ph type="ctrTitle"/>
          </p:nvPr>
        </p:nvSpPr>
        <p:spPr>
          <a:xfrm>
            <a:off x="0" y="2790866"/>
            <a:ext cx="9326880" cy="1143000"/>
          </a:xfrm>
        </p:spPr>
        <p:txBody>
          <a:bodyPr>
            <a:normAutofit/>
          </a:bodyPr>
          <a:lstStyle/>
          <a:p>
            <a:r>
              <a:rPr lang="en-US" altLang="en-US" sz="4320" dirty="0" smtClean="0">
                <a:solidFill>
                  <a:srgbClr val="C00000"/>
                </a:solidFill>
              </a:rPr>
              <a:t>Lesson </a:t>
            </a:r>
            <a:r>
              <a:rPr lang="en-US" altLang="en-US" sz="4320" dirty="0">
                <a:solidFill>
                  <a:srgbClr val="C00000"/>
                </a:solidFill>
              </a:rPr>
              <a:t>7</a:t>
            </a:r>
          </a:p>
        </p:txBody>
      </p:sp>
    </p:spTree>
    <p:extLst>
      <p:ext uri="{BB962C8B-B14F-4D97-AF65-F5344CB8AC3E}">
        <p14:creationId xmlns:p14="http://schemas.microsoft.com/office/powerpoint/2010/main" val="290979531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BD40C60-E71D-4640-B10F-A2CEF2BA2A02}" type="slidenum">
              <a:rPr lang="en-US" altLang="en-US" b="0">
                <a:latin typeface="Times New Roman" panose="02020603050405020304" pitchFamily="18" charset="0"/>
              </a:rPr>
              <a:pPr/>
              <a:t>41</a:t>
            </a:fld>
            <a:endParaRPr lang="en-US" altLang="en-US" b="0">
              <a:latin typeface="Times New Roman" panose="02020603050405020304" pitchFamily="18" charset="0"/>
            </a:endParaRPr>
          </a:p>
        </p:txBody>
      </p:sp>
      <p:sp>
        <p:nvSpPr>
          <p:cNvPr id="95235" name="Rectangle 3"/>
          <p:cNvSpPr>
            <a:spLocks noGrp="1" noChangeArrowheads="1"/>
          </p:cNvSpPr>
          <p:nvPr>
            <p:ph type="body" idx="1"/>
          </p:nvPr>
        </p:nvSpPr>
        <p:spPr>
          <a:xfrm>
            <a:off x="975360" y="1219200"/>
            <a:ext cx="10424160" cy="4876800"/>
          </a:xfrm>
        </p:spPr>
        <p:txBody>
          <a:bodyPr>
            <a:normAutofit lnSpcReduction="10000"/>
          </a:bodyPr>
          <a:lstStyle/>
          <a:p>
            <a:pPr marL="853440" indent="-853440">
              <a:buFontTx/>
              <a:buAutoNum type="romanUcPeriod"/>
              <a:tabLst>
                <a:tab pos="7475220" algn="l"/>
              </a:tabLst>
            </a:pPr>
            <a:r>
              <a:rPr lang="en-US" altLang="en-US" sz="3840" dirty="0"/>
              <a:t>Introduction  	</a:t>
            </a:r>
            <a:r>
              <a:rPr lang="en-US" altLang="en-US" sz="3840" dirty="0">
                <a:solidFill>
                  <a:srgbClr val="C00000"/>
                </a:solidFill>
              </a:rPr>
              <a:t>(1:1,2)</a:t>
            </a:r>
          </a:p>
          <a:p>
            <a:pPr marL="853440" indent="-853440">
              <a:buFontTx/>
              <a:buAutoNum type="romanUcPeriod"/>
              <a:tabLst>
                <a:tab pos="7475220" algn="l"/>
              </a:tabLst>
            </a:pPr>
            <a:r>
              <a:rPr lang="en-US" altLang="en-US" sz="3840" dirty="0"/>
              <a:t>The _________ __________	</a:t>
            </a:r>
            <a:r>
              <a:rPr lang="en-US" altLang="en-US" sz="3840" dirty="0">
                <a:solidFill>
                  <a:srgbClr val="C00000"/>
                </a:solidFill>
              </a:rPr>
              <a:t>(1:3-12)</a:t>
            </a:r>
          </a:p>
          <a:p>
            <a:pPr marL="853440" indent="-853440">
              <a:buFontTx/>
              <a:buAutoNum type="romanUcPeriod"/>
              <a:tabLst>
                <a:tab pos="7475220" algn="l"/>
              </a:tabLst>
            </a:pPr>
            <a:r>
              <a:rPr lang="en-US" altLang="en-US" sz="3840" dirty="0"/>
              <a:t>The _________ __Salvation 	</a:t>
            </a:r>
            <a:r>
              <a:rPr lang="en-US" altLang="en-US" sz="3840" dirty="0">
                <a:solidFill>
                  <a:srgbClr val="C00000"/>
                </a:solidFill>
              </a:rPr>
              <a:t>(1:13-2:10)</a:t>
            </a:r>
          </a:p>
          <a:p>
            <a:pPr marL="853440" indent="-853440">
              <a:buFontTx/>
              <a:buAutoNum type="romanUcPeriod"/>
              <a:tabLst>
                <a:tab pos="7475220" algn="l"/>
              </a:tabLst>
            </a:pPr>
            <a:r>
              <a:rPr lang="en-US" altLang="en-US" sz="3840" dirty="0"/>
              <a:t>The ______ __ ___Christian 	</a:t>
            </a:r>
            <a:r>
              <a:rPr lang="en-US" altLang="en-US" sz="3840" dirty="0">
                <a:solidFill>
                  <a:srgbClr val="C00000"/>
                </a:solidFill>
              </a:rPr>
              <a:t>(2:11-3:12)</a:t>
            </a:r>
          </a:p>
          <a:p>
            <a:pPr marL="853440" indent="-853440">
              <a:buFontTx/>
              <a:buAutoNum type="romanUcPeriod"/>
              <a:tabLst>
                <a:tab pos="7475220" algn="l"/>
              </a:tabLst>
            </a:pPr>
            <a:r>
              <a:rPr lang="en-US" altLang="en-US" sz="3840" dirty="0"/>
              <a:t>___________ as a Christian 	</a:t>
            </a:r>
            <a:r>
              <a:rPr lang="en-US" altLang="en-US" sz="3840" dirty="0">
                <a:solidFill>
                  <a:srgbClr val="C00000"/>
                </a:solidFill>
              </a:rPr>
              <a:t>(3:13-4:19)</a:t>
            </a:r>
          </a:p>
          <a:p>
            <a:pPr marL="853440" indent="-853440">
              <a:buFontTx/>
              <a:buAutoNum type="romanUcPeriod"/>
              <a:tabLst>
                <a:tab pos="7475220" algn="l"/>
              </a:tabLst>
            </a:pPr>
            <a:r>
              <a:rPr lang="en-US" altLang="en-US" sz="3840" dirty="0"/>
              <a:t>Exhortation to __________ 	</a:t>
            </a:r>
            <a:r>
              <a:rPr lang="en-US" altLang="en-US" sz="3840" dirty="0">
                <a:solidFill>
                  <a:srgbClr val="C00000"/>
                </a:solidFill>
              </a:rPr>
              <a:t>(5:1-5)</a:t>
            </a:r>
          </a:p>
          <a:p>
            <a:pPr marL="853440" indent="-853440">
              <a:buFontTx/>
              <a:buAutoNum type="romanUcPeriod"/>
              <a:tabLst>
                <a:tab pos="7475220" algn="l"/>
              </a:tabLst>
            </a:pPr>
            <a:r>
              <a:rPr lang="en-US" altLang="en-US" sz="3840" dirty="0"/>
              <a:t>Exhortations to _________ 	</a:t>
            </a:r>
            <a:r>
              <a:rPr lang="en-US" altLang="en-US" sz="3840" dirty="0">
                <a:solidFill>
                  <a:srgbClr val="C00000"/>
                </a:solidFill>
              </a:rPr>
              <a:t>(5:6-11)</a:t>
            </a:r>
          </a:p>
          <a:p>
            <a:pPr marL="853440" indent="-853440">
              <a:buFontTx/>
              <a:buAutoNum type="romanUcPeriod"/>
              <a:tabLst>
                <a:tab pos="7475220" algn="l"/>
              </a:tabLst>
            </a:pPr>
            <a:r>
              <a:rPr lang="en-US" altLang="en-US" sz="3840" dirty="0"/>
              <a:t>Conclusions 	</a:t>
            </a:r>
            <a:r>
              <a:rPr lang="en-US" altLang="en-US" sz="3840" dirty="0">
                <a:solidFill>
                  <a:srgbClr val="C00000"/>
                </a:solidFill>
              </a:rPr>
              <a:t>(5:12,13)</a:t>
            </a:r>
          </a:p>
        </p:txBody>
      </p:sp>
      <p:sp>
        <p:nvSpPr>
          <p:cNvPr id="95236" name="Title 1"/>
          <p:cNvSpPr txBox="1">
            <a:spLocks/>
          </p:cNvSpPr>
          <p:nvPr/>
        </p:nvSpPr>
        <p:spPr bwMode="auto">
          <a:xfrm>
            <a:off x="1615440" y="259080"/>
            <a:ext cx="960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4800" dirty="0">
                <a:solidFill>
                  <a:srgbClr val="C00000"/>
                </a:solidFill>
              </a:rPr>
              <a:t>1Peter -Quiz 7 – Fill in the ____</a:t>
            </a:r>
          </a:p>
        </p:txBody>
      </p:sp>
    </p:spTree>
    <p:extLst>
      <p:ext uri="{BB962C8B-B14F-4D97-AF65-F5344CB8AC3E}">
        <p14:creationId xmlns:p14="http://schemas.microsoft.com/office/powerpoint/2010/main" val="158053405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C6953B8-DC31-4D7C-8DA9-0E2A7F918626}" type="slidenum">
              <a:rPr lang="en-US" altLang="en-US" b="0">
                <a:latin typeface="Times New Roman" panose="02020603050405020304" pitchFamily="18" charset="0"/>
              </a:rPr>
              <a:pPr/>
              <a:t>42</a:t>
            </a:fld>
            <a:endParaRPr lang="en-US" altLang="en-US" b="0">
              <a:latin typeface="Times New Roman" panose="02020603050405020304" pitchFamily="18" charset="0"/>
            </a:endParaRPr>
          </a:p>
        </p:txBody>
      </p:sp>
      <p:sp>
        <p:nvSpPr>
          <p:cNvPr id="96259" name="Rectangle 3"/>
          <p:cNvSpPr>
            <a:spLocks noGrp="1" noChangeArrowheads="1"/>
          </p:cNvSpPr>
          <p:nvPr>
            <p:ph type="body" idx="1"/>
          </p:nvPr>
        </p:nvSpPr>
        <p:spPr>
          <a:xfrm>
            <a:off x="975360" y="1219200"/>
            <a:ext cx="10424160" cy="4876800"/>
          </a:xfrm>
        </p:spPr>
        <p:txBody>
          <a:bodyPr/>
          <a:lstStyle/>
          <a:p>
            <a:pPr marL="853440" indent="-853440">
              <a:buFontTx/>
              <a:buAutoNum type="romanUcPeriod"/>
              <a:tabLst>
                <a:tab pos="7475220" algn="l"/>
              </a:tabLst>
            </a:pPr>
            <a:r>
              <a:rPr lang="en-US" altLang="en-US" sz="3840" dirty="0"/>
              <a:t>Introduction  	</a:t>
            </a:r>
            <a:r>
              <a:rPr lang="en-US" altLang="en-US" sz="3840" dirty="0">
                <a:solidFill>
                  <a:srgbClr val="C00000"/>
                </a:solidFill>
              </a:rPr>
              <a:t>(1:1,2)</a:t>
            </a:r>
          </a:p>
          <a:p>
            <a:pPr marL="853440" indent="-853440">
              <a:buFontTx/>
              <a:buAutoNum type="romanUcPeriod"/>
              <a:tabLst>
                <a:tab pos="7475220" algn="l"/>
              </a:tabLst>
            </a:pPr>
            <a:r>
              <a:rPr lang="en-US" altLang="en-US" sz="3840" dirty="0"/>
              <a:t>The </a:t>
            </a:r>
            <a:r>
              <a:rPr lang="en-US" altLang="en-US" sz="3840" dirty="0">
                <a:solidFill>
                  <a:srgbClr val="0000FF"/>
                </a:solidFill>
              </a:rPr>
              <a:t>Great Salvation </a:t>
            </a:r>
            <a:r>
              <a:rPr lang="en-US" altLang="en-US" sz="3840" dirty="0"/>
              <a:t>	</a:t>
            </a:r>
            <a:r>
              <a:rPr lang="en-US" altLang="en-US" sz="3840" dirty="0">
                <a:solidFill>
                  <a:srgbClr val="C00000"/>
                </a:solidFill>
              </a:rPr>
              <a:t>(1:3-12)</a:t>
            </a:r>
          </a:p>
          <a:p>
            <a:pPr marL="853440" indent="-853440">
              <a:buFontTx/>
              <a:buAutoNum type="romanUcPeriod"/>
              <a:tabLst>
                <a:tab pos="7475220" algn="l"/>
              </a:tabLst>
            </a:pPr>
            <a:r>
              <a:rPr lang="en-US" altLang="en-US" sz="3840" dirty="0"/>
              <a:t>The </a:t>
            </a:r>
            <a:r>
              <a:rPr lang="en-US" altLang="en-US" sz="3840" dirty="0">
                <a:solidFill>
                  <a:srgbClr val="0000FF"/>
                </a:solidFill>
              </a:rPr>
              <a:t>Products of Salvation </a:t>
            </a:r>
            <a:r>
              <a:rPr lang="en-US" altLang="en-US" sz="3840" dirty="0"/>
              <a:t>	</a:t>
            </a:r>
            <a:r>
              <a:rPr lang="en-US" altLang="en-US" sz="3840" dirty="0">
                <a:solidFill>
                  <a:srgbClr val="C00000"/>
                </a:solidFill>
              </a:rPr>
              <a:t>(1:13-2:10)</a:t>
            </a:r>
          </a:p>
        </p:txBody>
      </p:sp>
      <p:sp>
        <p:nvSpPr>
          <p:cNvPr id="96260" name="Rectangle 2"/>
          <p:cNvSpPr>
            <a:spLocks noGrp="1" noChangeArrowheads="1"/>
          </p:cNvSpPr>
          <p:nvPr>
            <p:ph type="title"/>
          </p:nvPr>
        </p:nvSpPr>
        <p:spPr>
          <a:xfrm>
            <a:off x="795997" y="76737"/>
            <a:ext cx="10515600" cy="1325563"/>
          </a:xfrm>
        </p:spPr>
        <p:txBody>
          <a:bodyPr/>
          <a:lstStyle/>
          <a:p>
            <a:r>
              <a:rPr lang="en-US" altLang="en-US" dirty="0" smtClean="0">
                <a:solidFill>
                  <a:srgbClr val="C00000"/>
                </a:solidFill>
              </a:rPr>
              <a:t>Outline of I Peter</a:t>
            </a:r>
          </a:p>
        </p:txBody>
      </p:sp>
      <p:sp>
        <p:nvSpPr>
          <p:cNvPr id="5" name="Rectangle 4"/>
          <p:cNvSpPr>
            <a:spLocks noChangeArrowheads="1"/>
          </p:cNvSpPr>
          <p:nvPr/>
        </p:nvSpPr>
        <p:spPr bwMode="auto">
          <a:xfrm>
            <a:off x="2924671" y="2598898"/>
            <a:ext cx="5157274" cy="43961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Tree>
    <p:extLst>
      <p:ext uri="{BB962C8B-B14F-4D97-AF65-F5344CB8AC3E}">
        <p14:creationId xmlns:p14="http://schemas.microsoft.com/office/powerpoint/2010/main" val="25961289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F3D91D0-112B-4BE9-AB7C-4D598F07789B}" type="slidenum">
              <a:rPr lang="en-US" altLang="en-US" b="0">
                <a:latin typeface="Times New Roman" panose="02020603050405020304" pitchFamily="18" charset="0"/>
              </a:rPr>
              <a:pPr/>
              <a:t>43</a:t>
            </a:fld>
            <a:endParaRPr lang="en-US" altLang="en-US" b="0">
              <a:latin typeface="Times New Roman" panose="02020603050405020304" pitchFamily="18" charset="0"/>
            </a:endParaRPr>
          </a:p>
        </p:txBody>
      </p:sp>
      <p:sp>
        <p:nvSpPr>
          <p:cNvPr id="97298" name="Rectangle 2"/>
          <p:cNvSpPr>
            <a:spLocks noChangeArrowheads="1"/>
          </p:cNvSpPr>
          <p:nvPr/>
        </p:nvSpPr>
        <p:spPr bwMode="auto">
          <a:xfrm>
            <a:off x="778832" y="352029"/>
            <a:ext cx="1042416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160" dirty="0">
                <a:solidFill>
                  <a:srgbClr val="C00000"/>
                </a:solidFill>
              </a:rPr>
              <a:t>1 Peter 1:</a:t>
            </a:r>
          </a:p>
          <a:p>
            <a:pPr eaLnBrk="1" hangingPunct="1"/>
            <a:r>
              <a:rPr lang="en-US" altLang="en-US" sz="2160" dirty="0"/>
              <a:t>13 Therefore gird up the loins of your mind, be sober</a:t>
            </a:r>
            <a:r>
              <a:rPr lang="en-US" altLang="en-US" sz="2160" dirty="0">
                <a:solidFill>
                  <a:srgbClr val="0000FF"/>
                </a:solidFill>
              </a:rPr>
              <a:t>, and rest your hope fully upon the grace that is to be brought to you at the revelation of Jesus Christ; </a:t>
            </a:r>
          </a:p>
          <a:p>
            <a:pPr eaLnBrk="1" hangingPunct="1"/>
            <a:endParaRPr lang="en-US" altLang="en-US" sz="2160" dirty="0">
              <a:solidFill>
                <a:srgbClr val="0000FF"/>
              </a:solidFill>
            </a:endParaRPr>
          </a:p>
        </p:txBody>
      </p:sp>
      <p:sp>
        <p:nvSpPr>
          <p:cNvPr id="19" name="Rounded Rectangle 18"/>
          <p:cNvSpPr/>
          <p:nvPr/>
        </p:nvSpPr>
        <p:spPr bwMode="auto">
          <a:xfrm>
            <a:off x="1381675" y="4322525"/>
            <a:ext cx="8575905" cy="2287271"/>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20" name="TextBox 19"/>
          <p:cNvSpPr txBox="1"/>
          <p:nvPr/>
        </p:nvSpPr>
        <p:spPr>
          <a:xfrm>
            <a:off x="1539387" y="4966417"/>
            <a:ext cx="8109584" cy="978729"/>
          </a:xfrm>
          <a:prstGeom prst="rect">
            <a:avLst/>
          </a:prstGeom>
          <a:solidFill>
            <a:schemeClr val="bg1"/>
          </a:solidFill>
        </p:spPr>
        <p:txBody>
          <a:bodyPr>
            <a:spAutoFit/>
          </a:bodyPr>
          <a:lstStyle/>
          <a:p>
            <a:pPr eaLnBrk="1" hangingPunct="1">
              <a:defRPr/>
            </a:pPr>
            <a:r>
              <a:rPr lang="en-US" sz="2880" dirty="0">
                <a:solidFill>
                  <a:srgbClr val="C00000"/>
                </a:solidFill>
                <a:latin typeface="Arial" charset="0"/>
                <a:cs typeface="Arial" charset="0"/>
              </a:rPr>
              <a:t>Christ : Grace, Love, Mercy, Truth, Light, Holiness, Obedience, Resurrection  </a:t>
            </a:r>
          </a:p>
        </p:txBody>
      </p:sp>
      <p:sp>
        <p:nvSpPr>
          <p:cNvPr id="21" name="Rounded Rectangle 20"/>
          <p:cNvSpPr/>
          <p:nvPr/>
        </p:nvSpPr>
        <p:spPr bwMode="auto">
          <a:xfrm>
            <a:off x="4543734" y="1671402"/>
            <a:ext cx="2100890" cy="767786"/>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24" name="TextBox 23"/>
          <p:cNvSpPr txBox="1"/>
          <p:nvPr/>
        </p:nvSpPr>
        <p:spPr>
          <a:xfrm>
            <a:off x="5055247" y="1782316"/>
            <a:ext cx="1135380"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Hope</a:t>
            </a:r>
          </a:p>
        </p:txBody>
      </p:sp>
      <p:sp>
        <p:nvSpPr>
          <p:cNvPr id="25" name="Rounded Rectangle 24"/>
          <p:cNvSpPr/>
          <p:nvPr/>
        </p:nvSpPr>
        <p:spPr bwMode="auto">
          <a:xfrm>
            <a:off x="1381675" y="3307161"/>
            <a:ext cx="1687426" cy="915169"/>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26" name="TextBox 25"/>
          <p:cNvSpPr txBox="1"/>
          <p:nvPr/>
        </p:nvSpPr>
        <p:spPr>
          <a:xfrm>
            <a:off x="1701311" y="3524332"/>
            <a:ext cx="1137286"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Obey</a:t>
            </a:r>
          </a:p>
        </p:txBody>
      </p:sp>
      <p:sp>
        <p:nvSpPr>
          <p:cNvPr id="27" name="Rounded Rectangle 26"/>
          <p:cNvSpPr/>
          <p:nvPr/>
        </p:nvSpPr>
        <p:spPr bwMode="auto">
          <a:xfrm>
            <a:off x="4678827" y="3316686"/>
            <a:ext cx="1638300"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28" name="TextBox 27"/>
          <p:cNvSpPr txBox="1"/>
          <p:nvPr/>
        </p:nvSpPr>
        <p:spPr>
          <a:xfrm>
            <a:off x="4911237" y="3591007"/>
            <a:ext cx="1137284"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Holy</a:t>
            </a:r>
          </a:p>
        </p:txBody>
      </p:sp>
      <p:sp>
        <p:nvSpPr>
          <p:cNvPr id="29" name="Rounded Rectangle 28"/>
          <p:cNvSpPr/>
          <p:nvPr/>
        </p:nvSpPr>
        <p:spPr bwMode="auto">
          <a:xfrm>
            <a:off x="6317127" y="3316686"/>
            <a:ext cx="1543171"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30" name="TextBox 29"/>
          <p:cNvSpPr txBox="1"/>
          <p:nvPr/>
        </p:nvSpPr>
        <p:spPr>
          <a:xfrm>
            <a:off x="6549537" y="3591007"/>
            <a:ext cx="1135380"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Fear</a:t>
            </a:r>
          </a:p>
        </p:txBody>
      </p:sp>
      <p:sp>
        <p:nvSpPr>
          <p:cNvPr id="31" name="Rounded Rectangle 30"/>
          <p:cNvSpPr/>
          <p:nvPr/>
        </p:nvSpPr>
        <p:spPr bwMode="auto">
          <a:xfrm>
            <a:off x="3069101" y="3316686"/>
            <a:ext cx="1609726"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32" name="TextBox 31"/>
          <p:cNvSpPr txBox="1"/>
          <p:nvPr/>
        </p:nvSpPr>
        <p:spPr>
          <a:xfrm>
            <a:off x="3311037" y="3552907"/>
            <a:ext cx="1137284"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New</a:t>
            </a:r>
          </a:p>
        </p:txBody>
      </p:sp>
      <p:sp>
        <p:nvSpPr>
          <p:cNvPr id="33" name="Right Brace 32"/>
          <p:cNvSpPr>
            <a:spLocks/>
          </p:cNvSpPr>
          <p:nvPr/>
        </p:nvSpPr>
        <p:spPr bwMode="auto">
          <a:xfrm rot="-5400000">
            <a:off x="5236866" y="-68546"/>
            <a:ext cx="772142" cy="5979271"/>
          </a:xfrm>
          <a:prstGeom prst="rightBrace">
            <a:avLst>
              <a:gd name="adj1" fmla="val 8333"/>
              <a:gd name="adj2" fmla="val 50241"/>
            </a:avLst>
          </a:prstGeom>
          <a:noFill/>
          <a:ln w="76200" algn="ctr">
            <a:solidFill>
              <a:srgbClr val="FFFF00"/>
            </a:solidFill>
            <a:round/>
            <a:headEnd/>
            <a:tailEnd/>
          </a:ln>
          <a:effectLs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sp>
        <p:nvSpPr>
          <p:cNvPr id="34" name="Rounded Rectangle 33"/>
          <p:cNvSpPr/>
          <p:nvPr/>
        </p:nvSpPr>
        <p:spPr bwMode="auto">
          <a:xfrm>
            <a:off x="7860298" y="3316686"/>
            <a:ext cx="1657229" cy="905644"/>
          </a:xfrm>
          <a:prstGeom prst="roundRect">
            <a:avLst/>
          </a:prstGeom>
          <a:pattFill prst="horzBrick">
            <a:fgClr>
              <a:srgbClr val="DDDDDD"/>
            </a:fgClr>
            <a:bgClr>
              <a:schemeClr val="accent5">
                <a:lumMod val="25000"/>
              </a:schemeClr>
            </a:bgClr>
          </a:pattFill>
          <a:ln w="9525" cap="flat" cmpd="sng" algn="ctr">
            <a:solidFill>
              <a:schemeClr val="tx1"/>
            </a:solidFill>
            <a:prstDash val="solid"/>
            <a:round/>
            <a:headEnd type="none" w="med" len="med"/>
            <a:tailEnd type="none" w="med" len="med"/>
          </a:ln>
          <a:effectLst/>
          <a:extLst/>
        </p:spPr>
        <p:txBody>
          <a:bodyPr wrap="square">
            <a:spAutoFit/>
          </a:bodyPr>
          <a:lstStyle/>
          <a:p>
            <a:pPr>
              <a:defRPr/>
            </a:pPr>
            <a:endParaRPr lang="en-US" sz="2160">
              <a:cs typeface="Arial" charset="0"/>
            </a:endParaRPr>
          </a:p>
        </p:txBody>
      </p:sp>
      <p:sp>
        <p:nvSpPr>
          <p:cNvPr id="35" name="TextBox 34"/>
          <p:cNvSpPr txBox="1"/>
          <p:nvPr/>
        </p:nvSpPr>
        <p:spPr>
          <a:xfrm>
            <a:off x="8037341" y="3591007"/>
            <a:ext cx="1137286" cy="535531"/>
          </a:xfrm>
          <a:prstGeom prst="rect">
            <a:avLst/>
          </a:prstGeom>
          <a:solidFill>
            <a:schemeClr val="bg1"/>
          </a:solidFill>
        </p:spPr>
        <p:txBody>
          <a:bodyPr>
            <a:spAutoFit/>
          </a:bodyPr>
          <a:lstStyle/>
          <a:p>
            <a:pPr eaLnBrk="1" hangingPunct="1">
              <a:defRPr/>
            </a:pPr>
            <a:r>
              <a:rPr lang="en-US" sz="2880" dirty="0">
                <a:solidFill>
                  <a:srgbClr val="00B050"/>
                </a:solidFill>
                <a:latin typeface="Arial" charset="0"/>
                <a:cs typeface="Arial" charset="0"/>
              </a:rPr>
              <a:t>Love</a:t>
            </a:r>
          </a:p>
        </p:txBody>
      </p:sp>
    </p:spTree>
    <p:extLst>
      <p:ext uri="{BB962C8B-B14F-4D97-AF65-F5344CB8AC3E}">
        <p14:creationId xmlns:p14="http://schemas.microsoft.com/office/powerpoint/2010/main" val="240544322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2D12DBE-3378-44C4-A275-7DD64E9FAC0D}" type="slidenum">
              <a:rPr lang="en-US" altLang="en-US" b="0">
                <a:latin typeface="Times New Roman" panose="02020603050405020304" pitchFamily="18" charset="0"/>
              </a:rPr>
              <a:pPr/>
              <a:t>44</a:t>
            </a:fld>
            <a:endParaRPr lang="en-US" altLang="en-US" b="0" dirty="0">
              <a:latin typeface="Times New Roman" panose="02020603050405020304" pitchFamily="18" charset="0"/>
            </a:endParaRPr>
          </a:p>
        </p:txBody>
      </p:sp>
      <p:sp>
        <p:nvSpPr>
          <p:cNvPr id="98307" name="Rectangle 3"/>
          <p:cNvSpPr>
            <a:spLocks noGrp="1" noChangeArrowheads="1"/>
          </p:cNvSpPr>
          <p:nvPr>
            <p:ph type="body" idx="1"/>
          </p:nvPr>
        </p:nvSpPr>
        <p:spPr>
          <a:xfrm>
            <a:off x="975360" y="1219200"/>
            <a:ext cx="10424160" cy="4876800"/>
          </a:xfrm>
        </p:spPr>
        <p:txBody>
          <a:bodyPr>
            <a:normAutofit lnSpcReduction="10000"/>
          </a:bodyPr>
          <a:lstStyle/>
          <a:p>
            <a:pPr marL="853440" indent="-853440">
              <a:buFontTx/>
              <a:buAutoNum type="romanUcPeriod"/>
              <a:tabLst>
                <a:tab pos="7475220" algn="l"/>
              </a:tabLst>
            </a:pPr>
            <a:r>
              <a:rPr lang="en-US" altLang="en-US" sz="3840" dirty="0"/>
              <a:t>Introduction  	</a:t>
            </a:r>
            <a:r>
              <a:rPr lang="en-US" altLang="en-US" sz="3840" dirty="0">
                <a:solidFill>
                  <a:srgbClr val="C00000"/>
                </a:solidFill>
              </a:rPr>
              <a:t>(1:1,2)</a:t>
            </a:r>
          </a:p>
          <a:p>
            <a:pPr marL="853440" indent="-853440">
              <a:buFontTx/>
              <a:buAutoNum type="romanUcPeriod"/>
              <a:tabLst>
                <a:tab pos="7475220" algn="l"/>
              </a:tabLst>
            </a:pPr>
            <a:r>
              <a:rPr lang="en-US" altLang="en-US" sz="3840" dirty="0"/>
              <a:t>The </a:t>
            </a:r>
            <a:r>
              <a:rPr lang="en-US" altLang="en-US" sz="3840" dirty="0">
                <a:solidFill>
                  <a:srgbClr val="0000FF"/>
                </a:solidFill>
              </a:rPr>
              <a:t>Great Salvation </a:t>
            </a:r>
            <a:r>
              <a:rPr lang="en-US" altLang="en-US" sz="3840" dirty="0"/>
              <a:t>	</a:t>
            </a:r>
            <a:r>
              <a:rPr lang="en-US" altLang="en-US" sz="3840" dirty="0">
                <a:solidFill>
                  <a:srgbClr val="C00000"/>
                </a:solidFill>
              </a:rPr>
              <a:t>(1:3-12)</a:t>
            </a:r>
          </a:p>
          <a:p>
            <a:pPr marL="853440" indent="-853440">
              <a:buFontTx/>
              <a:buAutoNum type="romanUcPeriod"/>
              <a:tabLst>
                <a:tab pos="7475220" algn="l"/>
              </a:tabLst>
            </a:pPr>
            <a:r>
              <a:rPr lang="en-US" altLang="en-US" sz="3840" dirty="0"/>
              <a:t>The </a:t>
            </a:r>
            <a:r>
              <a:rPr lang="en-US" altLang="en-US" sz="3840" dirty="0">
                <a:solidFill>
                  <a:srgbClr val="0000FF"/>
                </a:solidFill>
              </a:rPr>
              <a:t>Products of Salvation </a:t>
            </a:r>
            <a:r>
              <a:rPr lang="en-US" altLang="en-US" sz="3840" dirty="0"/>
              <a:t>	</a:t>
            </a:r>
            <a:r>
              <a:rPr lang="en-US" altLang="en-US" sz="3840" dirty="0">
                <a:solidFill>
                  <a:srgbClr val="C00000"/>
                </a:solidFill>
              </a:rPr>
              <a:t>(1:13-2:10)</a:t>
            </a:r>
          </a:p>
          <a:p>
            <a:pPr marL="853440" indent="-853440">
              <a:buFontTx/>
              <a:buAutoNum type="romanUcPeriod"/>
              <a:tabLst>
                <a:tab pos="7475220" algn="l"/>
              </a:tabLst>
            </a:pPr>
            <a:r>
              <a:rPr lang="en-US" altLang="en-US" sz="3840" dirty="0"/>
              <a:t>The </a:t>
            </a:r>
            <a:r>
              <a:rPr lang="en-US" altLang="en-US" sz="3840" dirty="0">
                <a:solidFill>
                  <a:srgbClr val="0000FF"/>
                </a:solidFill>
              </a:rPr>
              <a:t>Duties of the </a:t>
            </a:r>
            <a:r>
              <a:rPr lang="en-US" altLang="en-US" sz="3840" dirty="0"/>
              <a:t>Christian 	</a:t>
            </a:r>
            <a:r>
              <a:rPr lang="en-US" altLang="en-US" sz="3840" dirty="0">
                <a:solidFill>
                  <a:srgbClr val="C00000"/>
                </a:solidFill>
              </a:rPr>
              <a:t>(2:11-3:12)</a:t>
            </a:r>
          </a:p>
          <a:p>
            <a:pPr marL="853440" indent="-853440">
              <a:buFontTx/>
              <a:buAutoNum type="romanUcPeriod"/>
              <a:tabLst>
                <a:tab pos="7475220" algn="l"/>
              </a:tabLst>
            </a:pPr>
            <a:r>
              <a:rPr lang="en-US" altLang="en-US" sz="3840" dirty="0"/>
              <a:t> </a:t>
            </a:r>
            <a:r>
              <a:rPr lang="en-US" altLang="en-US" sz="3840" dirty="0">
                <a:solidFill>
                  <a:srgbClr val="0000FF"/>
                </a:solidFill>
              </a:rPr>
              <a:t>Suffering as a </a:t>
            </a:r>
            <a:r>
              <a:rPr lang="en-US" altLang="en-US" sz="3840" dirty="0"/>
              <a:t>Christian 	</a:t>
            </a:r>
            <a:r>
              <a:rPr lang="en-US" altLang="en-US" sz="3840" dirty="0">
                <a:solidFill>
                  <a:srgbClr val="C00000"/>
                </a:solidFill>
              </a:rPr>
              <a:t>(3:13-4:19)</a:t>
            </a:r>
          </a:p>
          <a:p>
            <a:pPr marL="853440" indent="-853440">
              <a:buFontTx/>
              <a:buAutoNum type="romanUcPeriod"/>
              <a:tabLst>
                <a:tab pos="7475220" algn="l"/>
              </a:tabLst>
            </a:pPr>
            <a:r>
              <a:rPr lang="en-US" altLang="en-US" sz="3840" dirty="0"/>
              <a:t>Exhortation to </a:t>
            </a:r>
            <a:r>
              <a:rPr lang="en-US" altLang="en-US" sz="3840" dirty="0">
                <a:solidFill>
                  <a:srgbClr val="0000FF"/>
                </a:solidFill>
              </a:rPr>
              <a:t>Shepherds</a:t>
            </a:r>
            <a:r>
              <a:rPr lang="en-US" altLang="en-US" sz="3840" dirty="0">
                <a:solidFill>
                  <a:srgbClr val="00FF00"/>
                </a:solidFill>
              </a:rPr>
              <a:t> </a:t>
            </a:r>
            <a:r>
              <a:rPr lang="en-US" altLang="en-US" sz="3840" dirty="0"/>
              <a:t>	</a:t>
            </a:r>
            <a:r>
              <a:rPr lang="en-US" altLang="en-US" sz="3840" dirty="0">
                <a:solidFill>
                  <a:srgbClr val="C00000"/>
                </a:solidFill>
              </a:rPr>
              <a:t>(5:1-5)</a:t>
            </a:r>
          </a:p>
          <a:p>
            <a:pPr marL="853440" indent="-853440">
              <a:buFontTx/>
              <a:buAutoNum type="romanUcPeriod"/>
              <a:tabLst>
                <a:tab pos="7475220" algn="l"/>
              </a:tabLst>
            </a:pPr>
            <a:r>
              <a:rPr lang="en-US" altLang="en-US" sz="3840" dirty="0"/>
              <a:t>Exhortations to </a:t>
            </a:r>
            <a:r>
              <a:rPr lang="en-US" altLang="en-US" sz="3840" dirty="0">
                <a:solidFill>
                  <a:srgbClr val="0000FF"/>
                </a:solidFill>
              </a:rPr>
              <a:t>Soldiers</a:t>
            </a:r>
            <a:r>
              <a:rPr lang="en-US" altLang="en-US" sz="3840" dirty="0">
                <a:solidFill>
                  <a:srgbClr val="00FF00"/>
                </a:solidFill>
              </a:rPr>
              <a:t> </a:t>
            </a:r>
            <a:r>
              <a:rPr lang="en-US" altLang="en-US" sz="3840" dirty="0"/>
              <a:t>	</a:t>
            </a:r>
            <a:r>
              <a:rPr lang="en-US" altLang="en-US" sz="3840" dirty="0">
                <a:solidFill>
                  <a:srgbClr val="C00000"/>
                </a:solidFill>
              </a:rPr>
              <a:t>(5:6-11)</a:t>
            </a:r>
          </a:p>
          <a:p>
            <a:pPr marL="853440" indent="-853440">
              <a:buFontTx/>
              <a:buAutoNum type="romanUcPeriod"/>
              <a:tabLst>
                <a:tab pos="7475220" algn="l"/>
              </a:tabLst>
            </a:pPr>
            <a:r>
              <a:rPr lang="en-US" altLang="en-US" sz="3840" dirty="0"/>
              <a:t>Conclusions 	</a:t>
            </a:r>
            <a:r>
              <a:rPr lang="en-US" altLang="en-US" sz="3840" dirty="0">
                <a:solidFill>
                  <a:srgbClr val="C00000"/>
                </a:solidFill>
              </a:rPr>
              <a:t>(5:12,13)</a:t>
            </a:r>
          </a:p>
        </p:txBody>
      </p:sp>
      <p:sp>
        <p:nvSpPr>
          <p:cNvPr id="98308" name="Rectangle 2"/>
          <p:cNvSpPr>
            <a:spLocks noGrp="1" noChangeArrowheads="1"/>
          </p:cNvSpPr>
          <p:nvPr>
            <p:ph type="title"/>
          </p:nvPr>
        </p:nvSpPr>
        <p:spPr/>
        <p:txBody>
          <a:bodyPr/>
          <a:lstStyle/>
          <a:p>
            <a:r>
              <a:rPr lang="en-US" altLang="en-US" smtClean="0"/>
              <a:t>Outline of I Peter</a:t>
            </a:r>
          </a:p>
        </p:txBody>
      </p:sp>
      <p:sp>
        <p:nvSpPr>
          <p:cNvPr id="2" name="Rectangle 1"/>
          <p:cNvSpPr>
            <a:spLocks noChangeArrowheads="1"/>
          </p:cNvSpPr>
          <p:nvPr/>
        </p:nvSpPr>
        <p:spPr bwMode="auto">
          <a:xfrm>
            <a:off x="2904978" y="2996418"/>
            <a:ext cx="2975024" cy="5073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6" name="Rectangle 5"/>
          <p:cNvSpPr>
            <a:spLocks noChangeArrowheads="1"/>
          </p:cNvSpPr>
          <p:nvPr/>
        </p:nvSpPr>
        <p:spPr bwMode="auto">
          <a:xfrm>
            <a:off x="1913207" y="3605997"/>
            <a:ext cx="2335236" cy="50681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7" name="Rectangle 6"/>
          <p:cNvSpPr>
            <a:spLocks noChangeArrowheads="1"/>
          </p:cNvSpPr>
          <p:nvPr/>
        </p:nvSpPr>
        <p:spPr bwMode="auto">
          <a:xfrm>
            <a:off x="5316123" y="4162767"/>
            <a:ext cx="2674326" cy="53584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8" name="Rectangle 7"/>
          <p:cNvSpPr>
            <a:spLocks noChangeArrowheads="1"/>
          </p:cNvSpPr>
          <p:nvPr/>
        </p:nvSpPr>
        <p:spPr bwMode="auto">
          <a:xfrm>
            <a:off x="5542376" y="4746593"/>
            <a:ext cx="2611023" cy="52175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Tree>
    <p:extLst>
      <p:ext uri="{BB962C8B-B14F-4D97-AF65-F5344CB8AC3E}">
        <p14:creationId xmlns:p14="http://schemas.microsoft.com/office/powerpoint/2010/main" val="26649722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EE37C376-32B1-4902-BFF6-278EBFF9C10E}"/>
              </a:ext>
            </a:extLst>
          </p:cNvPr>
          <p:cNvSpPr>
            <a:spLocks noGrp="1"/>
          </p:cNvSpPr>
          <p:nvPr>
            <p:ph type="title"/>
          </p:nvPr>
        </p:nvSpPr>
        <p:spPr>
          <a:xfrm>
            <a:off x="92766" y="1232452"/>
            <a:ext cx="2610678" cy="2196548"/>
          </a:xfrm>
          <a:solidFill>
            <a:schemeClr val="accent4">
              <a:lumMod val="40000"/>
              <a:lumOff val="60000"/>
              <a:alpha val="50000"/>
            </a:schemeClr>
          </a:solidFill>
        </p:spPr>
        <p:txBody>
          <a:bodyPr>
            <a:normAutofit/>
          </a:bodyPr>
          <a:lstStyle/>
          <a:p>
            <a:r>
              <a:rPr lang="en-US" altLang="en-US" sz="4320" dirty="0"/>
              <a:t>Class Schedule</a:t>
            </a:r>
          </a:p>
        </p:txBody>
      </p:sp>
      <p:sp>
        <p:nvSpPr>
          <p:cNvPr id="4099" name="Slide Number Placeholder 3">
            <a:extLst>
              <a:ext uri="{FF2B5EF4-FFF2-40B4-BE49-F238E27FC236}">
                <a16:creationId xmlns:a16="http://schemas.microsoft.com/office/drawing/2014/main" xmlns="" id="{AEC6505E-10D5-4FA8-A83E-380AF447AB5A}"/>
              </a:ext>
            </a:extLst>
          </p:cNvPr>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3FD1AB7-34BA-49EF-82B1-A973A658D486}" type="slidenum">
              <a:rPr lang="en-US" altLang="en-US" b="0">
                <a:latin typeface="Times New Roman" panose="02020603050405020304" pitchFamily="18" charset="0"/>
              </a:rPr>
              <a:pPr/>
              <a:t>45</a:t>
            </a:fld>
            <a:endParaRPr lang="en-US" altLang="en-US" b="0">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0093D110-B0CD-44AD-A854-DE817BBA9AB3}"/>
              </a:ext>
            </a:extLst>
          </p:cNvPr>
          <p:cNvGraphicFramePr>
            <a:graphicFrameLocks noGrp="1"/>
          </p:cNvGraphicFramePr>
          <p:nvPr>
            <p:extLst>
              <p:ext uri="{D42A27DB-BD31-4B8C-83A1-F6EECF244321}">
                <p14:modId xmlns:p14="http://schemas.microsoft.com/office/powerpoint/2010/main" val="1505252473"/>
              </p:ext>
            </p:extLst>
          </p:nvPr>
        </p:nvGraphicFramePr>
        <p:xfrm>
          <a:off x="3032760" y="547687"/>
          <a:ext cx="7223760" cy="6018658"/>
        </p:xfrm>
        <a:graphic>
          <a:graphicData uri="http://schemas.openxmlformats.org/drawingml/2006/table">
            <a:tbl>
              <a:tblPr/>
              <a:tblGrid>
                <a:gridCol w="817246">
                  <a:extLst>
                    <a:ext uri="{9D8B030D-6E8A-4147-A177-3AD203B41FA5}">
                      <a16:colId xmlns:a16="http://schemas.microsoft.com/office/drawing/2014/main" xmlns="" val="20000"/>
                    </a:ext>
                  </a:extLst>
                </a:gridCol>
                <a:gridCol w="3937634">
                  <a:extLst>
                    <a:ext uri="{9D8B030D-6E8A-4147-A177-3AD203B41FA5}">
                      <a16:colId xmlns:a16="http://schemas.microsoft.com/office/drawing/2014/main" xmlns="" val="20001"/>
                    </a:ext>
                  </a:extLst>
                </a:gridCol>
                <a:gridCol w="2468880">
                  <a:extLst>
                    <a:ext uri="{9D8B030D-6E8A-4147-A177-3AD203B41FA5}">
                      <a16:colId xmlns:a16="http://schemas.microsoft.com/office/drawing/2014/main" xmlns="" val="20002"/>
                    </a:ext>
                  </a:extLst>
                </a:gridCol>
              </a:tblGrid>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Lesson</a:t>
                      </a:r>
                      <a:endParaRPr kumimoji="0" lang="en-US" sz="1600" b="0" i="0" u="none" strike="noStrike" cap="none" normalizeH="0" baseline="0" dirty="0">
                        <a:ln>
                          <a:noFill/>
                        </a:ln>
                        <a:solidFill>
                          <a:srgbClr val="FF00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Title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68263"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Date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extLst>
                  <a:ext uri="{0D108BD9-81ED-4DB2-BD59-A6C34878D82A}">
                    <a16:rowId xmlns:a16="http://schemas.microsoft.com/office/drawing/2014/main" xmlns="" val="10000"/>
                  </a:ext>
                </a:extLst>
              </a:tr>
              <a:tr h="40957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 Peter</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62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Great Salvation  (I Pet 1:1-12)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8,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Products of Salvation  (I Peter 1:13-2:10)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4</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Duties of the Christian                                   (I Peter 2:11-3:12)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1" dirty="0">
                          <a:solidFill>
                            <a:schemeClr val="tx1"/>
                          </a:solidFill>
                          <a:effectLst/>
                          <a:latin typeface="+mn-lt"/>
                          <a:ea typeface="Times New Roman" panose="02020603050405020304" pitchFamily="18" charset="0"/>
                          <a:cs typeface="Courier New" panose="02070309020205020404" pitchFamily="49" charset="0"/>
                        </a:rPr>
                        <a:t>Jan 15,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5</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Suffering  (I Peter 3:13-4:19)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6</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Exhortations to Elders and Soldiers                     (I Peter 5:1-13)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C00000"/>
                          </a:solidFill>
                          <a:effectLst/>
                          <a:latin typeface="Calibri" pitchFamily="34" charset="0"/>
                          <a:cs typeface="Times New Roman" pitchFamily="18" charset="0"/>
                        </a:rPr>
                        <a:t>7</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C00000"/>
                          </a:solidFill>
                          <a:effectLst/>
                          <a:latin typeface="Calibri" pitchFamily="34" charset="0"/>
                          <a:cs typeface="Times New Roman" pitchFamily="18" charset="0"/>
                        </a:rPr>
                        <a:t>Introduction to II Peter and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rgbClr val="C00000"/>
                          </a:solidFill>
                          <a:effectLst/>
                          <a:latin typeface="+mn-lt"/>
                          <a:ea typeface="Times New Roman" panose="02020603050405020304" pitchFamily="18" charset="0"/>
                          <a:cs typeface="Courier New" panose="02070309020205020404" pitchFamily="49" charset="0"/>
                        </a:rPr>
                        <a:t>Jan 26,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8</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Call to Growth  (II Peter 1:1-21)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(II Peter 2:1-22)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Coming of the Lord  (II Peter 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Persecution and Ideological Struggles  </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Review</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04800">
                <a:tc>
                  <a:txBody>
                    <a:bodyPr/>
                    <a:lstStyle/>
                    <a:p>
                      <a:endParaRPr lang="en-US"/>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endParaRPr lang="en-US" sz="1600" b="0" dirty="0">
                        <a:solidFill>
                          <a:schemeClr val="tx1"/>
                        </a:solidFill>
                        <a:effectLst/>
                        <a:latin typeface="+mn-lt"/>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24403597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416" y="4675806"/>
            <a:ext cx="11508260" cy="1783174"/>
          </a:xfrm>
          <a:prstGeom prst="rect">
            <a:avLst/>
          </a:prstGeom>
          <a:noFill/>
          <a:ln w="666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6596B5-75F3-491C-8416-3B4ADC5C8136}" type="slidenum">
              <a:rPr lang="en-US" altLang="en-US" sz="1320" b="0">
                <a:latin typeface="Times New Roman" panose="02020603050405020304" pitchFamily="18" charset="0"/>
              </a:rPr>
              <a:pPr/>
              <a:t>46</a:t>
            </a:fld>
            <a:endParaRPr lang="en-US" altLang="en-US" sz="1320" b="0">
              <a:latin typeface="Times New Roman" panose="02020603050405020304" pitchFamily="18" charset="0"/>
            </a:endParaRPr>
          </a:p>
        </p:txBody>
      </p:sp>
      <p:sp>
        <p:nvSpPr>
          <p:cNvPr id="78851" name="Rectangle 1026"/>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C00000"/>
                </a:solidFill>
              </a:rPr>
              <a:t>The Persecution Described </a:t>
            </a:r>
            <a:r>
              <a:rPr lang="en-US" altLang="en-US" sz="2880" dirty="0">
                <a:solidFill>
                  <a:srgbClr val="C00000"/>
                </a:solidFill>
              </a:rPr>
              <a:t>(First Peter</a:t>
            </a:r>
            <a:r>
              <a:rPr lang="en-US" altLang="en-US" sz="2880" dirty="0"/>
              <a:t>)</a:t>
            </a:r>
          </a:p>
        </p:txBody>
      </p:sp>
      <p:sp>
        <p:nvSpPr>
          <p:cNvPr id="31748" name="Text Box 1028"/>
          <p:cNvSpPr txBox="1">
            <a:spLocks noChangeArrowheads="1"/>
          </p:cNvSpPr>
          <p:nvPr/>
        </p:nvSpPr>
        <p:spPr bwMode="auto">
          <a:xfrm>
            <a:off x="395416" y="851628"/>
            <a:ext cx="50673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 </a:t>
            </a:r>
            <a:r>
              <a:rPr lang="en-US" altLang="en-US" sz="1920" dirty="0">
                <a:solidFill>
                  <a:srgbClr val="FF0000"/>
                </a:solidFill>
              </a:rPr>
              <a:t>Speak Against You as Evil Doers </a:t>
            </a:r>
            <a:r>
              <a:rPr lang="en-US" altLang="en-US" sz="1920" dirty="0"/>
              <a:t>(2:12)</a:t>
            </a:r>
          </a:p>
          <a:p>
            <a:pPr lvl="1">
              <a:buFontTx/>
              <a:buChar char="•"/>
            </a:pPr>
            <a:r>
              <a:rPr lang="en-US" altLang="en-US" sz="1920" b="0" dirty="0"/>
              <a:t>A </a:t>
            </a:r>
            <a:r>
              <a:rPr lang="en-US" altLang="en-US" sz="1920" b="0" dirty="0">
                <a:solidFill>
                  <a:schemeClr val="folHlink"/>
                </a:solidFill>
              </a:rPr>
              <a:t>Result of Abstaining from Fleshly Lusts</a:t>
            </a:r>
            <a:r>
              <a:rPr lang="en-US" altLang="en-US" sz="1920" b="0" dirty="0"/>
              <a:t> (12)</a:t>
            </a:r>
          </a:p>
          <a:p>
            <a:pPr lvl="1">
              <a:buFontTx/>
              <a:buChar char="•"/>
            </a:pPr>
            <a:r>
              <a:rPr lang="en-US" altLang="en-US" sz="1920" b="0" dirty="0"/>
              <a:t>Good </a:t>
            </a:r>
            <a:r>
              <a:rPr lang="en-US" altLang="en-US" sz="1920" b="0" dirty="0">
                <a:solidFill>
                  <a:schemeClr val="folHlink"/>
                </a:solidFill>
              </a:rPr>
              <a:t>Works Beheld by Gentiles</a:t>
            </a:r>
            <a:r>
              <a:rPr lang="en-US" altLang="en-US" sz="1920" b="0" dirty="0"/>
              <a:t> (12)</a:t>
            </a:r>
          </a:p>
        </p:txBody>
      </p:sp>
      <p:sp>
        <p:nvSpPr>
          <p:cNvPr id="31751" name="Text Box 1031"/>
          <p:cNvSpPr txBox="1">
            <a:spLocks noChangeArrowheads="1"/>
          </p:cNvSpPr>
          <p:nvPr/>
        </p:nvSpPr>
        <p:spPr bwMode="auto">
          <a:xfrm>
            <a:off x="395416" y="4884129"/>
            <a:ext cx="5303520"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Suffer </a:t>
            </a:r>
            <a:r>
              <a:rPr lang="en-US" altLang="en-US" sz="1920" dirty="0">
                <a:solidFill>
                  <a:srgbClr val="FF0000"/>
                </a:solidFill>
              </a:rPr>
              <a:t>for Righteousness </a:t>
            </a:r>
            <a:r>
              <a:rPr lang="en-US" altLang="en-US" sz="1920" dirty="0"/>
              <a:t>(3:14)</a:t>
            </a:r>
          </a:p>
          <a:p>
            <a:pPr lvl="1">
              <a:buFontTx/>
              <a:buChar char="•"/>
            </a:pPr>
            <a:r>
              <a:rPr lang="en-US" altLang="en-US" sz="1920" b="0" dirty="0"/>
              <a:t>Zealous of What is Good (13)</a:t>
            </a:r>
          </a:p>
        </p:txBody>
      </p:sp>
      <p:sp>
        <p:nvSpPr>
          <p:cNvPr id="31752" name="Text Box 1032"/>
          <p:cNvSpPr txBox="1">
            <a:spLocks noChangeArrowheads="1"/>
          </p:cNvSpPr>
          <p:nvPr/>
        </p:nvSpPr>
        <p:spPr bwMode="auto">
          <a:xfrm>
            <a:off x="6005384" y="2980144"/>
            <a:ext cx="512064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Spoken Against</a:t>
            </a:r>
            <a:r>
              <a:rPr lang="en-US" altLang="en-US" sz="1920" dirty="0">
                <a:solidFill>
                  <a:schemeClr val="folHlink"/>
                </a:solidFill>
              </a:rPr>
              <a:t>;  </a:t>
            </a:r>
            <a:r>
              <a:rPr lang="en-US" altLang="en-US" sz="1920" dirty="0">
                <a:solidFill>
                  <a:srgbClr val="FF0000"/>
                </a:solidFill>
              </a:rPr>
              <a:t>Good Manner of Life Reviled</a:t>
            </a:r>
            <a:r>
              <a:rPr lang="en-US" altLang="en-US" sz="1920" dirty="0"/>
              <a:t> (16)</a:t>
            </a:r>
          </a:p>
          <a:p>
            <a:pPr lvl="1">
              <a:buFontTx/>
              <a:buChar char="•"/>
            </a:pPr>
            <a:r>
              <a:rPr lang="en-US" altLang="en-US" sz="1920" b="0" dirty="0"/>
              <a:t>Suffer </a:t>
            </a:r>
            <a:r>
              <a:rPr lang="en-US" altLang="en-US" sz="1920" b="0" dirty="0">
                <a:solidFill>
                  <a:srgbClr val="FF0000"/>
                </a:solidFill>
              </a:rPr>
              <a:t>for Well-Doing </a:t>
            </a:r>
            <a:r>
              <a:rPr lang="en-US" altLang="en-US" sz="1920" b="0" dirty="0"/>
              <a:t>(17)</a:t>
            </a:r>
          </a:p>
        </p:txBody>
      </p:sp>
      <p:sp>
        <p:nvSpPr>
          <p:cNvPr id="31753" name="Text Box 1033"/>
          <p:cNvSpPr txBox="1">
            <a:spLocks noChangeArrowheads="1"/>
          </p:cNvSpPr>
          <p:nvPr/>
        </p:nvSpPr>
        <p:spPr bwMode="auto">
          <a:xfrm>
            <a:off x="494269" y="2980144"/>
            <a:ext cx="530352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Gentiles…</a:t>
            </a:r>
            <a:r>
              <a:rPr lang="en-US" altLang="en-US" sz="1920" dirty="0">
                <a:solidFill>
                  <a:schemeClr val="folHlink"/>
                </a:solidFill>
              </a:rPr>
              <a:t>Speak Evil of You</a:t>
            </a:r>
            <a:r>
              <a:rPr lang="en-US" altLang="en-US" sz="1920" dirty="0"/>
              <a:t> (4:4)</a:t>
            </a:r>
          </a:p>
          <a:p>
            <a:pPr lvl="1">
              <a:buFontTx/>
              <a:buChar char="•"/>
            </a:pPr>
            <a:r>
              <a:rPr lang="en-US" altLang="en-US" sz="1920" b="0" dirty="0"/>
              <a:t>You no Longer Live in Lust (2)</a:t>
            </a:r>
          </a:p>
          <a:p>
            <a:pPr lvl="1">
              <a:buFontTx/>
              <a:buChar char="•"/>
            </a:pPr>
            <a:r>
              <a:rPr lang="en-US" altLang="en-US" sz="1920" b="0" dirty="0"/>
              <a:t>They </a:t>
            </a:r>
            <a:r>
              <a:rPr lang="en-US" altLang="en-US" sz="1920" b="0" dirty="0">
                <a:solidFill>
                  <a:srgbClr val="FF0000"/>
                </a:solidFill>
              </a:rPr>
              <a:t>Think it Strange that You Do not Run with Them </a:t>
            </a:r>
            <a:r>
              <a:rPr lang="en-US" altLang="en-US" sz="1920" b="0" dirty="0"/>
              <a:t>(4)</a:t>
            </a:r>
          </a:p>
        </p:txBody>
      </p:sp>
      <p:sp>
        <p:nvSpPr>
          <p:cNvPr id="31754" name="Text Box 1034"/>
          <p:cNvSpPr txBox="1">
            <a:spLocks noChangeArrowheads="1"/>
          </p:cNvSpPr>
          <p:nvPr/>
        </p:nvSpPr>
        <p:spPr bwMode="auto">
          <a:xfrm>
            <a:off x="6219567" y="4884129"/>
            <a:ext cx="5577840" cy="1274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576263" indent="-236538"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1920" dirty="0"/>
              <a:t>Fiery Trial  (4:12)</a:t>
            </a:r>
          </a:p>
          <a:p>
            <a:pPr lvl="1">
              <a:buFontTx/>
              <a:buChar char="•"/>
            </a:pPr>
            <a:r>
              <a:rPr lang="en-US" altLang="en-US" sz="1920" b="0" dirty="0"/>
              <a:t>Partaker of Christ’s Suffering (13)</a:t>
            </a:r>
          </a:p>
          <a:p>
            <a:pPr lvl="1">
              <a:buFontTx/>
              <a:buChar char="•"/>
            </a:pPr>
            <a:r>
              <a:rPr lang="en-US" altLang="en-US" sz="1920" b="0" dirty="0">
                <a:solidFill>
                  <a:srgbClr val="FF0000"/>
                </a:solidFill>
              </a:rPr>
              <a:t>Reproached for Name of Christ</a:t>
            </a:r>
            <a:r>
              <a:rPr lang="en-US" altLang="en-US" sz="1920" b="0" dirty="0"/>
              <a:t> (14)</a:t>
            </a:r>
          </a:p>
          <a:p>
            <a:pPr lvl="1">
              <a:buFontTx/>
              <a:buChar char="•"/>
            </a:pPr>
            <a:r>
              <a:rPr lang="en-US" altLang="en-US" sz="1920" b="0" dirty="0">
                <a:solidFill>
                  <a:schemeClr val="folHlink"/>
                </a:solidFill>
              </a:rPr>
              <a:t>Suffer as a Christian</a:t>
            </a:r>
            <a:r>
              <a:rPr lang="en-US" altLang="en-US" sz="1920" b="0" dirty="0"/>
              <a:t> (16)</a:t>
            </a:r>
          </a:p>
        </p:txBody>
      </p:sp>
      <p:sp>
        <p:nvSpPr>
          <p:cNvPr id="2" name="Rectangle 1"/>
          <p:cNvSpPr/>
          <p:nvPr/>
        </p:nvSpPr>
        <p:spPr>
          <a:xfrm>
            <a:off x="395416" y="731426"/>
            <a:ext cx="11508260" cy="1783174"/>
          </a:xfrm>
          <a:prstGeom prst="rect">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5416" y="2652301"/>
            <a:ext cx="11508260" cy="1783174"/>
          </a:xfrm>
          <a:prstGeom prst="rect">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17558" y="1228299"/>
            <a:ext cx="3708466" cy="523220"/>
          </a:xfrm>
          <a:prstGeom prst="rect">
            <a:avLst/>
          </a:prstGeom>
          <a:noFill/>
        </p:spPr>
        <p:txBody>
          <a:bodyPr wrap="square" rtlCol="0">
            <a:spAutoFit/>
          </a:bodyPr>
          <a:lstStyle/>
          <a:p>
            <a:r>
              <a:rPr lang="en-US" sz="2800" b="1" dirty="0" smtClean="0">
                <a:solidFill>
                  <a:srgbClr val="0000FF"/>
                </a:solidFill>
              </a:rPr>
              <a:t>Misunderstanding</a:t>
            </a:r>
            <a:endParaRPr lang="en-US" sz="2800" b="1" dirty="0">
              <a:solidFill>
                <a:srgbClr val="0000FF"/>
              </a:solidFill>
            </a:endParaRPr>
          </a:p>
        </p:txBody>
      </p:sp>
      <p:sp>
        <p:nvSpPr>
          <p:cNvPr id="13" name="TextBox 12"/>
          <p:cNvSpPr txBox="1"/>
          <p:nvPr/>
        </p:nvSpPr>
        <p:spPr>
          <a:xfrm>
            <a:off x="4444934" y="3863987"/>
            <a:ext cx="3708466" cy="523220"/>
          </a:xfrm>
          <a:prstGeom prst="rect">
            <a:avLst/>
          </a:prstGeom>
          <a:noFill/>
        </p:spPr>
        <p:txBody>
          <a:bodyPr wrap="square" rtlCol="0">
            <a:spAutoFit/>
          </a:bodyPr>
          <a:lstStyle/>
          <a:p>
            <a:r>
              <a:rPr lang="en-US" sz="2800" b="1" dirty="0" smtClean="0">
                <a:solidFill>
                  <a:srgbClr val="00B050"/>
                </a:solidFill>
              </a:rPr>
              <a:t>Changed Conduct</a:t>
            </a:r>
            <a:endParaRPr lang="en-US" sz="2800" b="1" dirty="0">
              <a:solidFill>
                <a:srgbClr val="00B050"/>
              </a:solidFill>
            </a:endParaRPr>
          </a:p>
        </p:txBody>
      </p:sp>
      <p:sp>
        <p:nvSpPr>
          <p:cNvPr id="16" name="TextBox 15"/>
          <p:cNvSpPr txBox="1"/>
          <p:nvPr/>
        </p:nvSpPr>
        <p:spPr>
          <a:xfrm>
            <a:off x="3146029" y="5829834"/>
            <a:ext cx="3708466" cy="523220"/>
          </a:xfrm>
          <a:prstGeom prst="rect">
            <a:avLst/>
          </a:prstGeom>
          <a:noFill/>
        </p:spPr>
        <p:txBody>
          <a:bodyPr wrap="square" rtlCol="0">
            <a:spAutoFit/>
          </a:bodyPr>
          <a:lstStyle/>
          <a:p>
            <a:r>
              <a:rPr lang="en-US" sz="2800" b="1" dirty="0" smtClean="0">
                <a:solidFill>
                  <a:srgbClr val="7030A0"/>
                </a:solidFill>
              </a:rPr>
              <a:t>Standing as a Christian</a:t>
            </a:r>
            <a:endParaRPr lang="en-US" sz="2800" b="1" dirty="0">
              <a:solidFill>
                <a:srgbClr val="7030A0"/>
              </a:solidFill>
            </a:endParaRPr>
          </a:p>
        </p:txBody>
      </p:sp>
    </p:spTree>
    <p:extLst>
      <p:ext uri="{BB962C8B-B14F-4D97-AF65-F5344CB8AC3E}">
        <p14:creationId xmlns:p14="http://schemas.microsoft.com/office/powerpoint/2010/main" val="2521499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75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75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748" grpId="0"/>
      <p:bldP spid="31751" grpId="0"/>
      <p:bldP spid="31752" grpId="0"/>
      <p:bldP spid="31753" grpId="0"/>
      <p:bldP spid="31754" grpId="0"/>
      <p:bldP spid="2" grpId="0" animBg="1"/>
      <p:bldP spid="14" grpId="0" animBg="1"/>
      <p:bldP spid="3" grpId="0"/>
      <p:bldP spid="13"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108B986-3CAA-4A18-93DB-EC5A81FD78C0}" type="slidenum">
              <a:rPr lang="en-US" altLang="en-US" sz="1320" b="0">
                <a:latin typeface="Times New Roman" panose="02020603050405020304" pitchFamily="18" charset="0"/>
              </a:rPr>
              <a:pPr/>
              <a:t>47</a:t>
            </a:fld>
            <a:endParaRPr lang="en-US" altLang="en-US" sz="1320" b="0">
              <a:latin typeface="Times New Roman" panose="02020603050405020304" pitchFamily="18" charset="0"/>
            </a:endParaRPr>
          </a:p>
        </p:txBody>
      </p:sp>
      <p:sp>
        <p:nvSpPr>
          <p:cNvPr id="80901" name="Rectangle 4"/>
          <p:cNvSpPr>
            <a:spLocks noChangeArrowheads="1"/>
          </p:cNvSpPr>
          <p:nvPr/>
        </p:nvSpPr>
        <p:spPr bwMode="auto">
          <a:xfrm>
            <a:off x="1956391" y="870098"/>
            <a:ext cx="827921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7013" indent="-227013"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20000"/>
              </a:spcBef>
            </a:pPr>
            <a:r>
              <a:rPr lang="en-US" altLang="en-US" sz="3200" i="1" dirty="0">
                <a:solidFill>
                  <a:schemeClr val="folHlink"/>
                </a:solidFill>
              </a:rPr>
              <a:t>Possible Reasons</a:t>
            </a:r>
          </a:p>
          <a:p>
            <a:pPr marL="342900" indent="-342900">
              <a:lnSpc>
                <a:spcPct val="110000"/>
              </a:lnSpc>
              <a:spcBef>
                <a:spcPct val="20000"/>
              </a:spcBef>
              <a:buFont typeface="+mj-lt"/>
              <a:buAutoNum type="arabicPeriod"/>
            </a:pPr>
            <a:r>
              <a:rPr lang="en-US" altLang="en-US" sz="3200" dirty="0"/>
              <a:t>Pure Living Seen as Implicit Condemnation  (2:12)</a:t>
            </a:r>
          </a:p>
          <a:p>
            <a:pPr marL="342900" indent="-342900">
              <a:lnSpc>
                <a:spcPct val="110000"/>
              </a:lnSpc>
              <a:spcBef>
                <a:spcPct val="20000"/>
              </a:spcBef>
              <a:buFont typeface="+mj-lt"/>
              <a:buAutoNum type="arabicPeriod"/>
            </a:pPr>
            <a:r>
              <a:rPr lang="en-US" altLang="en-US" sz="3200" dirty="0"/>
              <a:t>Independence (Free) from Worldly Thought (2:16)</a:t>
            </a:r>
          </a:p>
          <a:p>
            <a:pPr marL="342900" indent="-342900">
              <a:lnSpc>
                <a:spcPct val="110000"/>
              </a:lnSpc>
              <a:spcBef>
                <a:spcPct val="20000"/>
              </a:spcBef>
              <a:buFont typeface="+mj-lt"/>
              <a:buAutoNum type="arabicPeriod"/>
            </a:pPr>
            <a:r>
              <a:rPr lang="en-US" altLang="en-US" sz="3200" dirty="0"/>
              <a:t>Independence from Worldly Influence (Fear) (3:13,14)</a:t>
            </a:r>
          </a:p>
          <a:p>
            <a:pPr marL="342900" indent="-342900">
              <a:lnSpc>
                <a:spcPct val="110000"/>
              </a:lnSpc>
              <a:spcBef>
                <a:spcPct val="20000"/>
              </a:spcBef>
              <a:buFont typeface="+mj-lt"/>
              <a:buAutoNum type="arabicPeriod"/>
            </a:pPr>
            <a:r>
              <a:rPr lang="en-US" altLang="en-US" sz="3200" dirty="0">
                <a:solidFill>
                  <a:srgbClr val="FF0000"/>
                </a:solidFill>
              </a:rPr>
              <a:t>Offensive Doctrines </a:t>
            </a:r>
            <a:r>
              <a:rPr lang="en-US" altLang="en-US" sz="3200" dirty="0"/>
              <a:t>(see 2:2;  3:15)</a:t>
            </a:r>
          </a:p>
        </p:txBody>
      </p:sp>
    </p:spTree>
    <p:extLst>
      <p:ext uri="{BB962C8B-B14F-4D97-AF65-F5344CB8AC3E}">
        <p14:creationId xmlns:p14="http://schemas.microsoft.com/office/powerpoint/2010/main" val="82088168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6"/>
          <p:cNvSpPr>
            <a:spLocks noChangeArrowheads="1"/>
          </p:cNvSpPr>
          <p:nvPr/>
        </p:nvSpPr>
        <p:spPr bwMode="auto">
          <a:xfrm>
            <a:off x="2865120" y="4957763"/>
            <a:ext cx="5486400" cy="3143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1440"/>
          </a:p>
        </p:txBody>
      </p:sp>
      <p:sp>
        <p:nvSpPr>
          <p:cNvPr id="80906" name="Rectangle 7"/>
          <p:cNvSpPr>
            <a:spLocks noChangeArrowheads="1"/>
          </p:cNvSpPr>
          <p:nvPr/>
        </p:nvSpPr>
        <p:spPr bwMode="auto">
          <a:xfrm>
            <a:off x="2337435" y="303213"/>
            <a:ext cx="6360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366838" indent="-1366838" eaLnBrk="0" hangingPunct="0">
              <a:tabLst>
                <a:tab pos="13668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3668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3668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3668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3668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66838" algn="l"/>
              </a:tabLst>
              <a:defRPr b="1">
                <a:solidFill>
                  <a:schemeClr val="tx1"/>
                </a:solidFill>
                <a:latin typeface="Arial" panose="020B0604020202020204" pitchFamily="34" charset="0"/>
                <a:cs typeface="Arial" panose="020B0604020202020204" pitchFamily="34" charset="0"/>
              </a:defRPr>
            </a:lvl9pPr>
          </a:lstStyle>
          <a:p>
            <a:pPr algn="ctr">
              <a:lnSpc>
                <a:spcPct val="110000"/>
              </a:lnSpc>
              <a:spcBef>
                <a:spcPct val="50000"/>
              </a:spcBef>
            </a:pPr>
            <a:r>
              <a:rPr lang="en-US" altLang="en-US" sz="3200" dirty="0">
                <a:solidFill>
                  <a:srgbClr val="FF0000"/>
                </a:solidFill>
              </a:rPr>
              <a:t>“Offensive” Doctrines (I Peter)</a:t>
            </a:r>
          </a:p>
        </p:txBody>
      </p:sp>
      <p:sp>
        <p:nvSpPr>
          <p:cNvPr id="80907" name="Rectangle 8"/>
          <p:cNvSpPr>
            <a:spLocks noChangeArrowheads="1"/>
          </p:cNvSpPr>
          <p:nvPr/>
        </p:nvSpPr>
        <p:spPr bwMode="auto">
          <a:xfrm>
            <a:off x="2956560" y="1143001"/>
            <a:ext cx="53949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1:15; 2:16	Holy, Submissive Living Required</a:t>
            </a:r>
          </a:p>
        </p:txBody>
      </p:sp>
      <p:sp>
        <p:nvSpPr>
          <p:cNvPr id="80908" name="Rectangle 9"/>
          <p:cNvSpPr>
            <a:spLocks noChangeArrowheads="1"/>
          </p:cNvSpPr>
          <p:nvPr/>
        </p:nvSpPr>
        <p:spPr bwMode="auto">
          <a:xfrm>
            <a:off x="2956560" y="1981201"/>
            <a:ext cx="53949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4:3; 2:11	Wrong to Follow Natural Desires</a:t>
            </a:r>
          </a:p>
        </p:txBody>
      </p:sp>
      <p:sp>
        <p:nvSpPr>
          <p:cNvPr id="80909" name="Rectangle 10"/>
          <p:cNvSpPr>
            <a:spLocks noChangeArrowheads="1"/>
          </p:cNvSpPr>
          <p:nvPr/>
        </p:nvSpPr>
        <p:spPr bwMode="auto">
          <a:xfrm>
            <a:off x="2956560" y="2895601"/>
            <a:ext cx="539496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pPr>
            <a:r>
              <a:rPr lang="en-US" altLang="en-US" sz="1680" dirty="0"/>
              <a:t>1:25; 2:2	Reliance on, Restriction</a:t>
            </a:r>
          </a:p>
          <a:p>
            <a:pPr>
              <a:lnSpc>
                <a:spcPct val="70000"/>
              </a:lnSpc>
              <a:spcBef>
                <a:spcPct val="50000"/>
              </a:spcBef>
            </a:pPr>
            <a:r>
              <a:rPr lang="en-US" altLang="en-US" sz="1680" dirty="0"/>
              <a:t>4:11a	To Word of God</a:t>
            </a:r>
          </a:p>
        </p:txBody>
      </p:sp>
      <p:sp>
        <p:nvSpPr>
          <p:cNvPr id="80910" name="Rectangle 11"/>
          <p:cNvSpPr>
            <a:spLocks noChangeArrowheads="1"/>
          </p:cNvSpPr>
          <p:nvPr/>
        </p:nvSpPr>
        <p:spPr bwMode="auto">
          <a:xfrm>
            <a:off x="2956560" y="3733801"/>
            <a:ext cx="539496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1:3,4,9	Reality of End of Time &amp; Resurrection (Spiritual Nature of Man)</a:t>
            </a:r>
          </a:p>
        </p:txBody>
      </p:sp>
      <p:sp>
        <p:nvSpPr>
          <p:cNvPr id="80911" name="Rectangle 12"/>
          <p:cNvSpPr>
            <a:spLocks noChangeArrowheads="1"/>
          </p:cNvSpPr>
          <p:nvPr/>
        </p:nvSpPr>
        <p:spPr bwMode="auto">
          <a:xfrm>
            <a:off x="2956560" y="4953001"/>
            <a:ext cx="53949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1:21;3:22	Resurrection &amp; Kingship of Jesus</a:t>
            </a:r>
          </a:p>
        </p:txBody>
      </p:sp>
      <p:sp>
        <p:nvSpPr>
          <p:cNvPr id="80912" name="Rectangle 13"/>
          <p:cNvSpPr>
            <a:spLocks noChangeArrowheads="1"/>
          </p:cNvSpPr>
          <p:nvPr/>
        </p:nvSpPr>
        <p:spPr bwMode="auto">
          <a:xfrm>
            <a:off x="2956560" y="5791201"/>
            <a:ext cx="539496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2538" indent="-1252538" eaLnBrk="0" hangingPunct="0">
              <a:tabLst>
                <a:tab pos="1252538"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252538"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252538"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252538"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252538"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2538" algn="l"/>
              </a:tabLst>
              <a:defRPr b="1">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1680" dirty="0"/>
              <a:t>4:5,17,18	Coming Judgment &amp; Punishment of Wicked (Accountability of Man)</a:t>
            </a:r>
          </a:p>
        </p:txBody>
      </p:sp>
    </p:spTree>
    <p:extLst>
      <p:ext uri="{BB962C8B-B14F-4D97-AF65-F5344CB8AC3E}">
        <p14:creationId xmlns:p14="http://schemas.microsoft.com/office/powerpoint/2010/main" val="390611829"/>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a:t>
            </a:r>
            <a:r>
              <a:rPr lang="en-US" altLang="en-US" sz="4320" dirty="0" smtClean="0">
                <a:solidFill>
                  <a:srgbClr val="C00000"/>
                </a:solidFill>
              </a:rPr>
              <a:t>2</a:t>
            </a:r>
            <a:r>
              <a:rPr lang="en-US" altLang="en-US" sz="4320" baseline="30000" dirty="0" smtClean="0">
                <a:solidFill>
                  <a:srgbClr val="C00000"/>
                </a:solidFill>
              </a:rPr>
              <a:t>nd</a:t>
            </a:r>
            <a:r>
              <a:rPr lang="en-US" altLang="en-US" sz="4320" dirty="0" smtClean="0">
                <a:solidFill>
                  <a:srgbClr val="C00000"/>
                </a:solidFill>
              </a:rPr>
              <a:t> letter</a:t>
            </a: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2:2  </a:t>
            </a:r>
            <a:r>
              <a:rPr lang="en-US" altLang="en-US" sz="2640" dirty="0"/>
              <a:t>But </a:t>
            </a:r>
            <a:r>
              <a:rPr lang="en-US" altLang="en-US" sz="2640" dirty="0">
                <a:solidFill>
                  <a:srgbClr val="0000FF"/>
                </a:solidFill>
              </a:rPr>
              <a:t>there were also false prophets among the people, even as there will be false teachers among you</a:t>
            </a:r>
            <a:r>
              <a:rPr lang="en-US" altLang="en-US" sz="2640" dirty="0"/>
              <a:t>, who will secretly bring in destructive heresies, even denying the Lord who bought them, and bring on themselves swift destruction. 2 And </a:t>
            </a:r>
            <a:r>
              <a:rPr lang="en-US" altLang="en-US" sz="2640" dirty="0">
                <a:solidFill>
                  <a:srgbClr val="0000FF"/>
                </a:solidFill>
              </a:rPr>
              <a:t>many will follow their destructive ways</a:t>
            </a:r>
            <a:r>
              <a:rPr lang="en-US" altLang="en-US" sz="2640" dirty="0"/>
              <a:t>, because of whom the way of truth will be blasphemed.</a:t>
            </a:r>
          </a:p>
        </p:txBody>
      </p:sp>
    </p:spTree>
    <p:extLst>
      <p:ext uri="{BB962C8B-B14F-4D97-AF65-F5344CB8AC3E}">
        <p14:creationId xmlns:p14="http://schemas.microsoft.com/office/powerpoint/2010/main" val="35650071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solidFill>
                  <a:srgbClr val="C00000"/>
                </a:solidFill>
              </a:rPr>
              <a:t>The Goal</a:t>
            </a:r>
          </a:p>
        </p:txBody>
      </p:sp>
      <p:sp>
        <p:nvSpPr>
          <p:cNvPr id="62467" name="Content Placeholder 2"/>
          <p:cNvSpPr>
            <a:spLocks noGrp="1"/>
          </p:cNvSpPr>
          <p:nvPr>
            <p:ph idx="1"/>
          </p:nvPr>
        </p:nvSpPr>
        <p:spPr/>
        <p:txBody>
          <a:bodyPr/>
          <a:lstStyle/>
          <a:p>
            <a:pPr marL="0" indent="0">
              <a:buNone/>
            </a:pPr>
            <a:r>
              <a:rPr lang="en-US" altLang="en-US" dirty="0">
                <a:solidFill>
                  <a:srgbClr val="C00000"/>
                </a:solidFill>
              </a:rPr>
              <a:t>1 Peter 2:11,12</a:t>
            </a:r>
          </a:p>
          <a:p>
            <a:endParaRPr lang="en-US" altLang="en-US" sz="1920" dirty="0"/>
          </a:p>
          <a:p>
            <a:r>
              <a:rPr lang="en-US" altLang="en-US" sz="1920" b="0" dirty="0"/>
              <a:t>Beloved, I urge you as aliens and strangers to abstain from fleshly lusts which wage war against the soul.  Keep your behavior excellent among the Gentiles, so that in the thing in which they slander you as evildoers, they may because of your good deeds, as they observe </a:t>
            </a:r>
            <a:r>
              <a:rPr lang="en-US" altLang="en-US" sz="1920" b="0" i="1" dirty="0"/>
              <a:t>them</a:t>
            </a:r>
            <a:r>
              <a:rPr lang="en-US" altLang="en-US" sz="1920" b="0" dirty="0"/>
              <a:t>, glorify God in the day of visitation.</a:t>
            </a:r>
            <a:endParaRPr lang="en-US" altLang="en-US" sz="1920" dirty="0">
              <a:solidFill>
                <a:srgbClr val="FFFF00"/>
              </a:solidFill>
            </a:endParaRPr>
          </a:p>
        </p:txBody>
      </p:sp>
      <p:sp>
        <p:nvSpPr>
          <p:cNvPr id="4"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2C01A47-ABB6-47BC-9CB5-FBCA15635384}" type="slidenum">
              <a:rPr lang="en-US" altLang="en-US" b="0">
                <a:latin typeface="Times New Roman" panose="02020603050405020304" pitchFamily="18" charset="0"/>
              </a:rPr>
              <a:pPr/>
              <a:t>5</a:t>
            </a:fld>
            <a:endParaRPr lang="en-US" altLang="en-US" b="0">
              <a:latin typeface="Times New Roman" panose="02020603050405020304" pitchFamily="18" charset="0"/>
            </a:endParaRPr>
          </a:p>
        </p:txBody>
      </p:sp>
      <p:sp>
        <p:nvSpPr>
          <p:cNvPr id="5" name="Rectangle 4"/>
          <p:cNvSpPr>
            <a:spLocks noChangeArrowheads="1"/>
          </p:cNvSpPr>
          <p:nvPr/>
        </p:nvSpPr>
        <p:spPr bwMode="auto">
          <a:xfrm>
            <a:off x="8752157" y="2979226"/>
            <a:ext cx="884212" cy="397136"/>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6" name="Rectangle 5"/>
          <p:cNvSpPr>
            <a:spLocks noChangeArrowheads="1"/>
          </p:cNvSpPr>
          <p:nvPr/>
        </p:nvSpPr>
        <p:spPr bwMode="auto">
          <a:xfrm>
            <a:off x="5512117" y="3208445"/>
            <a:ext cx="1145858" cy="406676"/>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7" name="Rectangle 6"/>
          <p:cNvSpPr>
            <a:spLocks noChangeArrowheads="1"/>
          </p:cNvSpPr>
          <p:nvPr/>
        </p:nvSpPr>
        <p:spPr bwMode="auto">
          <a:xfrm>
            <a:off x="2799764" y="3506404"/>
            <a:ext cx="1277302" cy="410486"/>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156" y="2985836"/>
            <a:ext cx="830580" cy="39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3226501"/>
            <a:ext cx="1143000" cy="38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382" y="3506404"/>
            <a:ext cx="1289684" cy="39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455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3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nodeType="afterGroup">
                            <p:stCondLst>
                              <p:cond delay="700"/>
                            </p:stCondLst>
                            <p:childTnLst>
                              <p:par>
                                <p:cTn id="14" presetID="1" presetClass="entr" presetSubtype="0" fill="hold" nodeType="afterEffect">
                                  <p:stCondLst>
                                    <p:cond delay="300"/>
                                  </p:stCondLst>
                                  <p:childTnLst>
                                    <p:set>
                                      <p:cBhvr>
                                        <p:cTn id="15" dur="1" fill="hold">
                                          <p:stCondLst>
                                            <p:cond delay="0"/>
                                          </p:stCondLst>
                                        </p:cTn>
                                        <p:tgtEl>
                                          <p:spTgt spid="8806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600"/>
                                  </p:stCondLst>
                                  <p:childTnLst>
                                    <p:set>
                                      <p:cBhvr>
                                        <p:cTn id="18" dur="1" fill="hold">
                                          <p:stCondLst>
                                            <p:cond delay="0"/>
                                          </p:stCondLst>
                                        </p:cTn>
                                        <p:tgtEl>
                                          <p:spTgt spid="88067"/>
                                        </p:tgtEl>
                                        <p:attrNameLst>
                                          <p:attrName>style.visibility</p:attrName>
                                        </p:attrNameLst>
                                      </p:cBhvr>
                                      <p:to>
                                        <p:strVal val="visible"/>
                                      </p:to>
                                    </p:set>
                                  </p:childTnLst>
                                </p:cTn>
                              </p:par>
                            </p:childTnLst>
                          </p:cTn>
                        </p:par>
                        <p:par>
                          <p:cTn id="19" fill="hold">
                            <p:stCondLst>
                              <p:cond delay="1600"/>
                            </p:stCondLst>
                            <p:childTnLst>
                              <p:par>
                                <p:cTn id="20" presetID="1" presetClass="entr" presetSubtype="0" fill="hold" nodeType="afterEffect">
                                  <p:stCondLst>
                                    <p:cond delay="600"/>
                                  </p:stCondLst>
                                  <p:childTnLst>
                                    <p:set>
                                      <p:cBhvr>
                                        <p:cTn id="21" dur="1" fill="hold">
                                          <p:stCondLst>
                                            <p:cond delay="0"/>
                                          </p:stCondLst>
                                        </p:cTn>
                                        <p:tgtEl>
                                          <p:spTgt spid="88068"/>
                                        </p:tgtEl>
                                        <p:attrNameLst>
                                          <p:attrName>style.visibility</p:attrName>
                                        </p:attrNameLst>
                                      </p:cBhvr>
                                      <p:to>
                                        <p:strVal val="visible"/>
                                      </p:to>
                                    </p:set>
                                  </p:childTnLst>
                                </p:cTn>
                              </p:par>
                            </p:childTnLst>
                          </p:cTn>
                        </p:par>
                        <p:par>
                          <p:cTn id="22" fill="hold" nodeType="afterGroup">
                            <p:stCondLst>
                              <p:cond delay="2200"/>
                            </p:stCondLst>
                            <p:childTnLst>
                              <p:par>
                                <p:cTn id="23" presetID="42" presetClass="path" presetSubtype="0" accel="50000" decel="50000" fill="hold" nodeType="afterEffect">
                                  <p:stCondLst>
                                    <p:cond delay="0"/>
                                  </p:stCondLst>
                                  <p:childTnLst>
                                    <p:animMotion origin="layout" path="M -2.91667E-6 1.11111E-6 L -0.48815 0.25092 " pathEditMode="relative" rAng="0" ptsTypes="AA">
                                      <p:cBhvr>
                                        <p:cTn id="24" dur="1000" fill="hold"/>
                                        <p:tgtEl>
                                          <p:spTgt spid="88066"/>
                                        </p:tgtEl>
                                        <p:attrNameLst>
                                          <p:attrName>ppt_x</p:attrName>
                                          <p:attrName>ppt_y</p:attrName>
                                        </p:attrNameLst>
                                      </p:cBhvr>
                                      <p:rCtr x="-24414" y="12546"/>
                                    </p:animMotion>
                                  </p:childTnLst>
                                </p:cTn>
                              </p:par>
                            </p:childTnLst>
                          </p:cTn>
                        </p:par>
                        <p:par>
                          <p:cTn id="25" fill="hold" nodeType="afterGroup">
                            <p:stCondLst>
                              <p:cond delay="3200"/>
                            </p:stCondLst>
                            <p:childTnLst>
                              <p:par>
                                <p:cTn id="26" presetID="42" presetClass="path" presetSubtype="0" accel="50000" decel="50000" fill="hold" nodeType="afterEffect">
                                  <p:stCondLst>
                                    <p:cond delay="0"/>
                                  </p:stCondLst>
                                  <p:childTnLst>
                                    <p:animMotion origin="layout" path="M 1.25E-6 -1.11111E-6 L -0.10521 0.21227 " pathEditMode="relative" rAng="0" ptsTypes="AA">
                                      <p:cBhvr>
                                        <p:cTn id="27" dur="800" fill="hold"/>
                                        <p:tgtEl>
                                          <p:spTgt spid="88067"/>
                                        </p:tgtEl>
                                        <p:attrNameLst>
                                          <p:attrName>ppt_x</p:attrName>
                                          <p:attrName>ppt_y</p:attrName>
                                        </p:attrNameLst>
                                      </p:cBhvr>
                                      <p:rCtr x="-5260" y="10602"/>
                                    </p:animMotion>
                                  </p:childTnLst>
                                </p:cTn>
                              </p:par>
                            </p:childTnLst>
                          </p:cTn>
                        </p:par>
                        <p:par>
                          <p:cTn id="28" fill="hold" nodeType="afterGroup">
                            <p:stCondLst>
                              <p:cond delay="4000"/>
                            </p:stCondLst>
                            <p:childTnLst>
                              <p:par>
                                <p:cTn id="29" presetID="42" presetClass="path" presetSubtype="0" accel="50000" decel="50000" fill="hold" nodeType="afterEffect">
                                  <p:stCondLst>
                                    <p:cond delay="0"/>
                                  </p:stCondLst>
                                  <p:childTnLst>
                                    <p:animMotion origin="layout" path="M -4.16667E-7 3.7037E-6 L 0.24805 0.17592 " pathEditMode="relative" rAng="0" ptsTypes="AA">
                                      <p:cBhvr>
                                        <p:cTn id="30" dur="1000" fill="hold"/>
                                        <p:tgtEl>
                                          <p:spTgt spid="88068"/>
                                        </p:tgtEl>
                                        <p:attrNameLst>
                                          <p:attrName>ppt_x</p:attrName>
                                          <p:attrName>ppt_y</p:attrName>
                                        </p:attrNameLst>
                                      </p:cBhvr>
                                      <p:rCtr x="12396"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367790" y="0"/>
            <a:ext cx="9326880" cy="1143000"/>
          </a:xfrm>
        </p:spPr>
        <p:txBody>
          <a:bodyPr/>
          <a:lstStyle/>
          <a:p>
            <a:pPr eaLnBrk="1" hangingPunct="1"/>
            <a:r>
              <a:rPr lang="en-US" altLang="en-US" smtClean="0"/>
              <a:t>Who wrote 2 Peter?</a:t>
            </a:r>
          </a:p>
        </p:txBody>
      </p:sp>
      <p:sp>
        <p:nvSpPr>
          <p:cNvPr id="105475" name="Rectangle 3"/>
          <p:cNvSpPr>
            <a:spLocks noGrp="1" noChangeArrowheads="1"/>
          </p:cNvSpPr>
          <p:nvPr>
            <p:ph type="body" sz="half" idx="4294967295"/>
          </p:nvPr>
        </p:nvSpPr>
        <p:spPr>
          <a:xfrm>
            <a:off x="975360" y="1087756"/>
            <a:ext cx="5852160" cy="4114800"/>
          </a:xfrm>
        </p:spPr>
        <p:txBody>
          <a:bodyPr/>
          <a:lstStyle/>
          <a:p>
            <a:pPr marL="194310" indent="-194310"/>
            <a:r>
              <a:rPr lang="en-US" altLang="en-US" sz="2880" dirty="0"/>
              <a:t>Simon  ----  </a:t>
            </a:r>
            <a:r>
              <a:rPr lang="en-US" altLang="en-US" sz="2880" dirty="0">
                <a:solidFill>
                  <a:srgbClr val="C00000"/>
                </a:solidFill>
              </a:rPr>
              <a:t>Peter /  </a:t>
            </a:r>
            <a:r>
              <a:rPr lang="en-US" altLang="en-US" sz="2880" dirty="0" err="1">
                <a:solidFill>
                  <a:srgbClr val="C00000"/>
                </a:solidFill>
              </a:rPr>
              <a:t>Cepha</a:t>
            </a:r>
            <a:r>
              <a:rPr lang="en-US" altLang="en-US" sz="2880" dirty="0">
                <a:solidFill>
                  <a:srgbClr val="C00000"/>
                </a:solidFill>
              </a:rPr>
              <a:t> 			(Aramaic) / Rock</a:t>
            </a:r>
          </a:p>
          <a:p>
            <a:pPr marL="194310" indent="-194310"/>
            <a:endParaRPr lang="en-US" altLang="en-US" sz="2880" dirty="0"/>
          </a:p>
        </p:txBody>
      </p:sp>
      <p:sp>
        <p:nvSpPr>
          <p:cNvPr id="4" name="Rectangle 3"/>
          <p:cNvSpPr txBox="1">
            <a:spLocks noChangeArrowheads="1"/>
          </p:cNvSpPr>
          <p:nvPr/>
        </p:nvSpPr>
        <p:spPr bwMode="auto">
          <a:xfrm>
            <a:off x="990600" y="2057400"/>
            <a:ext cx="300228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a:t>Simon</a:t>
            </a:r>
          </a:p>
          <a:p>
            <a:pPr lvl="1" eaLnBrk="1" hangingPunct="1">
              <a:lnSpc>
                <a:spcPct val="90000"/>
              </a:lnSpc>
              <a:spcBef>
                <a:spcPct val="20000"/>
              </a:spcBef>
              <a:buFontTx/>
              <a:buChar char="–"/>
            </a:pPr>
            <a:r>
              <a:rPr lang="en-US" altLang="en-US" sz="2400"/>
              <a:t>Rash</a:t>
            </a:r>
          </a:p>
          <a:p>
            <a:pPr lvl="1" eaLnBrk="1" hangingPunct="1">
              <a:lnSpc>
                <a:spcPct val="90000"/>
              </a:lnSpc>
              <a:spcBef>
                <a:spcPct val="20000"/>
              </a:spcBef>
              <a:buFontTx/>
              <a:buChar char="–"/>
            </a:pPr>
            <a:r>
              <a:rPr lang="en-US" altLang="en-US" sz="2400"/>
              <a:t>Headstrong</a:t>
            </a:r>
          </a:p>
          <a:p>
            <a:pPr lvl="1" eaLnBrk="1" hangingPunct="1">
              <a:lnSpc>
                <a:spcPct val="90000"/>
              </a:lnSpc>
              <a:spcBef>
                <a:spcPct val="20000"/>
              </a:spcBef>
              <a:buFontTx/>
              <a:buChar char="–"/>
            </a:pPr>
            <a:r>
              <a:rPr lang="en-US" altLang="en-US" sz="2400"/>
              <a:t>Proud</a:t>
            </a:r>
          </a:p>
          <a:p>
            <a:pPr lvl="1" eaLnBrk="1" hangingPunct="1">
              <a:lnSpc>
                <a:spcPct val="90000"/>
              </a:lnSpc>
              <a:spcBef>
                <a:spcPct val="20000"/>
              </a:spcBef>
              <a:buFontTx/>
              <a:buChar char="–"/>
            </a:pPr>
            <a:r>
              <a:rPr lang="en-US" altLang="en-US" sz="2400"/>
              <a:t>Impulsive</a:t>
            </a:r>
          </a:p>
          <a:p>
            <a:pPr lvl="1" eaLnBrk="1" hangingPunct="1">
              <a:lnSpc>
                <a:spcPct val="90000"/>
              </a:lnSpc>
              <a:spcBef>
                <a:spcPct val="20000"/>
              </a:spcBef>
              <a:buFontTx/>
              <a:buChar char="–"/>
            </a:pPr>
            <a:r>
              <a:rPr lang="en-US" altLang="en-US" sz="2400"/>
              <a:t>Unstable</a:t>
            </a:r>
          </a:p>
          <a:p>
            <a:pPr lvl="1" eaLnBrk="1" hangingPunct="1">
              <a:lnSpc>
                <a:spcPct val="90000"/>
              </a:lnSpc>
              <a:spcBef>
                <a:spcPct val="20000"/>
              </a:spcBef>
              <a:buFontTx/>
              <a:buChar char="–"/>
            </a:pPr>
            <a:r>
              <a:rPr lang="en-US" altLang="en-US" sz="2400"/>
              <a:t>Had trouble with his mouth</a:t>
            </a:r>
          </a:p>
        </p:txBody>
      </p:sp>
      <p:sp>
        <p:nvSpPr>
          <p:cNvPr id="5" name="Rectangle 4"/>
          <p:cNvSpPr txBox="1">
            <a:spLocks noChangeArrowheads="1"/>
          </p:cNvSpPr>
          <p:nvPr/>
        </p:nvSpPr>
        <p:spPr bwMode="auto">
          <a:xfrm>
            <a:off x="3992880" y="2093596"/>
            <a:ext cx="2926080" cy="209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dirty="0">
                <a:solidFill>
                  <a:srgbClr val="C00000"/>
                </a:solidFill>
              </a:rPr>
              <a:t>Peter (Rock)</a:t>
            </a:r>
          </a:p>
          <a:p>
            <a:pPr lvl="1" eaLnBrk="1" hangingPunct="1">
              <a:lnSpc>
                <a:spcPct val="90000"/>
              </a:lnSpc>
              <a:spcBef>
                <a:spcPct val="20000"/>
              </a:spcBef>
              <a:buFontTx/>
              <a:buChar char="–"/>
            </a:pPr>
            <a:r>
              <a:rPr lang="en-US" altLang="en-US" sz="2400" dirty="0">
                <a:solidFill>
                  <a:srgbClr val="C00000"/>
                </a:solidFill>
              </a:rPr>
              <a:t>Firmness</a:t>
            </a:r>
          </a:p>
          <a:p>
            <a:pPr lvl="1" eaLnBrk="1" hangingPunct="1">
              <a:lnSpc>
                <a:spcPct val="90000"/>
              </a:lnSpc>
              <a:spcBef>
                <a:spcPct val="20000"/>
              </a:spcBef>
              <a:buFontTx/>
              <a:buChar char="–"/>
            </a:pPr>
            <a:r>
              <a:rPr lang="en-US" altLang="en-US" sz="2400" dirty="0">
                <a:solidFill>
                  <a:srgbClr val="C00000"/>
                </a:solidFill>
              </a:rPr>
              <a:t>Stability</a:t>
            </a:r>
          </a:p>
          <a:p>
            <a:pPr lvl="1" eaLnBrk="1" hangingPunct="1">
              <a:lnSpc>
                <a:spcPct val="90000"/>
              </a:lnSpc>
              <a:spcBef>
                <a:spcPct val="20000"/>
              </a:spcBef>
              <a:buFontTx/>
              <a:buChar char="–"/>
            </a:pPr>
            <a:r>
              <a:rPr lang="en-US" altLang="en-US" sz="2400" dirty="0">
                <a:solidFill>
                  <a:srgbClr val="C00000"/>
                </a:solidFill>
              </a:rPr>
              <a:t>Strength</a:t>
            </a:r>
          </a:p>
          <a:p>
            <a:pPr lvl="1" eaLnBrk="1" hangingPunct="1">
              <a:lnSpc>
                <a:spcPct val="90000"/>
              </a:lnSpc>
              <a:spcBef>
                <a:spcPct val="20000"/>
              </a:spcBef>
              <a:buFontTx/>
              <a:buChar char="–"/>
            </a:pPr>
            <a:r>
              <a:rPr lang="en-US" altLang="en-US" sz="2400" dirty="0">
                <a:solidFill>
                  <a:srgbClr val="C00000"/>
                </a:solidFill>
              </a:rPr>
              <a:t>Faithfulness</a:t>
            </a:r>
          </a:p>
        </p:txBody>
      </p:sp>
      <p:sp>
        <p:nvSpPr>
          <p:cNvPr id="8" name="Rectangle 3"/>
          <p:cNvSpPr txBox="1">
            <a:spLocks noChangeArrowheads="1"/>
          </p:cNvSpPr>
          <p:nvPr/>
        </p:nvSpPr>
        <p:spPr bwMode="auto">
          <a:xfrm>
            <a:off x="6461760" y="1087756"/>
            <a:ext cx="5164456" cy="410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dirty="0">
                <a:solidFill>
                  <a:srgbClr val="C00000"/>
                </a:solidFill>
              </a:rPr>
              <a:t>Peter’s Time With Jesus</a:t>
            </a:r>
          </a:p>
          <a:p>
            <a:pPr lvl="1" eaLnBrk="1" hangingPunct="1">
              <a:lnSpc>
                <a:spcPct val="90000"/>
              </a:lnSpc>
              <a:spcBef>
                <a:spcPct val="20000"/>
              </a:spcBef>
              <a:buFontTx/>
              <a:buChar char="–"/>
            </a:pPr>
            <a:r>
              <a:rPr lang="en-US" altLang="en-US" sz="2160" dirty="0" err="1">
                <a:solidFill>
                  <a:srgbClr val="C00000"/>
                </a:solidFill>
              </a:rPr>
              <a:t>Jairus</a:t>
            </a:r>
            <a:r>
              <a:rPr lang="en-US" altLang="en-US" sz="2160" dirty="0">
                <a:solidFill>
                  <a:srgbClr val="C00000"/>
                </a:solidFill>
              </a:rPr>
              <a:t>’ daughter raised</a:t>
            </a:r>
          </a:p>
          <a:p>
            <a:pPr lvl="1" eaLnBrk="1" hangingPunct="1">
              <a:lnSpc>
                <a:spcPct val="90000"/>
              </a:lnSpc>
              <a:spcBef>
                <a:spcPct val="20000"/>
              </a:spcBef>
              <a:buFontTx/>
              <a:buChar char="–"/>
            </a:pPr>
            <a:r>
              <a:rPr lang="en-US" altLang="en-US" sz="2160" dirty="0">
                <a:solidFill>
                  <a:srgbClr val="C00000"/>
                </a:solidFill>
              </a:rPr>
              <a:t>Walks on water</a:t>
            </a:r>
          </a:p>
          <a:p>
            <a:pPr lvl="1" eaLnBrk="1" hangingPunct="1">
              <a:lnSpc>
                <a:spcPct val="90000"/>
              </a:lnSpc>
              <a:spcBef>
                <a:spcPct val="20000"/>
              </a:spcBef>
              <a:buFontTx/>
              <a:buChar char="–"/>
            </a:pPr>
            <a:r>
              <a:rPr lang="en-US" altLang="en-US" sz="2160" dirty="0">
                <a:solidFill>
                  <a:srgbClr val="C00000"/>
                </a:solidFill>
              </a:rPr>
              <a:t>Blessed by Jesus upon confession</a:t>
            </a:r>
          </a:p>
          <a:p>
            <a:pPr lvl="2" eaLnBrk="1" hangingPunct="1">
              <a:lnSpc>
                <a:spcPct val="90000"/>
              </a:lnSpc>
              <a:spcBef>
                <a:spcPct val="20000"/>
              </a:spcBef>
              <a:buFontTx/>
              <a:buChar char="•"/>
            </a:pPr>
            <a:r>
              <a:rPr lang="en-US" altLang="en-US" sz="1920" dirty="0">
                <a:solidFill>
                  <a:srgbClr val="C00000"/>
                </a:solidFill>
              </a:rPr>
              <a:t>Resisted idea of Jesus dying</a:t>
            </a:r>
          </a:p>
          <a:p>
            <a:pPr lvl="1" eaLnBrk="1" hangingPunct="1">
              <a:lnSpc>
                <a:spcPct val="90000"/>
              </a:lnSpc>
              <a:spcBef>
                <a:spcPct val="20000"/>
              </a:spcBef>
              <a:buFontTx/>
              <a:buChar char="–"/>
            </a:pPr>
            <a:r>
              <a:rPr lang="en-US" altLang="en-US" sz="2160" dirty="0">
                <a:solidFill>
                  <a:srgbClr val="C00000"/>
                </a:solidFill>
              </a:rPr>
              <a:t>Witnesses transfiguration</a:t>
            </a:r>
          </a:p>
          <a:p>
            <a:pPr lvl="2" eaLnBrk="1" hangingPunct="1">
              <a:lnSpc>
                <a:spcPct val="90000"/>
              </a:lnSpc>
              <a:spcBef>
                <a:spcPct val="20000"/>
              </a:spcBef>
              <a:buFontTx/>
              <a:buChar char="•"/>
            </a:pPr>
            <a:r>
              <a:rPr lang="en-US" altLang="en-US" sz="1920" dirty="0">
                <a:solidFill>
                  <a:srgbClr val="C00000"/>
                </a:solidFill>
              </a:rPr>
              <a:t>Proposes to build three “tents”</a:t>
            </a:r>
          </a:p>
          <a:p>
            <a:pPr lvl="1" eaLnBrk="1" hangingPunct="1">
              <a:lnSpc>
                <a:spcPct val="90000"/>
              </a:lnSpc>
              <a:spcBef>
                <a:spcPct val="20000"/>
              </a:spcBef>
              <a:buFontTx/>
              <a:buChar char="–"/>
            </a:pPr>
            <a:r>
              <a:rPr lang="en-US" altLang="en-US" sz="2160" dirty="0">
                <a:solidFill>
                  <a:srgbClr val="C00000"/>
                </a:solidFill>
              </a:rPr>
              <a:t>At Passover meal – Lord’s Supper</a:t>
            </a:r>
          </a:p>
          <a:p>
            <a:pPr lvl="2" eaLnBrk="1" hangingPunct="1">
              <a:lnSpc>
                <a:spcPct val="90000"/>
              </a:lnSpc>
              <a:spcBef>
                <a:spcPct val="20000"/>
              </a:spcBef>
              <a:buFontTx/>
              <a:buChar char="•"/>
            </a:pPr>
            <a:r>
              <a:rPr lang="en-US" altLang="en-US" sz="1920" dirty="0">
                <a:solidFill>
                  <a:srgbClr val="C00000"/>
                </a:solidFill>
              </a:rPr>
              <a:t>Bold prediction of faithfulness</a:t>
            </a:r>
          </a:p>
          <a:p>
            <a:pPr lvl="1" eaLnBrk="1" hangingPunct="1">
              <a:lnSpc>
                <a:spcPct val="90000"/>
              </a:lnSpc>
              <a:spcBef>
                <a:spcPct val="20000"/>
              </a:spcBef>
              <a:buFontTx/>
              <a:buChar char="–"/>
            </a:pPr>
            <a:r>
              <a:rPr lang="en-US" altLang="en-US" sz="2160" dirty="0">
                <a:solidFill>
                  <a:srgbClr val="C00000"/>
                </a:solidFill>
              </a:rPr>
              <a:t>In the Garden of Gethsemane</a:t>
            </a:r>
          </a:p>
          <a:p>
            <a:pPr lvl="2" eaLnBrk="1" hangingPunct="1">
              <a:lnSpc>
                <a:spcPct val="90000"/>
              </a:lnSpc>
              <a:spcBef>
                <a:spcPct val="20000"/>
              </a:spcBef>
              <a:buFontTx/>
              <a:buChar char="•"/>
            </a:pPr>
            <a:r>
              <a:rPr lang="en-US" altLang="en-US" sz="1920" dirty="0">
                <a:solidFill>
                  <a:srgbClr val="C00000"/>
                </a:solidFill>
              </a:rPr>
              <a:t>Asleep just prior to capture</a:t>
            </a:r>
          </a:p>
          <a:p>
            <a:pPr lvl="2" eaLnBrk="1" hangingPunct="1">
              <a:lnSpc>
                <a:spcPct val="90000"/>
              </a:lnSpc>
              <a:spcBef>
                <a:spcPct val="20000"/>
              </a:spcBef>
              <a:buFontTx/>
              <a:buChar char="•"/>
            </a:pPr>
            <a:r>
              <a:rPr lang="en-US" altLang="en-US" sz="1920" dirty="0">
                <a:solidFill>
                  <a:srgbClr val="C00000"/>
                </a:solidFill>
              </a:rPr>
              <a:t>Resisted Jesus’ capture</a:t>
            </a:r>
            <a:endParaRPr lang="en-US" altLang="en-US" sz="2160" dirty="0">
              <a:solidFill>
                <a:srgbClr val="C00000"/>
              </a:solidFill>
            </a:endParaRPr>
          </a:p>
          <a:p>
            <a:pPr lvl="1" eaLnBrk="1" hangingPunct="1">
              <a:lnSpc>
                <a:spcPct val="90000"/>
              </a:lnSpc>
              <a:spcBef>
                <a:spcPct val="20000"/>
              </a:spcBef>
              <a:buFontTx/>
              <a:buChar char="–"/>
            </a:pPr>
            <a:r>
              <a:rPr lang="en-US" altLang="en-US" sz="2160" dirty="0">
                <a:solidFill>
                  <a:srgbClr val="C00000"/>
                </a:solidFill>
              </a:rPr>
              <a:t>Denying knowing Jesus during trials</a:t>
            </a:r>
          </a:p>
          <a:p>
            <a:pPr lvl="2" eaLnBrk="1" hangingPunct="1">
              <a:lnSpc>
                <a:spcPct val="90000"/>
              </a:lnSpc>
              <a:spcBef>
                <a:spcPct val="20000"/>
              </a:spcBef>
              <a:buFontTx/>
              <a:buChar char="•"/>
            </a:pPr>
            <a:endParaRPr lang="en-US" altLang="en-US" sz="1920" dirty="0">
              <a:solidFill>
                <a:srgbClr val="00FF00"/>
              </a:solidFill>
            </a:endParaRPr>
          </a:p>
        </p:txBody>
      </p:sp>
    </p:spTree>
    <p:extLst>
      <p:ext uri="{BB962C8B-B14F-4D97-AF65-F5344CB8AC3E}">
        <p14:creationId xmlns:p14="http://schemas.microsoft.com/office/powerpoint/2010/main" val="38644497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249681" y="320040"/>
            <a:ext cx="10092690" cy="1143000"/>
          </a:xfrm>
        </p:spPr>
        <p:txBody>
          <a:bodyPr/>
          <a:lstStyle/>
          <a:p>
            <a:pPr eaLnBrk="1" hangingPunct="1"/>
            <a:r>
              <a:rPr lang="en-US" altLang="en-US" smtClean="0"/>
              <a:t>Written from where?</a:t>
            </a:r>
          </a:p>
        </p:txBody>
      </p:sp>
      <p:sp>
        <p:nvSpPr>
          <p:cNvPr id="132099" name="Rectangle 3"/>
          <p:cNvSpPr>
            <a:spLocks noGrp="1" noChangeArrowheads="1"/>
          </p:cNvSpPr>
          <p:nvPr>
            <p:ph type="body" sz="half" idx="4294967295"/>
          </p:nvPr>
        </p:nvSpPr>
        <p:spPr>
          <a:xfrm>
            <a:off x="1524000" y="1600200"/>
            <a:ext cx="9641206" cy="4114800"/>
          </a:xfrm>
        </p:spPr>
        <p:txBody>
          <a:bodyPr/>
          <a:lstStyle/>
          <a:p>
            <a:pPr marL="194310" indent="-194310">
              <a:buNone/>
            </a:pPr>
            <a:r>
              <a:rPr lang="en-US" altLang="en-US" sz="2880" dirty="0">
                <a:solidFill>
                  <a:srgbClr val="C00000"/>
                </a:solidFill>
              </a:rPr>
              <a:t>2 Peter 1:</a:t>
            </a:r>
          </a:p>
          <a:p>
            <a:pPr marL="194310" indent="-194310">
              <a:buNone/>
            </a:pPr>
            <a:r>
              <a:rPr lang="en-US" altLang="en-US" sz="2880" dirty="0"/>
              <a:t>12 For this reason I will not be negligent to remind you always of these things, though you know and are established in the present truth. 13 Yes, I think it is right, as long as I am in this tent, to stir you up by reminding you, 14 </a:t>
            </a:r>
            <a:r>
              <a:rPr lang="en-US" altLang="en-US" sz="2880" dirty="0">
                <a:solidFill>
                  <a:srgbClr val="0000FF"/>
                </a:solidFill>
              </a:rPr>
              <a:t>knowing that shortly I must put off my tent</a:t>
            </a:r>
            <a:r>
              <a:rPr lang="en-US" altLang="en-US" sz="2880" dirty="0"/>
              <a:t>, just as our Lord Jesus Christ showed me. </a:t>
            </a:r>
          </a:p>
        </p:txBody>
      </p:sp>
    </p:spTree>
    <p:extLst>
      <p:ext uri="{BB962C8B-B14F-4D97-AF65-F5344CB8AC3E}">
        <p14:creationId xmlns:p14="http://schemas.microsoft.com/office/powerpoint/2010/main" val="8164792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3"/>
          <p:cNvSpPr>
            <a:spLocks noChangeArrowheads="1"/>
          </p:cNvSpPr>
          <p:nvPr/>
        </p:nvSpPr>
        <p:spPr bwMode="auto">
          <a:xfrm>
            <a:off x="586740" y="0"/>
            <a:ext cx="10995660" cy="6858000"/>
          </a:xfrm>
          <a:prstGeom prst="rect">
            <a:avLst/>
          </a:prstGeom>
          <a:noFill/>
          <a:ln w="9525">
            <a:no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5363"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80F89DB-CA54-4D92-96E5-54639FE412EA}" type="slidenum">
              <a:rPr lang="en-US" altLang="en-US" b="0">
                <a:latin typeface="Times New Roman" panose="02020603050405020304" pitchFamily="18" charset="0"/>
              </a:rPr>
              <a:pPr/>
              <a:t>52</a:t>
            </a:fld>
            <a:endParaRPr lang="en-US" altLang="en-US" b="0">
              <a:latin typeface="Times New Roman" panose="02020603050405020304" pitchFamily="18" charset="0"/>
            </a:endParaRPr>
          </a:p>
        </p:txBody>
      </p:sp>
      <p:pic>
        <p:nvPicPr>
          <p:cNvPr id="1034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347" y="0"/>
            <a:ext cx="8978487" cy="6944416"/>
          </a:xfrm>
          <a:prstGeom prst="rect">
            <a:avLst/>
          </a:prstGeom>
          <a:solidFill>
            <a:schemeClr val="bg1"/>
          </a:solidFill>
          <a:ln>
            <a:noFill/>
          </a:ln>
          <a:effectLst/>
        </p:spPr>
      </p:pic>
      <p:cxnSp>
        <p:nvCxnSpPr>
          <p:cNvPr id="3" name="Straight Connector 2"/>
          <p:cNvCxnSpPr>
            <a:cxnSpLocks noChangeShapeType="1"/>
          </p:cNvCxnSpPr>
          <p:nvPr/>
        </p:nvCxnSpPr>
        <p:spPr bwMode="auto">
          <a:xfrm flipV="1">
            <a:off x="8432328" y="2463564"/>
            <a:ext cx="0" cy="128016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8153400" y="1784406"/>
            <a:ext cx="1280160" cy="757130"/>
          </a:xfrm>
          <a:prstGeom prst="rect">
            <a:avLst/>
          </a:prstGeom>
          <a:noFill/>
        </p:spPr>
        <p:txBody>
          <a:bodyPr>
            <a:spAutoFit/>
          </a:bodyPr>
          <a:lstStyle/>
          <a:p>
            <a:pPr>
              <a:defRPr/>
            </a:pPr>
            <a:r>
              <a:rPr lang="en-US" sz="2160" dirty="0">
                <a:solidFill>
                  <a:schemeClr val="accent6"/>
                </a:solidFill>
                <a:latin typeface="Arial" charset="0"/>
                <a:cs typeface="Arial" charset="0"/>
              </a:rPr>
              <a:t>Nero's death</a:t>
            </a:r>
          </a:p>
        </p:txBody>
      </p:sp>
      <p:sp>
        <p:nvSpPr>
          <p:cNvPr id="8" name="Right Brace 7"/>
          <p:cNvSpPr/>
          <p:nvPr/>
        </p:nvSpPr>
        <p:spPr bwMode="auto">
          <a:xfrm rot="5400000">
            <a:off x="7558087" y="3094673"/>
            <a:ext cx="352425" cy="838200"/>
          </a:xfrm>
          <a:prstGeom prst="rightBrace">
            <a:avLst/>
          </a:prstGeom>
          <a:noFill/>
          <a:ln w="38100" cap="flat" cmpd="sng" algn="ctr">
            <a:solidFill>
              <a:srgbClr val="0000FF"/>
            </a:solidFill>
            <a:prstDash val="solid"/>
            <a:round/>
            <a:headEnd type="none" w="med" len="med"/>
            <a:tailEnd type="none" w="med" len="med"/>
          </a:ln>
          <a:effectLst/>
          <a:extLst/>
        </p:spPr>
        <p:txBody>
          <a:bodyPr>
            <a:spAutoFit/>
          </a:bodyPr>
          <a:lstStyle/>
          <a:p>
            <a:pPr eaLnBrk="0" hangingPunct="0">
              <a:defRPr/>
            </a:pPr>
            <a:endParaRPr lang="en-US">
              <a:cs typeface="Arial" charset="0"/>
            </a:endParaRPr>
          </a:p>
        </p:txBody>
      </p:sp>
    </p:spTree>
    <p:extLst>
      <p:ext uri="{BB962C8B-B14F-4D97-AF65-F5344CB8AC3E}">
        <p14:creationId xmlns:p14="http://schemas.microsoft.com/office/powerpoint/2010/main" val="1247385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1325798-D418-457E-8965-0785CBA0CF9B}" type="slidenum">
              <a:rPr lang="en-US" altLang="en-US" b="0">
                <a:latin typeface="Times New Roman" panose="02020603050405020304" pitchFamily="18" charset="0"/>
              </a:rPr>
              <a:pPr/>
              <a:t>53</a:t>
            </a:fld>
            <a:endParaRPr lang="en-US" altLang="en-US" b="0">
              <a:latin typeface="Times New Roman" panose="02020603050405020304" pitchFamily="18" charset="0"/>
            </a:endParaRPr>
          </a:p>
        </p:txBody>
      </p:sp>
      <p:pic>
        <p:nvPicPr>
          <p:cNvPr id="1044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
            <a:ext cx="11410950" cy="68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Rectangle 2"/>
          <p:cNvSpPr>
            <a:spLocks noChangeArrowheads="1"/>
          </p:cNvSpPr>
          <p:nvPr/>
        </p:nvSpPr>
        <p:spPr bwMode="auto">
          <a:xfrm>
            <a:off x="4156710" y="-114300"/>
            <a:ext cx="374974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360" dirty="0">
                <a:solidFill>
                  <a:srgbClr val="FFFF00"/>
                </a:solidFill>
              </a:rPr>
              <a:t> </a:t>
            </a:r>
            <a:r>
              <a:rPr lang="en-US" altLang="en-US" sz="3360" dirty="0">
                <a:solidFill>
                  <a:srgbClr val="FF0000"/>
                </a:solidFill>
              </a:rPr>
              <a:t>Papyrus </a:t>
            </a:r>
            <a:r>
              <a:rPr lang="en-US" altLang="en-US" sz="3360" dirty="0" err="1">
                <a:solidFill>
                  <a:srgbClr val="FF0000"/>
                </a:solidFill>
              </a:rPr>
              <a:t>Bodmer</a:t>
            </a:r>
            <a:endParaRPr lang="en-US" altLang="en-US" sz="3360" dirty="0">
              <a:solidFill>
                <a:srgbClr val="FF0000"/>
              </a:solidFill>
            </a:endParaRPr>
          </a:p>
        </p:txBody>
      </p:sp>
    </p:spTree>
    <p:extLst>
      <p:ext uri="{BB962C8B-B14F-4D97-AF65-F5344CB8AC3E}">
        <p14:creationId xmlns:p14="http://schemas.microsoft.com/office/powerpoint/2010/main" val="75053361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1:2  </a:t>
            </a:r>
            <a:r>
              <a:rPr lang="en-US" altLang="en-US" sz="2640" dirty="0"/>
              <a:t>Grace and peace be multiplied to you in the knowledge of God and of Jesus our Lord, 3 as </a:t>
            </a:r>
            <a:r>
              <a:rPr lang="en-US" altLang="en-US" sz="2640" u="sng" dirty="0">
                <a:solidFill>
                  <a:srgbClr val="0000FF"/>
                </a:solidFill>
              </a:rPr>
              <a:t>His divine power has given to us all things </a:t>
            </a:r>
            <a:r>
              <a:rPr lang="en-US" altLang="en-US" sz="2640" dirty="0">
                <a:solidFill>
                  <a:srgbClr val="0000FF"/>
                </a:solidFill>
              </a:rPr>
              <a:t>that pertain to life and godliness</a:t>
            </a:r>
            <a:r>
              <a:rPr lang="en-US" altLang="en-US" sz="2640" dirty="0"/>
              <a:t>, through the knowledge of Him who called us by glory and virtue, 4 by which have been given to us exceedingly great and precious promises, that </a:t>
            </a:r>
            <a:r>
              <a:rPr lang="en-US" altLang="en-US" sz="2640" dirty="0">
                <a:solidFill>
                  <a:srgbClr val="0000FF"/>
                </a:solidFill>
              </a:rPr>
              <a:t>through these you may be partakers of the divine nature</a:t>
            </a:r>
            <a:r>
              <a:rPr lang="en-US" altLang="en-US" sz="2640" dirty="0"/>
              <a:t>, having escaped the corruption that is in the world through lust.</a:t>
            </a:r>
          </a:p>
        </p:txBody>
      </p:sp>
    </p:spTree>
    <p:extLst>
      <p:ext uri="{BB962C8B-B14F-4D97-AF65-F5344CB8AC3E}">
        <p14:creationId xmlns:p14="http://schemas.microsoft.com/office/powerpoint/2010/main" val="13179332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55</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261180" y="1349796"/>
            <a:ext cx="11321220" cy="543056"/>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Tree>
    <p:extLst>
      <p:ext uri="{BB962C8B-B14F-4D97-AF65-F5344CB8AC3E}">
        <p14:creationId xmlns:p14="http://schemas.microsoft.com/office/powerpoint/2010/main" val="4161383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wipe(up)">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wipe(up)">
                                      <p:cBhvr>
                                        <p:cTn id="12" dur="500"/>
                                        <p:tgtEl>
                                          <p:spTgt spid="522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2236"/>
                                        </p:tgtEl>
                                        <p:attrNameLst>
                                          <p:attrName>style.visibility</p:attrName>
                                        </p:attrNameLst>
                                      </p:cBhvr>
                                      <p:to>
                                        <p:strVal val="visible"/>
                                      </p:to>
                                    </p:set>
                                    <p:animEffect transition="in" filter="wipe(up)">
                                      <p:cBhvr>
                                        <p:cTn id="17" dur="500"/>
                                        <p:tgtEl>
                                          <p:spTgt spid="52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2239"/>
                                        </p:tgtEl>
                                        <p:attrNameLst>
                                          <p:attrName>style.visibility</p:attrName>
                                        </p:attrNameLst>
                                      </p:cBhvr>
                                      <p:to>
                                        <p:strVal val="visible"/>
                                      </p:to>
                                    </p:set>
                                    <p:animEffect transition="in" filter="wipe(up)">
                                      <p:cBhvr>
                                        <p:cTn id="22" dur="500"/>
                                        <p:tgtEl>
                                          <p:spTgt spid="52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2242"/>
                                        </p:tgtEl>
                                        <p:attrNameLst>
                                          <p:attrName>style.visibility</p:attrName>
                                        </p:attrNameLst>
                                      </p:cBhvr>
                                      <p:to>
                                        <p:strVal val="visible"/>
                                      </p:to>
                                    </p:set>
                                    <p:animEffect transition="in" filter="wipe(up)">
                                      <p:cBhvr>
                                        <p:cTn id="27" dur="500"/>
                                        <p:tgtEl>
                                          <p:spTgt spid="522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2245"/>
                                        </p:tgtEl>
                                        <p:attrNameLst>
                                          <p:attrName>style.visibility</p:attrName>
                                        </p:attrNameLst>
                                      </p:cBhvr>
                                      <p:to>
                                        <p:strVal val="visible"/>
                                      </p:to>
                                    </p:set>
                                    <p:animEffect transition="in" filter="wipe(up)">
                                      <p:cBhvr>
                                        <p:cTn id="32" dur="500"/>
                                        <p:tgtEl>
                                          <p:spTgt spid="5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2AA49F4C-0DE9-4CCE-8B7A-8E68145491AF}" type="slidenum">
              <a:rPr lang="en-US" altLang="en-US" sz="1680" b="0">
                <a:latin typeface="Times New Roman" panose="02020603050405020304" pitchFamily="18" charset="0"/>
              </a:rPr>
              <a:pPr>
                <a:spcBef>
                  <a:spcPct val="0"/>
                </a:spcBef>
                <a:buFontTx/>
                <a:buNone/>
              </a:pPr>
              <a:t>56</a:t>
            </a:fld>
            <a:endParaRPr lang="en-US" altLang="en-US" sz="1680" b="0">
              <a:latin typeface="Times New Roman" panose="02020603050405020304" pitchFamily="18" charset="0"/>
            </a:endParaRPr>
          </a:p>
        </p:txBody>
      </p:sp>
      <p:sp>
        <p:nvSpPr>
          <p:cNvPr id="8195" name="Rectangle 2"/>
          <p:cNvSpPr>
            <a:spLocks noGrp="1" noChangeArrowheads="1"/>
          </p:cNvSpPr>
          <p:nvPr>
            <p:ph type="title"/>
          </p:nvPr>
        </p:nvSpPr>
        <p:spPr>
          <a:xfrm>
            <a:off x="609600" y="0"/>
            <a:ext cx="10972800" cy="533400"/>
          </a:xfrm>
        </p:spPr>
        <p:txBody>
          <a:bodyPr>
            <a:normAutofit fontScale="90000"/>
          </a:bodyPr>
          <a:lstStyle/>
          <a:p>
            <a:r>
              <a:rPr lang="en-US" altLang="en-US" sz="3360" dirty="0">
                <a:solidFill>
                  <a:srgbClr val="C00000"/>
                </a:solidFill>
              </a:rPr>
              <a:t>The Great Salvation  </a:t>
            </a:r>
            <a:r>
              <a:rPr lang="en-US" altLang="en-US" sz="2400" dirty="0">
                <a:solidFill>
                  <a:srgbClr val="C00000"/>
                </a:solidFill>
              </a:rPr>
              <a:t>(I Pet 1:1-12 in time sequence)</a:t>
            </a:r>
          </a:p>
        </p:txBody>
      </p:sp>
      <p:sp>
        <p:nvSpPr>
          <p:cNvPr id="21508" name="Text Box 3"/>
          <p:cNvSpPr txBox="1">
            <a:spLocks noChangeArrowheads="1"/>
          </p:cNvSpPr>
          <p:nvPr/>
        </p:nvSpPr>
        <p:spPr bwMode="auto">
          <a:xfrm>
            <a:off x="1249680" y="929640"/>
            <a:ext cx="2276842"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Beforehand (11)</a:t>
            </a:r>
          </a:p>
        </p:txBody>
      </p:sp>
      <p:sp>
        <p:nvSpPr>
          <p:cNvPr id="21509" name="Text Box 4"/>
          <p:cNvSpPr txBox="1">
            <a:spLocks noChangeArrowheads="1"/>
          </p:cNvSpPr>
          <p:nvPr/>
        </p:nvSpPr>
        <p:spPr bwMode="auto">
          <a:xfrm>
            <a:off x="539115" y="1221106"/>
            <a:ext cx="3566161" cy="208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pPr>
            <a:r>
              <a:rPr lang="en-US" altLang="en-US" sz="2160"/>
              <a:t>Prophets Prophesied of Grace to Come (10,11)</a:t>
            </a:r>
          </a:p>
          <a:p>
            <a:pPr>
              <a:spcBef>
                <a:spcPct val="0"/>
              </a:spcBef>
            </a:pPr>
            <a:r>
              <a:rPr lang="en-US" altLang="en-US" sz="2160"/>
              <a:t>Prophets Searched to Know the time (10,11)</a:t>
            </a:r>
          </a:p>
          <a:p>
            <a:pPr>
              <a:spcBef>
                <a:spcPct val="0"/>
              </a:spcBef>
            </a:pPr>
            <a:r>
              <a:rPr lang="en-US" altLang="en-US" sz="2160"/>
              <a:t>Told They Ministered to You (12)</a:t>
            </a:r>
          </a:p>
        </p:txBody>
      </p:sp>
      <p:sp>
        <p:nvSpPr>
          <p:cNvPr id="21510" name="Text Box 5"/>
          <p:cNvSpPr txBox="1">
            <a:spLocks noChangeArrowheads="1"/>
          </p:cNvSpPr>
          <p:nvPr/>
        </p:nvSpPr>
        <p:spPr bwMode="auto">
          <a:xfrm>
            <a:off x="4175760" y="1447801"/>
            <a:ext cx="128016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400"/>
              <a:t>Suffer-</a:t>
            </a:r>
          </a:p>
          <a:p>
            <a:pPr algn="ctr">
              <a:spcBef>
                <a:spcPct val="0"/>
              </a:spcBef>
              <a:buFontTx/>
              <a:buNone/>
            </a:pPr>
            <a:r>
              <a:rPr lang="en-US" altLang="en-US" sz="2400"/>
              <a:t>ing</a:t>
            </a:r>
          </a:p>
        </p:txBody>
      </p:sp>
      <p:sp>
        <p:nvSpPr>
          <p:cNvPr id="21511" name="Text Box 6"/>
          <p:cNvSpPr txBox="1">
            <a:spLocks noChangeArrowheads="1"/>
          </p:cNvSpPr>
          <p:nvPr/>
        </p:nvSpPr>
        <p:spPr bwMode="auto">
          <a:xfrm>
            <a:off x="6644640" y="1552576"/>
            <a:ext cx="3566160" cy="14219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a:t>Announced to You (12)</a:t>
            </a:r>
          </a:p>
          <a:p>
            <a:pPr>
              <a:spcBef>
                <a:spcPct val="0"/>
              </a:spcBef>
            </a:pPr>
            <a:r>
              <a:rPr lang="en-US" altLang="en-US" sz="2160" b="0"/>
              <a:t>In the Gospel</a:t>
            </a:r>
          </a:p>
          <a:p>
            <a:pPr>
              <a:spcBef>
                <a:spcPct val="0"/>
              </a:spcBef>
            </a:pPr>
            <a:r>
              <a:rPr lang="en-US" altLang="en-US" sz="2160" b="0"/>
              <a:t>By Them that Preach</a:t>
            </a:r>
          </a:p>
          <a:p>
            <a:pPr>
              <a:spcBef>
                <a:spcPct val="0"/>
              </a:spcBef>
            </a:pPr>
            <a:r>
              <a:rPr lang="en-US" altLang="en-US" sz="2160" b="0"/>
              <a:t>Sent by the Holy Spirit</a:t>
            </a:r>
          </a:p>
        </p:txBody>
      </p:sp>
      <p:sp>
        <p:nvSpPr>
          <p:cNvPr id="21512" name="Text Box 7"/>
          <p:cNvSpPr txBox="1">
            <a:spLocks noChangeArrowheads="1"/>
          </p:cNvSpPr>
          <p:nvPr/>
        </p:nvSpPr>
        <p:spPr bwMode="auto">
          <a:xfrm>
            <a:off x="6670175" y="978659"/>
            <a:ext cx="283443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Now Have Been (12)</a:t>
            </a:r>
          </a:p>
        </p:txBody>
      </p:sp>
      <p:sp>
        <p:nvSpPr>
          <p:cNvPr id="21513" name="Line 9"/>
          <p:cNvSpPr>
            <a:spLocks noChangeShapeType="1"/>
          </p:cNvSpPr>
          <p:nvPr/>
        </p:nvSpPr>
        <p:spPr bwMode="auto">
          <a:xfrm>
            <a:off x="6461760" y="1447800"/>
            <a:ext cx="0" cy="1676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14" name="Text Box 12"/>
          <p:cNvSpPr txBox="1">
            <a:spLocks noChangeArrowheads="1"/>
          </p:cNvSpPr>
          <p:nvPr/>
        </p:nvSpPr>
        <p:spPr bwMode="auto">
          <a:xfrm>
            <a:off x="1504951" y="3924563"/>
            <a:ext cx="4389120" cy="3046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indent="-166688">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pPr>
            <a:r>
              <a:rPr lang="en-US" altLang="en-US" sz="1920" dirty="0"/>
              <a:t>Living Hope (3)</a:t>
            </a:r>
          </a:p>
          <a:p>
            <a:pPr>
              <a:spcBef>
                <a:spcPct val="0"/>
              </a:spcBef>
            </a:pPr>
            <a:r>
              <a:rPr lang="en-US" altLang="en-US" sz="1920" dirty="0"/>
              <a:t>Guarded (5)</a:t>
            </a:r>
          </a:p>
          <a:p>
            <a:pPr lvl="1">
              <a:spcBef>
                <a:spcPct val="0"/>
              </a:spcBef>
              <a:buFontTx/>
              <a:buChar char="­"/>
            </a:pPr>
            <a:r>
              <a:rPr lang="en-US" altLang="en-US" sz="1920" b="0" dirty="0"/>
              <a:t>By God’s Power</a:t>
            </a:r>
          </a:p>
          <a:p>
            <a:pPr lvl="1">
              <a:spcBef>
                <a:spcPct val="0"/>
              </a:spcBef>
              <a:buFontTx/>
              <a:buChar char="­"/>
            </a:pPr>
            <a:r>
              <a:rPr lang="en-US" altLang="en-US" sz="1920" b="0" dirty="0"/>
              <a:t>Through Faith</a:t>
            </a:r>
          </a:p>
          <a:p>
            <a:pPr>
              <a:spcBef>
                <a:spcPct val="0"/>
              </a:spcBef>
            </a:pPr>
            <a:r>
              <a:rPr lang="en-US" altLang="en-US" sz="1920" dirty="0"/>
              <a:t>Grief in Manifold Trials (6)</a:t>
            </a:r>
          </a:p>
          <a:p>
            <a:pPr lvl="1">
              <a:spcBef>
                <a:spcPct val="0"/>
              </a:spcBef>
              <a:buFontTx/>
              <a:buChar char="­"/>
            </a:pPr>
            <a:r>
              <a:rPr lang="en-US" altLang="en-US" sz="1920" b="0" dirty="0"/>
              <a:t>Proof of Your Faith (7)</a:t>
            </a:r>
          </a:p>
          <a:p>
            <a:pPr>
              <a:spcBef>
                <a:spcPct val="0"/>
              </a:spcBef>
            </a:pPr>
            <a:r>
              <a:rPr lang="en-US" altLang="en-US" sz="1920" dirty="0"/>
              <a:t>Loving &amp; Believing Jesus (8)</a:t>
            </a:r>
          </a:p>
          <a:p>
            <a:pPr>
              <a:spcBef>
                <a:spcPct val="0"/>
              </a:spcBef>
            </a:pPr>
            <a:r>
              <a:rPr lang="en-US" altLang="en-US" sz="1920" dirty="0"/>
              <a:t>Rejoicing (8)</a:t>
            </a:r>
          </a:p>
          <a:p>
            <a:pPr lvl="1">
              <a:spcBef>
                <a:spcPct val="0"/>
              </a:spcBef>
              <a:buFontTx/>
              <a:buChar char="­"/>
            </a:pPr>
            <a:r>
              <a:rPr lang="en-US" altLang="en-US" sz="1920" b="0" dirty="0"/>
              <a:t>Joy Unspeakable</a:t>
            </a:r>
          </a:p>
          <a:p>
            <a:pPr lvl="1">
              <a:spcBef>
                <a:spcPct val="0"/>
              </a:spcBef>
              <a:buFontTx/>
              <a:buChar char="­"/>
            </a:pPr>
            <a:r>
              <a:rPr lang="en-US" altLang="en-US" sz="1920" b="0" dirty="0"/>
              <a:t>Full of Glory</a:t>
            </a:r>
          </a:p>
        </p:txBody>
      </p:sp>
      <p:sp>
        <p:nvSpPr>
          <p:cNvPr id="17421" name="Text Box 13"/>
          <p:cNvSpPr txBox="1">
            <a:spLocks noChangeArrowheads="1"/>
          </p:cNvSpPr>
          <p:nvPr/>
        </p:nvSpPr>
        <p:spPr bwMode="auto">
          <a:xfrm>
            <a:off x="6846569" y="3935763"/>
            <a:ext cx="3840480" cy="2751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Tx/>
              <a:buChar char="•"/>
              <a:defRPr/>
            </a:pPr>
            <a:r>
              <a:rPr lang="en-US" sz="2160" dirty="0">
                <a:solidFill>
                  <a:srgbClr val="00B0F0"/>
                </a:solidFill>
                <a:effectLst>
                  <a:outerShdw blurRad="38100" dist="38100" dir="2700000" algn="tl">
                    <a:srgbClr val="000000"/>
                  </a:outerShdw>
                </a:effectLst>
                <a:latin typeface="Arial" pitchFamily="34" charset="0"/>
              </a:rPr>
              <a:t>Inheritance (4)</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Incorruptible</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Undefiled</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Fades Not Away</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Reserved in Heaven</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Salvation Revealed (5)</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The “End” of Our Faith (9)</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Salvation of Souls (9)</a:t>
            </a:r>
          </a:p>
        </p:txBody>
      </p:sp>
      <p:sp>
        <p:nvSpPr>
          <p:cNvPr id="21516" name="Text Box 16"/>
          <p:cNvSpPr txBox="1">
            <a:spLocks noChangeArrowheads="1"/>
          </p:cNvSpPr>
          <p:nvPr/>
        </p:nvSpPr>
        <p:spPr bwMode="auto">
          <a:xfrm>
            <a:off x="1928723" y="3257327"/>
            <a:ext cx="2081019" cy="7571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Now, For a</a:t>
            </a:r>
          </a:p>
          <a:p>
            <a:pPr>
              <a:spcBef>
                <a:spcPct val="0"/>
              </a:spcBef>
              <a:buFontTx/>
              <a:buNone/>
            </a:pPr>
            <a:r>
              <a:rPr lang="en-US" altLang="en-US" sz="2160" i="1" dirty="0">
                <a:solidFill>
                  <a:srgbClr val="C00000"/>
                </a:solidFill>
              </a:rPr>
              <a:t>Little While (6)</a:t>
            </a:r>
          </a:p>
        </p:txBody>
      </p:sp>
      <p:grpSp>
        <p:nvGrpSpPr>
          <p:cNvPr id="21517" name="Group 31"/>
          <p:cNvGrpSpPr>
            <a:grpSpLocks/>
          </p:cNvGrpSpPr>
          <p:nvPr/>
        </p:nvGrpSpPr>
        <p:grpSpPr bwMode="auto">
          <a:xfrm>
            <a:off x="116205" y="3291837"/>
            <a:ext cx="1388746" cy="3566179"/>
            <a:chOff x="77" y="2074"/>
            <a:chExt cx="729" cy="2246"/>
          </a:xfrm>
        </p:grpSpPr>
        <p:sp>
          <p:nvSpPr>
            <p:cNvPr id="8225" name="Text Box 15"/>
            <p:cNvSpPr txBox="1">
              <a:spLocks noChangeArrowheads="1"/>
            </p:cNvSpPr>
            <p:nvPr/>
          </p:nvSpPr>
          <p:spPr bwMode="auto">
            <a:xfrm>
              <a:off x="77" y="2074"/>
              <a:ext cx="729" cy="4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Begotten</a:t>
              </a:r>
            </a:p>
            <a:p>
              <a:pPr algn="ctr">
                <a:spcBef>
                  <a:spcPct val="0"/>
                </a:spcBef>
                <a:buFontTx/>
                <a:buNone/>
              </a:pPr>
              <a:r>
                <a:rPr lang="en-US" altLang="en-US" sz="2160" i="1" dirty="0">
                  <a:solidFill>
                    <a:srgbClr val="C00000"/>
                  </a:solidFill>
                </a:rPr>
                <a:t>Again (3)</a:t>
              </a:r>
            </a:p>
          </p:txBody>
        </p:sp>
        <p:sp>
          <p:nvSpPr>
            <p:cNvPr id="8226" name="Line 17"/>
            <p:cNvSpPr>
              <a:spLocks noChangeShapeType="1"/>
            </p:cNvSpPr>
            <p:nvPr/>
          </p:nvSpPr>
          <p:spPr bwMode="auto">
            <a:xfrm>
              <a:off x="442" y="2544"/>
              <a:ext cx="0" cy="17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grpSp>
        <p:nvGrpSpPr>
          <p:cNvPr id="21518" name="Group 32"/>
          <p:cNvGrpSpPr>
            <a:grpSpLocks/>
          </p:cNvGrpSpPr>
          <p:nvPr/>
        </p:nvGrpSpPr>
        <p:grpSpPr bwMode="auto">
          <a:xfrm>
            <a:off x="4351156" y="3069262"/>
            <a:ext cx="2265046" cy="3566160"/>
            <a:chOff x="2925" y="2026"/>
            <a:chExt cx="1189" cy="2246"/>
          </a:xfrm>
        </p:grpSpPr>
        <p:sp>
          <p:nvSpPr>
            <p:cNvPr id="8223" name="Line 14"/>
            <p:cNvSpPr>
              <a:spLocks noChangeShapeType="1"/>
            </p:cNvSpPr>
            <p:nvPr/>
          </p:nvSpPr>
          <p:spPr bwMode="auto">
            <a:xfrm>
              <a:off x="3552" y="2496"/>
              <a:ext cx="0" cy="177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8224" name="Text Box 18"/>
            <p:cNvSpPr txBox="1">
              <a:spLocks noChangeArrowheads="1"/>
            </p:cNvSpPr>
            <p:nvPr/>
          </p:nvSpPr>
          <p:spPr bwMode="auto">
            <a:xfrm>
              <a:off x="2925" y="2026"/>
              <a:ext cx="1189" cy="4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Revelation of</a:t>
              </a:r>
            </a:p>
            <a:p>
              <a:pPr algn="ctr">
                <a:spcBef>
                  <a:spcPct val="0"/>
                </a:spcBef>
                <a:buFontTx/>
                <a:buNone/>
              </a:pPr>
              <a:r>
                <a:rPr lang="en-US" altLang="en-US" sz="2160" i="1" dirty="0">
                  <a:solidFill>
                    <a:srgbClr val="C00000"/>
                  </a:solidFill>
                </a:rPr>
                <a:t>Jesus Christ (7)</a:t>
              </a:r>
            </a:p>
          </p:txBody>
        </p:sp>
      </p:grpSp>
      <p:sp>
        <p:nvSpPr>
          <p:cNvPr id="21519" name="Text Box 19"/>
          <p:cNvSpPr txBox="1">
            <a:spLocks noChangeArrowheads="1"/>
          </p:cNvSpPr>
          <p:nvPr/>
        </p:nvSpPr>
        <p:spPr bwMode="auto">
          <a:xfrm>
            <a:off x="6766548" y="3458159"/>
            <a:ext cx="2738057"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“The Last Time” (5)</a:t>
            </a:r>
          </a:p>
        </p:txBody>
      </p:sp>
      <p:sp>
        <p:nvSpPr>
          <p:cNvPr id="21520" name="AutoShape 20"/>
          <p:cNvSpPr>
            <a:spLocks noChangeArrowheads="1"/>
          </p:cNvSpPr>
          <p:nvPr/>
        </p:nvSpPr>
        <p:spPr bwMode="auto">
          <a:xfrm>
            <a:off x="10667999" y="1978444"/>
            <a:ext cx="629055" cy="84371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sp>
        <p:nvSpPr>
          <p:cNvPr id="21521" name="AutoShape 21"/>
          <p:cNvSpPr>
            <a:spLocks noChangeArrowheads="1"/>
          </p:cNvSpPr>
          <p:nvPr/>
        </p:nvSpPr>
        <p:spPr bwMode="auto">
          <a:xfrm>
            <a:off x="-287660" y="5165366"/>
            <a:ext cx="651515" cy="84371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grpSp>
        <p:nvGrpSpPr>
          <p:cNvPr id="21522" name="Group 35"/>
          <p:cNvGrpSpPr>
            <a:grpSpLocks/>
          </p:cNvGrpSpPr>
          <p:nvPr/>
        </p:nvGrpSpPr>
        <p:grpSpPr bwMode="auto">
          <a:xfrm>
            <a:off x="9464038" y="457200"/>
            <a:ext cx="1927859" cy="2743200"/>
            <a:chOff x="4648" y="288"/>
            <a:chExt cx="1012" cy="1728"/>
          </a:xfrm>
        </p:grpSpPr>
        <p:sp>
          <p:nvSpPr>
            <p:cNvPr id="8221" name="Text Box 24"/>
            <p:cNvSpPr txBox="1">
              <a:spLocks noChangeArrowheads="1"/>
            </p:cNvSpPr>
            <p:nvPr/>
          </p:nvSpPr>
          <p:spPr bwMode="auto">
            <a:xfrm>
              <a:off x="4648" y="288"/>
              <a:ext cx="1012"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Begotten </a:t>
              </a:r>
            </a:p>
            <a:p>
              <a:pPr algn="ctr">
                <a:spcBef>
                  <a:spcPct val="0"/>
                </a:spcBef>
                <a:buFontTx/>
                <a:buNone/>
              </a:pPr>
              <a:r>
                <a:rPr lang="en-US" altLang="en-US" sz="2160" i="1" dirty="0">
                  <a:solidFill>
                    <a:srgbClr val="C00000"/>
                  </a:solidFill>
                </a:rPr>
                <a:t>Again by the </a:t>
              </a:r>
            </a:p>
            <a:p>
              <a:pPr algn="ctr">
                <a:spcBef>
                  <a:spcPct val="0"/>
                </a:spcBef>
                <a:buFontTx/>
                <a:buNone/>
              </a:pPr>
              <a:r>
                <a:rPr lang="en-US" altLang="en-US" sz="2160" i="1" dirty="0">
                  <a:solidFill>
                    <a:srgbClr val="C00000"/>
                  </a:solidFill>
                </a:rPr>
                <a:t>Word (23)</a:t>
              </a:r>
            </a:p>
          </p:txBody>
        </p:sp>
        <p:sp>
          <p:nvSpPr>
            <p:cNvPr id="8222" name="Line 25"/>
            <p:cNvSpPr>
              <a:spLocks noChangeShapeType="1"/>
            </p:cNvSpPr>
            <p:nvPr/>
          </p:nvSpPr>
          <p:spPr bwMode="auto">
            <a:xfrm>
              <a:off x="5088" y="864"/>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sp>
        <p:nvSpPr>
          <p:cNvPr id="21523" name="Text Box 26"/>
          <p:cNvSpPr txBox="1">
            <a:spLocks noChangeArrowheads="1"/>
          </p:cNvSpPr>
          <p:nvPr/>
        </p:nvSpPr>
        <p:spPr bwMode="auto">
          <a:xfrm>
            <a:off x="4175760" y="2438401"/>
            <a:ext cx="2286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400"/>
              <a:t>of Christ (11)</a:t>
            </a:r>
          </a:p>
        </p:txBody>
      </p:sp>
      <p:sp>
        <p:nvSpPr>
          <p:cNvPr id="17435" name="Text Box 27"/>
          <p:cNvSpPr txBox="1">
            <a:spLocks noChangeArrowheads="1"/>
          </p:cNvSpPr>
          <p:nvPr/>
        </p:nvSpPr>
        <p:spPr bwMode="auto">
          <a:xfrm>
            <a:off x="5364480" y="1447801"/>
            <a:ext cx="118872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defRPr/>
            </a:pPr>
            <a:r>
              <a:rPr lang="en-US" dirty="0">
                <a:solidFill>
                  <a:srgbClr val="00B0F0"/>
                </a:solidFill>
                <a:effectLst>
                  <a:outerShdw blurRad="38100" dist="38100" dir="2700000" algn="tl">
                    <a:srgbClr val="000000"/>
                  </a:outerShdw>
                </a:effectLst>
                <a:latin typeface="Arial" pitchFamily="34" charset="0"/>
              </a:rPr>
              <a:t>Glory</a:t>
            </a:r>
          </a:p>
        </p:txBody>
      </p:sp>
      <p:sp>
        <p:nvSpPr>
          <p:cNvPr id="21525" name="Line 28"/>
          <p:cNvSpPr>
            <a:spLocks noChangeShapeType="1"/>
          </p:cNvSpPr>
          <p:nvPr/>
        </p:nvSpPr>
        <p:spPr bwMode="auto">
          <a:xfrm>
            <a:off x="5455920" y="1066800"/>
            <a:ext cx="0" cy="1295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26" name="Freeform 29"/>
          <p:cNvSpPr>
            <a:spLocks/>
          </p:cNvSpPr>
          <p:nvPr/>
        </p:nvSpPr>
        <p:spPr bwMode="auto">
          <a:xfrm>
            <a:off x="4998720" y="1143000"/>
            <a:ext cx="914400" cy="424732"/>
          </a:xfrm>
          <a:custGeom>
            <a:avLst/>
            <a:gdLst>
              <a:gd name="T0" fmla="*/ 0 w 624"/>
              <a:gd name="T1" fmla="*/ 2147483646 h 144"/>
              <a:gd name="T2" fmla="*/ 2147483646 w 624"/>
              <a:gd name="T3" fmla="*/ 0 h 144"/>
              <a:gd name="T4" fmla="*/ 2147483646 w 624"/>
              <a:gd name="T5" fmla="*/ 2147483646 h 144"/>
              <a:gd name="T6" fmla="*/ 0 60000 65536"/>
              <a:gd name="T7" fmla="*/ 0 60000 65536"/>
              <a:gd name="T8" fmla="*/ 0 60000 65536"/>
            </a:gdLst>
            <a:ahLst/>
            <a:cxnLst>
              <a:cxn ang="T6">
                <a:pos x="T0" y="T1"/>
              </a:cxn>
              <a:cxn ang="T7">
                <a:pos x="T2" y="T3"/>
              </a:cxn>
              <a:cxn ang="T8">
                <a:pos x="T4" y="T5"/>
              </a:cxn>
            </a:cxnLst>
            <a:rect l="0" t="0" r="r" b="b"/>
            <a:pathLst>
              <a:path w="624" h="144">
                <a:moveTo>
                  <a:pt x="0" y="144"/>
                </a:moveTo>
                <a:cubicBezTo>
                  <a:pt x="116" y="72"/>
                  <a:pt x="232" y="0"/>
                  <a:pt x="336" y="0"/>
                </a:cubicBezTo>
                <a:cubicBezTo>
                  <a:pt x="440" y="0"/>
                  <a:pt x="532" y="72"/>
                  <a:pt x="624" y="144"/>
                </a:cubicBezTo>
              </a:path>
            </a:pathLst>
          </a:custGeom>
          <a:noFill/>
          <a:ln w="539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27" name="Freeform 30"/>
          <p:cNvSpPr>
            <a:spLocks/>
          </p:cNvSpPr>
          <p:nvPr/>
        </p:nvSpPr>
        <p:spPr bwMode="auto">
          <a:xfrm>
            <a:off x="5126355" y="4100598"/>
            <a:ext cx="914400" cy="424732"/>
          </a:xfrm>
          <a:custGeom>
            <a:avLst/>
            <a:gdLst>
              <a:gd name="T0" fmla="*/ 0 w 624"/>
              <a:gd name="T1" fmla="*/ 2147483646 h 144"/>
              <a:gd name="T2" fmla="*/ 2147483646 w 624"/>
              <a:gd name="T3" fmla="*/ 0 h 144"/>
              <a:gd name="T4" fmla="*/ 2147483646 w 624"/>
              <a:gd name="T5" fmla="*/ 2147483646 h 144"/>
              <a:gd name="T6" fmla="*/ 0 60000 65536"/>
              <a:gd name="T7" fmla="*/ 0 60000 65536"/>
              <a:gd name="T8" fmla="*/ 0 60000 65536"/>
            </a:gdLst>
            <a:ahLst/>
            <a:cxnLst>
              <a:cxn ang="T6">
                <a:pos x="T0" y="T1"/>
              </a:cxn>
              <a:cxn ang="T7">
                <a:pos x="T2" y="T3"/>
              </a:cxn>
              <a:cxn ang="T8">
                <a:pos x="T4" y="T5"/>
              </a:cxn>
            </a:cxnLst>
            <a:rect l="0" t="0" r="r" b="b"/>
            <a:pathLst>
              <a:path w="624" h="144">
                <a:moveTo>
                  <a:pt x="0" y="144"/>
                </a:moveTo>
                <a:cubicBezTo>
                  <a:pt x="116" y="72"/>
                  <a:pt x="232" y="0"/>
                  <a:pt x="336" y="0"/>
                </a:cubicBezTo>
                <a:cubicBezTo>
                  <a:pt x="440" y="0"/>
                  <a:pt x="532" y="72"/>
                  <a:pt x="624" y="144"/>
                </a:cubicBezTo>
              </a:path>
            </a:pathLst>
          </a:custGeom>
          <a:noFill/>
          <a:ln w="635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nvGrpSpPr>
          <p:cNvPr id="21528" name="Group 34"/>
          <p:cNvGrpSpPr>
            <a:grpSpLocks/>
          </p:cNvGrpSpPr>
          <p:nvPr/>
        </p:nvGrpSpPr>
        <p:grpSpPr bwMode="auto">
          <a:xfrm>
            <a:off x="3455670" y="533400"/>
            <a:ext cx="1607821" cy="2590800"/>
            <a:chOff x="1494" y="336"/>
            <a:chExt cx="844" cy="1632"/>
          </a:xfrm>
        </p:grpSpPr>
        <p:sp>
          <p:nvSpPr>
            <p:cNvPr id="8219" name="Line 8"/>
            <p:cNvSpPr>
              <a:spLocks noChangeShapeType="1"/>
            </p:cNvSpPr>
            <p:nvPr/>
          </p:nvSpPr>
          <p:spPr bwMode="auto">
            <a:xfrm>
              <a:off x="1872" y="672"/>
              <a:ext cx="0" cy="12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8220" name="Text Box 33"/>
            <p:cNvSpPr txBox="1">
              <a:spLocks noChangeArrowheads="1"/>
            </p:cNvSpPr>
            <p:nvPr/>
          </p:nvSpPr>
          <p:spPr bwMode="auto">
            <a:xfrm>
              <a:off x="1494" y="336"/>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1920" i="1" dirty="0">
                  <a:solidFill>
                    <a:srgbClr val="C00000"/>
                  </a:solidFill>
                </a:rPr>
                <a:t>Christ Mani-</a:t>
              </a:r>
            </a:p>
            <a:p>
              <a:pPr algn="ctr">
                <a:spcBef>
                  <a:spcPct val="0"/>
                </a:spcBef>
                <a:buFontTx/>
                <a:buNone/>
              </a:pPr>
              <a:r>
                <a:rPr lang="en-US" altLang="en-US" sz="1920" i="1" dirty="0" err="1">
                  <a:solidFill>
                    <a:srgbClr val="C00000"/>
                  </a:solidFill>
                </a:rPr>
                <a:t>fested</a:t>
              </a:r>
              <a:r>
                <a:rPr lang="en-US" altLang="en-US" sz="1920" i="1" dirty="0">
                  <a:solidFill>
                    <a:srgbClr val="C00000"/>
                  </a:solidFill>
                </a:rPr>
                <a:t> (20)</a:t>
              </a:r>
            </a:p>
          </p:txBody>
        </p:sp>
      </p:grpSp>
      <p:cxnSp>
        <p:nvCxnSpPr>
          <p:cNvPr id="4" name="Straight Arrow Connector 3"/>
          <p:cNvCxnSpPr>
            <a:cxnSpLocks noChangeShapeType="1"/>
          </p:cNvCxnSpPr>
          <p:nvPr/>
        </p:nvCxnSpPr>
        <p:spPr bwMode="auto">
          <a:xfrm flipH="1">
            <a:off x="3884486" y="2158612"/>
            <a:ext cx="504444" cy="1120140"/>
          </a:xfrm>
          <a:prstGeom prst="straightConnector1">
            <a:avLst/>
          </a:prstGeom>
          <a:noFill/>
          <a:ln w="762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cxnSpLocks noChangeShapeType="1"/>
          </p:cNvCxnSpPr>
          <p:nvPr/>
        </p:nvCxnSpPr>
        <p:spPr bwMode="auto">
          <a:xfrm>
            <a:off x="6278880" y="1927860"/>
            <a:ext cx="734395" cy="1505453"/>
          </a:xfrm>
          <a:prstGeom prst="straightConnector1">
            <a:avLst/>
          </a:prstGeom>
          <a:noFill/>
          <a:ln w="7620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33"/>
          <p:cNvSpPr>
            <a:spLocks noChangeArrowheads="1"/>
          </p:cNvSpPr>
          <p:nvPr/>
        </p:nvSpPr>
        <p:spPr bwMode="auto">
          <a:xfrm>
            <a:off x="1341120" y="0"/>
            <a:ext cx="1371600" cy="2865120"/>
          </a:xfrm>
          <a:prstGeom prst="downArrow">
            <a:avLst>
              <a:gd name="adj1" fmla="val 50000"/>
              <a:gd name="adj2" fmla="val 44998"/>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R</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V</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L</a:t>
            </a:r>
          </a:p>
          <a:p>
            <a:pPr algn="ctr">
              <a:lnSpc>
                <a:spcPct val="80000"/>
              </a:lnSpc>
            </a:pPr>
            <a:r>
              <a:rPr lang="en-US" altLang="en-US" sz="1680" dirty="0">
                <a:solidFill>
                  <a:srgbClr val="0000FF"/>
                </a:solidFill>
              </a:rPr>
              <a:t>A</a:t>
            </a:r>
          </a:p>
          <a:p>
            <a:pPr algn="ctr">
              <a:lnSpc>
                <a:spcPct val="80000"/>
              </a:lnSpc>
            </a:pPr>
            <a:r>
              <a:rPr lang="en-US" altLang="en-US" sz="1680" dirty="0">
                <a:solidFill>
                  <a:srgbClr val="0000FF"/>
                </a:solidFill>
              </a:rPr>
              <a:t>T</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N</a:t>
            </a:r>
          </a:p>
        </p:txBody>
      </p:sp>
      <p:sp>
        <p:nvSpPr>
          <p:cNvPr id="36" name="AutoShape 34"/>
          <p:cNvSpPr>
            <a:spLocks noChangeArrowheads="1"/>
          </p:cNvSpPr>
          <p:nvPr/>
        </p:nvSpPr>
        <p:spPr bwMode="auto">
          <a:xfrm>
            <a:off x="4175760" y="13336"/>
            <a:ext cx="1371600" cy="2868930"/>
          </a:xfrm>
          <a:prstGeom prst="downArrow">
            <a:avLst>
              <a:gd name="adj1" fmla="val 50000"/>
              <a:gd name="adj2" fmla="val 46665"/>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N</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A</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N</a:t>
            </a:r>
          </a:p>
          <a:p>
            <a:pPr algn="ctr">
              <a:lnSpc>
                <a:spcPct val="70000"/>
              </a:lnSpc>
            </a:pPr>
            <a:r>
              <a:rPr lang="en-US" altLang="en-US" sz="1920" dirty="0">
                <a:solidFill>
                  <a:srgbClr val="0000FF"/>
                </a:solidFill>
              </a:rPr>
              <a:t>A</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37" name="AutoShape 39"/>
          <p:cNvSpPr>
            <a:spLocks noChangeArrowheads="1"/>
          </p:cNvSpPr>
          <p:nvPr/>
        </p:nvSpPr>
        <p:spPr bwMode="auto">
          <a:xfrm>
            <a:off x="5583556" y="9526"/>
            <a:ext cx="1371600" cy="2819400"/>
          </a:xfrm>
          <a:prstGeom prst="downArrow">
            <a:avLst>
              <a:gd name="adj1" fmla="val 50000"/>
              <a:gd name="adj2" fmla="val 49999"/>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S</a:t>
            </a:r>
          </a:p>
          <a:p>
            <a:pPr algn="ctr">
              <a:lnSpc>
                <a:spcPct val="70000"/>
              </a:lnSpc>
            </a:pPr>
            <a:r>
              <a:rPr lang="en-US" altLang="en-US" sz="1920" dirty="0">
                <a:solidFill>
                  <a:srgbClr val="0000FF"/>
                </a:solidFill>
              </a:rPr>
              <a:t>U</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38" name="AutoShape 33"/>
          <p:cNvSpPr>
            <a:spLocks noChangeArrowheads="1"/>
          </p:cNvSpPr>
          <p:nvPr/>
        </p:nvSpPr>
        <p:spPr bwMode="auto">
          <a:xfrm>
            <a:off x="9616440" y="26670"/>
            <a:ext cx="1371600" cy="2865120"/>
          </a:xfrm>
          <a:prstGeom prst="downArrow">
            <a:avLst>
              <a:gd name="adj1" fmla="val 50000"/>
              <a:gd name="adj2" fmla="val 44998"/>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R</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V</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L</a:t>
            </a:r>
          </a:p>
          <a:p>
            <a:pPr algn="ctr">
              <a:lnSpc>
                <a:spcPct val="80000"/>
              </a:lnSpc>
            </a:pPr>
            <a:r>
              <a:rPr lang="en-US" altLang="en-US" sz="1680" dirty="0">
                <a:solidFill>
                  <a:srgbClr val="0000FF"/>
                </a:solidFill>
              </a:rPr>
              <a:t>A</a:t>
            </a:r>
          </a:p>
          <a:p>
            <a:pPr algn="ctr">
              <a:lnSpc>
                <a:spcPct val="80000"/>
              </a:lnSpc>
            </a:pPr>
            <a:r>
              <a:rPr lang="en-US" altLang="en-US" sz="1680" dirty="0">
                <a:solidFill>
                  <a:srgbClr val="0000FF"/>
                </a:solidFill>
              </a:rPr>
              <a:t>T</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N</a:t>
            </a:r>
          </a:p>
        </p:txBody>
      </p:sp>
      <p:sp>
        <p:nvSpPr>
          <p:cNvPr id="39" name="AutoShape 41"/>
          <p:cNvSpPr>
            <a:spLocks noChangeArrowheads="1"/>
          </p:cNvSpPr>
          <p:nvPr/>
        </p:nvSpPr>
        <p:spPr bwMode="auto">
          <a:xfrm>
            <a:off x="6187440" y="3068956"/>
            <a:ext cx="1371600" cy="2819400"/>
          </a:xfrm>
          <a:prstGeom prst="downArrow">
            <a:avLst>
              <a:gd name="adj1" fmla="val 50000"/>
              <a:gd name="adj2" fmla="val 45003"/>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2</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D</a:t>
            </a:r>
          </a:p>
          <a:p>
            <a:pPr algn="ctr">
              <a:lnSpc>
                <a:spcPct val="80000"/>
              </a:lnSpc>
            </a:pPr>
            <a:endParaRPr lang="en-US" altLang="en-US" sz="1680" dirty="0">
              <a:solidFill>
                <a:srgbClr val="0000FF"/>
              </a:solidFill>
            </a:endParaRPr>
          </a:p>
          <a:p>
            <a:pPr algn="ctr">
              <a:lnSpc>
                <a:spcPct val="80000"/>
              </a:lnSpc>
            </a:pPr>
            <a:r>
              <a:rPr lang="en-US" altLang="en-US" sz="1680" dirty="0">
                <a:solidFill>
                  <a:srgbClr val="0000FF"/>
                </a:solidFill>
              </a:rPr>
              <a:t>C</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M</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G</a:t>
            </a:r>
          </a:p>
        </p:txBody>
      </p:sp>
      <p:sp>
        <p:nvSpPr>
          <p:cNvPr id="41" name="AutoShape 45"/>
          <p:cNvSpPr>
            <a:spLocks noChangeArrowheads="1"/>
          </p:cNvSpPr>
          <p:nvPr/>
        </p:nvSpPr>
        <p:spPr bwMode="auto">
          <a:xfrm>
            <a:off x="7393306" y="3006090"/>
            <a:ext cx="1371600" cy="2958466"/>
          </a:xfrm>
          <a:prstGeom prst="downArrow">
            <a:avLst>
              <a:gd name="adj1" fmla="val 50000"/>
              <a:gd name="adj2" fmla="val 49989"/>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S</a:t>
            </a:r>
          </a:p>
          <a:p>
            <a:pPr algn="ctr">
              <a:lnSpc>
                <a:spcPct val="70000"/>
              </a:lnSpc>
            </a:pPr>
            <a:r>
              <a:rPr lang="en-US" altLang="en-US" sz="1920" dirty="0">
                <a:solidFill>
                  <a:srgbClr val="0000FF"/>
                </a:solidFill>
              </a:rPr>
              <a:t>U</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42" name="AutoShape 43"/>
          <p:cNvSpPr>
            <a:spLocks noChangeArrowheads="1"/>
          </p:cNvSpPr>
          <p:nvPr/>
        </p:nvSpPr>
        <p:spPr bwMode="auto">
          <a:xfrm>
            <a:off x="8530590" y="2992756"/>
            <a:ext cx="1371600" cy="2895600"/>
          </a:xfrm>
          <a:prstGeom prst="downArrow">
            <a:avLst>
              <a:gd name="adj1" fmla="val 50000"/>
              <a:gd name="adj2" fmla="val 40004"/>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J</a:t>
            </a:r>
          </a:p>
          <a:p>
            <a:pPr algn="ctr">
              <a:lnSpc>
                <a:spcPct val="80000"/>
              </a:lnSpc>
            </a:pPr>
            <a:r>
              <a:rPr lang="en-US" altLang="en-US" sz="1680" dirty="0">
                <a:solidFill>
                  <a:srgbClr val="0000FF"/>
                </a:solidFill>
              </a:rPr>
              <a:t>U</a:t>
            </a:r>
          </a:p>
          <a:p>
            <a:pPr algn="ctr">
              <a:lnSpc>
                <a:spcPct val="80000"/>
              </a:lnSpc>
            </a:pPr>
            <a:r>
              <a:rPr lang="en-US" altLang="en-US" sz="1680" dirty="0">
                <a:solidFill>
                  <a:srgbClr val="0000FF"/>
                </a:solidFill>
              </a:rPr>
              <a:t>D</a:t>
            </a:r>
          </a:p>
          <a:p>
            <a:pPr algn="ctr">
              <a:lnSpc>
                <a:spcPct val="80000"/>
              </a:lnSpc>
            </a:pPr>
            <a:r>
              <a:rPr lang="en-US" altLang="en-US" sz="1680" dirty="0">
                <a:solidFill>
                  <a:srgbClr val="0000FF"/>
                </a:solidFill>
              </a:rPr>
              <a:t>G</a:t>
            </a:r>
          </a:p>
          <a:p>
            <a:pPr algn="ctr">
              <a:lnSpc>
                <a:spcPct val="80000"/>
              </a:lnSpc>
            </a:pPr>
            <a:r>
              <a:rPr lang="en-US" altLang="en-US" sz="1680" dirty="0">
                <a:solidFill>
                  <a:srgbClr val="0000FF"/>
                </a:solidFill>
              </a:rPr>
              <a:t>M</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T</a:t>
            </a:r>
          </a:p>
        </p:txBody>
      </p:sp>
    </p:spTree>
    <p:extLst>
      <p:ext uri="{BB962C8B-B14F-4D97-AF65-F5344CB8AC3E}">
        <p14:creationId xmlns:p14="http://schemas.microsoft.com/office/powerpoint/2010/main" val="549515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P spid="36" grpId="0" animBg="1" autoUpdateAnimBg="0"/>
      <p:bldP spid="37" grpId="0" animBg="1" autoUpdateAnimBg="0"/>
      <p:bldP spid="38" grpId="0" animBg="1" autoUpdateAnimBg="0"/>
      <p:bldP spid="39" grpId="0" animBg="1" autoUpdateAnimBg="0"/>
      <p:bldP spid="41" grpId="0" animBg="1" autoUpdateAnimBg="0"/>
      <p:bldP spid="42"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2:2  </a:t>
            </a:r>
            <a:r>
              <a:rPr lang="en-US" altLang="en-US" sz="2640" dirty="0"/>
              <a:t>But </a:t>
            </a:r>
            <a:r>
              <a:rPr lang="en-US" altLang="en-US" sz="2640" dirty="0">
                <a:solidFill>
                  <a:srgbClr val="0000FF"/>
                </a:solidFill>
              </a:rPr>
              <a:t>there were also false prophets among the people, even as there will be false teachers among you</a:t>
            </a:r>
            <a:r>
              <a:rPr lang="en-US" altLang="en-US" sz="2640" dirty="0"/>
              <a:t>, who will secretly bring in destructive heresies, even denying the Lord who bought them, and bring on themselves swift destruction. 2 And </a:t>
            </a:r>
            <a:r>
              <a:rPr lang="en-US" altLang="en-US" sz="2640" dirty="0">
                <a:solidFill>
                  <a:srgbClr val="0000FF"/>
                </a:solidFill>
              </a:rPr>
              <a:t>many will follow their destructive ways</a:t>
            </a:r>
            <a:r>
              <a:rPr lang="en-US" altLang="en-US" sz="2640" dirty="0"/>
              <a:t>, because of whom the way of truth will be blasphemed.</a:t>
            </a:r>
          </a:p>
        </p:txBody>
      </p:sp>
    </p:spTree>
    <p:extLst>
      <p:ext uri="{BB962C8B-B14F-4D97-AF65-F5344CB8AC3E}">
        <p14:creationId xmlns:p14="http://schemas.microsoft.com/office/powerpoint/2010/main" val="4064932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58</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261180" y="1349796"/>
            <a:ext cx="11321220" cy="543056"/>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
        <p:nvSpPr>
          <p:cNvPr id="26" name="Oval 52"/>
          <p:cNvSpPr>
            <a:spLocks noChangeArrowheads="1"/>
          </p:cNvSpPr>
          <p:nvPr/>
        </p:nvSpPr>
        <p:spPr bwMode="auto">
          <a:xfrm>
            <a:off x="552450" y="2298061"/>
            <a:ext cx="146304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Forget</a:t>
            </a:r>
          </a:p>
          <a:p>
            <a:pPr algn="ctr">
              <a:lnSpc>
                <a:spcPct val="90000"/>
              </a:lnSpc>
            </a:pPr>
            <a:r>
              <a:rPr lang="en-US" altLang="en-US" sz="2880" dirty="0"/>
              <a:t>(3:5)</a:t>
            </a:r>
          </a:p>
        </p:txBody>
      </p:sp>
      <p:sp>
        <p:nvSpPr>
          <p:cNvPr id="27" name="Oval 53"/>
          <p:cNvSpPr>
            <a:spLocks noChangeArrowheads="1"/>
          </p:cNvSpPr>
          <p:nvPr/>
        </p:nvSpPr>
        <p:spPr bwMode="auto">
          <a:xfrm>
            <a:off x="2038333" y="1991698"/>
            <a:ext cx="19202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“Private</a:t>
            </a:r>
          </a:p>
          <a:p>
            <a:pPr algn="ctr">
              <a:lnSpc>
                <a:spcPct val="90000"/>
              </a:lnSpc>
            </a:pPr>
            <a:r>
              <a:rPr lang="en-US" altLang="en-US" sz="2880" dirty="0"/>
              <a:t>  Origin”</a:t>
            </a:r>
          </a:p>
          <a:p>
            <a:pPr algn="ctr">
              <a:lnSpc>
                <a:spcPct val="90000"/>
              </a:lnSpc>
            </a:pPr>
            <a:r>
              <a:rPr lang="en-US" altLang="en-US" sz="2880" dirty="0"/>
              <a:t>(1:20)</a:t>
            </a:r>
          </a:p>
        </p:txBody>
      </p:sp>
      <p:sp>
        <p:nvSpPr>
          <p:cNvPr id="28" name="Oval 54"/>
          <p:cNvSpPr>
            <a:spLocks noChangeArrowheads="1"/>
          </p:cNvSpPr>
          <p:nvPr/>
        </p:nvSpPr>
        <p:spPr bwMode="auto">
          <a:xfrm>
            <a:off x="4064300" y="2299732"/>
            <a:ext cx="128016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Deny</a:t>
            </a:r>
          </a:p>
          <a:p>
            <a:pPr algn="ctr">
              <a:lnSpc>
                <a:spcPct val="90000"/>
              </a:lnSpc>
            </a:pPr>
            <a:r>
              <a:rPr lang="en-US" altLang="en-US" sz="2880" dirty="0"/>
              <a:t>(2:1)</a:t>
            </a:r>
          </a:p>
        </p:txBody>
      </p:sp>
      <p:sp>
        <p:nvSpPr>
          <p:cNvPr id="29" name="Oval 55"/>
          <p:cNvSpPr>
            <a:spLocks noChangeArrowheads="1"/>
          </p:cNvSpPr>
          <p:nvPr/>
        </p:nvSpPr>
        <p:spPr bwMode="auto">
          <a:xfrm>
            <a:off x="5463542" y="2103118"/>
            <a:ext cx="2103120" cy="128968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“Devised</a:t>
            </a:r>
          </a:p>
          <a:p>
            <a:pPr algn="ctr">
              <a:lnSpc>
                <a:spcPct val="90000"/>
              </a:lnSpc>
            </a:pPr>
            <a:r>
              <a:rPr lang="en-US" altLang="en-US" sz="2880" dirty="0"/>
              <a:t>   Fables”</a:t>
            </a:r>
          </a:p>
          <a:p>
            <a:pPr algn="ctr">
              <a:lnSpc>
                <a:spcPct val="90000"/>
              </a:lnSpc>
            </a:pPr>
            <a:r>
              <a:rPr lang="en-US" altLang="en-US" sz="2880" dirty="0"/>
              <a:t>(1:16)</a:t>
            </a:r>
          </a:p>
        </p:txBody>
      </p:sp>
      <p:sp>
        <p:nvSpPr>
          <p:cNvPr id="30" name="Oval 56"/>
          <p:cNvSpPr>
            <a:spLocks noChangeArrowheads="1"/>
          </p:cNvSpPr>
          <p:nvPr/>
        </p:nvSpPr>
        <p:spPr bwMode="auto">
          <a:xfrm>
            <a:off x="7725002" y="2175502"/>
            <a:ext cx="164592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Twist / </a:t>
            </a:r>
          </a:p>
          <a:p>
            <a:pPr algn="ctr">
              <a:lnSpc>
                <a:spcPct val="90000"/>
              </a:lnSpc>
            </a:pPr>
            <a:r>
              <a:rPr lang="en-US" altLang="en-US" sz="2880" dirty="0"/>
              <a:t>Distort</a:t>
            </a:r>
          </a:p>
          <a:p>
            <a:pPr algn="ctr">
              <a:lnSpc>
                <a:spcPct val="90000"/>
              </a:lnSpc>
            </a:pPr>
            <a:r>
              <a:rPr lang="en-US" altLang="en-US" sz="2880" dirty="0"/>
              <a:t>(3:16)</a:t>
            </a:r>
          </a:p>
        </p:txBody>
      </p:sp>
      <p:sp>
        <p:nvSpPr>
          <p:cNvPr id="31" name="Oval 57"/>
          <p:cNvSpPr>
            <a:spLocks noChangeArrowheads="1"/>
          </p:cNvSpPr>
          <p:nvPr/>
        </p:nvSpPr>
        <p:spPr bwMode="auto">
          <a:xfrm>
            <a:off x="9425943" y="2097050"/>
            <a:ext cx="23774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“All Things</a:t>
            </a:r>
          </a:p>
          <a:p>
            <a:pPr algn="ctr">
              <a:lnSpc>
                <a:spcPct val="90000"/>
              </a:lnSpc>
            </a:pPr>
            <a:r>
              <a:rPr lang="en-US" altLang="en-US" sz="2880" dirty="0"/>
              <a:t>Continue”</a:t>
            </a:r>
          </a:p>
          <a:p>
            <a:pPr algn="ctr">
              <a:lnSpc>
                <a:spcPct val="90000"/>
              </a:lnSpc>
            </a:pPr>
            <a:r>
              <a:rPr lang="en-US" altLang="en-US" sz="2880" dirty="0"/>
              <a:t>(3:4)</a:t>
            </a:r>
          </a:p>
        </p:txBody>
      </p:sp>
    </p:spTree>
    <p:extLst>
      <p:ext uri="{BB962C8B-B14F-4D97-AF65-F5344CB8AC3E}">
        <p14:creationId xmlns:p14="http://schemas.microsoft.com/office/powerpoint/2010/main" val="1796843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2:9 </a:t>
            </a:r>
            <a:r>
              <a:rPr lang="en-US" altLang="en-US" sz="2640" dirty="0">
                <a:solidFill>
                  <a:srgbClr val="0000FF"/>
                </a:solidFill>
              </a:rPr>
              <a:t>The Lord is not slack concerning His promise</a:t>
            </a:r>
            <a:r>
              <a:rPr lang="en-US" altLang="en-US" sz="2640" dirty="0"/>
              <a:t>, as some count slackness, but is longsuffering toward us, not willing that any should perish but that all should come to repentance. 17 You therefore, beloved, </a:t>
            </a:r>
            <a:r>
              <a:rPr lang="en-US" altLang="en-US" sz="2640" dirty="0">
                <a:solidFill>
                  <a:srgbClr val="0000FF"/>
                </a:solidFill>
              </a:rPr>
              <a:t>since you know this beforehand, beware lest you also fall from your own steadfastness</a:t>
            </a:r>
            <a:r>
              <a:rPr lang="en-US" altLang="en-US" sz="2640" dirty="0"/>
              <a:t>, being led away with the error of the wicked; 18 but </a:t>
            </a:r>
            <a:r>
              <a:rPr lang="en-US" altLang="en-US" sz="4800" dirty="0">
                <a:solidFill>
                  <a:srgbClr val="0000FF"/>
                </a:solidFill>
              </a:rPr>
              <a:t>grow</a:t>
            </a:r>
            <a:r>
              <a:rPr lang="en-US" altLang="en-US" sz="2640" dirty="0"/>
              <a:t> in the grace and knowledge of our Lord and Savior Jesus Christ.</a:t>
            </a:r>
          </a:p>
        </p:txBody>
      </p:sp>
    </p:spTree>
    <p:extLst>
      <p:ext uri="{BB962C8B-B14F-4D97-AF65-F5344CB8AC3E}">
        <p14:creationId xmlns:p14="http://schemas.microsoft.com/office/powerpoint/2010/main" val="8608989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7F1390A-E1FA-4EFE-856C-987113DF0BA8}" type="slidenum">
              <a:rPr lang="en-US" altLang="en-US" b="0">
                <a:latin typeface="Times New Roman" panose="02020603050405020304" pitchFamily="18" charset="0"/>
              </a:rPr>
              <a:pPr/>
              <a:t>6</a:t>
            </a:fld>
            <a:endParaRPr lang="en-US" altLang="en-US" b="0">
              <a:latin typeface="Times New Roman" panose="02020603050405020304" pitchFamily="18" charset="0"/>
            </a:endParaRPr>
          </a:p>
        </p:txBody>
      </p:sp>
      <p:sp>
        <p:nvSpPr>
          <p:cNvPr id="68611" name="Rectangle 2"/>
          <p:cNvSpPr>
            <a:spLocks noGrp="1" noChangeArrowheads="1"/>
          </p:cNvSpPr>
          <p:nvPr>
            <p:ph type="title"/>
          </p:nvPr>
        </p:nvSpPr>
        <p:spPr>
          <a:xfrm>
            <a:off x="609600" y="228600"/>
            <a:ext cx="10972800" cy="381000"/>
          </a:xfrm>
        </p:spPr>
        <p:txBody>
          <a:bodyPr>
            <a:normAutofit fontScale="90000"/>
          </a:bodyPr>
          <a:lstStyle/>
          <a:p>
            <a:r>
              <a:rPr lang="en-US" altLang="en-US" sz="3360" dirty="0">
                <a:solidFill>
                  <a:srgbClr val="FF0000"/>
                </a:solidFill>
              </a:rPr>
              <a:t>Relationships Exhibiting Products of Salvation</a:t>
            </a:r>
            <a:br>
              <a:rPr lang="en-US" altLang="en-US" sz="3360" dirty="0">
                <a:solidFill>
                  <a:srgbClr val="FF0000"/>
                </a:solidFill>
              </a:rPr>
            </a:br>
            <a:r>
              <a:rPr lang="en-US" altLang="en-US" sz="2400" dirty="0">
                <a:solidFill>
                  <a:srgbClr val="FF0000"/>
                </a:solidFill>
              </a:rPr>
              <a:t>(I Pet 2:13-3:12)</a:t>
            </a:r>
          </a:p>
        </p:txBody>
      </p:sp>
      <p:sp>
        <p:nvSpPr>
          <p:cNvPr id="61444" name="Rectangle 3"/>
          <p:cNvSpPr>
            <a:spLocks noGrp="1" noChangeArrowheads="1"/>
          </p:cNvSpPr>
          <p:nvPr>
            <p:ph type="body" sz="half" idx="1"/>
          </p:nvPr>
        </p:nvSpPr>
        <p:spPr>
          <a:xfrm>
            <a:off x="609600" y="762000"/>
            <a:ext cx="2377440" cy="609600"/>
          </a:xfrm>
        </p:spPr>
        <p:txBody>
          <a:bodyPr>
            <a:normAutofit fontScale="92500" lnSpcReduction="10000"/>
          </a:bodyPr>
          <a:lstStyle/>
          <a:p>
            <a:pPr marL="0" indent="0">
              <a:buNone/>
            </a:pPr>
            <a:r>
              <a:rPr lang="en-US" altLang="en-US" sz="2160"/>
              <a:t>For the Lord’s sake (13)</a:t>
            </a:r>
          </a:p>
        </p:txBody>
      </p:sp>
      <p:sp>
        <p:nvSpPr>
          <p:cNvPr id="61445" name="Rectangle 14"/>
          <p:cNvSpPr>
            <a:spLocks noChangeArrowheads="1"/>
          </p:cNvSpPr>
          <p:nvPr/>
        </p:nvSpPr>
        <p:spPr bwMode="auto">
          <a:xfrm>
            <a:off x="609600" y="1447800"/>
            <a:ext cx="219456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So is the will of God (15)</a:t>
            </a:r>
          </a:p>
        </p:txBody>
      </p:sp>
      <p:sp>
        <p:nvSpPr>
          <p:cNvPr id="61446" name="Rectangle 15"/>
          <p:cNvSpPr>
            <a:spLocks noChangeArrowheads="1"/>
          </p:cNvSpPr>
          <p:nvPr/>
        </p:nvSpPr>
        <p:spPr bwMode="auto">
          <a:xfrm>
            <a:off x="609600" y="2133600"/>
            <a:ext cx="31089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For Conscience toward God (20)</a:t>
            </a:r>
          </a:p>
        </p:txBody>
      </p:sp>
      <p:sp>
        <p:nvSpPr>
          <p:cNvPr id="61447" name="Rectangle 17"/>
          <p:cNvSpPr>
            <a:spLocks noChangeArrowheads="1"/>
          </p:cNvSpPr>
          <p:nvPr/>
        </p:nvSpPr>
        <p:spPr bwMode="auto">
          <a:xfrm>
            <a:off x="609600" y="2819400"/>
            <a:ext cx="310896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This is acceptable with God (20)</a:t>
            </a:r>
          </a:p>
        </p:txBody>
      </p:sp>
      <p:sp>
        <p:nvSpPr>
          <p:cNvPr id="61448" name="Rectangle 18"/>
          <p:cNvSpPr>
            <a:spLocks noChangeArrowheads="1"/>
          </p:cNvSpPr>
          <p:nvPr/>
        </p:nvSpPr>
        <p:spPr bwMode="auto">
          <a:xfrm>
            <a:off x="609600" y="3505200"/>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In the sight of God of great price (3:4)</a:t>
            </a:r>
          </a:p>
        </p:txBody>
      </p:sp>
      <p:sp>
        <p:nvSpPr>
          <p:cNvPr id="61449" name="Rectangle 19"/>
          <p:cNvSpPr>
            <a:spLocks noChangeArrowheads="1"/>
          </p:cNvSpPr>
          <p:nvPr/>
        </p:nvSpPr>
        <p:spPr bwMode="auto">
          <a:xfrm>
            <a:off x="609600" y="41910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[As] Holy women… who hoped in God (5)</a:t>
            </a:r>
          </a:p>
        </p:txBody>
      </p:sp>
      <p:sp>
        <p:nvSpPr>
          <p:cNvPr id="61450" name="Rectangle 20"/>
          <p:cNvSpPr>
            <a:spLocks noChangeArrowheads="1"/>
          </p:cNvSpPr>
          <p:nvPr/>
        </p:nvSpPr>
        <p:spPr bwMode="auto">
          <a:xfrm>
            <a:off x="609600" y="4876800"/>
            <a:ext cx="31089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As joint heirs of the grace of life (7)</a:t>
            </a:r>
          </a:p>
        </p:txBody>
      </p:sp>
      <p:sp>
        <p:nvSpPr>
          <p:cNvPr id="61451" name="Rectangle 21"/>
          <p:cNvSpPr>
            <a:spLocks noChangeArrowheads="1"/>
          </p:cNvSpPr>
          <p:nvPr/>
        </p:nvSpPr>
        <p:spPr bwMode="auto">
          <a:xfrm>
            <a:off x="609600" y="5562600"/>
            <a:ext cx="31089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For hereunto were you called… (9)</a:t>
            </a:r>
          </a:p>
        </p:txBody>
      </p:sp>
      <p:sp>
        <p:nvSpPr>
          <p:cNvPr id="61452" name="Rectangle 22"/>
          <p:cNvSpPr>
            <a:spLocks noChangeArrowheads="1"/>
          </p:cNvSpPr>
          <p:nvPr/>
        </p:nvSpPr>
        <p:spPr bwMode="auto">
          <a:xfrm>
            <a:off x="609600" y="6248400"/>
            <a:ext cx="384048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2160"/>
              <a:t>For the eyes of the Lord  are upon the righteous (12)</a:t>
            </a:r>
          </a:p>
        </p:txBody>
      </p:sp>
      <p:grpSp>
        <p:nvGrpSpPr>
          <p:cNvPr id="61453" name="Group 49"/>
          <p:cNvGrpSpPr>
            <a:grpSpLocks/>
          </p:cNvGrpSpPr>
          <p:nvPr/>
        </p:nvGrpSpPr>
        <p:grpSpPr bwMode="auto">
          <a:xfrm>
            <a:off x="4267200" y="990600"/>
            <a:ext cx="4572000" cy="4572000"/>
            <a:chOff x="1920" y="624"/>
            <a:chExt cx="2400" cy="2880"/>
          </a:xfrm>
        </p:grpSpPr>
        <p:sp>
          <p:nvSpPr>
            <p:cNvPr id="68649" name="Rectangle 23"/>
            <p:cNvSpPr>
              <a:spLocks noChangeArrowheads="1"/>
            </p:cNvSpPr>
            <p:nvPr/>
          </p:nvSpPr>
          <p:spPr bwMode="auto">
            <a:xfrm>
              <a:off x="1920" y="624"/>
              <a:ext cx="2400" cy="288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68650" name="Text Box 24"/>
            <p:cNvSpPr txBox="1">
              <a:spLocks noChangeArrowheads="1"/>
            </p:cNvSpPr>
            <p:nvPr/>
          </p:nvSpPr>
          <p:spPr bwMode="auto">
            <a:xfrm>
              <a:off x="1920" y="624"/>
              <a:ext cx="1769" cy="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6213" indent="-176213"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2400">
                  <a:solidFill>
                    <a:schemeClr val="folHlink"/>
                  </a:solidFill>
                </a:rPr>
                <a:t>Government</a:t>
              </a:r>
              <a:r>
                <a:rPr lang="en-US" altLang="en-US" sz="2160"/>
                <a:t> (2:13-17)  </a:t>
              </a:r>
            </a:p>
            <a:p>
              <a:r>
                <a:rPr lang="en-US" altLang="en-US" sz="2160"/>
                <a:t>  subjection, honor</a:t>
              </a:r>
            </a:p>
          </p:txBody>
        </p:sp>
      </p:grpSp>
      <p:grpSp>
        <p:nvGrpSpPr>
          <p:cNvPr id="61454" name="Group 50"/>
          <p:cNvGrpSpPr>
            <a:grpSpLocks/>
          </p:cNvGrpSpPr>
          <p:nvPr/>
        </p:nvGrpSpPr>
        <p:grpSpPr bwMode="auto">
          <a:xfrm>
            <a:off x="4724402" y="1727836"/>
            <a:ext cx="3291841" cy="3529964"/>
            <a:chOff x="2160" y="1040"/>
            <a:chExt cx="1728" cy="2224"/>
          </a:xfrm>
        </p:grpSpPr>
        <p:sp>
          <p:nvSpPr>
            <p:cNvPr id="68647" name="Rectangle 25"/>
            <p:cNvSpPr>
              <a:spLocks noChangeArrowheads="1"/>
            </p:cNvSpPr>
            <p:nvPr/>
          </p:nvSpPr>
          <p:spPr bwMode="auto">
            <a:xfrm>
              <a:off x="2160" y="1056"/>
              <a:ext cx="1728" cy="220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68648" name="Text Box 26"/>
            <p:cNvSpPr txBox="1">
              <a:spLocks noChangeArrowheads="1"/>
            </p:cNvSpPr>
            <p:nvPr/>
          </p:nvSpPr>
          <p:spPr bwMode="auto">
            <a:xfrm>
              <a:off x="2160" y="1040"/>
              <a:ext cx="1706" cy="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2400">
                  <a:solidFill>
                    <a:schemeClr val="folHlink"/>
                  </a:solidFill>
                </a:rPr>
                <a:t>Employment</a:t>
              </a:r>
              <a:r>
                <a:rPr lang="en-US" altLang="en-US" sz="2160"/>
                <a:t> (2:18-25)</a:t>
              </a:r>
            </a:p>
            <a:p>
              <a:r>
                <a:rPr lang="en-US" altLang="en-US" sz="2160"/>
                <a:t>  subjection, patience</a:t>
              </a:r>
            </a:p>
          </p:txBody>
        </p:sp>
      </p:grpSp>
      <p:grpSp>
        <p:nvGrpSpPr>
          <p:cNvPr id="61455" name="Group 53"/>
          <p:cNvGrpSpPr>
            <a:grpSpLocks/>
          </p:cNvGrpSpPr>
          <p:nvPr/>
        </p:nvGrpSpPr>
        <p:grpSpPr bwMode="auto">
          <a:xfrm>
            <a:off x="5181600" y="2489836"/>
            <a:ext cx="6256021" cy="2005964"/>
            <a:chOff x="2400" y="1568"/>
            <a:chExt cx="3284" cy="1264"/>
          </a:xfrm>
        </p:grpSpPr>
        <p:sp>
          <p:nvSpPr>
            <p:cNvPr id="68643" name="Rectangle 27"/>
            <p:cNvSpPr>
              <a:spLocks noChangeArrowheads="1"/>
            </p:cNvSpPr>
            <p:nvPr/>
          </p:nvSpPr>
          <p:spPr bwMode="auto">
            <a:xfrm>
              <a:off x="2400" y="1584"/>
              <a:ext cx="3264" cy="12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68644" name="Text Box 28"/>
            <p:cNvSpPr txBox="1">
              <a:spLocks noChangeArrowheads="1"/>
            </p:cNvSpPr>
            <p:nvPr/>
          </p:nvSpPr>
          <p:spPr bwMode="auto">
            <a:xfrm>
              <a:off x="2400" y="1568"/>
              <a:ext cx="3284" cy="7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2400">
                  <a:solidFill>
                    <a:schemeClr val="folHlink"/>
                  </a:solidFill>
                </a:rPr>
                <a:t>Family</a:t>
              </a:r>
              <a:r>
                <a:rPr lang="en-US" altLang="en-US" sz="2160"/>
                <a:t> (3:1-7)</a:t>
              </a:r>
            </a:p>
            <a:p>
              <a:r>
                <a:rPr lang="en-US" altLang="en-US" sz="2160"/>
                <a:t>  wives:  subjection, pure conduct, meek spirit</a:t>
              </a:r>
            </a:p>
            <a:p>
              <a:r>
                <a:rPr lang="en-US" altLang="en-US" sz="2160"/>
                <a:t>  husbands: dwell in knowledge, honor</a:t>
              </a:r>
            </a:p>
          </p:txBody>
        </p:sp>
        <p:sp>
          <p:nvSpPr>
            <p:cNvPr id="68645" name="Line 34"/>
            <p:cNvSpPr>
              <a:spLocks noChangeShapeType="1"/>
            </p:cNvSpPr>
            <p:nvPr/>
          </p:nvSpPr>
          <p:spPr bwMode="auto">
            <a:xfrm>
              <a:off x="3888" y="1584"/>
              <a:ext cx="0" cy="1248"/>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8646" name="Line 36"/>
            <p:cNvSpPr>
              <a:spLocks noChangeShapeType="1"/>
            </p:cNvSpPr>
            <p:nvPr/>
          </p:nvSpPr>
          <p:spPr bwMode="auto">
            <a:xfrm>
              <a:off x="4320" y="1584"/>
              <a:ext cx="0" cy="1248"/>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sp>
        <p:nvSpPr>
          <p:cNvPr id="61456" name="Line 40"/>
          <p:cNvSpPr>
            <a:spLocks noChangeShapeType="1"/>
          </p:cNvSpPr>
          <p:nvPr/>
        </p:nvSpPr>
        <p:spPr bwMode="auto">
          <a:xfrm>
            <a:off x="2621280" y="1066800"/>
            <a:ext cx="1828800" cy="3810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57" name="Line 41"/>
          <p:cNvSpPr>
            <a:spLocks noChangeShapeType="1"/>
          </p:cNvSpPr>
          <p:nvPr/>
        </p:nvSpPr>
        <p:spPr bwMode="auto">
          <a:xfrm flipV="1">
            <a:off x="2529840" y="1524000"/>
            <a:ext cx="1920240" cy="1524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58" name="Line 42"/>
          <p:cNvSpPr>
            <a:spLocks noChangeShapeType="1"/>
          </p:cNvSpPr>
          <p:nvPr/>
        </p:nvSpPr>
        <p:spPr bwMode="auto">
          <a:xfrm flipV="1">
            <a:off x="2987040" y="2209800"/>
            <a:ext cx="1828800" cy="2286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59" name="Line 43"/>
          <p:cNvSpPr>
            <a:spLocks noChangeShapeType="1"/>
          </p:cNvSpPr>
          <p:nvPr/>
        </p:nvSpPr>
        <p:spPr bwMode="auto">
          <a:xfrm flipV="1">
            <a:off x="3078480" y="2286000"/>
            <a:ext cx="1737360" cy="8382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60" name="Line 44"/>
          <p:cNvSpPr>
            <a:spLocks noChangeShapeType="1"/>
          </p:cNvSpPr>
          <p:nvPr/>
        </p:nvSpPr>
        <p:spPr bwMode="auto">
          <a:xfrm flipV="1">
            <a:off x="3169920" y="2971800"/>
            <a:ext cx="2194560" cy="8382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61" name="Line 45"/>
          <p:cNvSpPr>
            <a:spLocks noChangeShapeType="1"/>
          </p:cNvSpPr>
          <p:nvPr/>
        </p:nvSpPr>
        <p:spPr bwMode="auto">
          <a:xfrm flipV="1">
            <a:off x="3352800" y="3048000"/>
            <a:ext cx="2011680" cy="13716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62" name="Line 46"/>
          <p:cNvSpPr>
            <a:spLocks noChangeShapeType="1"/>
          </p:cNvSpPr>
          <p:nvPr/>
        </p:nvSpPr>
        <p:spPr bwMode="auto">
          <a:xfrm flipV="1">
            <a:off x="3352800" y="3276600"/>
            <a:ext cx="2011680" cy="18288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nvGrpSpPr>
          <p:cNvPr id="61463" name="Group 58"/>
          <p:cNvGrpSpPr>
            <a:grpSpLocks/>
          </p:cNvGrpSpPr>
          <p:nvPr/>
        </p:nvGrpSpPr>
        <p:grpSpPr bwMode="auto">
          <a:xfrm>
            <a:off x="6004560" y="3657600"/>
            <a:ext cx="3474720" cy="2819400"/>
            <a:chOff x="2832" y="2304"/>
            <a:chExt cx="1824" cy="1776"/>
          </a:xfrm>
        </p:grpSpPr>
        <p:sp>
          <p:nvSpPr>
            <p:cNvPr id="68635" name="Rectangle 29"/>
            <p:cNvSpPr>
              <a:spLocks noChangeArrowheads="1"/>
            </p:cNvSpPr>
            <p:nvPr/>
          </p:nvSpPr>
          <p:spPr bwMode="auto">
            <a:xfrm>
              <a:off x="2832" y="2304"/>
              <a:ext cx="1824" cy="177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68636" name="Text Box 30"/>
            <p:cNvSpPr txBox="1">
              <a:spLocks noChangeArrowheads="1"/>
            </p:cNvSpPr>
            <p:nvPr/>
          </p:nvSpPr>
          <p:spPr bwMode="auto">
            <a:xfrm>
              <a:off x="2976" y="2976"/>
              <a:ext cx="1680"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2400">
                  <a:solidFill>
                    <a:schemeClr val="folHlink"/>
                  </a:solidFill>
                </a:rPr>
                <a:t>Brotherhood</a:t>
              </a:r>
              <a:r>
                <a:rPr lang="en-US" altLang="en-US" sz="2160"/>
                <a:t> (3:8-12)</a:t>
              </a:r>
              <a:endParaRPr lang="en-US" altLang="en-US" sz="2160" b="0"/>
            </a:p>
          </p:txBody>
        </p:sp>
        <p:sp>
          <p:nvSpPr>
            <p:cNvPr id="68637" name="Line 38"/>
            <p:cNvSpPr>
              <a:spLocks noChangeShapeType="1"/>
            </p:cNvSpPr>
            <p:nvPr/>
          </p:nvSpPr>
          <p:spPr bwMode="auto">
            <a:xfrm>
              <a:off x="2832" y="3504"/>
              <a:ext cx="1488" cy="0"/>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8638" name="Text Box 39"/>
            <p:cNvSpPr txBox="1">
              <a:spLocks noChangeArrowheads="1"/>
            </p:cNvSpPr>
            <p:nvPr/>
          </p:nvSpPr>
          <p:spPr bwMode="auto">
            <a:xfrm>
              <a:off x="3120" y="3216"/>
              <a:ext cx="1296" cy="8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160"/>
                <a:t>like-minded, compassionate, loving, humble, blessing for evil</a:t>
              </a:r>
            </a:p>
          </p:txBody>
        </p:sp>
        <p:sp>
          <p:nvSpPr>
            <p:cNvPr id="68639" name="Line 51"/>
            <p:cNvSpPr>
              <a:spLocks noChangeShapeType="1"/>
            </p:cNvSpPr>
            <p:nvPr/>
          </p:nvSpPr>
          <p:spPr bwMode="auto">
            <a:xfrm>
              <a:off x="4320" y="2304"/>
              <a:ext cx="0" cy="1200"/>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8640" name="Line 52"/>
            <p:cNvSpPr>
              <a:spLocks noChangeShapeType="1"/>
            </p:cNvSpPr>
            <p:nvPr/>
          </p:nvSpPr>
          <p:spPr bwMode="auto">
            <a:xfrm>
              <a:off x="3888" y="2304"/>
              <a:ext cx="0" cy="960"/>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8641" name="Line 33"/>
            <p:cNvSpPr>
              <a:spLocks noChangeShapeType="1"/>
            </p:cNvSpPr>
            <p:nvPr/>
          </p:nvSpPr>
          <p:spPr bwMode="auto">
            <a:xfrm>
              <a:off x="2832" y="2832"/>
              <a:ext cx="1824" cy="0"/>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8642" name="Line 35"/>
            <p:cNvSpPr>
              <a:spLocks noChangeShapeType="1"/>
            </p:cNvSpPr>
            <p:nvPr/>
          </p:nvSpPr>
          <p:spPr bwMode="auto">
            <a:xfrm>
              <a:off x="2832" y="3264"/>
              <a:ext cx="1056" cy="0"/>
            </a:xfrm>
            <a:prstGeom prst="line">
              <a:avLst/>
            </a:prstGeom>
            <a:noFill/>
            <a:ln w="9525" cap="rnd">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sp>
        <p:nvSpPr>
          <p:cNvPr id="61464" name="Oval 31"/>
          <p:cNvSpPr>
            <a:spLocks noChangeArrowheads="1"/>
          </p:cNvSpPr>
          <p:nvPr/>
        </p:nvSpPr>
        <p:spPr bwMode="auto">
          <a:xfrm>
            <a:off x="6187440" y="3700171"/>
            <a:ext cx="1554480" cy="75305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2880"/>
              <a:t>Me</a:t>
            </a:r>
          </a:p>
        </p:txBody>
      </p:sp>
      <p:sp>
        <p:nvSpPr>
          <p:cNvPr id="61465" name="Line 47"/>
          <p:cNvSpPr>
            <a:spLocks noChangeShapeType="1"/>
          </p:cNvSpPr>
          <p:nvPr/>
        </p:nvSpPr>
        <p:spPr bwMode="auto">
          <a:xfrm flipV="1">
            <a:off x="3261360" y="5334000"/>
            <a:ext cx="3291840" cy="4572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61466" name="Line 48"/>
          <p:cNvSpPr>
            <a:spLocks noChangeShapeType="1"/>
          </p:cNvSpPr>
          <p:nvPr/>
        </p:nvSpPr>
        <p:spPr bwMode="auto">
          <a:xfrm flipV="1">
            <a:off x="4084320" y="5867400"/>
            <a:ext cx="2468880" cy="609600"/>
          </a:xfrm>
          <a:prstGeom prst="line">
            <a:avLst/>
          </a:prstGeom>
          <a:noFill/>
          <a:ln w="1905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Tree>
    <p:extLst>
      <p:ext uri="{BB962C8B-B14F-4D97-AF65-F5344CB8AC3E}">
        <p14:creationId xmlns:p14="http://schemas.microsoft.com/office/powerpoint/2010/main" val="1018941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4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4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4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4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4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4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4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45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14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4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4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P spid="61445" grpId="0"/>
      <p:bldP spid="61446" grpId="0"/>
      <p:bldP spid="61447" grpId="0"/>
      <p:bldP spid="61448" grpId="0"/>
      <p:bldP spid="61449" grpId="0"/>
      <p:bldP spid="61450" grpId="0"/>
      <p:bldP spid="61451" grpId="0"/>
      <p:bldP spid="61452" grpId="0"/>
      <p:bldP spid="61456" grpId="0" animBg="1"/>
      <p:bldP spid="61457" grpId="0" animBg="1"/>
      <p:bldP spid="61458" grpId="0" animBg="1"/>
      <p:bldP spid="61459" grpId="0" animBg="1"/>
      <p:bldP spid="61460" grpId="0" animBg="1"/>
      <p:bldP spid="61461" grpId="0" animBg="1"/>
      <p:bldP spid="61462" grpId="0" animBg="1"/>
      <p:bldP spid="61464" grpId="0" animBg="1"/>
      <p:bldP spid="61465" grpId="0" animBg="1"/>
      <p:bldP spid="6146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D4758AB-3BC2-449D-B5D1-90025BB12A2B}" type="slidenum">
              <a:rPr lang="en-US" altLang="en-US" b="0">
                <a:latin typeface="Times New Roman" panose="02020603050405020304" pitchFamily="18" charset="0"/>
              </a:rPr>
              <a:pPr/>
              <a:t>60</a:t>
            </a:fld>
            <a:endParaRPr lang="en-US" altLang="en-US" b="0">
              <a:latin typeface="Times New Roman" panose="02020603050405020304" pitchFamily="18" charset="0"/>
            </a:endParaRPr>
          </a:p>
        </p:txBody>
      </p:sp>
      <p:sp>
        <p:nvSpPr>
          <p:cNvPr id="111619" name="Rectangle 3"/>
          <p:cNvSpPr>
            <a:spLocks noChangeArrowheads="1"/>
          </p:cNvSpPr>
          <p:nvPr/>
        </p:nvSpPr>
        <p:spPr bwMode="auto">
          <a:xfrm>
            <a:off x="2386966" y="-24765"/>
            <a:ext cx="1097280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11620" name="Rectangle 4"/>
          <p:cNvSpPr>
            <a:spLocks noChangeArrowheads="1"/>
          </p:cNvSpPr>
          <p:nvPr/>
        </p:nvSpPr>
        <p:spPr bwMode="auto">
          <a:xfrm>
            <a:off x="1981200" y="306706"/>
            <a:ext cx="941832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1pPr>
            <a:lvl2pPr marL="742950" indent="-28575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2pPr>
            <a:lvl3pPr marL="1422400" indent="-5080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3pPr>
            <a:lvl4pPr marL="1600200" indent="-2286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4pPr>
            <a:lvl5pPr marL="2057400" indent="-2286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FontTx/>
              <a:buAutoNum type="romanUcPeriod"/>
            </a:pPr>
            <a:r>
              <a:rPr lang="en-US" altLang="en-US" sz="2400" dirty="0"/>
              <a:t>Introduction  	</a:t>
            </a:r>
            <a:r>
              <a:rPr lang="en-US" altLang="en-US" sz="2400" dirty="0" smtClean="0">
                <a:solidFill>
                  <a:srgbClr val="C00000"/>
                </a:solidFill>
              </a:rPr>
              <a:t>1:1,2</a:t>
            </a:r>
            <a:endParaRPr lang="en-US" altLang="en-US" sz="2400" dirty="0">
              <a:solidFill>
                <a:srgbClr val="C00000"/>
              </a:solidFill>
            </a:endParaRPr>
          </a:p>
          <a:p>
            <a:pPr>
              <a:lnSpc>
                <a:spcPct val="80000"/>
              </a:lnSpc>
              <a:spcBef>
                <a:spcPct val="20000"/>
              </a:spcBef>
              <a:buFontTx/>
              <a:buAutoNum type="romanUcPeriod"/>
            </a:pPr>
            <a:endParaRPr lang="en-US" altLang="en-US" sz="2400" dirty="0">
              <a:solidFill>
                <a:srgbClr val="FFFF00"/>
              </a:solidFill>
            </a:endParaRPr>
          </a:p>
          <a:p>
            <a:pPr>
              <a:lnSpc>
                <a:spcPct val="80000"/>
              </a:lnSpc>
              <a:spcBef>
                <a:spcPct val="20000"/>
              </a:spcBef>
              <a:buFontTx/>
              <a:buAutoNum type="romanUcPeriod"/>
            </a:pPr>
            <a:r>
              <a:rPr lang="en-US" altLang="en-US" sz="2400" dirty="0"/>
              <a:t>Call to Growth 	</a:t>
            </a:r>
            <a:r>
              <a:rPr lang="en-US" altLang="en-US" sz="2400" dirty="0" smtClean="0">
                <a:solidFill>
                  <a:srgbClr val="C00000"/>
                </a:solidFill>
              </a:rPr>
              <a:t>1:3-11</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God’s Gifts	</a:t>
            </a:r>
            <a:r>
              <a:rPr lang="en-US" altLang="en-US" sz="1920" dirty="0" smtClean="0">
                <a:solidFill>
                  <a:srgbClr val="C00000"/>
                </a:solidFill>
              </a:rPr>
              <a:t>	1:3-4</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Our Growth 	</a:t>
            </a:r>
            <a:r>
              <a:rPr lang="en-US" altLang="en-US" sz="1920" dirty="0" smtClean="0">
                <a:solidFill>
                  <a:srgbClr val="C00000"/>
                </a:solidFill>
              </a:rPr>
              <a:t>	1:5-7</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Reasons to Grow	</a:t>
            </a:r>
            <a:r>
              <a:rPr lang="en-US" altLang="en-US" sz="1920" dirty="0" smtClean="0">
                <a:solidFill>
                  <a:srgbClr val="C00000"/>
                </a:solidFill>
              </a:rPr>
              <a:t>	1:8-11</a:t>
            </a:r>
            <a:endParaRPr lang="en-US" altLang="en-US" sz="1920" dirty="0">
              <a:solidFill>
                <a:srgbClr val="C00000"/>
              </a:solidFill>
            </a:endParaRPr>
          </a:p>
          <a:p>
            <a:pPr>
              <a:lnSpc>
                <a:spcPct val="80000"/>
              </a:lnSpc>
              <a:spcBef>
                <a:spcPct val="20000"/>
              </a:spcBef>
              <a:buFontTx/>
              <a:buAutoNum type="romanUcPeriod"/>
            </a:pPr>
            <a:r>
              <a:rPr lang="en-US" altLang="en-US" sz="2400" dirty="0"/>
              <a:t>Certain Foundations 	</a:t>
            </a:r>
            <a:r>
              <a:rPr lang="en-US" altLang="en-US" sz="2400" dirty="0" smtClean="0">
                <a:solidFill>
                  <a:srgbClr val="C00000"/>
                </a:solidFill>
              </a:rPr>
              <a:t>1:12-21</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Eyewitness Testimony of Apostles	1:12-18</a:t>
            </a:r>
          </a:p>
          <a:p>
            <a:pPr lvl="2">
              <a:lnSpc>
                <a:spcPct val="80000"/>
              </a:lnSpc>
              <a:spcBef>
                <a:spcPct val="20000"/>
              </a:spcBef>
              <a:buFontTx/>
              <a:buAutoNum type="alphaUcPeriod"/>
            </a:pPr>
            <a:r>
              <a:rPr lang="en-US" altLang="en-US" sz="1920" dirty="0">
                <a:solidFill>
                  <a:srgbClr val="C00000"/>
                </a:solidFill>
              </a:rPr>
              <a:t>Confirmation of Prophecy	</a:t>
            </a:r>
            <a:r>
              <a:rPr lang="en-US" altLang="en-US" sz="1920" dirty="0" smtClean="0">
                <a:solidFill>
                  <a:srgbClr val="C00000"/>
                </a:solidFill>
              </a:rPr>
              <a:t>	1:19-21</a:t>
            </a:r>
            <a:endParaRPr lang="en-US" altLang="en-US" sz="1920" dirty="0">
              <a:solidFill>
                <a:srgbClr val="C00000"/>
              </a:solidFill>
            </a:endParaRPr>
          </a:p>
          <a:p>
            <a:pPr>
              <a:lnSpc>
                <a:spcPct val="80000"/>
              </a:lnSpc>
              <a:spcBef>
                <a:spcPct val="20000"/>
              </a:spcBef>
              <a:buFontTx/>
              <a:buAutoNum type="romanUcPeriod"/>
            </a:pPr>
            <a:r>
              <a:rPr lang="en-US" altLang="en-US" sz="2400" dirty="0"/>
              <a:t>False Teachers 	</a:t>
            </a:r>
            <a:r>
              <a:rPr lang="en-US" altLang="en-US" sz="2400" dirty="0" smtClean="0">
                <a:solidFill>
                  <a:srgbClr val="C00000"/>
                </a:solidFill>
              </a:rPr>
              <a:t>2:1-22</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Prediction of their Coming	</a:t>
            </a:r>
            <a:r>
              <a:rPr lang="en-US" altLang="en-US" sz="1920" dirty="0" smtClean="0">
                <a:solidFill>
                  <a:srgbClr val="C00000"/>
                </a:solidFill>
              </a:rPr>
              <a:t>	2:1-3</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Past Examples of God’s Judgment	2:4-10a</a:t>
            </a:r>
          </a:p>
          <a:p>
            <a:pPr lvl="2">
              <a:lnSpc>
                <a:spcPct val="80000"/>
              </a:lnSpc>
              <a:spcBef>
                <a:spcPct val="20000"/>
              </a:spcBef>
              <a:buFontTx/>
              <a:buAutoNum type="alphaUcPeriod"/>
            </a:pPr>
            <a:r>
              <a:rPr lang="en-US" altLang="en-US" sz="1920" dirty="0">
                <a:solidFill>
                  <a:srgbClr val="C00000"/>
                </a:solidFill>
              </a:rPr>
              <a:t>Description of their Activities	</a:t>
            </a:r>
            <a:r>
              <a:rPr lang="en-US" altLang="en-US" sz="1920" dirty="0" smtClean="0">
                <a:solidFill>
                  <a:srgbClr val="C00000"/>
                </a:solidFill>
              </a:rPr>
              <a:t>	2:10b-19</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Danger of Entanglement	</a:t>
            </a:r>
            <a:r>
              <a:rPr lang="en-US" altLang="en-US" sz="1920" dirty="0" smtClean="0">
                <a:solidFill>
                  <a:srgbClr val="C00000"/>
                </a:solidFill>
              </a:rPr>
              <a:t>	2:19b-22</a:t>
            </a:r>
            <a:endParaRPr lang="en-US" altLang="en-US" sz="1920" dirty="0">
              <a:solidFill>
                <a:srgbClr val="C00000"/>
              </a:solidFill>
            </a:endParaRPr>
          </a:p>
          <a:p>
            <a:pPr>
              <a:lnSpc>
                <a:spcPct val="80000"/>
              </a:lnSpc>
              <a:spcBef>
                <a:spcPct val="20000"/>
              </a:spcBef>
              <a:buFontTx/>
              <a:buAutoNum type="romanUcPeriod"/>
            </a:pPr>
            <a:r>
              <a:rPr lang="en-US" altLang="en-US" sz="2400" dirty="0"/>
              <a:t>Reminder of the Lord’s Coming 	</a:t>
            </a:r>
            <a:r>
              <a:rPr lang="en-US" altLang="en-US" sz="2400" dirty="0" smtClean="0">
                <a:solidFill>
                  <a:srgbClr val="C00000"/>
                </a:solidFill>
              </a:rPr>
              <a:t>3:1-16</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Argument from the Flood 	</a:t>
            </a:r>
            <a:r>
              <a:rPr lang="en-US" altLang="en-US" sz="1920" dirty="0" smtClean="0">
                <a:solidFill>
                  <a:srgbClr val="C00000"/>
                </a:solidFill>
              </a:rPr>
              <a:t>	3:1-7</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Promise of the Day of the Lord	</a:t>
            </a:r>
            <a:r>
              <a:rPr lang="en-US" altLang="en-US" sz="1920" dirty="0" smtClean="0">
                <a:solidFill>
                  <a:srgbClr val="C00000"/>
                </a:solidFill>
              </a:rPr>
              <a:t>	3:8-13</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Admonition to Diligence	</a:t>
            </a:r>
            <a:r>
              <a:rPr lang="en-US" altLang="en-US" sz="1920" dirty="0" smtClean="0">
                <a:solidFill>
                  <a:srgbClr val="C00000"/>
                </a:solidFill>
              </a:rPr>
              <a:t>	3:14-16</a:t>
            </a:r>
            <a:endParaRPr lang="en-US" altLang="en-US" sz="1920" dirty="0">
              <a:solidFill>
                <a:srgbClr val="C00000"/>
              </a:solidFill>
            </a:endParaRPr>
          </a:p>
          <a:p>
            <a:pPr lvl="2">
              <a:lnSpc>
                <a:spcPct val="80000"/>
              </a:lnSpc>
              <a:spcBef>
                <a:spcPct val="20000"/>
              </a:spcBef>
              <a:buFontTx/>
              <a:buAutoNum type="alphaUcPeriod"/>
            </a:pPr>
            <a:endParaRPr lang="en-US" altLang="en-US" sz="1920" dirty="0">
              <a:solidFill>
                <a:srgbClr val="CCECFF"/>
              </a:solidFill>
            </a:endParaRPr>
          </a:p>
          <a:p>
            <a:pPr>
              <a:lnSpc>
                <a:spcPct val="80000"/>
              </a:lnSpc>
              <a:spcBef>
                <a:spcPct val="20000"/>
              </a:spcBef>
              <a:buFontTx/>
              <a:buAutoNum type="romanUcPeriod"/>
            </a:pPr>
            <a:r>
              <a:rPr lang="en-US" altLang="en-US" sz="2400" dirty="0"/>
              <a:t>Conclusions	</a:t>
            </a:r>
            <a:r>
              <a:rPr lang="en-US" altLang="en-US" sz="2400" dirty="0" smtClean="0">
                <a:solidFill>
                  <a:srgbClr val="C00000"/>
                </a:solidFill>
              </a:rPr>
              <a:t>3:17,18</a:t>
            </a:r>
            <a:endParaRPr lang="en-US" altLang="en-US" sz="2400" dirty="0">
              <a:solidFill>
                <a:srgbClr val="C00000"/>
              </a:solidFill>
            </a:endParaRPr>
          </a:p>
        </p:txBody>
      </p:sp>
      <p:sp>
        <p:nvSpPr>
          <p:cNvPr id="111621" name="Text Box 5"/>
          <p:cNvSpPr txBox="1">
            <a:spLocks noChangeArrowheads="1"/>
          </p:cNvSpPr>
          <p:nvPr/>
        </p:nvSpPr>
        <p:spPr bwMode="auto">
          <a:xfrm rot="-5400000">
            <a:off x="-2064067" y="2609357"/>
            <a:ext cx="6627494" cy="17173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5280" dirty="0">
                <a:solidFill>
                  <a:srgbClr val="C00000"/>
                </a:solidFill>
              </a:rPr>
              <a:t>Outline of Second Peter</a:t>
            </a:r>
          </a:p>
        </p:txBody>
      </p:sp>
    </p:spTree>
    <p:extLst>
      <p:ext uri="{BB962C8B-B14F-4D97-AF65-F5344CB8AC3E}">
        <p14:creationId xmlns:p14="http://schemas.microsoft.com/office/powerpoint/2010/main" val="319719959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975360" y="2971800"/>
            <a:ext cx="4572000" cy="1143000"/>
          </a:xfrm>
        </p:spPr>
        <p:txBody>
          <a:bodyPr>
            <a:normAutofit fontScale="90000"/>
          </a:bodyPr>
          <a:lstStyle/>
          <a:p>
            <a:pPr eaLnBrk="1" hangingPunct="1"/>
            <a:r>
              <a:rPr lang="en-US" altLang="en-US" sz="6480" dirty="0">
                <a:solidFill>
                  <a:srgbClr val="0000FF"/>
                </a:solidFill>
              </a:rPr>
              <a:t>Jude</a:t>
            </a:r>
            <a:r>
              <a:rPr lang="en-US" altLang="en-US" dirty="0" smtClean="0"/>
              <a:t/>
            </a:r>
            <a:br>
              <a:rPr lang="en-US" altLang="en-US" dirty="0" smtClean="0"/>
            </a:br>
            <a:r>
              <a:rPr lang="en-US" altLang="en-US" dirty="0" smtClean="0"/>
              <a:t>Who?</a:t>
            </a:r>
            <a:br>
              <a:rPr lang="en-US" altLang="en-US" dirty="0" smtClean="0"/>
            </a:br>
            <a:r>
              <a:rPr lang="en-US" altLang="en-US" dirty="0" smtClean="0"/>
              <a:t/>
            </a:r>
            <a:br>
              <a:rPr lang="en-US" altLang="en-US" dirty="0" smtClean="0"/>
            </a:br>
            <a:r>
              <a:rPr lang="en-US" altLang="en-US" dirty="0" smtClean="0"/>
              <a:t>When?</a:t>
            </a:r>
            <a:br>
              <a:rPr lang="en-US" altLang="en-US" dirty="0" smtClean="0"/>
            </a:br>
            <a:r>
              <a:rPr lang="en-US" altLang="en-US" dirty="0" smtClean="0"/>
              <a:t/>
            </a:r>
            <a:br>
              <a:rPr lang="en-US" altLang="en-US" dirty="0" smtClean="0"/>
            </a:br>
            <a:r>
              <a:rPr lang="en-US" altLang="en-US" dirty="0" smtClean="0"/>
              <a:t>Why?</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 name="Rectangle 1"/>
          <p:cNvSpPr>
            <a:spLocks noChangeArrowheads="1"/>
          </p:cNvSpPr>
          <p:nvPr/>
        </p:nvSpPr>
        <p:spPr bwMode="auto">
          <a:xfrm>
            <a:off x="5547360" y="502920"/>
            <a:ext cx="5486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1 </a:t>
            </a:r>
            <a:r>
              <a:rPr lang="en-US" altLang="en-US" sz="2400" dirty="0">
                <a:solidFill>
                  <a:srgbClr val="0000FF"/>
                </a:solidFill>
              </a:rPr>
              <a:t>Jude</a:t>
            </a:r>
            <a:r>
              <a:rPr lang="en-US" altLang="en-US" sz="2400" dirty="0"/>
              <a:t>, a </a:t>
            </a:r>
            <a:r>
              <a:rPr lang="en-US" altLang="en-US" sz="2400" dirty="0">
                <a:solidFill>
                  <a:srgbClr val="0000FF"/>
                </a:solidFill>
              </a:rPr>
              <a:t>bondservant of Jesus Christ</a:t>
            </a:r>
            <a:r>
              <a:rPr lang="en-US" altLang="en-US" sz="2400" dirty="0"/>
              <a:t>, and </a:t>
            </a:r>
            <a:r>
              <a:rPr lang="en-US" altLang="en-US" sz="2400" dirty="0">
                <a:solidFill>
                  <a:srgbClr val="0000FF"/>
                </a:solidFill>
              </a:rPr>
              <a:t>brother of James</a:t>
            </a:r>
            <a:r>
              <a:rPr lang="en-US" altLang="en-US" sz="2400" dirty="0"/>
              <a:t>, To those who are called, sanctified by God the Father, and preserved in Jesus Christ:</a:t>
            </a:r>
          </a:p>
        </p:txBody>
      </p:sp>
    </p:spTree>
    <p:extLst>
      <p:ext uri="{BB962C8B-B14F-4D97-AF65-F5344CB8AC3E}">
        <p14:creationId xmlns:p14="http://schemas.microsoft.com/office/powerpoint/2010/main" val="295054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21FFFBF-FD18-4B06-A691-9AE01980FEF4}" type="slidenum">
              <a:rPr lang="en-US" altLang="en-US" b="0">
                <a:latin typeface="Times New Roman" panose="02020603050405020304" pitchFamily="18" charset="0"/>
              </a:rPr>
              <a:pPr/>
              <a:t>62</a:t>
            </a:fld>
            <a:endParaRPr lang="en-US" altLang="en-US" b="0">
              <a:latin typeface="Times New Roman" panose="02020603050405020304" pitchFamily="18" charset="0"/>
            </a:endParaRPr>
          </a:p>
        </p:txBody>
      </p:sp>
      <p:sp>
        <p:nvSpPr>
          <p:cNvPr id="113667" name="Rectangle 2"/>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0000FF"/>
                </a:solidFill>
              </a:rPr>
              <a:t>Relationship of II Peter &amp; Jude</a:t>
            </a:r>
          </a:p>
        </p:txBody>
      </p:sp>
      <p:sp>
        <p:nvSpPr>
          <p:cNvPr id="113668" name="Rectangle 3"/>
          <p:cNvSpPr>
            <a:spLocks noGrp="1" noChangeArrowheads="1"/>
          </p:cNvSpPr>
          <p:nvPr>
            <p:ph type="body" sz="half" idx="1"/>
          </p:nvPr>
        </p:nvSpPr>
        <p:spPr>
          <a:xfrm>
            <a:off x="718186" y="533400"/>
            <a:ext cx="5852160" cy="2895600"/>
          </a:xfrm>
        </p:spPr>
        <p:txBody>
          <a:bodyPr>
            <a:normAutofit fontScale="92500"/>
          </a:bodyPr>
          <a:lstStyle/>
          <a:p>
            <a:pPr marL="0" indent="0">
              <a:buNone/>
            </a:pPr>
            <a:r>
              <a:rPr lang="en-US" altLang="en-US" sz="2400" b="0">
                <a:cs typeface="Times New Roman" panose="02020603050405020304" pitchFamily="18" charset="0"/>
              </a:rPr>
              <a:t>But there were also false prophets among the people, even as </a:t>
            </a:r>
            <a:r>
              <a:rPr lang="en-US" altLang="en-US" sz="2400">
                <a:solidFill>
                  <a:schemeClr val="folHlink"/>
                </a:solidFill>
                <a:cs typeface="Times New Roman" panose="02020603050405020304" pitchFamily="18" charset="0"/>
              </a:rPr>
              <a:t>there will be</a:t>
            </a:r>
            <a:r>
              <a:rPr lang="en-US" altLang="en-US" sz="2400" b="0">
                <a:cs typeface="Times New Roman" panose="02020603050405020304" pitchFamily="18" charset="0"/>
              </a:rPr>
              <a:t> false teachers among you, </a:t>
            </a:r>
            <a:r>
              <a:rPr lang="en-US" altLang="en-US" sz="2400">
                <a:solidFill>
                  <a:schemeClr val="folHlink"/>
                </a:solidFill>
                <a:cs typeface="Times New Roman" panose="02020603050405020304" pitchFamily="18" charset="0"/>
              </a:rPr>
              <a:t>who will</a:t>
            </a:r>
            <a:r>
              <a:rPr lang="en-US" altLang="en-US" sz="2400" b="0">
                <a:cs typeface="Times New Roman" panose="02020603050405020304" pitchFamily="18" charset="0"/>
              </a:rPr>
              <a:t> secretly bring in destructive heresies, even denying the Lord who bought them … And </a:t>
            </a:r>
            <a:r>
              <a:rPr lang="en-US" altLang="en-US" sz="2400">
                <a:solidFill>
                  <a:schemeClr val="folHlink"/>
                </a:solidFill>
                <a:cs typeface="Times New Roman" panose="02020603050405020304" pitchFamily="18" charset="0"/>
              </a:rPr>
              <a:t>many will </a:t>
            </a:r>
            <a:r>
              <a:rPr lang="en-US" altLang="en-US" sz="2400" b="0">
                <a:cs typeface="Times New Roman" panose="02020603050405020304" pitchFamily="18" charset="0"/>
              </a:rPr>
              <a:t>follow their destructive ways, because of whom the way of truth </a:t>
            </a:r>
            <a:r>
              <a:rPr lang="en-US" altLang="en-US" sz="2400">
                <a:solidFill>
                  <a:schemeClr val="folHlink"/>
                </a:solidFill>
                <a:cs typeface="Times New Roman" panose="02020603050405020304" pitchFamily="18" charset="0"/>
              </a:rPr>
              <a:t>will be</a:t>
            </a:r>
            <a:r>
              <a:rPr lang="en-US" altLang="en-US" sz="2400" b="0">
                <a:cs typeface="Times New Roman" panose="02020603050405020304" pitchFamily="18" charset="0"/>
              </a:rPr>
              <a:t> blasphemed.  By covetousness </a:t>
            </a:r>
            <a:r>
              <a:rPr lang="en-US" altLang="en-US" sz="2400">
                <a:solidFill>
                  <a:schemeClr val="folHlink"/>
                </a:solidFill>
                <a:cs typeface="Times New Roman" panose="02020603050405020304" pitchFamily="18" charset="0"/>
              </a:rPr>
              <a:t>they will</a:t>
            </a:r>
            <a:r>
              <a:rPr lang="en-US" altLang="en-US" sz="2400" b="0">
                <a:cs typeface="Times New Roman" panose="02020603050405020304" pitchFamily="18" charset="0"/>
              </a:rPr>
              <a:t> exploit you… </a:t>
            </a:r>
            <a:r>
              <a:rPr lang="en-US" altLang="en-US" sz="2400" b="0" i="1">
                <a:cs typeface="Times New Roman" panose="02020603050405020304" pitchFamily="18" charset="0"/>
              </a:rPr>
              <a:t>(II Peter 2:1-3)</a:t>
            </a:r>
            <a:endParaRPr lang="en-US" altLang="en-US" sz="2400" b="0" i="1"/>
          </a:p>
        </p:txBody>
      </p:sp>
      <p:sp>
        <p:nvSpPr>
          <p:cNvPr id="113669" name="Rectangle 7"/>
          <p:cNvSpPr>
            <a:spLocks noChangeArrowheads="1"/>
          </p:cNvSpPr>
          <p:nvPr/>
        </p:nvSpPr>
        <p:spPr bwMode="auto">
          <a:xfrm>
            <a:off x="727710" y="3810000"/>
            <a:ext cx="585216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Beloved, I…write to you … that you may be mindful of the words which were spoken before by the holy prophets, and of the commandment of us the apostles of the Lord and Savior, knowing this first: that </a:t>
            </a:r>
            <a:r>
              <a:rPr lang="en-US" altLang="en-US" sz="2400">
                <a:solidFill>
                  <a:schemeClr val="folHlink"/>
                </a:solidFill>
                <a:cs typeface="Times New Roman" panose="02020603050405020304" pitchFamily="18" charset="0"/>
              </a:rPr>
              <a:t>scoffers will come in the last days</a:t>
            </a:r>
            <a:r>
              <a:rPr lang="en-US" altLang="en-US" sz="2400" b="0">
                <a:cs typeface="Times New Roman" panose="02020603050405020304" pitchFamily="18" charset="0"/>
              </a:rPr>
              <a:t>, walking according to their own lusts…    </a:t>
            </a:r>
            <a:r>
              <a:rPr lang="en-US" altLang="en-US" sz="2400" b="0" i="1">
                <a:cs typeface="Times New Roman" panose="02020603050405020304" pitchFamily="18" charset="0"/>
              </a:rPr>
              <a:t>(II Peter 3:1-3)</a:t>
            </a:r>
          </a:p>
        </p:txBody>
      </p:sp>
      <p:sp>
        <p:nvSpPr>
          <p:cNvPr id="113670" name="Rectangle 8"/>
          <p:cNvSpPr>
            <a:spLocks noChangeArrowheads="1"/>
          </p:cNvSpPr>
          <p:nvPr/>
        </p:nvSpPr>
        <p:spPr bwMode="auto">
          <a:xfrm>
            <a:off x="6644640" y="609600"/>
            <a:ext cx="48463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For certain men </a:t>
            </a:r>
            <a:r>
              <a:rPr lang="en-US" altLang="en-US" sz="2400">
                <a:solidFill>
                  <a:schemeClr val="folHlink"/>
                </a:solidFill>
                <a:cs typeface="Times New Roman" panose="02020603050405020304" pitchFamily="18" charset="0"/>
              </a:rPr>
              <a:t>have crept in</a:t>
            </a:r>
            <a:r>
              <a:rPr lang="en-US" altLang="en-US" sz="2400" b="0">
                <a:cs typeface="Times New Roman" panose="02020603050405020304" pitchFamily="18" charset="0"/>
              </a:rPr>
              <a:t> unnoticed, who long ago were marked out for this condemnation, ungodly men, who </a:t>
            </a:r>
            <a:r>
              <a:rPr lang="en-US" altLang="en-US" sz="2400">
                <a:solidFill>
                  <a:schemeClr val="folHlink"/>
                </a:solidFill>
                <a:cs typeface="Times New Roman" panose="02020603050405020304" pitchFamily="18" charset="0"/>
              </a:rPr>
              <a:t>turn</a:t>
            </a:r>
            <a:r>
              <a:rPr lang="en-US" altLang="en-US" sz="2400" b="0">
                <a:cs typeface="Times New Roman" panose="02020603050405020304" pitchFamily="18" charset="0"/>
              </a:rPr>
              <a:t> the grace of our God into licentiousness and </a:t>
            </a:r>
            <a:r>
              <a:rPr lang="en-US" altLang="en-US" sz="2400">
                <a:solidFill>
                  <a:schemeClr val="folHlink"/>
                </a:solidFill>
                <a:cs typeface="Times New Roman" panose="02020603050405020304" pitchFamily="18" charset="0"/>
              </a:rPr>
              <a:t>deny</a:t>
            </a:r>
            <a:r>
              <a:rPr lang="en-US" altLang="en-US" sz="2400" b="0">
                <a:cs typeface="Times New Roman" panose="02020603050405020304" pitchFamily="18" charset="0"/>
              </a:rPr>
              <a:t> the only Lord God and our Lord Jesus Christ.</a:t>
            </a:r>
            <a:r>
              <a:rPr lang="en-US" altLang="en-US" sz="2400" b="0"/>
              <a:t>   </a:t>
            </a:r>
            <a:r>
              <a:rPr lang="en-US" altLang="en-US" sz="2400" b="0" i="1"/>
              <a:t>(Jude 4)</a:t>
            </a:r>
          </a:p>
        </p:txBody>
      </p:sp>
      <p:sp>
        <p:nvSpPr>
          <p:cNvPr id="113671" name="Rectangle 9"/>
          <p:cNvSpPr>
            <a:spLocks noChangeArrowheads="1"/>
          </p:cNvSpPr>
          <p:nvPr/>
        </p:nvSpPr>
        <p:spPr bwMode="auto">
          <a:xfrm>
            <a:off x="6644640" y="3581400"/>
            <a:ext cx="484632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But you, beloved, </a:t>
            </a:r>
            <a:r>
              <a:rPr lang="en-US" altLang="en-US" sz="2400">
                <a:solidFill>
                  <a:schemeClr val="folHlink"/>
                </a:solidFill>
                <a:cs typeface="Times New Roman" panose="02020603050405020304" pitchFamily="18" charset="0"/>
              </a:rPr>
              <a:t>remember the words which were spoken</a:t>
            </a:r>
            <a:r>
              <a:rPr lang="en-US" altLang="en-US" sz="2400" b="0">
                <a:cs typeface="Times New Roman" panose="02020603050405020304" pitchFamily="18" charset="0"/>
              </a:rPr>
              <a:t> </a:t>
            </a:r>
            <a:r>
              <a:rPr lang="en-US" altLang="en-US" sz="2400">
                <a:solidFill>
                  <a:schemeClr val="folHlink"/>
                </a:solidFill>
                <a:cs typeface="Times New Roman" panose="02020603050405020304" pitchFamily="18" charset="0"/>
              </a:rPr>
              <a:t>before</a:t>
            </a:r>
            <a:r>
              <a:rPr lang="en-US" altLang="en-US" sz="2400" b="0">
                <a:cs typeface="Times New Roman" panose="02020603050405020304" pitchFamily="18" charset="0"/>
              </a:rPr>
              <a:t> by the apostles of our Lord Jesus Christ:  how </a:t>
            </a:r>
            <a:r>
              <a:rPr lang="en-US" altLang="en-US" sz="2400">
                <a:solidFill>
                  <a:schemeClr val="folHlink"/>
                </a:solidFill>
                <a:cs typeface="Times New Roman" panose="02020603050405020304" pitchFamily="18" charset="0"/>
              </a:rPr>
              <a:t>they told you that there would</a:t>
            </a:r>
            <a:r>
              <a:rPr lang="en-US" altLang="en-US" sz="2400" b="0">
                <a:cs typeface="Times New Roman" panose="02020603050405020304" pitchFamily="18" charset="0"/>
              </a:rPr>
              <a:t> be mockers in the last time who would walk according to their own ungodly lusts.  </a:t>
            </a:r>
            <a:r>
              <a:rPr lang="en-US" altLang="en-US" sz="2400" b="0" i="1">
                <a:cs typeface="Times New Roman" panose="02020603050405020304" pitchFamily="18" charset="0"/>
              </a:rPr>
              <a:t>(Jude 17,18)</a:t>
            </a:r>
          </a:p>
        </p:txBody>
      </p:sp>
      <p:sp>
        <p:nvSpPr>
          <p:cNvPr id="113672" name="Line 10"/>
          <p:cNvSpPr>
            <a:spLocks noChangeShapeType="1"/>
          </p:cNvSpPr>
          <p:nvPr/>
        </p:nvSpPr>
        <p:spPr bwMode="auto">
          <a:xfrm>
            <a:off x="6553200" y="76200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39947" name="Text Box 11"/>
          <p:cNvSpPr txBox="1">
            <a:spLocks noChangeArrowheads="1"/>
          </p:cNvSpPr>
          <p:nvPr/>
        </p:nvSpPr>
        <p:spPr bwMode="auto">
          <a:xfrm rot="18762081">
            <a:off x="1232793" y="3313636"/>
            <a:ext cx="4969630" cy="535531"/>
          </a:xfrm>
          <a:prstGeom prst="rect">
            <a:avLst/>
          </a:prstGeom>
          <a:solidFill>
            <a:schemeClr val="bg1">
              <a:lumMod val="40000"/>
              <a:lumOff val="60000"/>
            </a:schemeClr>
          </a:solidFill>
          <a:ln>
            <a:noFill/>
          </a:ln>
          <a:effectLs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US" sz="2880" i="1" dirty="0">
                <a:solidFill>
                  <a:schemeClr val="folHlink"/>
                </a:solidFill>
              </a:rPr>
              <a:t>Peter said it </a:t>
            </a:r>
            <a:r>
              <a:rPr lang="en-US" sz="2880" i="1" dirty="0">
                <a:solidFill>
                  <a:srgbClr val="0000FF"/>
                </a:solidFill>
              </a:rPr>
              <a:t>would</a:t>
            </a:r>
            <a:r>
              <a:rPr lang="en-US" sz="2880" i="1" dirty="0">
                <a:solidFill>
                  <a:schemeClr val="folHlink"/>
                </a:solidFill>
              </a:rPr>
              <a:t> happen.</a:t>
            </a:r>
          </a:p>
        </p:txBody>
      </p:sp>
      <p:sp>
        <p:nvSpPr>
          <p:cNvPr id="39948" name="Text Box 12"/>
          <p:cNvSpPr txBox="1">
            <a:spLocks noChangeArrowheads="1"/>
          </p:cNvSpPr>
          <p:nvPr/>
        </p:nvSpPr>
        <p:spPr bwMode="auto">
          <a:xfrm rot="18640353">
            <a:off x="6552248" y="3386025"/>
            <a:ext cx="4937760" cy="535531"/>
          </a:xfrm>
          <a:prstGeom prst="rect">
            <a:avLst/>
          </a:prstGeom>
          <a:solidFill>
            <a:schemeClr val="bg1">
              <a:lumMod val="40000"/>
              <a:lumOff val="60000"/>
            </a:schemeClr>
          </a:solidFill>
          <a:ln>
            <a:noFill/>
          </a:ln>
          <a:effectLs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US" sz="2880" i="1" dirty="0">
                <a:solidFill>
                  <a:schemeClr val="folHlink"/>
                </a:solidFill>
              </a:rPr>
              <a:t>Jude said it </a:t>
            </a:r>
            <a:r>
              <a:rPr lang="en-US" sz="2880" i="1" dirty="0">
                <a:solidFill>
                  <a:srgbClr val="0000FF"/>
                </a:solidFill>
              </a:rPr>
              <a:t>had</a:t>
            </a:r>
            <a:r>
              <a:rPr lang="en-US" sz="2880" i="1" dirty="0">
                <a:solidFill>
                  <a:schemeClr val="folHlink"/>
                </a:solidFill>
              </a:rPr>
              <a:t> happened.</a:t>
            </a:r>
          </a:p>
        </p:txBody>
      </p:sp>
    </p:spTree>
    <p:extLst>
      <p:ext uri="{BB962C8B-B14F-4D97-AF65-F5344CB8AC3E}">
        <p14:creationId xmlns:p14="http://schemas.microsoft.com/office/powerpoint/2010/main" val="7547205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wipe(left)">
                                      <p:cBhvr>
                                        <p:cTn id="7" dur="500"/>
                                        <p:tgtEl>
                                          <p:spTgt spid="39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wipe(left)">
                                      <p:cBhvr>
                                        <p:cTn id="12"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autoUpdateAnimBg="0"/>
      <p:bldP spid="3994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975360" y="2971800"/>
            <a:ext cx="4572000" cy="1143000"/>
          </a:xfrm>
        </p:spPr>
        <p:txBody>
          <a:bodyPr>
            <a:normAutofit fontScale="90000"/>
          </a:bodyPr>
          <a:lstStyle/>
          <a:p>
            <a:pPr eaLnBrk="1" hangingPunct="1"/>
            <a:r>
              <a:rPr lang="en-US" altLang="en-US" sz="6480" dirty="0">
                <a:solidFill>
                  <a:srgbClr val="0000FF"/>
                </a:solidFill>
              </a:rPr>
              <a:t>Jude</a:t>
            </a:r>
            <a:r>
              <a:rPr lang="en-US" altLang="en-US" dirty="0" smtClean="0"/>
              <a:t/>
            </a:r>
            <a:br>
              <a:rPr lang="en-US" altLang="en-US" dirty="0" smtClean="0"/>
            </a:br>
            <a:r>
              <a:rPr lang="en-US" altLang="en-US" dirty="0" smtClean="0"/>
              <a:t>Who?</a:t>
            </a:r>
            <a:br>
              <a:rPr lang="en-US" altLang="en-US" dirty="0" smtClean="0"/>
            </a:br>
            <a:r>
              <a:rPr lang="en-US" altLang="en-US" dirty="0" smtClean="0"/>
              <a:t/>
            </a:r>
            <a:br>
              <a:rPr lang="en-US" altLang="en-US" dirty="0" smtClean="0"/>
            </a:br>
            <a:r>
              <a:rPr lang="en-US" altLang="en-US" dirty="0" smtClean="0"/>
              <a:t>When?</a:t>
            </a:r>
            <a:br>
              <a:rPr lang="en-US" altLang="en-US" dirty="0" smtClean="0"/>
            </a:br>
            <a:r>
              <a:rPr lang="en-US" altLang="en-US" dirty="0" smtClean="0"/>
              <a:t/>
            </a:r>
            <a:br>
              <a:rPr lang="en-US" altLang="en-US" dirty="0" smtClean="0"/>
            </a:br>
            <a:r>
              <a:rPr lang="en-US" altLang="en-US" dirty="0" smtClean="0"/>
              <a:t>Why?</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14691" name="Rectangle 1"/>
          <p:cNvSpPr>
            <a:spLocks noChangeArrowheads="1"/>
          </p:cNvSpPr>
          <p:nvPr/>
        </p:nvSpPr>
        <p:spPr bwMode="auto">
          <a:xfrm>
            <a:off x="5490653" y="1462685"/>
            <a:ext cx="5486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4800" dirty="0">
                <a:solidFill>
                  <a:srgbClr val="0000FF"/>
                </a:solidFill>
              </a:rPr>
              <a:t>Jude</a:t>
            </a:r>
          </a:p>
          <a:p>
            <a:pPr eaLnBrk="1" hangingPunct="1"/>
            <a:endParaRPr lang="en-US" altLang="en-US" sz="4800" dirty="0">
              <a:solidFill>
                <a:srgbClr val="00FF00"/>
              </a:solidFill>
            </a:endParaRPr>
          </a:p>
          <a:p>
            <a:pPr eaLnBrk="1" hangingPunct="1"/>
            <a:r>
              <a:rPr lang="en-US" altLang="en-US" sz="4800" dirty="0">
                <a:solidFill>
                  <a:srgbClr val="0000FF"/>
                </a:solidFill>
              </a:rPr>
              <a:t>After 2 Peter</a:t>
            </a:r>
          </a:p>
        </p:txBody>
      </p:sp>
      <p:sp>
        <p:nvSpPr>
          <p:cNvPr id="3" name="Rectangle 2"/>
          <p:cNvSpPr>
            <a:spLocks noChangeArrowheads="1"/>
          </p:cNvSpPr>
          <p:nvPr/>
        </p:nvSpPr>
        <p:spPr bwMode="auto">
          <a:xfrm>
            <a:off x="4724400" y="4160520"/>
            <a:ext cx="667512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640" dirty="0">
                <a:solidFill>
                  <a:srgbClr val="0000FF"/>
                </a:solidFill>
              </a:rPr>
              <a:t> 3 </a:t>
            </a:r>
            <a:r>
              <a:rPr lang="en-US" altLang="en-US" sz="2640" dirty="0"/>
              <a:t>Beloved, while I was very diligent to write to you concerning our common salvation, I found it </a:t>
            </a:r>
            <a:r>
              <a:rPr lang="en-US" altLang="en-US" sz="2640" dirty="0">
                <a:solidFill>
                  <a:srgbClr val="0000FF"/>
                </a:solidFill>
              </a:rPr>
              <a:t>necessary to write to you exhorting you to contend earnestly for the faith which was once for all delivered to the saints</a:t>
            </a:r>
            <a:r>
              <a:rPr lang="en-US" altLang="en-US" sz="2640" dirty="0"/>
              <a:t>.</a:t>
            </a:r>
          </a:p>
        </p:txBody>
      </p:sp>
    </p:spTree>
    <p:extLst>
      <p:ext uri="{BB962C8B-B14F-4D97-AF65-F5344CB8AC3E}">
        <p14:creationId xmlns:p14="http://schemas.microsoft.com/office/powerpoint/2010/main" val="34759733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6828312-B3B6-49DE-BB74-3BA7FF0FD343}" type="slidenum">
              <a:rPr lang="en-US" altLang="en-US" b="0">
                <a:latin typeface="Times New Roman" panose="02020603050405020304" pitchFamily="18" charset="0"/>
              </a:rPr>
              <a:pPr/>
              <a:t>64</a:t>
            </a:fld>
            <a:endParaRPr lang="en-US" altLang="en-US" b="0">
              <a:latin typeface="Times New Roman" panose="02020603050405020304" pitchFamily="18" charset="0"/>
            </a:endParaRPr>
          </a:p>
        </p:txBody>
      </p:sp>
      <p:sp>
        <p:nvSpPr>
          <p:cNvPr id="115715" name="Rectangle 2"/>
          <p:cNvSpPr>
            <a:spLocks noGrp="1" noChangeArrowheads="1"/>
          </p:cNvSpPr>
          <p:nvPr>
            <p:ph type="title"/>
          </p:nvPr>
        </p:nvSpPr>
        <p:spPr>
          <a:xfrm>
            <a:off x="609600" y="0"/>
            <a:ext cx="10972800" cy="685800"/>
          </a:xfrm>
        </p:spPr>
        <p:txBody>
          <a:bodyPr/>
          <a:lstStyle/>
          <a:p>
            <a:r>
              <a:rPr lang="en-US" altLang="en-US" sz="4320" dirty="0">
                <a:solidFill>
                  <a:srgbClr val="C00000"/>
                </a:solidFill>
              </a:rPr>
              <a:t>Similarities in II Peter 2 &amp; Jude</a:t>
            </a:r>
          </a:p>
        </p:txBody>
      </p:sp>
      <p:sp>
        <p:nvSpPr>
          <p:cNvPr id="115716" name="Rectangle 3"/>
          <p:cNvSpPr>
            <a:spLocks noGrp="1" noChangeArrowheads="1"/>
          </p:cNvSpPr>
          <p:nvPr>
            <p:ph type="body" idx="1"/>
          </p:nvPr>
        </p:nvSpPr>
        <p:spPr>
          <a:xfrm>
            <a:off x="941069" y="685800"/>
            <a:ext cx="10917777" cy="5183372"/>
          </a:xfrm>
        </p:spPr>
        <p:txBody>
          <a:bodyPr>
            <a:normAutofit fontScale="40000" lnSpcReduction="20000"/>
          </a:bodyPr>
          <a:lstStyle/>
          <a:p>
            <a:pPr>
              <a:buNone/>
              <a:tabLst>
                <a:tab pos="1232536" algn="l"/>
                <a:tab pos="2061210" algn="l"/>
              </a:tabLst>
            </a:pPr>
            <a:r>
              <a:rPr lang="en-US" altLang="en-US" sz="5000" u="sng" dirty="0">
                <a:solidFill>
                  <a:srgbClr val="C00000"/>
                </a:solidFill>
              </a:rPr>
              <a:t>II Pet</a:t>
            </a:r>
            <a:r>
              <a:rPr lang="en-US" altLang="en-US" sz="5000" dirty="0">
                <a:solidFill>
                  <a:srgbClr val="C00000"/>
                </a:solidFill>
              </a:rPr>
              <a:t>  </a:t>
            </a:r>
            <a:r>
              <a:rPr lang="en-US" altLang="en-US" sz="5000" dirty="0" smtClean="0">
                <a:solidFill>
                  <a:srgbClr val="C00000"/>
                </a:solidFill>
              </a:rPr>
              <a:t>	</a:t>
            </a:r>
            <a:r>
              <a:rPr lang="en-US" altLang="en-US" sz="5000" u="sng" dirty="0" smtClean="0">
                <a:solidFill>
                  <a:srgbClr val="C00000"/>
                </a:solidFill>
              </a:rPr>
              <a:t>Jude</a:t>
            </a:r>
            <a:endParaRPr lang="en-US" altLang="en-US" sz="5000" u="sng" dirty="0">
              <a:solidFill>
                <a:srgbClr val="C00000"/>
              </a:solidFill>
            </a:endParaRPr>
          </a:p>
          <a:p>
            <a:pPr>
              <a:buNone/>
              <a:tabLst>
                <a:tab pos="1232536" algn="l"/>
                <a:tab pos="2061210" algn="l"/>
              </a:tabLst>
            </a:pPr>
            <a:r>
              <a:rPr lang="en-US" altLang="en-US" sz="5000" dirty="0"/>
              <a:t>2:3	4	their condemnation written of old</a:t>
            </a:r>
          </a:p>
          <a:p>
            <a:pPr>
              <a:buNone/>
              <a:tabLst>
                <a:tab pos="1232536" algn="l"/>
                <a:tab pos="2061210" algn="l"/>
              </a:tabLst>
            </a:pPr>
            <a:r>
              <a:rPr lang="en-US" altLang="en-US" sz="5000" dirty="0"/>
              <a:t>2:1	4	crept in privately … denying the master</a:t>
            </a:r>
          </a:p>
          <a:p>
            <a:pPr>
              <a:buNone/>
              <a:tabLst>
                <a:tab pos="1232536" algn="l"/>
                <a:tab pos="2061210" algn="l"/>
              </a:tabLst>
            </a:pPr>
            <a:r>
              <a:rPr lang="en-US" altLang="en-US" sz="5000" dirty="0"/>
              <a:t>1:12	5	put in remembrance … though ye know</a:t>
            </a:r>
          </a:p>
          <a:p>
            <a:pPr>
              <a:buNone/>
              <a:tabLst>
                <a:tab pos="1232536" algn="l"/>
                <a:tab pos="2061210" algn="l"/>
              </a:tabLst>
            </a:pPr>
            <a:r>
              <a:rPr lang="en-US" altLang="en-US" sz="5000" dirty="0"/>
              <a:t>2:4	6	angels that sinned (kept not their habitation)</a:t>
            </a:r>
          </a:p>
          <a:p>
            <a:pPr>
              <a:buNone/>
              <a:tabLst>
                <a:tab pos="1232536" algn="l"/>
                <a:tab pos="2061210" algn="l"/>
              </a:tabLst>
            </a:pPr>
            <a:r>
              <a:rPr lang="en-US" altLang="en-US" sz="5000" dirty="0"/>
              <a:t>2:6	7	destruction of Sodom &amp; Gomorrah</a:t>
            </a:r>
          </a:p>
          <a:p>
            <a:pPr>
              <a:buNone/>
              <a:tabLst>
                <a:tab pos="1232536" algn="l"/>
                <a:tab pos="2061210" algn="l"/>
              </a:tabLst>
            </a:pPr>
            <a:r>
              <a:rPr lang="en-US" altLang="en-US" sz="5000" dirty="0"/>
              <a:t>2:10	8	false teachers rail at dignities, despise rule</a:t>
            </a:r>
          </a:p>
          <a:p>
            <a:pPr>
              <a:buNone/>
              <a:tabLst>
                <a:tab pos="1232536" algn="l"/>
                <a:tab pos="2061210" algn="l"/>
              </a:tabLst>
            </a:pPr>
            <a:r>
              <a:rPr lang="en-US" altLang="en-US" sz="5000" dirty="0"/>
              <a:t>2:11	9	angels (Michael) didn’t dispute with the devil</a:t>
            </a:r>
          </a:p>
          <a:p>
            <a:pPr>
              <a:buNone/>
              <a:tabLst>
                <a:tab pos="1232536" algn="l"/>
                <a:tab pos="2061210" algn="l"/>
              </a:tabLst>
            </a:pPr>
            <a:r>
              <a:rPr lang="en-US" altLang="en-US" sz="5000" dirty="0"/>
              <a:t>2:12	10	rail at what they don’t understand … will be destroyed</a:t>
            </a:r>
          </a:p>
          <a:p>
            <a:pPr>
              <a:buNone/>
              <a:tabLst>
                <a:tab pos="1232536" algn="l"/>
                <a:tab pos="2061210" algn="l"/>
              </a:tabLst>
            </a:pPr>
            <a:r>
              <a:rPr lang="en-US" altLang="en-US" sz="5000" dirty="0"/>
              <a:t>2:15	11	example of Balaam</a:t>
            </a:r>
          </a:p>
          <a:p>
            <a:pPr>
              <a:buNone/>
              <a:tabLst>
                <a:tab pos="1232536" algn="l"/>
                <a:tab pos="2061210" algn="l"/>
              </a:tabLst>
            </a:pPr>
            <a:r>
              <a:rPr lang="en-US" altLang="en-US" sz="5000" dirty="0"/>
              <a:t>2:13	12	hidden (rocks) in (love) feasts</a:t>
            </a:r>
          </a:p>
          <a:p>
            <a:pPr>
              <a:buNone/>
              <a:tabLst>
                <a:tab pos="1232536" algn="l"/>
                <a:tab pos="2061210" algn="l"/>
              </a:tabLst>
            </a:pPr>
            <a:r>
              <a:rPr lang="en-US" altLang="en-US" sz="5000" dirty="0"/>
              <a:t>2:17	13	waves, foam, etc.  …blackness reserved for them</a:t>
            </a:r>
          </a:p>
          <a:p>
            <a:pPr>
              <a:buNone/>
              <a:tabLst>
                <a:tab pos="1232536" algn="l"/>
                <a:tab pos="2061210" algn="l"/>
              </a:tabLst>
            </a:pPr>
            <a:r>
              <a:rPr lang="en-US" altLang="en-US" sz="5000" dirty="0"/>
              <a:t>2:18	16	uttering (speaking) great swelling words</a:t>
            </a:r>
          </a:p>
          <a:p>
            <a:pPr>
              <a:buNone/>
              <a:tabLst>
                <a:tab pos="1232536" algn="l"/>
                <a:tab pos="2061210" algn="l"/>
              </a:tabLst>
            </a:pPr>
            <a:r>
              <a:rPr lang="en-US" altLang="en-US" sz="5000" dirty="0"/>
              <a:t>2:18	16	enticing in lusts</a:t>
            </a:r>
          </a:p>
          <a:p>
            <a:pPr>
              <a:buNone/>
              <a:tabLst>
                <a:tab pos="1232536" algn="l"/>
                <a:tab pos="2061210" algn="l"/>
              </a:tabLst>
            </a:pPr>
            <a:r>
              <a:rPr lang="en-US" altLang="en-US" sz="5000" dirty="0"/>
              <a:t>3:2	17	remember words of the apostles</a:t>
            </a:r>
          </a:p>
          <a:p>
            <a:pPr>
              <a:buNone/>
              <a:tabLst>
                <a:tab pos="1232536" algn="l"/>
                <a:tab pos="2061210" algn="l"/>
              </a:tabLst>
            </a:pPr>
            <a:endParaRPr lang="en-US" altLang="en-US" sz="2400" dirty="0"/>
          </a:p>
        </p:txBody>
      </p:sp>
    </p:spTree>
    <p:extLst>
      <p:ext uri="{BB962C8B-B14F-4D97-AF65-F5344CB8AC3E}">
        <p14:creationId xmlns:p14="http://schemas.microsoft.com/office/powerpoint/2010/main" val="72037972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1CC6FEA-C8D0-447B-8408-D33C6C100000}" type="slidenum">
              <a:rPr lang="en-US" altLang="en-US" b="0">
                <a:latin typeface="Times New Roman" panose="02020603050405020304" pitchFamily="18" charset="0"/>
              </a:rPr>
              <a:pPr/>
              <a:t>65</a:t>
            </a:fld>
            <a:endParaRPr lang="en-US" altLang="en-US" b="0">
              <a:latin typeface="Times New Roman" panose="02020603050405020304" pitchFamily="18" charset="0"/>
            </a:endParaRPr>
          </a:p>
        </p:txBody>
      </p:sp>
      <p:sp>
        <p:nvSpPr>
          <p:cNvPr id="116739" name="Rectangle 2"/>
          <p:cNvSpPr>
            <a:spLocks noGrp="1" noChangeArrowheads="1"/>
          </p:cNvSpPr>
          <p:nvPr>
            <p:ph type="title"/>
          </p:nvPr>
        </p:nvSpPr>
        <p:spPr>
          <a:xfrm>
            <a:off x="609600" y="0"/>
            <a:ext cx="10972800" cy="685800"/>
          </a:xfrm>
        </p:spPr>
        <p:txBody>
          <a:bodyPr/>
          <a:lstStyle/>
          <a:p>
            <a:r>
              <a:rPr lang="en-US" altLang="en-US" sz="4320" dirty="0">
                <a:solidFill>
                  <a:srgbClr val="C00000"/>
                </a:solidFill>
              </a:rPr>
              <a:t>Similarities in II Peter 2 &amp; Jude</a:t>
            </a:r>
          </a:p>
        </p:txBody>
      </p:sp>
      <p:sp>
        <p:nvSpPr>
          <p:cNvPr id="116740" name="Rectangle 3"/>
          <p:cNvSpPr>
            <a:spLocks noGrp="1" noChangeArrowheads="1"/>
          </p:cNvSpPr>
          <p:nvPr>
            <p:ph type="body" idx="1"/>
          </p:nvPr>
        </p:nvSpPr>
        <p:spPr>
          <a:xfrm>
            <a:off x="941070" y="685800"/>
            <a:ext cx="10607040" cy="4114800"/>
          </a:xfrm>
        </p:spPr>
        <p:txBody>
          <a:bodyPr/>
          <a:lstStyle/>
          <a:p>
            <a:pPr>
              <a:buNone/>
              <a:tabLst>
                <a:tab pos="1232536" algn="l"/>
                <a:tab pos="2061210" algn="l"/>
              </a:tabLst>
            </a:pPr>
            <a:r>
              <a:rPr lang="en-US" altLang="en-US" sz="2400" u="sng" dirty="0">
                <a:solidFill>
                  <a:srgbClr val="C00000"/>
                </a:solidFill>
              </a:rPr>
              <a:t>II Pet</a:t>
            </a:r>
            <a:r>
              <a:rPr lang="en-US" altLang="en-US" sz="2400" dirty="0">
                <a:solidFill>
                  <a:srgbClr val="C00000"/>
                </a:solidFill>
              </a:rPr>
              <a:t>  </a:t>
            </a:r>
            <a:r>
              <a:rPr lang="en-US" altLang="en-US" sz="2400" u="sng" dirty="0">
                <a:solidFill>
                  <a:srgbClr val="C00000"/>
                </a:solidFill>
              </a:rPr>
              <a:t>Jude</a:t>
            </a:r>
          </a:p>
          <a:p>
            <a:pPr>
              <a:buNone/>
              <a:tabLst>
                <a:tab pos="1232536" algn="l"/>
                <a:tab pos="2061210" algn="l"/>
              </a:tabLst>
            </a:pPr>
            <a:r>
              <a:rPr lang="en-US" altLang="en-US" sz="2400" dirty="0"/>
              <a:t>3:3	18	in the last days … mockers will come</a:t>
            </a:r>
          </a:p>
          <a:p>
            <a:pPr>
              <a:buNone/>
              <a:tabLst>
                <a:tab pos="1232536" algn="l"/>
                <a:tab pos="2061210" algn="l"/>
              </a:tabLst>
            </a:pPr>
            <a:r>
              <a:rPr lang="en-US" altLang="en-US" sz="2400" dirty="0"/>
              <a:t>1:10	24	ye shall never (guard you from) stumble (</a:t>
            </a:r>
            <a:r>
              <a:rPr lang="en-US" altLang="en-US" sz="2400" dirty="0" err="1"/>
              <a:t>ing</a:t>
            </a:r>
            <a:r>
              <a:rPr lang="en-US" altLang="en-US" sz="2400" dirty="0"/>
              <a:t>)</a:t>
            </a:r>
          </a:p>
          <a:p>
            <a:pPr>
              <a:buNone/>
              <a:tabLst>
                <a:tab pos="1232536" algn="l"/>
                <a:tab pos="2061210" algn="l"/>
              </a:tabLst>
            </a:pPr>
            <a:endParaRPr lang="en-US" altLang="en-US" sz="2400" dirty="0"/>
          </a:p>
        </p:txBody>
      </p:sp>
    </p:spTree>
    <p:extLst>
      <p:ext uri="{BB962C8B-B14F-4D97-AF65-F5344CB8AC3E}">
        <p14:creationId xmlns:p14="http://schemas.microsoft.com/office/powerpoint/2010/main" val="19085738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F498120-D622-4DC6-AC66-B50CAF1E89C4}" type="slidenum">
              <a:rPr lang="en-US" altLang="en-US" b="0">
                <a:latin typeface="Times New Roman" panose="02020603050405020304" pitchFamily="18" charset="0"/>
              </a:rPr>
              <a:pPr/>
              <a:t>66</a:t>
            </a:fld>
            <a:endParaRPr lang="en-US" altLang="en-US" b="0">
              <a:latin typeface="Times New Roman" panose="02020603050405020304" pitchFamily="18" charset="0"/>
            </a:endParaRPr>
          </a:p>
        </p:txBody>
      </p:sp>
      <p:sp>
        <p:nvSpPr>
          <p:cNvPr id="117763" name="Rectangle 2"/>
          <p:cNvSpPr>
            <a:spLocks noGrp="1" noChangeArrowheads="1"/>
          </p:cNvSpPr>
          <p:nvPr>
            <p:ph type="title"/>
          </p:nvPr>
        </p:nvSpPr>
        <p:spPr>
          <a:xfrm>
            <a:off x="609600" y="76200"/>
            <a:ext cx="10972800" cy="685800"/>
          </a:xfrm>
        </p:spPr>
        <p:txBody>
          <a:bodyPr/>
          <a:lstStyle/>
          <a:p>
            <a:r>
              <a:rPr lang="en-US" altLang="en-US" sz="4320" dirty="0">
                <a:solidFill>
                  <a:srgbClr val="C00000"/>
                </a:solidFill>
              </a:rPr>
              <a:t>Differences in II Peter 2 &amp; Jude</a:t>
            </a:r>
          </a:p>
        </p:txBody>
      </p:sp>
      <p:sp>
        <p:nvSpPr>
          <p:cNvPr id="117764" name="Rectangle 3"/>
          <p:cNvSpPr>
            <a:spLocks noGrp="1" noChangeArrowheads="1"/>
          </p:cNvSpPr>
          <p:nvPr>
            <p:ph type="body" idx="1"/>
          </p:nvPr>
        </p:nvSpPr>
        <p:spPr>
          <a:xfrm>
            <a:off x="792480" y="914400"/>
            <a:ext cx="4846320" cy="4800600"/>
          </a:xfrm>
        </p:spPr>
        <p:txBody>
          <a:bodyPr>
            <a:normAutofit lnSpcReduction="10000"/>
          </a:bodyPr>
          <a:lstStyle/>
          <a:p>
            <a:pPr marL="1232536" indent="-1232536">
              <a:buNone/>
              <a:tabLst>
                <a:tab pos="135256" algn="l"/>
                <a:tab pos="1232536" algn="l"/>
              </a:tabLst>
            </a:pPr>
            <a:r>
              <a:rPr lang="en-US" altLang="en-US" sz="2880" u="sng" dirty="0">
                <a:solidFill>
                  <a:srgbClr val="C00000"/>
                </a:solidFill>
              </a:rPr>
              <a:t>Jude</a:t>
            </a:r>
          </a:p>
          <a:p>
            <a:pPr marL="1232536" indent="-1232536">
              <a:buNone/>
              <a:tabLst>
                <a:tab pos="135256" algn="l"/>
                <a:tab pos="1232536" algn="l"/>
              </a:tabLst>
            </a:pPr>
            <a:r>
              <a:rPr lang="en-US" altLang="en-US" sz="2880" dirty="0"/>
              <a:t>	5	Deliverance from Egypt &amp; Later Judgment</a:t>
            </a:r>
          </a:p>
          <a:p>
            <a:pPr marL="1232536" indent="-1232536">
              <a:buNone/>
              <a:tabLst>
                <a:tab pos="135256" algn="l"/>
                <a:tab pos="1232536" algn="l"/>
              </a:tabLst>
            </a:pPr>
            <a:r>
              <a:rPr lang="en-US" altLang="en-US" sz="2880" dirty="0"/>
              <a:t>	11	Cain &amp; </a:t>
            </a:r>
            <a:r>
              <a:rPr lang="en-US" altLang="en-US" sz="2880" dirty="0" err="1"/>
              <a:t>Korah</a:t>
            </a:r>
            <a:endParaRPr lang="en-US" altLang="en-US" sz="2880" dirty="0"/>
          </a:p>
          <a:p>
            <a:pPr marL="1232536" indent="-1232536">
              <a:buNone/>
              <a:tabLst>
                <a:tab pos="135256" algn="l"/>
                <a:tab pos="1232536" algn="l"/>
              </a:tabLst>
            </a:pPr>
            <a:r>
              <a:rPr lang="en-US" altLang="en-US" sz="2880" dirty="0"/>
              <a:t>	12	Selfish Shepherds</a:t>
            </a:r>
          </a:p>
          <a:p>
            <a:pPr marL="1232536" indent="-1232536">
              <a:buNone/>
              <a:tabLst>
                <a:tab pos="135256" algn="l"/>
                <a:tab pos="1232536" algn="l"/>
              </a:tabLst>
            </a:pPr>
            <a:r>
              <a:rPr lang="en-US" altLang="en-US" sz="2880" dirty="0"/>
              <a:t>	13	Wandering Stars</a:t>
            </a:r>
          </a:p>
          <a:p>
            <a:pPr marL="1232536" indent="-1232536">
              <a:buNone/>
              <a:tabLst>
                <a:tab pos="135256" algn="l"/>
                <a:tab pos="1232536" algn="l"/>
              </a:tabLst>
            </a:pPr>
            <a:r>
              <a:rPr lang="en-US" altLang="en-US" sz="2880" dirty="0"/>
              <a:t>	14,15	Enoch’s Prophecy</a:t>
            </a:r>
          </a:p>
          <a:p>
            <a:pPr marL="1232536" indent="-1232536">
              <a:buNone/>
              <a:tabLst>
                <a:tab pos="135256" algn="l"/>
                <a:tab pos="1232536" algn="l"/>
              </a:tabLst>
            </a:pPr>
            <a:r>
              <a:rPr lang="en-US" altLang="en-US" sz="2880" dirty="0"/>
              <a:t>	18	Showing Respect of Persons</a:t>
            </a:r>
          </a:p>
        </p:txBody>
      </p:sp>
      <p:sp>
        <p:nvSpPr>
          <p:cNvPr id="117765" name="Rectangle 4"/>
          <p:cNvSpPr>
            <a:spLocks noChangeArrowheads="1"/>
          </p:cNvSpPr>
          <p:nvPr/>
        </p:nvSpPr>
        <p:spPr bwMode="auto">
          <a:xfrm>
            <a:off x="5913120" y="914400"/>
            <a:ext cx="557784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880" u="sng" dirty="0">
                <a:solidFill>
                  <a:srgbClr val="C00000"/>
                </a:solidFill>
              </a:rPr>
              <a:t>II Peter 2</a:t>
            </a:r>
          </a:p>
          <a:p>
            <a:pPr>
              <a:spcBef>
                <a:spcPct val="20000"/>
              </a:spcBef>
            </a:pPr>
            <a:r>
              <a:rPr lang="en-US" altLang="en-US" sz="2880" dirty="0"/>
              <a:t>	5	Noah &amp; the Flood</a:t>
            </a:r>
          </a:p>
          <a:p>
            <a:pPr>
              <a:spcBef>
                <a:spcPct val="20000"/>
              </a:spcBef>
            </a:pPr>
            <a:r>
              <a:rPr lang="en-US" altLang="en-US" sz="2880" dirty="0"/>
              <a:t>	</a:t>
            </a:r>
            <a:endParaRPr lang="en-US" altLang="en-US" sz="2880" dirty="0" smtClean="0"/>
          </a:p>
          <a:p>
            <a:pPr>
              <a:spcBef>
                <a:spcPct val="20000"/>
              </a:spcBef>
            </a:pPr>
            <a:r>
              <a:rPr lang="en-US" altLang="en-US" sz="2880" dirty="0" smtClean="0"/>
              <a:t>7,8</a:t>
            </a:r>
            <a:r>
              <a:rPr lang="en-US" altLang="en-US" sz="2880" dirty="0"/>
              <a:t>	Lot &amp; Sodom</a:t>
            </a:r>
          </a:p>
          <a:p>
            <a:pPr>
              <a:spcBef>
                <a:spcPct val="20000"/>
              </a:spcBef>
            </a:pPr>
            <a:r>
              <a:rPr lang="en-US" altLang="en-US" sz="2880" dirty="0"/>
              <a:t>	14	Cannot Cease from Sin</a:t>
            </a:r>
          </a:p>
          <a:p>
            <a:pPr>
              <a:spcBef>
                <a:spcPct val="20000"/>
              </a:spcBef>
            </a:pPr>
            <a:r>
              <a:rPr lang="en-US" altLang="en-US" sz="2880" dirty="0"/>
              <a:t>	19-22	Escaped Defilements, then Return:  Worse</a:t>
            </a:r>
          </a:p>
        </p:txBody>
      </p:sp>
      <p:sp>
        <p:nvSpPr>
          <p:cNvPr id="117766" name="Line 5"/>
          <p:cNvSpPr>
            <a:spLocks noChangeShapeType="1"/>
          </p:cNvSpPr>
          <p:nvPr/>
        </p:nvSpPr>
        <p:spPr bwMode="auto">
          <a:xfrm>
            <a:off x="5821680" y="9906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Tree>
    <p:extLst>
      <p:ext uri="{BB962C8B-B14F-4D97-AF65-F5344CB8AC3E}">
        <p14:creationId xmlns:p14="http://schemas.microsoft.com/office/powerpoint/2010/main" val="28687971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sldNum" sz="quarter" idx="12"/>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0B18984-023F-41BE-B645-E6FAA6DC4580}" type="slidenum">
              <a:rPr lang="en-US" altLang="en-US" sz="1680" b="0">
                <a:latin typeface="Times New Roman" panose="02020603050405020304" pitchFamily="18" charset="0"/>
              </a:rPr>
              <a:pPr>
                <a:spcBef>
                  <a:spcPct val="0"/>
                </a:spcBef>
                <a:buFontTx/>
                <a:buNone/>
              </a:pPr>
              <a:t>7</a:t>
            </a:fld>
            <a:endParaRPr lang="en-US" altLang="en-US" sz="1680" b="0">
              <a:latin typeface="Times New Roman" panose="02020603050405020304" pitchFamily="18" charset="0"/>
            </a:endParaRPr>
          </a:p>
        </p:txBody>
      </p:sp>
      <p:sp>
        <p:nvSpPr>
          <p:cNvPr id="28675" name="Rectangle 4098"/>
          <p:cNvSpPr>
            <a:spLocks noGrp="1" noChangeArrowheads="1"/>
          </p:cNvSpPr>
          <p:nvPr>
            <p:ph type="ctrTitle"/>
          </p:nvPr>
        </p:nvSpPr>
        <p:spPr>
          <a:xfrm>
            <a:off x="0" y="2790866"/>
            <a:ext cx="9326880" cy="1143000"/>
          </a:xfrm>
        </p:spPr>
        <p:txBody>
          <a:bodyPr>
            <a:normAutofit/>
          </a:bodyPr>
          <a:lstStyle/>
          <a:p>
            <a:r>
              <a:rPr lang="en-US" altLang="en-US" sz="4320" dirty="0" smtClean="0">
                <a:solidFill>
                  <a:srgbClr val="C00000"/>
                </a:solidFill>
              </a:rPr>
              <a:t>Lesson </a:t>
            </a:r>
            <a:r>
              <a:rPr lang="en-US" altLang="en-US" sz="4320" dirty="0">
                <a:solidFill>
                  <a:srgbClr val="C00000"/>
                </a:solidFill>
              </a:rPr>
              <a:t>5</a:t>
            </a:r>
          </a:p>
        </p:txBody>
      </p:sp>
    </p:spTree>
    <p:extLst>
      <p:ext uri="{BB962C8B-B14F-4D97-AF65-F5344CB8AC3E}">
        <p14:creationId xmlns:p14="http://schemas.microsoft.com/office/powerpoint/2010/main" val="273219348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EE37C376-32B1-4902-BFF6-278EBFF9C10E}"/>
              </a:ext>
            </a:extLst>
          </p:cNvPr>
          <p:cNvSpPr>
            <a:spLocks noGrp="1"/>
          </p:cNvSpPr>
          <p:nvPr>
            <p:ph type="title"/>
          </p:nvPr>
        </p:nvSpPr>
        <p:spPr>
          <a:xfrm>
            <a:off x="92766" y="1232452"/>
            <a:ext cx="2610678" cy="2196548"/>
          </a:xfrm>
          <a:solidFill>
            <a:schemeClr val="accent4">
              <a:lumMod val="40000"/>
              <a:lumOff val="60000"/>
              <a:alpha val="50000"/>
            </a:schemeClr>
          </a:solidFill>
        </p:spPr>
        <p:txBody>
          <a:bodyPr>
            <a:normAutofit/>
          </a:bodyPr>
          <a:lstStyle/>
          <a:p>
            <a:r>
              <a:rPr lang="en-US" altLang="en-US" sz="4320" dirty="0"/>
              <a:t>Class Schedule</a:t>
            </a:r>
          </a:p>
        </p:txBody>
      </p:sp>
      <p:sp>
        <p:nvSpPr>
          <p:cNvPr id="4099" name="Slide Number Placeholder 3">
            <a:extLst>
              <a:ext uri="{FF2B5EF4-FFF2-40B4-BE49-F238E27FC236}">
                <a16:creationId xmlns:a16="http://schemas.microsoft.com/office/drawing/2014/main" xmlns="" id="{AEC6505E-10D5-4FA8-A83E-380AF447AB5A}"/>
              </a:ext>
            </a:extLst>
          </p:cNvPr>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3FD1AB7-34BA-49EF-82B1-A973A658D486}" type="slidenum">
              <a:rPr lang="en-US" altLang="en-US" b="0">
                <a:latin typeface="Times New Roman" panose="02020603050405020304" pitchFamily="18" charset="0"/>
              </a:rPr>
              <a:pPr/>
              <a:t>8</a:t>
            </a:fld>
            <a:endParaRPr lang="en-US" altLang="en-US" b="0">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0093D110-B0CD-44AD-A854-DE817BBA9AB3}"/>
              </a:ext>
            </a:extLst>
          </p:cNvPr>
          <p:cNvGraphicFramePr>
            <a:graphicFrameLocks noGrp="1"/>
          </p:cNvGraphicFramePr>
          <p:nvPr>
            <p:extLst>
              <p:ext uri="{D42A27DB-BD31-4B8C-83A1-F6EECF244321}">
                <p14:modId xmlns:p14="http://schemas.microsoft.com/office/powerpoint/2010/main" val="1876746271"/>
              </p:ext>
            </p:extLst>
          </p:nvPr>
        </p:nvGraphicFramePr>
        <p:xfrm>
          <a:off x="3032760" y="547687"/>
          <a:ext cx="7223760" cy="6018658"/>
        </p:xfrm>
        <a:graphic>
          <a:graphicData uri="http://schemas.openxmlformats.org/drawingml/2006/table">
            <a:tbl>
              <a:tblPr/>
              <a:tblGrid>
                <a:gridCol w="817246">
                  <a:extLst>
                    <a:ext uri="{9D8B030D-6E8A-4147-A177-3AD203B41FA5}">
                      <a16:colId xmlns:a16="http://schemas.microsoft.com/office/drawing/2014/main" xmlns="" val="20000"/>
                    </a:ext>
                  </a:extLst>
                </a:gridCol>
                <a:gridCol w="3937634">
                  <a:extLst>
                    <a:ext uri="{9D8B030D-6E8A-4147-A177-3AD203B41FA5}">
                      <a16:colId xmlns:a16="http://schemas.microsoft.com/office/drawing/2014/main" xmlns="" val="20001"/>
                    </a:ext>
                  </a:extLst>
                </a:gridCol>
                <a:gridCol w="2468880">
                  <a:extLst>
                    <a:ext uri="{9D8B030D-6E8A-4147-A177-3AD203B41FA5}">
                      <a16:colId xmlns:a16="http://schemas.microsoft.com/office/drawing/2014/main" xmlns="" val="20002"/>
                    </a:ext>
                  </a:extLst>
                </a:gridCol>
              </a:tblGrid>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Lesson</a:t>
                      </a:r>
                      <a:endParaRPr kumimoji="0" lang="en-US" sz="1600" b="0" i="0" u="none" strike="noStrike" cap="none" normalizeH="0" baseline="0" dirty="0">
                        <a:ln>
                          <a:noFill/>
                        </a:ln>
                        <a:solidFill>
                          <a:srgbClr val="FF00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Title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68263"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Date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extLst>
                  <a:ext uri="{0D108BD9-81ED-4DB2-BD59-A6C34878D82A}">
                    <a16:rowId xmlns:a16="http://schemas.microsoft.com/office/drawing/2014/main" xmlns="" val="10000"/>
                  </a:ext>
                </a:extLst>
              </a:tr>
              <a:tr h="40957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 Peter</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62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Great Salvation  (I Pet 1:1-12)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8,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Products of Salvation  (I Peter 1:13-2:10)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4</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Duties of the Christian                                   (I Peter 2:11-3:12)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1" dirty="0">
                          <a:solidFill>
                            <a:schemeClr val="tx1"/>
                          </a:solidFill>
                          <a:effectLst/>
                          <a:latin typeface="+mn-lt"/>
                          <a:ea typeface="Times New Roman" panose="02020603050405020304" pitchFamily="18" charset="0"/>
                          <a:cs typeface="Courier New" panose="02070309020205020404" pitchFamily="49" charset="0"/>
                        </a:rPr>
                        <a:t>Jan 15,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5</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Suffering  (I Peter 3:13-4:19)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rgbClr val="FF0000"/>
                          </a:solidFill>
                          <a:effectLst/>
                          <a:latin typeface="+mn-lt"/>
                          <a:ea typeface="Times New Roman" panose="02020603050405020304" pitchFamily="18" charset="0"/>
                          <a:cs typeface="Courier New" panose="02070309020205020404" pitchFamily="49" charset="0"/>
                        </a:rPr>
                        <a:t>Jan 19,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6</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Exhortations to Elders and Soldiers                     (I Peter 5:1-13)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7</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II Peter and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8</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Call to Growth  (II Peter 1:1-21)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(II Peter 2:1-22)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Coming of the Lord  (II Peter 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Persecution and Ideological Struggles  </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Review</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04800">
                <a:tc>
                  <a:txBody>
                    <a:bodyPr/>
                    <a:lstStyle/>
                    <a:p>
                      <a:endParaRPr lang="en-US"/>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endParaRPr lang="en-US" sz="1600" b="0" dirty="0">
                        <a:solidFill>
                          <a:schemeClr val="tx1"/>
                        </a:solidFill>
                        <a:effectLst/>
                        <a:latin typeface="+mn-lt"/>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4897791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3"/>
          <p:cNvSpPr>
            <a:spLocks noChangeArrowheads="1"/>
          </p:cNvSpPr>
          <p:nvPr/>
        </p:nvSpPr>
        <p:spPr bwMode="auto">
          <a:xfrm>
            <a:off x="76200" y="0"/>
            <a:ext cx="11506200" cy="6858000"/>
          </a:xfrm>
          <a:prstGeom prst="rect">
            <a:avLst/>
          </a:prstGeom>
          <a:noFill/>
          <a:ln w="9525">
            <a:noFill/>
            <a:miter lim="800000"/>
            <a:headEnd/>
            <a:tailEnd/>
          </a:ln>
        </p:spPr>
        <p:txBody>
          <a:bodyPr wrap="none" anchor="ct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sp>
        <p:nvSpPr>
          <p:cNvPr id="28675" name="Slide Number Placeholder 1"/>
          <p:cNvSpPr>
            <a:spLocks noGrp="1"/>
          </p:cNvSpPr>
          <p:nvPr>
            <p:ph type="sldNum" sz="quarter" idx="11"/>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BF8C1CC5-911C-4353-8933-67A814B85E7C}" type="slidenum">
              <a:rPr lang="en-US" altLang="en-US" sz="1680" b="0">
                <a:latin typeface="Times New Roman" panose="02020603050405020304" pitchFamily="18" charset="0"/>
              </a:rPr>
              <a:pPr>
                <a:spcBef>
                  <a:spcPct val="0"/>
                </a:spcBef>
                <a:buFontTx/>
                <a:buNone/>
              </a:pPr>
              <a:t>9</a:t>
            </a:fld>
            <a:endParaRPr lang="en-US" altLang="en-US" sz="1680" b="0">
              <a:latin typeface="Times New Roman" panose="02020603050405020304" pitchFamily="18" charset="0"/>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60" y="1"/>
            <a:ext cx="9098280" cy="7037070"/>
          </a:xfrm>
          <a:prstGeom prst="rect">
            <a:avLst/>
          </a:prstGeom>
          <a:noFill/>
          <a:ln>
            <a:noFill/>
          </a:ln>
          <a:effectLst/>
        </p:spPr>
      </p:pic>
    </p:spTree>
    <p:extLst>
      <p:ext uri="{BB962C8B-B14F-4D97-AF65-F5344CB8AC3E}">
        <p14:creationId xmlns:p14="http://schemas.microsoft.com/office/powerpoint/2010/main" val="18272325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5711</TotalTime>
  <Words>4729</Words>
  <Application>Microsoft Office PowerPoint</Application>
  <PresentationFormat>Widescreen</PresentationFormat>
  <Paragraphs>860</Paragraphs>
  <Slides>66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Century</vt:lpstr>
      <vt:lpstr>Courier New</vt:lpstr>
      <vt:lpstr>Times New Roman</vt:lpstr>
      <vt:lpstr>Wingdings</vt:lpstr>
      <vt:lpstr>Office Theme</vt:lpstr>
      <vt:lpstr>Lesson 5</vt:lpstr>
      <vt:lpstr>Quiz Class 5</vt:lpstr>
      <vt:lpstr>Quiz Class 5</vt:lpstr>
      <vt:lpstr>PowerPoint Presentation</vt:lpstr>
      <vt:lpstr>The Goal</vt:lpstr>
      <vt:lpstr>Relationships Exhibiting Products of Salvation (I Pet 2:13-3:12)</vt:lpstr>
      <vt:lpstr>Lesson 5</vt:lpstr>
      <vt:lpstr>Class Schedule</vt:lpstr>
      <vt:lpstr>PowerPoint Presentation</vt:lpstr>
      <vt:lpstr>The Persecution Described (First Peter)</vt:lpstr>
      <vt:lpstr>1 Peter 3</vt:lpstr>
      <vt:lpstr>1 Peter 3</vt:lpstr>
      <vt:lpstr>The Persecution Described (First Peter)</vt:lpstr>
      <vt:lpstr>1 Peter 4</vt:lpstr>
      <vt:lpstr>1 Peter 4</vt:lpstr>
      <vt:lpstr>The Persecution Described (First Peter)</vt:lpstr>
      <vt:lpstr>Strength in Persecution</vt:lpstr>
      <vt:lpstr>The Problem of Persecution</vt:lpstr>
      <vt:lpstr>1 Peter 3</vt:lpstr>
      <vt:lpstr>Surrounded by Disobedience 3:19-21</vt:lpstr>
      <vt:lpstr>1 Peter 4</vt:lpstr>
      <vt:lpstr>Lesson 6</vt:lpstr>
      <vt:lpstr>Class Schedule</vt:lpstr>
      <vt:lpstr>The Persecution Described (First Peter)</vt:lpstr>
      <vt:lpstr>PowerPoint Presentation</vt:lpstr>
      <vt:lpstr>PowerPoint Presentation</vt:lpstr>
      <vt:lpstr>PowerPoint Presentation</vt:lpstr>
      <vt:lpstr>Being a Christian </vt:lpstr>
      <vt:lpstr>PowerPoint Presentation</vt:lpstr>
      <vt:lpstr>PowerPoint Presentation</vt:lpstr>
      <vt:lpstr>PowerPoint Presentation</vt:lpstr>
      <vt:lpstr>1 Peter 3</vt:lpstr>
      <vt:lpstr>Surrounded by Disobedience 3:19-21</vt:lpstr>
      <vt:lpstr>1 Peter 5</vt:lpstr>
      <vt:lpstr>Peter’s Credentials vs 1</vt:lpstr>
      <vt:lpstr>Exhortations to Elders (I Pet 5:1-5)</vt:lpstr>
      <vt:lpstr>1 Peter 5</vt:lpstr>
      <vt:lpstr>PowerPoint Presentation</vt:lpstr>
      <vt:lpstr>The True Grace of God</vt:lpstr>
      <vt:lpstr>Lesson 7</vt:lpstr>
      <vt:lpstr>PowerPoint Presentation</vt:lpstr>
      <vt:lpstr>Outline of I Peter</vt:lpstr>
      <vt:lpstr>PowerPoint Presentation</vt:lpstr>
      <vt:lpstr>Outline of I Peter</vt:lpstr>
      <vt:lpstr>Class Schedule</vt:lpstr>
      <vt:lpstr>The Persecution Described (First Peter)</vt:lpstr>
      <vt:lpstr>PowerPoint Presentation</vt:lpstr>
      <vt:lpstr>PowerPoint Presentation</vt:lpstr>
      <vt:lpstr>PowerPoint Presentation</vt:lpstr>
      <vt:lpstr>Who wrote 2 Peter?</vt:lpstr>
      <vt:lpstr>Written from where?</vt:lpstr>
      <vt:lpstr>PowerPoint Presentation</vt:lpstr>
      <vt:lpstr>PowerPoint Presentation</vt:lpstr>
      <vt:lpstr>PowerPoint Presentation</vt:lpstr>
      <vt:lpstr>“His Divine Power Has Given Us All Things”</vt:lpstr>
      <vt:lpstr>The Great Salvation  (I Pet 1:1-12 in time sequence)</vt:lpstr>
      <vt:lpstr>PowerPoint Presentation</vt:lpstr>
      <vt:lpstr>“His Divine Power Has Given Us All Things”</vt:lpstr>
      <vt:lpstr>PowerPoint Presentation</vt:lpstr>
      <vt:lpstr>PowerPoint Presentation</vt:lpstr>
      <vt:lpstr>Jude Who?  When?  Why?   </vt:lpstr>
      <vt:lpstr>Relationship of II Peter &amp; Jude</vt:lpstr>
      <vt:lpstr>Jude Who?  When?  Why?   </vt:lpstr>
      <vt:lpstr>Similarities in II Peter 2 &amp; Jude</vt:lpstr>
      <vt:lpstr>Similarities in II Peter 2 &amp; Jude</vt:lpstr>
      <vt:lpstr>Differences in II Peter 2 &amp; Jude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Blaine Mellor</cp:lastModifiedBy>
  <cp:revision>173</cp:revision>
  <cp:lastPrinted>2020-01-22T18:13:28Z</cp:lastPrinted>
  <dcterms:created xsi:type="dcterms:W3CDTF">2020-01-07T01:11:03Z</dcterms:created>
  <dcterms:modified xsi:type="dcterms:W3CDTF">2020-01-26T01:24:49Z</dcterms:modified>
</cp:coreProperties>
</file>