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6" r:id="rId2"/>
    <p:sldId id="344" r:id="rId3"/>
    <p:sldId id="338" r:id="rId4"/>
    <p:sldId id="273" r:id="rId5"/>
    <p:sldId id="337" r:id="rId6"/>
    <p:sldId id="264" r:id="rId7"/>
    <p:sldId id="267" r:id="rId8"/>
    <p:sldId id="268" r:id="rId9"/>
    <p:sldId id="343" r:id="rId10"/>
    <p:sldId id="266" r:id="rId11"/>
    <p:sldId id="349" r:id="rId12"/>
    <p:sldId id="345" r:id="rId13"/>
    <p:sldId id="334" r:id="rId14"/>
    <p:sldId id="335" r:id="rId15"/>
    <p:sldId id="340" r:id="rId16"/>
    <p:sldId id="339" r:id="rId17"/>
    <p:sldId id="346" r:id="rId18"/>
    <p:sldId id="348" r:id="rId19"/>
    <p:sldId id="294" r:id="rId20"/>
    <p:sldId id="347" r:id="rId21"/>
    <p:sldId id="351" r:id="rId22"/>
    <p:sldId id="352" r:id="rId23"/>
    <p:sldId id="35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6" d="100"/>
          <a:sy n="126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FDE419-9965-4A29-8998-DBBC6C36C7B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3D6F0908-0CE1-4CF5-959A-36584C598908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B9CF2E76-4163-4A41-83A7-3417F2E1636F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B3591A8B-8CD4-41F1-9015-FACD51B74773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303518C-1543-4193-A8DA-011FBA4D5107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6E2C52E-61C1-45AE-A7C3-99053E5143E3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9FF67482-A954-4916-BEDB-9A36E37E82C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A9F7E414-C77B-4B64-B45D-A16DA90C8C2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DD42ACA7-7BD6-49BD-AFD9-588A3304EB4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05F11341-68EC-41D4-A8F4-703C7C7FD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5DFFF278-09B7-4AB4-9C0D-736BACD931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9D8B0627-6BBC-4C92-BFDB-01F62559AE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960B6AA-83F3-4114-B077-65B649BC1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5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1B21C55D-3618-4723-B856-2578BD8B0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CA19BCB-682C-4F1C-B313-2CA17DED03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CF7A77D-67B4-4F76-AE8E-653A85B32B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EC28C-FB1E-45AE-A33F-2D223E32B6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3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4379CD8-1297-45AE-9459-F81398D86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014483F-CEB2-403F-9D08-C511BCFB40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88D3F48-0333-4139-B54C-0B4D98668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01F9F-C20D-4838-BD00-9300682EA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285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54FFE713-8436-446F-B71F-695A3564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D2E2648-51C4-46A0-8B0D-EA0341E963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0D37782-72BC-4861-9652-37DCB5813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87CBD-A177-40AD-9F77-84D7806533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40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6FEA37E-ECBC-401F-BB85-99A5FB4192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880233F-3385-4BF3-8D8D-D74B6B1061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D94E784-F056-4D14-B1CA-ECD0DC360A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01088" y="6553200"/>
            <a:ext cx="442912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82BD1F4-2358-4B37-826C-12D5505CF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87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F1174CF-14E4-462C-9DC2-1A28A05612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15543C98-3240-4A77-B0E2-745886361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6C672CE-9B33-4D5B-BB46-3FE1A140C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862B4-EC6A-429C-BCF0-B19246DDD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263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7823A87-EDD9-4818-8DEE-66F00C78B2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C0C154E2-CDC4-4EFE-ABC9-605CA6CB48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D86413B-AC2C-472E-B3BB-78B440D219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34649-FF68-436A-903F-01969ACC8E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464A69E-F9A4-4D03-9261-E698612DB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0C1DD8EE-B3B6-406B-9F70-854903E382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438B264-A4E5-49AC-B43E-6FD12AD3B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60B3B-2BB8-4298-869E-110278DC0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25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19589EF-AC66-4A63-A61A-8C77E365B1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DC3076A5-C60F-4653-AEA4-FF65FD03D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340E62F-FE86-485C-955A-C887E1CF8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C9F20-EA4D-47D0-B6C6-A5FA823146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77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310519B9-57A0-49FC-AF36-3BA5FC6FE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AE2E4370-9C7A-4424-9D60-CB907EC2FC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27178250-D146-49EA-8B24-ADCC45A4B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FAA8B-8FAB-426D-B2DC-C688F351E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17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1F1F0F6-35FA-4599-A083-B6A584003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DF77E34-A174-4406-8A75-C13E9E180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702F829-60A2-4343-A426-D63909AF2A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83E8-E36E-4BBD-8E74-0135F1A9C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13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38228F1-DF9B-4F24-962C-FCA80E50D4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F6F1ACAF-87E5-43AD-B5FF-1B5420A1E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C464E7C-B2B7-4C5D-BA81-F90DB3B78B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73111-ACEA-49EC-BA0C-88D3A3F65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29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38DC3677-AC1D-49F4-B48D-1A8268ED6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2">
            <a:extLst>
              <a:ext uri="{FF2B5EF4-FFF2-40B4-BE49-F238E27FC236}">
                <a16:creationId xmlns:a16="http://schemas.microsoft.com/office/drawing/2014/main" id="{D48EA1CF-20EA-42C9-B71E-2BBD89430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FBFFD0BB-767D-45F2-BE32-E1D1EDD5F1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FB00B922-E65D-4F86-95D8-E684567F45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A7663033-1F70-4893-9FF5-040C0D22C3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44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5C7252-478F-4E29-BF70-8E6E40C05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6362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0AE0E21-84E0-4CD9-AFA1-B7B6220DB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8000"/>
              <a:t>I &amp; II Timothy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22B94C44-1BF3-4D78-BC9E-E869BA56B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January 2020</a:t>
            </a:r>
          </a:p>
          <a:p>
            <a:r>
              <a:rPr lang="en-US" altLang="en-US"/>
              <a:t>Embry Hills church of Christ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F498396-5971-409F-A49E-B46C8E4A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753B78-6045-485E-B004-ABE394347F8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81337F27-0AE4-4A8B-AC34-79E5A4B1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17332D-2611-49B5-863E-50AA9C47719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363" name="AutoShape 3" descr="pjbig">
            <a:extLst>
              <a:ext uri="{FF2B5EF4-FFF2-40B4-BE49-F238E27FC236}">
                <a16:creationId xmlns:a16="http://schemas.microsoft.com/office/drawing/2014/main" id="{5A8DB74D-3C05-49C0-A73E-0142E18B74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B40EBD44-3AA2-4D0B-BB17-C5D8D73403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Bitmap Image" r:id="rId3" imgW="5687219" imgH="4057143" progId="Paint.Picture">
                  <p:embed/>
                </p:oleObj>
              </mc:Choice>
              <mc:Fallback>
                <p:oleObj name="Bitmap Image" r:id="rId3" imgW="5687219" imgH="4057143" progId="Paint.Picture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B40EBD44-3AA2-4D0B-BB17-C5D8D73403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001" t="2943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784B8672-388D-4801-BDB4-4D119E23E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Lesson 1 Objectives</a:t>
            </a:r>
            <a:br>
              <a:rPr lang="en-US" altLang="en-US">
                <a:solidFill>
                  <a:srgbClr val="FFFF00"/>
                </a:solidFill>
              </a:rPr>
            </a:br>
            <a:r>
              <a:rPr lang="en-US" altLang="en-US" sz="2400"/>
              <a:t>(at the end of the class period the student will be able to…)</a:t>
            </a:r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84CDF5B5-2D97-4C5F-84BB-B7BC3FF97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Recall these facts:  Timothy's home town, journey he went with Paul, Timothy’s mother &amp; grandmother, his family situation, his job &amp; location at the writing of I Timothy, Paul’s circumstances at the writing of each letter, and reason for the letters.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chapters in Acts that tell about Timothy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the 3 (or 4) themes we will use in the course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Match chapters in I &amp; II Tim with summary titles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Recount a brief history of the church at Ephesus</a:t>
            </a: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46696075-B846-4F10-9290-D24E5A19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D6BD5-B489-4ABE-B417-009D0A6FB3E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BE6B7C1-B096-43FC-9552-3B8EC863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altLang="en-US" sz="3200">
                <a:solidFill>
                  <a:srgbClr val="FFFF00"/>
                </a:solidFill>
              </a:rPr>
              <a:t>Themes in I &amp; II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898B5-3243-4719-8D09-B08A43E25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9600"/>
            <a:ext cx="8763000" cy="63246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0" dirty="0"/>
              <a:t>Theme 1 (II Tim 4:1-2, 5) – </a:t>
            </a:r>
            <a:r>
              <a:rPr lang="en-US" dirty="0">
                <a:solidFill>
                  <a:srgbClr val="FFFF00"/>
                </a:solidFill>
              </a:rPr>
              <a:t>I charge you</a:t>
            </a:r>
            <a:r>
              <a:rPr lang="en-US" b="0" dirty="0">
                <a:solidFill>
                  <a:srgbClr val="66FFFF"/>
                </a:solidFill>
              </a:rPr>
              <a:t> therefore before God and the Lord Jesus Christ, who will judge the living and the dead at His appearing and His kingdom: preach the word,…  </a:t>
            </a:r>
            <a:r>
              <a:rPr lang="en-US" b="0" baseline="30000" dirty="0">
                <a:solidFill>
                  <a:srgbClr val="66FFFF"/>
                </a:solidFill>
              </a:rPr>
              <a:t>5 </a:t>
            </a:r>
            <a:r>
              <a:rPr lang="en-US" b="0" dirty="0">
                <a:solidFill>
                  <a:srgbClr val="66FFFF"/>
                </a:solidFill>
              </a:rPr>
              <a:t>But you be watchful in all things, endure afflictions, do the work of an evangelist, </a:t>
            </a:r>
            <a:r>
              <a:rPr lang="en-US" dirty="0">
                <a:solidFill>
                  <a:srgbClr val="FFFF00"/>
                </a:solidFill>
              </a:rPr>
              <a:t>fulfill your ministry</a:t>
            </a:r>
            <a:r>
              <a:rPr lang="en-US" b="0" dirty="0">
                <a:solidFill>
                  <a:srgbClr val="66FFFF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0" dirty="0"/>
              <a:t>Theme 2 (II Tim 3:15-17) – </a:t>
            </a:r>
            <a:r>
              <a:rPr lang="en-US" b="0" dirty="0">
                <a:solidFill>
                  <a:srgbClr val="66FFFF"/>
                </a:solidFill>
              </a:rPr>
              <a:t>…and that from childhood you have </a:t>
            </a:r>
            <a:r>
              <a:rPr lang="en-US" dirty="0">
                <a:solidFill>
                  <a:srgbClr val="FFFF00"/>
                </a:solidFill>
              </a:rPr>
              <a:t>known the Holy Scriptures</a:t>
            </a:r>
            <a:r>
              <a:rPr lang="en-US" b="0" dirty="0">
                <a:solidFill>
                  <a:srgbClr val="66FFFF"/>
                </a:solidFill>
              </a:rPr>
              <a:t>, which are able to make you wise for salvation through faith which is in Christ Jesus. </a:t>
            </a:r>
            <a:r>
              <a:rPr lang="en-US" b="0" baseline="30000" dirty="0">
                <a:solidFill>
                  <a:srgbClr val="66FFFF"/>
                </a:solidFill>
              </a:rPr>
              <a:t>16 </a:t>
            </a:r>
            <a:r>
              <a:rPr lang="en-US" dirty="0">
                <a:solidFill>
                  <a:srgbClr val="FFFF00"/>
                </a:solidFill>
              </a:rPr>
              <a:t>All Scripture is given by inspiration of God</a:t>
            </a:r>
            <a:r>
              <a:rPr lang="en-US" b="0" dirty="0">
                <a:solidFill>
                  <a:srgbClr val="66FFFF"/>
                </a:solidFill>
              </a:rPr>
              <a:t>, and is profitable for doctrine, for reproof, for correction, for instruction in righteousness, </a:t>
            </a:r>
            <a:r>
              <a:rPr lang="en-US" b="0" baseline="30000" dirty="0">
                <a:solidFill>
                  <a:srgbClr val="66FFFF"/>
                </a:solidFill>
              </a:rPr>
              <a:t>17 </a:t>
            </a:r>
            <a:r>
              <a:rPr lang="en-US" b="0" dirty="0">
                <a:solidFill>
                  <a:srgbClr val="66FFFF"/>
                </a:solidFill>
              </a:rPr>
              <a:t>that the man of God may be complete, thoroughly equipped for every good work.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0" dirty="0"/>
              <a:t>Theme 3 (II Tim 3:13) – </a:t>
            </a:r>
            <a:r>
              <a:rPr lang="en-US" b="0" dirty="0">
                <a:solidFill>
                  <a:srgbClr val="66FFFF"/>
                </a:solidFill>
              </a:rPr>
              <a:t>…But </a:t>
            </a:r>
            <a:r>
              <a:rPr lang="en-US" dirty="0">
                <a:solidFill>
                  <a:srgbClr val="FFFF00"/>
                </a:solidFill>
              </a:rPr>
              <a:t>evil men and impostors will grow worse and worse</a:t>
            </a:r>
            <a:r>
              <a:rPr lang="en-US" b="0" dirty="0">
                <a:solidFill>
                  <a:srgbClr val="66FFFF"/>
                </a:solidFill>
              </a:rPr>
              <a:t>, deceiving and being deceived.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r>
              <a:rPr lang="en-US" b="0" dirty="0"/>
              <a:t>Theme 4 (I Tim 3:14-15) – </a:t>
            </a:r>
            <a:r>
              <a:rPr lang="en-US" b="0" dirty="0">
                <a:solidFill>
                  <a:srgbClr val="66FFFF"/>
                </a:solidFill>
              </a:rPr>
              <a:t>These things I write to you, though I hope to come to you shortly; </a:t>
            </a:r>
            <a:r>
              <a:rPr lang="en-US" b="0" baseline="30000" dirty="0">
                <a:solidFill>
                  <a:srgbClr val="66FFFF"/>
                </a:solidFill>
              </a:rPr>
              <a:t>15 </a:t>
            </a:r>
            <a:r>
              <a:rPr lang="en-US" b="0" dirty="0">
                <a:solidFill>
                  <a:srgbClr val="66FFFF"/>
                </a:solidFill>
              </a:rPr>
              <a:t>but if I am delayed, I write so that you may know </a:t>
            </a:r>
            <a:r>
              <a:rPr lang="en-US" dirty="0">
                <a:solidFill>
                  <a:srgbClr val="FFFF00"/>
                </a:solidFill>
              </a:rPr>
              <a:t>how you ought to conduct yourself in the house of God</a:t>
            </a:r>
            <a:r>
              <a:rPr lang="en-US" b="0" dirty="0">
                <a:solidFill>
                  <a:srgbClr val="66FFFF"/>
                </a:solidFill>
              </a:rPr>
              <a:t>, which is the church of the living God, the pillar and ground of the truth.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7565B5B7-6DBD-40B3-A09B-FB0865DEB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D71EA6-3565-46C9-B921-53EAF2B9C779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44AD90B-32D4-4B1E-A503-808E8A9B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en-US" sz="3200">
                <a:solidFill>
                  <a:srgbClr val="FFFF00"/>
                </a:solidFill>
              </a:rPr>
              <a:t>Themes in I &amp; II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288B1-9A4C-40E8-AC95-7B9A5CC04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Theme 1:  Fulfill your </a:t>
            </a:r>
            <a:r>
              <a:rPr lang="en-US" dirty="0">
                <a:solidFill>
                  <a:srgbClr val="FFFF00"/>
                </a:solidFill>
              </a:rPr>
              <a:t>Commission</a:t>
            </a:r>
            <a:r>
              <a:rPr lang="en-US" dirty="0"/>
              <a:t> (stop error, teach, preach, charge, reprove, rebuke, remind …)</a:t>
            </a:r>
            <a:endParaRPr lang="en-US" sz="4000" dirty="0"/>
          </a:p>
          <a:p>
            <a:pPr lvl="1">
              <a:defRPr/>
            </a:pPr>
            <a:r>
              <a:rPr lang="en-US" dirty="0"/>
              <a:t>Responsibility &amp; Accountability</a:t>
            </a:r>
            <a:endParaRPr lang="en-US" sz="3600" dirty="0"/>
          </a:p>
          <a:p>
            <a:pPr lvl="1">
              <a:defRPr/>
            </a:pPr>
            <a:r>
              <a:rPr lang="en-US" dirty="0"/>
              <a:t>Courage and commitment required</a:t>
            </a:r>
            <a:endParaRPr lang="en-US" sz="3600" dirty="0"/>
          </a:p>
          <a:p>
            <a:pPr lvl="1">
              <a:defRPr/>
            </a:pPr>
            <a:r>
              <a:rPr lang="en-US" dirty="0"/>
              <a:t>Suffering and hardship to be expected</a:t>
            </a:r>
            <a:endParaRPr lang="en-US" sz="3600" dirty="0"/>
          </a:p>
          <a:p>
            <a:pPr>
              <a:defRPr/>
            </a:pPr>
            <a:r>
              <a:rPr lang="en-US" dirty="0"/>
              <a:t>Theme 2:  Hold to the </a:t>
            </a:r>
            <a:r>
              <a:rPr lang="en-US" dirty="0">
                <a:solidFill>
                  <a:srgbClr val="FFFF00"/>
                </a:solidFill>
              </a:rPr>
              <a:t>Word</a:t>
            </a:r>
            <a:r>
              <a:rPr lang="en-US" dirty="0"/>
              <a:t> (Truth, Faith, Scripture, Gospel, Doctrine…)</a:t>
            </a:r>
            <a:endParaRPr lang="en-US" sz="4000" dirty="0"/>
          </a:p>
          <a:p>
            <a:pPr lvl="1">
              <a:defRPr/>
            </a:pPr>
            <a:r>
              <a:rPr lang="en-US" dirty="0"/>
              <a:t>Emphasize knowing, teaching, handling</a:t>
            </a:r>
            <a:endParaRPr lang="en-US" sz="3600" dirty="0"/>
          </a:p>
          <a:p>
            <a:pPr lvl="1">
              <a:defRPr/>
            </a:pPr>
            <a:r>
              <a:rPr lang="en-US" dirty="0"/>
              <a:t>Shun fables (useless questions, false knowledge, arguments)</a:t>
            </a:r>
            <a:endParaRPr lang="en-US" sz="3600" dirty="0"/>
          </a:p>
          <a:p>
            <a:pPr>
              <a:defRPr/>
            </a:pPr>
            <a:r>
              <a:rPr lang="en-US" dirty="0"/>
              <a:t>Theme 3:  Expect </a:t>
            </a:r>
            <a:r>
              <a:rPr lang="en-US" dirty="0">
                <a:solidFill>
                  <a:srgbClr val="FFFF00"/>
                </a:solidFill>
              </a:rPr>
              <a:t>Evil</a:t>
            </a:r>
            <a:r>
              <a:rPr lang="en-US" dirty="0"/>
              <a:t> (I Tim 3:12-13)</a:t>
            </a:r>
            <a:endParaRPr lang="en-US" sz="4000" dirty="0"/>
          </a:p>
          <a:p>
            <a:pPr lvl="1">
              <a:defRPr/>
            </a:pPr>
            <a:r>
              <a:rPr lang="en-US" dirty="0"/>
              <a:t>False teachers (and also those who want to be deceived)</a:t>
            </a:r>
            <a:endParaRPr lang="en-US" sz="3600" dirty="0"/>
          </a:p>
          <a:p>
            <a:pPr lvl="1">
              <a:defRPr/>
            </a:pPr>
            <a:r>
              <a:rPr lang="en-US" dirty="0"/>
              <a:t>Possible in all relationships</a:t>
            </a:r>
            <a:endParaRPr lang="en-US" sz="3600" dirty="0"/>
          </a:p>
          <a:p>
            <a:pPr lvl="1">
              <a:defRPr/>
            </a:pPr>
            <a:r>
              <a:rPr lang="en-US" dirty="0"/>
              <a:t>Money, friends, religious people, the World …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everywhere</a:t>
            </a:r>
            <a:endParaRPr lang="en-US" sz="3600" dirty="0"/>
          </a:p>
          <a:p>
            <a:pPr lvl="1">
              <a:defRPr/>
            </a:pPr>
            <a:r>
              <a:rPr lang="en-US" dirty="0"/>
              <a:t>Not fear, ‘abide’ in the faith, remember…</a:t>
            </a:r>
          </a:p>
          <a:p>
            <a:pPr>
              <a:defRPr/>
            </a:pPr>
            <a:r>
              <a:rPr lang="en-US" dirty="0"/>
              <a:t>Theme 4:  </a:t>
            </a:r>
            <a:r>
              <a:rPr lang="en-US" dirty="0">
                <a:solidFill>
                  <a:srgbClr val="FFFF00"/>
                </a:solidFill>
              </a:rPr>
              <a:t>Conduct</a:t>
            </a:r>
            <a:r>
              <a:rPr lang="en-US" dirty="0"/>
              <a:t> in the Church (I Tim 3:14,15)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F8658A3-5EB0-4F55-B2ED-DC9A4DA2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7EAB19-C853-470E-9413-96A614308B92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8583FE2-2AD5-401F-A2A5-18BB12869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E84C7-3257-468C-8F35-21E553F37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334000"/>
          </a:xfrm>
        </p:spPr>
        <p:txBody>
          <a:bodyPr/>
          <a:lstStyle/>
          <a:p>
            <a:pPr marL="514350" indent="-514350"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en-US" altLang="en-US" sz="3200"/>
              <a:t>Recognize and </a:t>
            </a:r>
            <a:r>
              <a:rPr lang="en-US" altLang="en-US" sz="3200">
                <a:solidFill>
                  <a:srgbClr val="FFFF00"/>
                </a:solidFill>
              </a:rPr>
              <a:t>commit to our responsibility</a:t>
            </a:r>
            <a:r>
              <a:rPr lang="en-US" altLang="en-US" sz="3200"/>
              <a:t> and accountability as Christians, in all of our life’s roles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3200">
                <a:solidFill>
                  <a:srgbClr val="FFFF00"/>
                </a:solidFill>
              </a:rPr>
              <a:t>Respond to evil </a:t>
            </a:r>
            <a:r>
              <a:rPr lang="en-US" altLang="en-US" sz="3200"/>
              <a:t>in all aspects of our life, without discouragement and with wisdom rooted in God’s Word.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FontTx/>
              <a:buAutoNum type="arabicPeriod"/>
            </a:pPr>
            <a:r>
              <a:rPr lang="en-US" altLang="en-US" sz="3200"/>
              <a:t>Increase our diligence in </a:t>
            </a:r>
            <a:r>
              <a:rPr lang="en-US" altLang="en-US" sz="3200">
                <a:solidFill>
                  <a:srgbClr val="FFFF00"/>
                </a:solidFill>
              </a:rPr>
              <a:t>mastery of the Word</a:t>
            </a:r>
            <a:r>
              <a:rPr lang="en-US" altLang="en-US" sz="3200"/>
              <a:t>.</a:t>
            </a:r>
          </a:p>
          <a:p>
            <a:pPr marL="514350" indent="-514350">
              <a:spcBef>
                <a:spcPct val="0"/>
              </a:spcBef>
              <a:spcAft>
                <a:spcPts val="18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3200">
                <a:solidFill>
                  <a:srgbClr val="FFFF00"/>
                </a:solidFill>
              </a:rPr>
              <a:t>Prepare others </a:t>
            </a:r>
            <a:r>
              <a:rPr lang="en-US" altLang="en-US" sz="3200"/>
              <a:t>for the future by our teaching, encouragement, and examples.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E10946FA-0BBC-4A02-B337-326C9E40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4526E54-A8F3-4DFF-8406-DD6B5B1C3C6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D57441A-5DDB-4975-BC08-011739BE0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Themes &amp; Goals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7496383-FF93-4B84-BCBB-E133C904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990600"/>
            <a:ext cx="4648200" cy="57912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600"/>
              <a:t>Recognize and </a:t>
            </a:r>
            <a:r>
              <a:rPr lang="en-US" altLang="en-US" sz="2600">
                <a:solidFill>
                  <a:srgbClr val="FFFF00"/>
                </a:solidFill>
              </a:rPr>
              <a:t>commit to our responsibility</a:t>
            </a:r>
            <a:r>
              <a:rPr lang="en-US" altLang="en-US" sz="2600"/>
              <a:t> as Christians, in all of our life’s roles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2600">
                <a:solidFill>
                  <a:srgbClr val="FFFF00"/>
                </a:solidFill>
              </a:rPr>
              <a:t>Respond to evil </a:t>
            </a:r>
            <a:r>
              <a:rPr lang="en-US" altLang="en-US" sz="2600"/>
              <a:t>in all aspects of our life, without discouragement and with wisdom rooted in God’s Word.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600"/>
              <a:t>Increase our diligence in </a:t>
            </a:r>
            <a:r>
              <a:rPr lang="en-US" altLang="en-US" sz="2600">
                <a:solidFill>
                  <a:srgbClr val="FFFF00"/>
                </a:solidFill>
              </a:rPr>
              <a:t>mastery of the Word</a:t>
            </a:r>
            <a:r>
              <a:rPr lang="en-US" altLang="en-US" sz="2600"/>
              <a:t>.</a:t>
            </a:r>
            <a:br>
              <a:rPr lang="en-US" altLang="en-US" sz="2600"/>
            </a:br>
            <a:endParaRPr lang="en-US" altLang="en-US" sz="2600"/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2600">
                <a:solidFill>
                  <a:srgbClr val="FFFF00"/>
                </a:solidFill>
              </a:rPr>
              <a:t>Prepare others </a:t>
            </a:r>
            <a:r>
              <a:rPr lang="en-US" altLang="en-US" sz="2600"/>
              <a:t>for the future by our teaching, encouragement, and examples.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3A8E3A8-CAEA-4CD9-BDA9-E959F3CF0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02FD59-FA1C-47F0-B882-2D3667BE7A93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485" name="TextBox 4">
            <a:extLst>
              <a:ext uri="{FF2B5EF4-FFF2-40B4-BE49-F238E27FC236}">
                <a16:creationId xmlns:a16="http://schemas.microsoft.com/office/drawing/2014/main" id="{1184EA25-F912-4A7C-B6A0-899541BB0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7632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Fulfill your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commission</a:t>
            </a:r>
          </a:p>
        </p:txBody>
      </p:sp>
      <p:sp>
        <p:nvSpPr>
          <p:cNvPr id="20486" name="TextBox 6">
            <a:extLst>
              <a:ext uri="{FF2B5EF4-FFF2-40B4-BE49-F238E27FC236}">
                <a16:creationId xmlns:a16="http://schemas.microsoft.com/office/drawing/2014/main" id="{9F5F1296-756A-4D3A-BE92-8D4AB44E2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6697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to the Word</a:t>
            </a:r>
          </a:p>
        </p:txBody>
      </p:sp>
      <p:sp>
        <p:nvSpPr>
          <p:cNvPr id="20487" name="TextBox 7">
            <a:extLst>
              <a:ext uri="{FF2B5EF4-FFF2-40B4-BE49-F238E27FC236}">
                <a16:creationId xmlns:a16="http://schemas.microsoft.com/office/drawing/2014/main" id="{48020EED-6742-4B7F-9E86-3502A525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9097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Expect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Evil</a:t>
            </a:r>
          </a:p>
        </p:txBody>
      </p:sp>
      <p:sp>
        <p:nvSpPr>
          <p:cNvPr id="20488" name="TextBox 8">
            <a:extLst>
              <a:ext uri="{FF2B5EF4-FFF2-40B4-BE49-F238E27FC236}">
                <a16:creationId xmlns:a16="http://schemas.microsoft.com/office/drawing/2014/main" id="{D89DB63A-E809-44F1-8D81-A0BF16FBE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5181600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Conduct in the church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6E8A15F-1D5B-41D3-BDB1-24F9E2705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Content</a:t>
            </a:r>
          </a:p>
        </p:txBody>
      </p:sp>
      <p:sp>
        <p:nvSpPr>
          <p:cNvPr id="21507" name="Text Placeholder 10">
            <a:extLst>
              <a:ext uri="{FF2B5EF4-FFF2-40B4-BE49-F238E27FC236}">
                <a16:creationId xmlns:a16="http://schemas.microsoft.com/office/drawing/2014/main" id="{06A1B376-77F5-4E88-A956-91DE183DC2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4040188" cy="639762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I Timothy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3A4FA33-FF89-4ACB-86F7-9ED1E6FD1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7200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/>
              <a:t>Paul’s Initial Charge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Men &amp; Women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Elders &amp; Deacons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False &amp; True Teaching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Widows &amp; Others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Poor &amp; Rich</a:t>
            </a:r>
          </a:p>
        </p:txBody>
      </p:sp>
      <p:sp>
        <p:nvSpPr>
          <p:cNvPr id="21509" name="Text Placeholder 12">
            <a:extLst>
              <a:ext uri="{FF2B5EF4-FFF2-40B4-BE49-F238E27FC236}">
                <a16:creationId xmlns:a16="http://schemas.microsoft.com/office/drawing/2014/main" id="{E740A0D8-63D3-46E2-BBF3-1D78E9FEE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5800" y="1535113"/>
            <a:ext cx="4129088" cy="639762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II Timothy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65B0CC2-2132-4A08-AB18-C8EF7AF09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0088" y="2174875"/>
            <a:ext cx="4572000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/>
              <a:t>Not afraid or ashamed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Images of ministry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Perilous times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Paul’s final charge</a:t>
            </a:r>
          </a:p>
        </p:txBody>
      </p:sp>
      <p:sp>
        <p:nvSpPr>
          <p:cNvPr id="21511" name="Slide Number Placeholder 3">
            <a:extLst>
              <a:ext uri="{FF2B5EF4-FFF2-40B4-BE49-F238E27FC236}">
                <a16:creationId xmlns:a16="http://schemas.microsoft.com/office/drawing/2014/main" id="{96FFB4D7-E18C-4F0C-91E3-2979F805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245C0B-E482-49DE-ACD6-EE42CEBDCFA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4F19E1E9-4299-4831-9B78-EF13DFC0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Lesson 1 Objectives</a:t>
            </a:r>
            <a:br>
              <a:rPr lang="en-US" altLang="en-US">
                <a:solidFill>
                  <a:srgbClr val="FFFF00"/>
                </a:solidFill>
              </a:rPr>
            </a:br>
            <a:r>
              <a:rPr lang="en-US" altLang="en-US" sz="2400"/>
              <a:t>(at the end of the class period the student will be able to…)</a:t>
            </a:r>
            <a:endParaRPr lang="en-US" altLang="en-US"/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CA59CDA-841B-445A-9A47-0C62D39FB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Recall these facts:  Timothy's home town, journey he went with Paul, Timothy’s mother &amp; grandmother, his family situation, his job &amp; location at the writing of I Timothy, Paul’s circumstances at the writing of each letter, and reason for the letters.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chapters in Acts that tell about Timothy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the 3 (or 4) themes we will use in the course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Match chapters in I &amp; II Tim with summary titles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Recount a brief history of the church at Ephesus</a:t>
            </a: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51C5746A-411C-4A73-9ECA-C54FB507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811A89-2539-4128-8D05-D78E5689E8E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107E0E7A-00E1-43F2-ACDF-7AB1EAC33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/>
              <a:t>The Epistles to Timothy</a:t>
            </a:r>
            <a:br>
              <a:rPr lang="en-US" altLang="en-US"/>
            </a:br>
            <a:r>
              <a:rPr lang="en-US" altLang="en-US" sz="2800"/>
              <a:t>January 5 – February 16, 2020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FC8B2B1E-C299-471D-B0E2-539096E0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7266C8-07F2-4E6D-B473-77C3D4A144D1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2D7D4606-83A4-4425-ABAF-0CB67864F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371600"/>
            <a:ext cx="8896350" cy="426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ight Arrow 1">
            <a:extLst>
              <a:ext uri="{FF2B5EF4-FFF2-40B4-BE49-F238E27FC236}">
                <a16:creationId xmlns:a16="http://schemas.microsoft.com/office/drawing/2014/main" id="{D6FD0886-D386-4EF2-AFE6-84F572038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5334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3E03AC2A-5FE8-4FE9-8761-D62850F3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7880D1-8B51-4EC0-ADAC-D3AFE6E843B5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8231003-5FB5-4043-B53B-8FB7C4E7C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en-US" altLang="en-US" sz="2800">
                <a:solidFill>
                  <a:srgbClr val="FFFF00"/>
                </a:solidFill>
              </a:rPr>
              <a:t>Timothy &amp; Titus Quiz 1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9A1913F-DCE9-4EFA-ACE4-0105D56FC7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915400" cy="6172200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home town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Grandmother’s name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Mother’s name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Mother’s religion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Father’s religion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City Timothy was working in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job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Journey Timothy went with Paul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approximate age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Reasons for letters to Timothy</a:t>
            </a:r>
            <a:br>
              <a:rPr lang="en-US" altLang="en-US" sz="2000"/>
            </a:br>
            <a:endParaRPr lang="en-US" altLang="en-US" sz="200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Ephesus contact—</a:t>
            </a:r>
            <a:br>
              <a:rPr lang="en-US" altLang="en-US" sz="2000"/>
            </a:br>
            <a:r>
              <a:rPr lang="en-US" altLang="en-US" sz="2000"/>
              <a:t>which journey of Paul?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Journey in which Paul spent</a:t>
            </a:r>
            <a:br>
              <a:rPr lang="en-US" altLang="en-US" sz="2000"/>
            </a:br>
            <a:r>
              <a:rPr lang="en-US" altLang="en-US" sz="2000"/>
              <a:t>3 years at Ephesus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942F987D-50E8-4A61-8888-2E04D991D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Pre-Class Work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67321AF-859E-4B45-BC9B-EED7F91D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150" y="685800"/>
            <a:ext cx="8763000" cy="44196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/>
              <a:t>Working in groups, fill in the chapter titles at the bottom of page 1 (“Chapter Content”) using the choices provided at the top of page 2. </a:t>
            </a:r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  <a:p>
            <a:pPr marL="514350" indent="-514350">
              <a:buFontTx/>
              <a:buAutoNum type="arabicPeriod"/>
            </a:pPr>
            <a:endParaRPr lang="en-US" altLang="en-US"/>
          </a:p>
          <a:p>
            <a:pPr marL="514350" indent="-514350">
              <a:buFontTx/>
              <a:buAutoNum type="arabicPeriod"/>
            </a:pPr>
            <a:r>
              <a:rPr lang="en-US" altLang="en-US"/>
              <a:t>Work on identifying the themes reflected in the verses listed under “Themes” on page 2.</a:t>
            </a:r>
          </a:p>
          <a:p>
            <a:pPr marL="514350" indent="-514350"/>
            <a:endParaRPr lang="en-US" altLang="en-US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29DC0EEB-C6DE-4970-9509-DC1417E60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05025"/>
            <a:ext cx="62134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>
            <a:extLst>
              <a:ext uri="{FF2B5EF4-FFF2-40B4-BE49-F238E27FC236}">
                <a16:creationId xmlns:a16="http://schemas.microsoft.com/office/drawing/2014/main" id="{65A25451-AA2B-4992-8032-FB1EB3C28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7263" y="2133600"/>
            <a:ext cx="1531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Fill these in!</a:t>
            </a:r>
          </a:p>
        </p:txBody>
      </p:sp>
      <p:sp>
        <p:nvSpPr>
          <p:cNvPr id="7174" name="Freeform 7">
            <a:extLst>
              <a:ext uri="{FF2B5EF4-FFF2-40B4-BE49-F238E27FC236}">
                <a16:creationId xmlns:a16="http://schemas.microsoft.com/office/drawing/2014/main" id="{8E9EE1C4-AE3F-41B9-952E-E63FEF6BD3C0}"/>
              </a:ext>
            </a:extLst>
          </p:cNvPr>
          <p:cNvSpPr>
            <a:spLocks/>
          </p:cNvSpPr>
          <p:nvPr/>
        </p:nvSpPr>
        <p:spPr bwMode="auto">
          <a:xfrm>
            <a:off x="6727825" y="2503488"/>
            <a:ext cx="1406525" cy="600075"/>
          </a:xfrm>
          <a:custGeom>
            <a:avLst/>
            <a:gdLst>
              <a:gd name="T0" fmla="*/ 2544186 w 1038922"/>
              <a:gd name="T1" fmla="*/ 0 h 600363"/>
              <a:gd name="T2" fmla="*/ 2223298 w 1038922"/>
              <a:gd name="T3" fmla="*/ 313734 h 600363"/>
              <a:gd name="T4" fmla="*/ 0 w 1038922"/>
              <a:gd name="T5" fmla="*/ 599787 h 6003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38922" h="600363">
                <a:moveTo>
                  <a:pt x="1025236" y="0"/>
                </a:moveTo>
                <a:cubicBezTo>
                  <a:pt x="1046018" y="106987"/>
                  <a:pt x="1066800" y="213975"/>
                  <a:pt x="895927" y="314036"/>
                </a:cubicBezTo>
                <a:cubicBezTo>
                  <a:pt x="725054" y="414097"/>
                  <a:pt x="362527" y="507230"/>
                  <a:pt x="0" y="600363"/>
                </a:cubicBezTo>
              </a:path>
            </a:pathLst>
          </a:cu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175" name="Picture 8">
            <a:extLst>
              <a:ext uri="{FF2B5EF4-FFF2-40B4-BE49-F238E27FC236}">
                <a16:creationId xmlns:a16="http://schemas.microsoft.com/office/drawing/2014/main" id="{D8D44146-D540-4E4E-BE3C-460974C38D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61087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Box 9">
            <a:extLst>
              <a:ext uri="{FF2B5EF4-FFF2-40B4-BE49-F238E27FC236}">
                <a16:creationId xmlns:a16="http://schemas.microsoft.com/office/drawing/2014/main" id="{80823D39-707E-40AA-B8A9-774B7DC80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0763" y="5105400"/>
            <a:ext cx="153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Fill these in!</a:t>
            </a:r>
          </a:p>
        </p:txBody>
      </p:sp>
      <p:sp>
        <p:nvSpPr>
          <p:cNvPr id="7177" name="Freeform 10">
            <a:extLst>
              <a:ext uri="{FF2B5EF4-FFF2-40B4-BE49-F238E27FC236}">
                <a16:creationId xmlns:a16="http://schemas.microsoft.com/office/drawing/2014/main" id="{F7A34B60-AA9F-44C9-9A19-1F74A10D992A}"/>
              </a:ext>
            </a:extLst>
          </p:cNvPr>
          <p:cNvSpPr>
            <a:spLocks/>
          </p:cNvSpPr>
          <p:nvPr/>
        </p:nvSpPr>
        <p:spPr bwMode="auto">
          <a:xfrm>
            <a:off x="6789738" y="5475288"/>
            <a:ext cx="1406525" cy="600075"/>
          </a:xfrm>
          <a:custGeom>
            <a:avLst/>
            <a:gdLst>
              <a:gd name="T0" fmla="*/ 2544186 w 1038922"/>
              <a:gd name="T1" fmla="*/ 0 h 600363"/>
              <a:gd name="T2" fmla="*/ 2223298 w 1038922"/>
              <a:gd name="T3" fmla="*/ 313734 h 600363"/>
              <a:gd name="T4" fmla="*/ 0 w 1038922"/>
              <a:gd name="T5" fmla="*/ 599787 h 60036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38922" h="600363">
                <a:moveTo>
                  <a:pt x="1025236" y="0"/>
                </a:moveTo>
                <a:cubicBezTo>
                  <a:pt x="1046018" y="106987"/>
                  <a:pt x="1066800" y="213975"/>
                  <a:pt x="895927" y="314036"/>
                </a:cubicBezTo>
                <a:cubicBezTo>
                  <a:pt x="725054" y="414097"/>
                  <a:pt x="362527" y="507230"/>
                  <a:pt x="0" y="600363"/>
                </a:cubicBezTo>
              </a:path>
            </a:pathLst>
          </a:cu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05662CE9-6CCE-45EA-908D-5C717FE9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03E93E-35F2-49D4-BA28-307F7BA4E33D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29075AC-B97D-49DC-81EE-3825F3091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457200"/>
          </a:xfrm>
        </p:spPr>
        <p:txBody>
          <a:bodyPr/>
          <a:lstStyle/>
          <a:p>
            <a:r>
              <a:rPr lang="en-US" altLang="en-US" sz="2800">
                <a:solidFill>
                  <a:srgbClr val="FFFF00"/>
                </a:solidFill>
              </a:rPr>
              <a:t>Timothy &amp; Titus Quiz 1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12D598B-1D8A-48DA-AE1E-4AB93B435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915400" cy="6172200"/>
          </a:xfrm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home town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Grandmother’s name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Mother’s name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Mother’s religion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Father’s religion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City Timothy was working in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job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Journey Timothy went with Paul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Timothy’s approximate age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Reasons for letters to Timothy</a:t>
            </a:r>
            <a:br>
              <a:rPr lang="en-US" altLang="en-US" sz="2000"/>
            </a:br>
            <a:endParaRPr lang="en-US" altLang="en-US" sz="2000"/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Ephesus contact—</a:t>
            </a:r>
            <a:br>
              <a:rPr lang="en-US" altLang="en-US" sz="2000"/>
            </a:br>
            <a:r>
              <a:rPr lang="en-US" altLang="en-US" sz="2000"/>
              <a:t>which journey of Paul?</a:t>
            </a:r>
          </a:p>
          <a:p>
            <a:pPr marL="609600" indent="-609600">
              <a:lnSpc>
                <a:spcPct val="110000"/>
              </a:lnSpc>
              <a:spcBef>
                <a:spcPct val="0"/>
              </a:spcBef>
              <a:spcAft>
                <a:spcPts val="900"/>
              </a:spcAft>
              <a:buFontTx/>
              <a:buAutoNum type="arabicPeriod"/>
            </a:pPr>
            <a:r>
              <a:rPr lang="en-US" altLang="en-US" sz="2000"/>
              <a:t>Journey in which Paul spent</a:t>
            </a:r>
            <a:br>
              <a:rPr lang="en-US" altLang="en-US" sz="2000"/>
            </a:br>
            <a:r>
              <a:rPr lang="en-US" altLang="en-US" sz="2000"/>
              <a:t>3 years at Ephesus</a:t>
            </a:r>
          </a:p>
        </p:txBody>
      </p:sp>
      <p:sp>
        <p:nvSpPr>
          <p:cNvPr id="73732" name="Text Box 4">
            <a:extLst>
              <a:ext uri="{FF2B5EF4-FFF2-40B4-BE49-F238E27FC236}">
                <a16:creationId xmlns:a16="http://schemas.microsoft.com/office/drawing/2014/main" id="{BCD657E4-F012-4006-A9CF-785CB7A56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"/>
            <a:ext cx="3108325" cy="610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Lystra</a:t>
            </a:r>
            <a:endParaRPr kumimoji="0" lang="en-US" altLang="en-US" sz="2000" b="1" i="1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Lois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Eunice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Jewish 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Christian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(None or Pagan)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Ephesus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Evangelist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2nd &amp; 3rd 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30’S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Encourage Timothy to refute false doctrine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2nd Journey (3 months)</a:t>
            </a:r>
            <a:b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en-US" sz="2000" b="1" i="1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3rd Journey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37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3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37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7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37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7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37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7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97B30696-D99F-41E4-9FFF-A010853E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Lesson 1 Objectives</a:t>
            </a:r>
            <a:br>
              <a:rPr lang="en-US" altLang="en-US">
                <a:solidFill>
                  <a:srgbClr val="FFFF00"/>
                </a:solidFill>
              </a:rPr>
            </a:br>
            <a:r>
              <a:rPr lang="en-US" altLang="en-US" sz="2400"/>
              <a:t>(at the end of the class period the student will be able to…)</a:t>
            </a:r>
            <a:endParaRPr lang="en-US" altLang="en-US"/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B6FA3102-1E08-42C3-8AB8-8228659CB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Recall these facts:  Timothy's home town, journey he went with Paul, Timothy’s mother &amp; grandmother, his family situation, his job &amp; location at the writing of I Timothy, Paul’s circumstances at the writing of each letter, and reason for the letters.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chapters in Acts that tell about Timothy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the 3 (or 4) themes we will use in the course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Match chapters in I &amp; II Tim with summary titles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Recount a brief history of the church at Ephesus</a:t>
            </a: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5C5183E1-2802-415A-9498-63675CD4E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753383-0C55-4E5B-AE65-D091B74CB49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AC7670E-1A58-40AC-8F3E-863A2B7E6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Themes &amp; Goals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15A718F1-A55F-4449-9C93-FD674430D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0" y="990600"/>
            <a:ext cx="4648200" cy="5791200"/>
          </a:xfrm>
        </p:spPr>
        <p:txBody>
          <a:bodyPr/>
          <a:lstStyle/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600"/>
              <a:t>Recognize and </a:t>
            </a:r>
            <a:r>
              <a:rPr lang="en-US" altLang="en-US" sz="2600">
                <a:solidFill>
                  <a:srgbClr val="FFFF00"/>
                </a:solidFill>
              </a:rPr>
              <a:t>commit to our responsibility</a:t>
            </a:r>
            <a:r>
              <a:rPr lang="en-US" altLang="en-US" sz="2600"/>
              <a:t> as Christians, in all of our life’s roles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2600">
                <a:solidFill>
                  <a:srgbClr val="FFFF00"/>
                </a:solidFill>
              </a:rPr>
              <a:t>Respond to evil </a:t>
            </a:r>
            <a:r>
              <a:rPr lang="en-US" altLang="en-US" sz="2600"/>
              <a:t>in all aspects of our life, without discouragement and with wisdom rooted in God’s Word.</a:t>
            </a:r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2600"/>
              <a:t>Increase our diligence in </a:t>
            </a:r>
            <a:r>
              <a:rPr lang="en-US" altLang="en-US" sz="2600">
                <a:solidFill>
                  <a:srgbClr val="FFFF00"/>
                </a:solidFill>
              </a:rPr>
              <a:t>mastery of the Word</a:t>
            </a:r>
            <a:r>
              <a:rPr lang="en-US" altLang="en-US" sz="2600"/>
              <a:t>.</a:t>
            </a:r>
            <a:br>
              <a:rPr lang="en-US" altLang="en-US" sz="2600"/>
            </a:br>
            <a:endParaRPr lang="en-US" altLang="en-US" sz="2600"/>
          </a:p>
          <a:p>
            <a:pPr marL="514350" indent="-51435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FontTx/>
              <a:buAutoNum type="arabicPeriod"/>
            </a:pPr>
            <a:r>
              <a:rPr lang="en-US" altLang="en-US" sz="2600">
                <a:solidFill>
                  <a:srgbClr val="FFFF00"/>
                </a:solidFill>
              </a:rPr>
              <a:t>Prepare others </a:t>
            </a:r>
            <a:r>
              <a:rPr lang="en-US" altLang="en-US" sz="2600"/>
              <a:t>for the future by our teaching, encouragement, and examples.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4DEE90B-ECE4-4971-8B42-83CC52D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E9C734-FCD3-4FB7-92EC-CA7B2C0AEBE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7653" name="TextBox 4">
            <a:extLst>
              <a:ext uri="{FF2B5EF4-FFF2-40B4-BE49-F238E27FC236}">
                <a16:creationId xmlns:a16="http://schemas.microsoft.com/office/drawing/2014/main" id="{C156B8E7-533E-43EA-B055-04B2B6003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7632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Fulfill your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commission</a:t>
            </a:r>
          </a:p>
        </p:txBody>
      </p:sp>
      <p:sp>
        <p:nvSpPr>
          <p:cNvPr id="27654" name="TextBox 6">
            <a:extLst>
              <a:ext uri="{FF2B5EF4-FFF2-40B4-BE49-F238E27FC236}">
                <a16:creationId xmlns:a16="http://schemas.microsoft.com/office/drawing/2014/main" id="{01C109B5-6C70-4627-8D14-0E8216577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6697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Hold to the Word</a:t>
            </a:r>
          </a:p>
        </p:txBody>
      </p:sp>
      <p:sp>
        <p:nvSpPr>
          <p:cNvPr id="27655" name="TextBox 7">
            <a:extLst>
              <a:ext uri="{FF2B5EF4-FFF2-40B4-BE49-F238E27FC236}">
                <a16:creationId xmlns:a16="http://schemas.microsoft.com/office/drawing/2014/main" id="{B2D1BC2F-4D54-4C01-A157-242FEECA7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90975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Expect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Evil</a:t>
            </a:r>
          </a:p>
        </p:txBody>
      </p:sp>
      <p:sp>
        <p:nvSpPr>
          <p:cNvPr id="27656" name="TextBox 8">
            <a:extLst>
              <a:ext uri="{FF2B5EF4-FFF2-40B4-BE49-F238E27FC236}">
                <a16:creationId xmlns:a16="http://schemas.microsoft.com/office/drawing/2014/main" id="{7383EE46-31BD-49D8-95FA-24B504D6F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5181600"/>
            <a:ext cx="2590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Conduct in the church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DD2825C7-CDC7-4CD9-B606-BD795CF3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Content</a:t>
            </a:r>
          </a:p>
        </p:txBody>
      </p:sp>
      <p:sp>
        <p:nvSpPr>
          <p:cNvPr id="28675" name="Text Placeholder 10">
            <a:extLst>
              <a:ext uri="{FF2B5EF4-FFF2-40B4-BE49-F238E27FC236}">
                <a16:creationId xmlns:a16="http://schemas.microsoft.com/office/drawing/2014/main" id="{29EBF158-4A67-46A3-B4BD-9B51A8D9D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535113"/>
            <a:ext cx="4040188" cy="639762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I Timothy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17E7206-7955-4A80-8E99-8C944737E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267200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/>
              <a:t>Paul’s Initial Charge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Men &amp; Women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Elders &amp; Deacons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False &amp; True Teaching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Widows &amp; Others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Poor &amp; Rich</a:t>
            </a:r>
          </a:p>
        </p:txBody>
      </p:sp>
      <p:sp>
        <p:nvSpPr>
          <p:cNvPr id="28677" name="Text Placeholder 12">
            <a:extLst>
              <a:ext uri="{FF2B5EF4-FFF2-40B4-BE49-F238E27FC236}">
                <a16:creationId xmlns:a16="http://schemas.microsoft.com/office/drawing/2014/main" id="{BE049BBB-8944-4256-B54B-3DC87E873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5800" y="1535113"/>
            <a:ext cx="4129088" cy="639762"/>
          </a:xfrm>
        </p:spPr>
        <p:txBody>
          <a:bodyPr/>
          <a:lstStyle/>
          <a:p>
            <a:r>
              <a:rPr lang="en-US" altLang="en-US" sz="3600">
                <a:solidFill>
                  <a:srgbClr val="FFFF00"/>
                </a:solidFill>
              </a:rPr>
              <a:t>II Timothy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CB1DDE5F-B66E-4F70-889B-A824B0991D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10088" y="2174875"/>
            <a:ext cx="4572000" cy="3951288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/>
              <a:t>Not afraid or ashamed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Images of ministry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Perilous times</a:t>
            </a:r>
          </a:p>
          <a:p>
            <a:pPr marL="457200" indent="-457200">
              <a:buFontTx/>
              <a:buAutoNum type="arabicPeriod"/>
            </a:pPr>
            <a:r>
              <a:rPr lang="en-US" altLang="en-US"/>
              <a:t>Paul’s final charge</a:t>
            </a:r>
          </a:p>
        </p:txBody>
      </p:sp>
      <p:sp>
        <p:nvSpPr>
          <p:cNvPr id="28679" name="Slide Number Placeholder 3">
            <a:extLst>
              <a:ext uri="{FF2B5EF4-FFF2-40B4-BE49-F238E27FC236}">
                <a16:creationId xmlns:a16="http://schemas.microsoft.com/office/drawing/2014/main" id="{0501355B-B8CF-4034-B760-2EA669BA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4615413-8980-428F-9D6A-2BC15A4B21B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9A07CDF-02D9-4A6E-9C35-11AC12EF6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/>
              <a:t>The Epistles to Timothy</a:t>
            </a:r>
            <a:br>
              <a:rPr lang="en-US" altLang="en-US"/>
            </a:br>
            <a:r>
              <a:rPr lang="en-US" altLang="en-US" sz="2800"/>
              <a:t>January 5 – February 16, 2020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7CB8661D-4BB2-4456-9825-556EDFAB3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FAAA67-FD91-4070-82B6-54D0470BAA87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BEE79D2F-7B20-4DB1-8ADD-367893FB4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371600"/>
            <a:ext cx="8896350" cy="42672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A0550BD4-6A66-4DE2-A8D9-F7E76397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C70E6B-8E94-4FA0-A515-619F143C7CCC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CD353490-2B6B-4DA8-BC19-1DFD72B209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Expectations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912116F-1AD9-44D4-B89B-AFA4F1517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9067800" cy="6019800"/>
          </a:xfrm>
        </p:spPr>
        <p:txBody>
          <a:bodyPr/>
          <a:lstStyle/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Make sure you have a lesson sheet.  </a:t>
            </a:r>
            <a:br>
              <a:rPr lang="en-US" altLang="en-US" sz="3200"/>
            </a:br>
            <a:r>
              <a:rPr lang="en-US" altLang="en-US" sz="3200"/>
              <a:t>(find online, or email Marty or Jake)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Fill in the lesson sheet before class.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Read &amp; study all texts in each lesson.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Be on time to each class period.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Bring lesson, Bible, and pen to class.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Be prepared to participate and cooperate.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Learn the Themes and Course Goals</a:t>
            </a:r>
          </a:p>
          <a:p>
            <a:pPr marL="576263" indent="-576263">
              <a:lnSpc>
                <a:spcPct val="90000"/>
              </a:lnSpc>
              <a:buFontTx/>
              <a:buAutoNum type="arabicPeriod"/>
            </a:pPr>
            <a:r>
              <a:rPr lang="en-US" altLang="en-US" sz="3200"/>
              <a:t>During applications and make plans to change your life, based on what you learn.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D4DEEB3-BDDF-437B-9D39-3D7FF90B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altLang="en-US">
                <a:solidFill>
                  <a:srgbClr val="FFFF00"/>
                </a:solidFill>
              </a:rPr>
              <a:t>Lesson 1 Objectives</a:t>
            </a:r>
            <a:br>
              <a:rPr lang="en-US" altLang="en-US">
                <a:solidFill>
                  <a:srgbClr val="FFFF00"/>
                </a:solidFill>
              </a:rPr>
            </a:br>
            <a:r>
              <a:rPr lang="en-US" altLang="en-US" sz="2400"/>
              <a:t>(at the end of the class period the student will be able to…)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A15E0B97-D396-45A7-A0EA-200EF9C48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Recall these facts:  Timothy's home town, journey he went with Paul, Timothy’s mother &amp; grandmother, his family situation, his job &amp; location at the writing of I Timothy, Paul’s circumstances at the writing of each letter, and reason for the letters.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chapters in Acts that tell about Timothy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List the 3 (or 4) themes we will use in the course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Match chapters in I &amp; II Tim with summary titles</a:t>
            </a:r>
          </a:p>
          <a:p>
            <a:pPr>
              <a:spcBef>
                <a:spcPct val="0"/>
              </a:spcBef>
              <a:spcAft>
                <a:spcPts val="1200"/>
              </a:spcAft>
            </a:pPr>
            <a:r>
              <a:rPr lang="en-US" altLang="en-US"/>
              <a:t>Recount a brief history of the church at Ephesus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3BB540F-D817-4456-937B-A5E336F34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2F5B58-0D75-4204-97BE-8D69869F9A6E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BCBC7858-EE08-4B51-8076-60042F36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A9D8F9-2D34-4B9E-962B-3AF21E41055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57CE768-6756-4DD9-AF75-31A877485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en-US" sz="3200">
                <a:solidFill>
                  <a:srgbClr val="FFFF00"/>
                </a:solidFill>
              </a:rPr>
              <a:t>A Brief “Life of Paul”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17486C1-1570-41CD-9DEA-02CC4AD399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9144000" cy="6172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 i="1"/>
              <a:t>Year	Event	Reference	Letters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  36	Conversion	Acts 9	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CCECFF"/>
                </a:solidFill>
              </a:rPr>
              <a:t>  </a:t>
            </a:r>
            <a:r>
              <a:rPr lang="en-US" altLang="en-US" sz="1800">
                <a:solidFill>
                  <a:srgbClr val="FFFF00"/>
                </a:solidFill>
              </a:rPr>
              <a:t>40	*First Jerusalem Visit (w/ Barnabas)	Acts 9:26-30</a:t>
            </a:r>
            <a:r>
              <a:rPr lang="en-US" altLang="en-US" sz="1800">
                <a:solidFill>
                  <a:srgbClr val="CCECFF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41-43	In Tarsus	Acts 9:30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44-45	In Antioch with Barnabas	Acts 11:25, 26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FFFF00"/>
                </a:solidFill>
              </a:rPr>
              <a:t>  45	*Second Jerusalem Visit (w/ Gifts)	Acts 11:27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66FFFF"/>
                </a:solidFill>
              </a:rPr>
              <a:t>46-47	First Journey (w/ Barnabas)</a:t>
            </a:r>
            <a:r>
              <a:rPr lang="en-US" altLang="en-US" sz="1800">
                <a:solidFill>
                  <a:srgbClr val="CCECFF"/>
                </a:solidFill>
              </a:rPr>
              <a:t>	Acts 13,14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48-49	In Antioch	Acts 14:26-28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CCECFF"/>
                </a:solidFill>
              </a:rPr>
              <a:t>  </a:t>
            </a:r>
            <a:r>
              <a:rPr lang="en-US" altLang="en-US" sz="1800">
                <a:solidFill>
                  <a:srgbClr val="FFFF00"/>
                </a:solidFill>
              </a:rPr>
              <a:t>50	*Third Jerusalem Visit (Conference)	Acts 15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66FFFF"/>
                </a:solidFill>
              </a:rPr>
              <a:t>50-53	Second Journey (w/ Silas &amp; Timothy)</a:t>
            </a:r>
            <a:r>
              <a:rPr lang="en-US" altLang="en-US" sz="1800">
                <a:solidFill>
                  <a:srgbClr val="CCECFF"/>
                </a:solidFill>
              </a:rPr>
              <a:t>	Acts 15-18	I, II Thess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CCECFF"/>
                </a:solidFill>
              </a:rPr>
              <a:t>  </a:t>
            </a:r>
            <a:r>
              <a:rPr lang="en-US" altLang="en-US" sz="1800">
                <a:solidFill>
                  <a:srgbClr val="FFFF00"/>
                </a:solidFill>
              </a:rPr>
              <a:t>53	*Fourth Jerusalem Visit (the Church)	Acts 18:22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	(To Antioch)		I, II Corinthians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66FFFF"/>
                </a:solidFill>
              </a:rPr>
              <a:t>54-58	Third Journey</a:t>
            </a:r>
            <a:r>
              <a:rPr lang="en-US" altLang="en-US" sz="1800">
                <a:solidFill>
                  <a:srgbClr val="CCECFF"/>
                </a:solidFill>
              </a:rPr>
              <a:t>	Acts 18:23-21:14	Galatians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CCECFF"/>
                </a:solidFill>
              </a:rPr>
              <a:t>			Romans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CCECFF"/>
                </a:solidFill>
              </a:rPr>
              <a:t>  </a:t>
            </a:r>
            <a:r>
              <a:rPr lang="en-US" altLang="en-US" sz="1800">
                <a:solidFill>
                  <a:srgbClr val="FFFF00"/>
                </a:solidFill>
              </a:rPr>
              <a:t>58	*Fifth Jerusalem Visit (Imprisoned)	Acts 21:15-23:30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58-60	Imprisoned in Caesarea	Acts 23-26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>
                <a:solidFill>
                  <a:srgbClr val="66FFFF"/>
                </a:solidFill>
              </a:rPr>
              <a:t>60-61	Taken to Rome  (“Fourth Journey”)</a:t>
            </a:r>
            <a:r>
              <a:rPr lang="en-US" altLang="en-US" sz="1800">
                <a:solidFill>
                  <a:srgbClr val="CCECFF"/>
                </a:solidFill>
              </a:rPr>
              <a:t>	Acts 27,28	</a:t>
            </a:r>
            <a:r>
              <a:rPr lang="en-US" altLang="en-US" sz="1800"/>
              <a:t>Col., Philemon,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61-63	Early Imprisonment in Rome	Acts 28:16-31	Eph., Philip.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				</a:t>
            </a:r>
            <a:br>
              <a:rPr lang="en-US" altLang="en-US" sz="1800"/>
            </a:br>
            <a:r>
              <a:rPr lang="en-US" altLang="en-US" sz="1800"/>
              <a:t>63-67	?? Release, Journey to Spain, etc.??		I Tim, Titus</a:t>
            </a:r>
          </a:p>
          <a:p>
            <a:pPr marL="0" indent="0">
              <a:lnSpc>
                <a:spcPct val="90000"/>
              </a:lnSpc>
              <a:buFontTx/>
              <a:buNone/>
              <a:tabLst>
                <a:tab pos="860425" algn="l"/>
                <a:tab pos="5205413" algn="l"/>
                <a:tab pos="7254875" algn="l"/>
              </a:tabLst>
            </a:pPr>
            <a:r>
              <a:rPr lang="en-US" altLang="en-US" sz="1800"/>
              <a:t>67-68	Later Imprisonment in Rome, Death		II Timothy</a:t>
            </a:r>
          </a:p>
        </p:txBody>
      </p:sp>
      <p:sp>
        <p:nvSpPr>
          <p:cNvPr id="11269" name="AutoShape 4">
            <a:extLst>
              <a:ext uri="{FF2B5EF4-FFF2-40B4-BE49-F238E27FC236}">
                <a16:creationId xmlns:a16="http://schemas.microsoft.com/office/drawing/2014/main" id="{D349C676-4C18-4619-94DC-5AA2AD9D2BD4}"/>
              </a:ext>
            </a:extLst>
          </p:cNvPr>
          <p:cNvSpPr>
            <a:spLocks/>
          </p:cNvSpPr>
          <p:nvPr/>
        </p:nvSpPr>
        <p:spPr bwMode="auto">
          <a:xfrm>
            <a:off x="7162800" y="38100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0" name="AutoShape 5">
            <a:extLst>
              <a:ext uri="{FF2B5EF4-FFF2-40B4-BE49-F238E27FC236}">
                <a16:creationId xmlns:a16="http://schemas.microsoft.com/office/drawing/2014/main" id="{AE3016CD-8F57-493F-BADC-FF69B1FA4B9A}"/>
              </a:ext>
            </a:extLst>
          </p:cNvPr>
          <p:cNvSpPr>
            <a:spLocks/>
          </p:cNvSpPr>
          <p:nvPr/>
        </p:nvSpPr>
        <p:spPr bwMode="auto">
          <a:xfrm>
            <a:off x="7162800" y="5334000"/>
            <a:ext cx="152400" cy="533400"/>
          </a:xfrm>
          <a:prstGeom prst="leftBrace">
            <a:avLst>
              <a:gd name="adj1" fmla="val 500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1" name="Line 6">
            <a:extLst>
              <a:ext uri="{FF2B5EF4-FFF2-40B4-BE49-F238E27FC236}">
                <a16:creationId xmlns:a16="http://schemas.microsoft.com/office/drawing/2014/main" id="{677F8DFF-F2F2-47A0-B1BC-49DBE89EBA1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28575">
            <a:solidFill>
              <a:srgbClr val="66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2" name="Oval 1">
            <a:extLst>
              <a:ext uri="{FF2B5EF4-FFF2-40B4-BE49-F238E27FC236}">
                <a16:creationId xmlns:a16="http://schemas.microsoft.com/office/drawing/2014/main" id="{6A7C1341-753D-45F0-8CCD-ED5885084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096000"/>
            <a:ext cx="838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73" name="Oval 8">
            <a:extLst>
              <a:ext uri="{FF2B5EF4-FFF2-40B4-BE49-F238E27FC236}">
                <a16:creationId xmlns:a16="http://schemas.microsoft.com/office/drawing/2014/main" id="{5608F836-9C18-49D4-AA02-4FBA8E787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788" y="6405563"/>
            <a:ext cx="1420812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DA2388ED-7FE1-4A72-AE3E-80831706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E62ECC-3F26-4B9A-B039-A69DAF6C5C24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5060" name="Rectangle 1028">
            <a:extLst>
              <a:ext uri="{FF2B5EF4-FFF2-40B4-BE49-F238E27FC236}">
                <a16:creationId xmlns:a16="http://schemas.microsoft.com/office/drawing/2014/main" id="{282B1F0A-17C1-41B7-AE86-E8C64C0F6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191000"/>
            <a:ext cx="228600" cy="2209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5061" name="Rectangle 1029">
            <a:extLst>
              <a:ext uri="{FF2B5EF4-FFF2-40B4-BE49-F238E27FC236}">
                <a16:creationId xmlns:a16="http://schemas.microsoft.com/office/drawing/2014/main" id="{185AC86F-D4BA-4454-8D57-A11355DC1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91000"/>
            <a:ext cx="228600" cy="220980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2293" name="Object 1026">
            <a:extLst>
              <a:ext uri="{FF2B5EF4-FFF2-40B4-BE49-F238E27FC236}">
                <a16:creationId xmlns:a16="http://schemas.microsoft.com/office/drawing/2014/main" id="{41305CBD-575F-46B5-960A-F77995FB2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0"/>
          <a:ext cx="8839200" cy="678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Picture" r:id="rId3" imgW="6278880" imgH="4895088" progId="Word.Picture.8">
                  <p:embed/>
                </p:oleObj>
              </mc:Choice>
              <mc:Fallback>
                <p:oleObj name="Picture" r:id="rId3" imgW="6278880" imgH="4895088" progId="Word.Picture.8">
                  <p:embed/>
                  <p:pic>
                    <p:nvPicPr>
                      <p:cNvPr id="12293" name="Object 1026">
                        <a:extLst>
                          <a:ext uri="{FF2B5EF4-FFF2-40B4-BE49-F238E27FC236}">
                            <a16:creationId xmlns:a16="http://schemas.microsoft.com/office/drawing/2014/main" id="{41305CBD-575F-46B5-960A-F77995FB29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0"/>
                        <a:ext cx="8839200" cy="678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Text Box 1030">
            <a:extLst>
              <a:ext uri="{FF2B5EF4-FFF2-40B4-BE49-F238E27FC236}">
                <a16:creationId xmlns:a16="http://schemas.microsoft.com/office/drawing/2014/main" id="{84A21B4E-10DD-42DC-AA67-1851AB50C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6477000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 Tim</a:t>
            </a:r>
          </a:p>
        </p:txBody>
      </p:sp>
      <p:sp>
        <p:nvSpPr>
          <p:cNvPr id="12295" name="Text Box 1031">
            <a:extLst>
              <a:ext uri="{FF2B5EF4-FFF2-40B4-BE49-F238E27FC236}">
                <a16:creationId xmlns:a16="http://schemas.microsoft.com/office/drawing/2014/main" id="{3187097B-98D9-4FF4-809F-ECE0020A1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6491288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II 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>
            <a:extLst>
              <a:ext uri="{FF2B5EF4-FFF2-40B4-BE49-F238E27FC236}">
                <a16:creationId xmlns:a16="http://schemas.microsoft.com/office/drawing/2014/main" id="{8135B38F-8166-4B6D-94A0-3F128CA7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D9D282-49DF-42CD-A688-9B46A764B898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B2CEE0-9428-4547-AA1E-46244CC60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Paul’s Second Journey</a:t>
            </a:r>
          </a:p>
        </p:txBody>
      </p:sp>
      <p:pic>
        <p:nvPicPr>
          <p:cNvPr id="13316" name="Picture 3" descr="Pauls 2nd Journey">
            <a:extLst>
              <a:ext uri="{FF2B5EF4-FFF2-40B4-BE49-F238E27FC236}">
                <a16:creationId xmlns:a16="http://schemas.microsoft.com/office/drawing/2014/main" id="{46141B2D-B57C-4718-B42E-0DAA9F5DA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3" t="8432" r="1093" b="160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4">
            <a:extLst>
              <a:ext uri="{FF2B5EF4-FFF2-40B4-BE49-F238E27FC236}">
                <a16:creationId xmlns:a16="http://schemas.microsoft.com/office/drawing/2014/main" id="{BC2834D9-7BC0-4EBC-97FB-F6CBF9147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15700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Paul’s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</a:t>
            </a:r>
            <a:endParaRPr kumimoji="0" lang="en-US" altLang="en-US" sz="2800" b="1" i="0" u="none" strike="noStrike" kern="1200" cap="none" spc="0" normalizeH="0" baseline="3000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Journey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794B312-7FC0-4B52-A6A4-1DB32022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81013"/>
          </a:xfrm>
        </p:spPr>
        <p:txBody>
          <a:bodyPr/>
          <a:lstStyle/>
          <a:p>
            <a:r>
              <a:rPr lang="en-US" altLang="en-US" sz="3200">
                <a:solidFill>
                  <a:srgbClr val="FFFF00"/>
                </a:solidFill>
              </a:rPr>
              <a:t>Timeline of the Church at Ephesus</a:t>
            </a:r>
          </a:p>
        </p:txBody>
      </p:sp>
      <p:cxnSp>
        <p:nvCxnSpPr>
          <p:cNvPr id="14339" name="Straight Connector 4">
            <a:extLst>
              <a:ext uri="{FF2B5EF4-FFF2-40B4-BE49-F238E27FC236}">
                <a16:creationId xmlns:a16="http://schemas.microsoft.com/office/drawing/2014/main" id="{28A670AA-BE7F-4D09-8E41-02C36AE5D5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825" y="4495800"/>
            <a:ext cx="86868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0" name="TextBox 8">
            <a:extLst>
              <a:ext uri="{FF2B5EF4-FFF2-40B4-BE49-F238E27FC236}">
                <a16:creationId xmlns:a16="http://schemas.microsoft.com/office/drawing/2014/main" id="{D56BE7E7-55C3-479E-8E4F-21F6E1F3C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3" y="4510088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Journeys</a:t>
            </a:r>
          </a:p>
        </p:txBody>
      </p:sp>
      <p:sp>
        <p:nvSpPr>
          <p:cNvPr id="14341" name="Rectangle 9">
            <a:extLst>
              <a:ext uri="{FF2B5EF4-FFF2-40B4-BE49-F238E27FC236}">
                <a16:creationId xmlns:a16="http://schemas.microsoft.com/office/drawing/2014/main" id="{FC3E8A00-F35B-413A-9806-6F890F2C0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938" y="4510088"/>
            <a:ext cx="369887" cy="3556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1st</a:t>
            </a:r>
          </a:p>
        </p:txBody>
      </p:sp>
      <p:sp>
        <p:nvSpPr>
          <p:cNvPr id="14342" name="Rectangle 10">
            <a:extLst>
              <a:ext uri="{FF2B5EF4-FFF2-40B4-BE49-F238E27FC236}">
                <a16:creationId xmlns:a16="http://schemas.microsoft.com/office/drawing/2014/main" id="{0F0F6994-49EF-4842-AC38-0B4B21FB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4502150"/>
            <a:ext cx="476250" cy="36988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2nd</a:t>
            </a:r>
          </a:p>
        </p:txBody>
      </p:sp>
      <p:sp>
        <p:nvSpPr>
          <p:cNvPr id="14343" name="Rectangle 12">
            <a:extLst>
              <a:ext uri="{FF2B5EF4-FFF2-40B4-BE49-F238E27FC236}">
                <a16:creationId xmlns:a16="http://schemas.microsoft.com/office/drawing/2014/main" id="{93D78C01-0B1C-489D-8C36-179899853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3225" y="51054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50</a:t>
            </a:r>
          </a:p>
        </p:txBody>
      </p:sp>
      <p:sp>
        <p:nvSpPr>
          <p:cNvPr id="14344" name="Rectangle 16">
            <a:extLst>
              <a:ext uri="{FF2B5EF4-FFF2-40B4-BE49-F238E27FC236}">
                <a16:creationId xmlns:a16="http://schemas.microsoft.com/office/drawing/2014/main" id="{53619F88-1F4E-4083-8807-D4AD58E72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5775" y="50990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60</a:t>
            </a:r>
          </a:p>
        </p:txBody>
      </p:sp>
      <p:sp>
        <p:nvSpPr>
          <p:cNvPr id="14345" name="Rectangle 20">
            <a:extLst>
              <a:ext uri="{FF2B5EF4-FFF2-40B4-BE49-F238E27FC236}">
                <a16:creationId xmlns:a16="http://schemas.microsoft.com/office/drawing/2014/main" id="{665BA36E-E21D-4E41-BC8E-F90B99EE9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4497388"/>
            <a:ext cx="604838" cy="3683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3rd</a:t>
            </a:r>
          </a:p>
        </p:txBody>
      </p:sp>
      <p:sp>
        <p:nvSpPr>
          <p:cNvPr id="14346" name="Rectangle 21">
            <a:extLst>
              <a:ext uri="{FF2B5EF4-FFF2-40B4-BE49-F238E27FC236}">
                <a16:creationId xmlns:a16="http://schemas.microsoft.com/office/drawing/2014/main" id="{EDCD796B-60BE-4E87-8646-13E32243F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5825" y="4508500"/>
            <a:ext cx="458788" cy="36988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prison</a:t>
            </a:r>
          </a:p>
        </p:txBody>
      </p:sp>
      <p:sp>
        <p:nvSpPr>
          <p:cNvPr id="14347" name="Rectangle 22">
            <a:extLst>
              <a:ext uri="{FF2B5EF4-FFF2-40B4-BE49-F238E27FC236}">
                <a16:creationId xmlns:a16="http://schemas.microsoft.com/office/drawing/2014/main" id="{81F8406C-4CD9-4620-89BE-810E48A74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518025"/>
            <a:ext cx="436563" cy="3683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prison</a:t>
            </a:r>
          </a:p>
        </p:txBody>
      </p:sp>
      <p:sp>
        <p:nvSpPr>
          <p:cNvPr id="14348" name="TextBox 23">
            <a:extLst>
              <a:ext uri="{FF2B5EF4-FFF2-40B4-BE49-F238E27FC236}">
                <a16:creationId xmlns:a16="http://schemas.microsoft.com/office/drawing/2014/main" id="{DA54C7A0-9E1C-4A44-8905-E81BBD1DB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38" y="5043488"/>
            <a:ext cx="14668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Approx Date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(AD)</a:t>
            </a:r>
          </a:p>
        </p:txBody>
      </p:sp>
      <p:sp>
        <p:nvSpPr>
          <p:cNvPr id="14349" name="Rectangle 24">
            <a:extLst>
              <a:ext uri="{FF2B5EF4-FFF2-40B4-BE49-F238E27FC236}">
                <a16:creationId xmlns:a16="http://schemas.microsoft.com/office/drawing/2014/main" id="{913E7EEB-669E-4AB8-86DC-3F6B6A1E7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6738" y="50990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70</a:t>
            </a:r>
          </a:p>
        </p:txBody>
      </p:sp>
      <p:sp>
        <p:nvSpPr>
          <p:cNvPr id="14350" name="Rectangle 25">
            <a:extLst>
              <a:ext uri="{FF2B5EF4-FFF2-40B4-BE49-F238E27FC236}">
                <a16:creationId xmlns:a16="http://schemas.microsoft.com/office/drawing/2014/main" id="{E77FC350-63B7-4BF7-B692-DD82A9CDF8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9288" y="50990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80</a:t>
            </a:r>
          </a:p>
        </p:txBody>
      </p:sp>
      <p:sp>
        <p:nvSpPr>
          <p:cNvPr id="14351" name="Rectangle 26">
            <a:extLst>
              <a:ext uri="{FF2B5EF4-FFF2-40B4-BE49-F238E27FC236}">
                <a16:creationId xmlns:a16="http://schemas.microsoft.com/office/drawing/2014/main" id="{031F90E7-4EFA-44CA-A3BD-590F5D141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25" y="509905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90</a:t>
            </a:r>
          </a:p>
        </p:txBody>
      </p:sp>
      <p:sp>
        <p:nvSpPr>
          <p:cNvPr id="14352" name="TextBox 27">
            <a:extLst>
              <a:ext uri="{FF2B5EF4-FFF2-40B4-BE49-F238E27FC236}">
                <a16:creationId xmlns:a16="http://schemas.microsoft.com/office/drawing/2014/main" id="{918F891C-7BB6-43C8-A607-EEE8E957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4638" y="784225"/>
            <a:ext cx="16557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stays 3 years 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(Acts 19)</a:t>
            </a:r>
          </a:p>
        </p:txBody>
      </p:sp>
      <p:cxnSp>
        <p:nvCxnSpPr>
          <p:cNvPr id="14353" name="Straight Arrow Connector 29">
            <a:extLst>
              <a:ext uri="{FF2B5EF4-FFF2-40B4-BE49-F238E27FC236}">
                <a16:creationId xmlns:a16="http://schemas.microsoft.com/office/drawing/2014/main" id="{AD983113-74F0-4AA9-846B-925DBDDC9BF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890838" y="1862138"/>
            <a:ext cx="620712" cy="25511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4" name="TextBox 33">
            <a:extLst>
              <a:ext uri="{FF2B5EF4-FFF2-40B4-BE49-F238E27FC236}">
                <a16:creationId xmlns:a16="http://schemas.microsoft.com/office/drawing/2014/main" id="{283EE283-6499-48C4-BC57-914013F96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852488"/>
            <a:ext cx="172085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visits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Briefly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(Acts 18:19)</a:t>
            </a:r>
          </a:p>
        </p:txBody>
      </p:sp>
      <p:cxnSp>
        <p:nvCxnSpPr>
          <p:cNvPr id="14355" name="Straight Arrow Connector 35">
            <a:extLst>
              <a:ext uri="{FF2B5EF4-FFF2-40B4-BE49-F238E27FC236}">
                <a16:creationId xmlns:a16="http://schemas.microsoft.com/office/drawing/2014/main" id="{4382E7EC-6164-44DA-A42B-14486DEC9294}"/>
              </a:ext>
            </a:extLst>
          </p:cNvPr>
          <p:cNvCxnSpPr>
            <a:cxnSpLocks noChangeShapeType="1"/>
            <a:stCxn id="14354" idx="2"/>
          </p:cNvCxnSpPr>
          <p:nvPr/>
        </p:nvCxnSpPr>
        <p:spPr bwMode="auto">
          <a:xfrm>
            <a:off x="1201738" y="1930400"/>
            <a:ext cx="1169987" cy="24828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6" name="TextBox 40">
            <a:extLst>
              <a:ext uri="{FF2B5EF4-FFF2-40B4-BE49-F238E27FC236}">
                <a16:creationId xmlns:a16="http://schemas.microsoft.com/office/drawing/2014/main" id="{7B7CD3BE-033E-4B70-891B-EDC533463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706563"/>
            <a:ext cx="18176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Apollos taught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(Acts 18:24)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14357" name="Straight Arrow Connector 41">
            <a:extLst>
              <a:ext uri="{FF2B5EF4-FFF2-40B4-BE49-F238E27FC236}">
                <a16:creationId xmlns:a16="http://schemas.microsoft.com/office/drawing/2014/main" id="{F6E51FAD-1C71-4BCE-B8A6-C5E72660776E}"/>
              </a:ext>
            </a:extLst>
          </p:cNvPr>
          <p:cNvCxnSpPr>
            <a:cxnSpLocks noChangeShapeType="1"/>
            <a:stCxn id="14356" idx="2"/>
          </p:cNvCxnSpPr>
          <p:nvPr/>
        </p:nvCxnSpPr>
        <p:spPr bwMode="auto">
          <a:xfrm>
            <a:off x="2443163" y="2906713"/>
            <a:ext cx="138112" cy="15065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8" name="TextBox 45">
            <a:extLst>
              <a:ext uri="{FF2B5EF4-FFF2-40B4-BE49-F238E27FC236}">
                <a16:creationId xmlns:a16="http://schemas.microsoft.com/office/drawing/2014/main" id="{DACA89F7-1BC1-4938-91DA-AECED84A7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1775" y="885825"/>
            <a:ext cx="1817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writes letter to Ephesians</a:t>
            </a:r>
          </a:p>
        </p:txBody>
      </p:sp>
      <p:cxnSp>
        <p:nvCxnSpPr>
          <p:cNvPr id="14359" name="Straight Arrow Connector 46">
            <a:extLst>
              <a:ext uri="{FF2B5EF4-FFF2-40B4-BE49-F238E27FC236}">
                <a16:creationId xmlns:a16="http://schemas.microsoft.com/office/drawing/2014/main" id="{A5C76EAA-E00C-454B-830A-843086D745AF}"/>
              </a:ext>
            </a:extLst>
          </p:cNvPr>
          <p:cNvCxnSpPr>
            <a:cxnSpLocks noChangeShapeType="1"/>
            <a:stCxn id="14358" idx="2"/>
            <a:endCxn id="14346" idx="0"/>
          </p:cNvCxnSpPr>
          <p:nvPr/>
        </p:nvCxnSpPr>
        <p:spPr bwMode="auto">
          <a:xfrm flipH="1">
            <a:off x="3654425" y="2085975"/>
            <a:ext cx="2566988" cy="24225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0" name="TextBox 50">
            <a:extLst>
              <a:ext uri="{FF2B5EF4-FFF2-40B4-BE49-F238E27FC236}">
                <a16:creationId xmlns:a16="http://schemas.microsoft.com/office/drawing/2014/main" id="{7172BBF8-6C7A-495B-AA7C-0C7113BB5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4725" y="1938338"/>
            <a:ext cx="1819275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meets Elders</a:t>
            </a:r>
            <a:b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(Acts 20:17)</a:t>
            </a:r>
          </a:p>
        </p:txBody>
      </p:sp>
      <p:cxnSp>
        <p:nvCxnSpPr>
          <p:cNvPr id="14361" name="Straight Arrow Connector 51">
            <a:extLst>
              <a:ext uri="{FF2B5EF4-FFF2-40B4-BE49-F238E27FC236}">
                <a16:creationId xmlns:a16="http://schemas.microsoft.com/office/drawing/2014/main" id="{435361E4-9488-4138-ACE1-C8A757A2D74E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055938" y="3109913"/>
            <a:ext cx="849312" cy="130333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2" name="TextBox 63">
            <a:extLst>
              <a:ext uri="{FF2B5EF4-FFF2-40B4-BE49-F238E27FC236}">
                <a16:creationId xmlns:a16="http://schemas.microsoft.com/office/drawing/2014/main" id="{03A5F197-92EE-45EC-A9DD-B013309B9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5613" y="2695575"/>
            <a:ext cx="18176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writes to Timothy @ Ephesus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(I &amp; II Tim.)</a:t>
            </a:r>
          </a:p>
        </p:txBody>
      </p:sp>
      <p:cxnSp>
        <p:nvCxnSpPr>
          <p:cNvPr id="14363" name="Straight Arrow Connector 64">
            <a:extLst>
              <a:ext uri="{FF2B5EF4-FFF2-40B4-BE49-F238E27FC236}">
                <a16:creationId xmlns:a16="http://schemas.microsoft.com/office/drawing/2014/main" id="{3045935B-2758-4C27-A7AB-897C938284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038600" y="3367088"/>
            <a:ext cx="1592263" cy="11064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4" name="Straight Arrow Connector 67">
            <a:extLst>
              <a:ext uri="{FF2B5EF4-FFF2-40B4-BE49-F238E27FC236}">
                <a16:creationId xmlns:a16="http://schemas.microsoft.com/office/drawing/2014/main" id="{4C287623-0CF9-4C2C-9A41-EAB62581629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470400" y="3371850"/>
            <a:ext cx="1160463" cy="11017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5" name="Straight Arrow Connector 69">
            <a:extLst>
              <a:ext uri="{FF2B5EF4-FFF2-40B4-BE49-F238E27FC236}">
                <a16:creationId xmlns:a16="http://schemas.microsoft.com/office/drawing/2014/main" id="{AFFCF88D-4949-4D95-A5FC-514BFB9C730D}"/>
              </a:ext>
            </a:extLst>
          </p:cNvPr>
          <p:cNvCxnSpPr>
            <a:cxnSpLocks noChangeShapeType="1"/>
            <a:stCxn id="14366" idx="2"/>
          </p:cNvCxnSpPr>
          <p:nvPr/>
        </p:nvCxnSpPr>
        <p:spPr bwMode="auto">
          <a:xfrm flipH="1">
            <a:off x="7921625" y="2744788"/>
            <a:ext cx="257175" cy="1728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6" name="TextBox 70">
            <a:extLst>
              <a:ext uri="{FF2B5EF4-FFF2-40B4-BE49-F238E27FC236}">
                <a16:creationId xmlns:a16="http://schemas.microsoft.com/office/drawing/2014/main" id="{B73A6695-C17B-421B-9F17-D87FADA46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213" y="1544638"/>
            <a:ext cx="1779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John writes to Ephesus</a:t>
            </a:r>
            <a:b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(Rev 2:1)</a:t>
            </a:r>
          </a:p>
        </p:txBody>
      </p:sp>
      <p:sp>
        <p:nvSpPr>
          <p:cNvPr id="14367" name="TextBox 76">
            <a:extLst>
              <a:ext uri="{FF2B5EF4-FFF2-40B4-BE49-F238E27FC236}">
                <a16:creationId xmlns:a16="http://schemas.microsoft.com/office/drawing/2014/main" id="{A49C1CDD-5A5A-48B1-A1AC-A2D82516D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" y="5821363"/>
            <a:ext cx="1479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Age of the </a:t>
            </a:r>
            <a:b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Eph. church</a:t>
            </a:r>
          </a:p>
        </p:txBody>
      </p:sp>
      <p:sp>
        <p:nvSpPr>
          <p:cNvPr id="14368" name="Rectangle 90">
            <a:extLst>
              <a:ext uri="{FF2B5EF4-FFF2-40B4-BE49-F238E27FC236}">
                <a16:creationId xmlns:a16="http://schemas.microsoft.com/office/drawing/2014/main" id="{0B2D89ED-C264-48AA-BC49-5AF3BDBB9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961063"/>
            <a:ext cx="477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4369" name="Rectangle 93">
            <a:extLst>
              <a:ext uri="{FF2B5EF4-FFF2-40B4-BE49-F238E27FC236}">
                <a16:creationId xmlns:a16="http://schemas.microsoft.com/office/drawing/2014/main" id="{B34374DC-5132-462A-8CBA-CD738BC77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9213" y="5953125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40</a:t>
            </a:r>
          </a:p>
        </p:txBody>
      </p:sp>
      <p:sp>
        <p:nvSpPr>
          <p:cNvPr id="14370" name="Rectangle 96">
            <a:extLst>
              <a:ext uri="{FF2B5EF4-FFF2-40B4-BE49-F238E27FC236}">
                <a16:creationId xmlns:a16="http://schemas.microsoft.com/office/drawing/2014/main" id="{C874B8CD-760B-4406-8287-C074C1BE4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953125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</a:p>
        </p:txBody>
      </p:sp>
      <p:sp>
        <p:nvSpPr>
          <p:cNvPr id="14371" name="Rectangle 100">
            <a:extLst>
              <a:ext uri="{FF2B5EF4-FFF2-40B4-BE49-F238E27FC236}">
                <a16:creationId xmlns:a16="http://schemas.microsoft.com/office/drawing/2014/main" id="{2939B724-B4B8-44B2-8616-88B5E3B06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953125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</a:p>
        </p:txBody>
      </p:sp>
      <p:sp>
        <p:nvSpPr>
          <p:cNvPr id="14372" name="Rectangle 101">
            <a:extLst>
              <a:ext uri="{FF2B5EF4-FFF2-40B4-BE49-F238E27FC236}">
                <a16:creationId xmlns:a16="http://schemas.microsoft.com/office/drawing/2014/main" id="{CE0AA210-D9BA-43EB-9061-EAA74B07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954713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3-5</a:t>
            </a:r>
          </a:p>
        </p:txBody>
      </p:sp>
      <p:sp>
        <p:nvSpPr>
          <p:cNvPr id="14373" name="Rectangle 102">
            <a:extLst>
              <a:ext uri="{FF2B5EF4-FFF2-40B4-BE49-F238E27FC236}">
                <a16:creationId xmlns:a16="http://schemas.microsoft.com/office/drawing/2014/main" id="{16612C90-7FE4-474F-B328-D8F205708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475" y="5953125"/>
            <a:ext cx="477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1801</Words>
  <Application>Microsoft Office PowerPoint</Application>
  <PresentationFormat>On-screen Show (4:3)</PresentationFormat>
  <Paragraphs>234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Pulse</vt:lpstr>
      <vt:lpstr>Microsoft Word Picture</vt:lpstr>
      <vt:lpstr>Bitmap Image</vt:lpstr>
      <vt:lpstr>I &amp; II Timothy</vt:lpstr>
      <vt:lpstr>Pre-Class Work</vt:lpstr>
      <vt:lpstr>The Epistles to Timothy January 5 – February 16, 2020 </vt:lpstr>
      <vt:lpstr>Expectations</vt:lpstr>
      <vt:lpstr>Lesson 1 Objectives (at the end of the class period the student will be able to…)</vt:lpstr>
      <vt:lpstr>A Brief “Life of Paul”</vt:lpstr>
      <vt:lpstr>PowerPoint Presentation</vt:lpstr>
      <vt:lpstr>Paul’s Second Journey</vt:lpstr>
      <vt:lpstr>Timeline of the Church at Ephesus</vt:lpstr>
      <vt:lpstr>PowerPoint Presentation</vt:lpstr>
      <vt:lpstr>Lesson 1 Objectives (at the end of the class period the student will be able to…)</vt:lpstr>
      <vt:lpstr>Themes in I &amp; II Timothy</vt:lpstr>
      <vt:lpstr>Themes in I &amp; II Timothy</vt:lpstr>
      <vt:lpstr>Goals of the Course</vt:lpstr>
      <vt:lpstr>Themes &amp; Goals</vt:lpstr>
      <vt:lpstr>Chapter Content</vt:lpstr>
      <vt:lpstr>Lesson 1 Objectives (at the end of the class period the student will be able to…)</vt:lpstr>
      <vt:lpstr>The Epistles to Timothy January 5 – February 16, 2020 </vt:lpstr>
      <vt:lpstr>Timothy &amp; Titus Quiz 1</vt:lpstr>
      <vt:lpstr>Timothy &amp; Titus Quiz 1</vt:lpstr>
      <vt:lpstr>Lesson 1 Objectives (at the end of the class period the student will be able to…)</vt:lpstr>
      <vt:lpstr>Themes &amp; Goals</vt:lpstr>
      <vt:lpstr>Chapter Content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&amp; II Timothy</dc:title>
  <dc:creator>Robert Haynes</dc:creator>
  <cp:lastModifiedBy>Robert Haynes</cp:lastModifiedBy>
  <cp:revision>1</cp:revision>
  <dcterms:created xsi:type="dcterms:W3CDTF">2020-01-10T23:00:47Z</dcterms:created>
  <dcterms:modified xsi:type="dcterms:W3CDTF">2020-01-10T23:01:22Z</dcterms:modified>
</cp:coreProperties>
</file>