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78" r:id="rId2"/>
    <p:sldId id="279" r:id="rId3"/>
    <p:sldId id="381" r:id="rId4"/>
    <p:sldId id="282" r:id="rId5"/>
    <p:sldId id="338" r:id="rId6"/>
    <p:sldId id="380" r:id="rId7"/>
    <p:sldId id="382" r:id="rId8"/>
    <p:sldId id="383" r:id="rId9"/>
    <p:sldId id="384" r:id="rId10"/>
    <p:sldId id="385" r:id="rId11"/>
    <p:sldId id="263" r:id="rId12"/>
    <p:sldId id="386" r:id="rId13"/>
    <p:sldId id="387" r:id="rId14"/>
    <p:sldId id="258" r:id="rId15"/>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521415D9-36F7-43E2-AB2F-B90AF26B5E84}">
      <p14:sectionLst xmlns:p14="http://schemas.microsoft.com/office/powerpoint/2010/main">
        <p14:section name="Theme" id="{58843C93-21F7-40F9-834B-40BF21AEB2E5}">
          <p14:sldIdLst>
            <p14:sldId id="278"/>
            <p14:sldId id="279"/>
            <p14:sldId id="381"/>
            <p14:sldId id="282"/>
            <p14:sldId id="338"/>
            <p14:sldId id="380"/>
            <p14:sldId id="382"/>
            <p14:sldId id="383"/>
            <p14:sldId id="384"/>
            <p14:sldId id="385"/>
            <p14:sldId id="263"/>
            <p14:sldId id="386"/>
            <p14:sldId id="38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p:restoredTop sz="94706"/>
  </p:normalViewPr>
  <p:slideViewPr>
    <p:cSldViewPr snapToGrid="0" snapToObjects="1">
      <p:cViewPr varScale="1">
        <p:scale>
          <a:sx n="98" d="100"/>
          <a:sy n="98" d="100"/>
        </p:scale>
        <p:origin x="946" y="82"/>
      </p:cViewPr>
      <p:guideLst/>
    </p:cSldViewPr>
  </p:slideViewPr>
  <p:notesTextViewPr>
    <p:cViewPr>
      <p:scale>
        <a:sx n="3" d="2"/>
        <a:sy n="3" d="2"/>
      </p:scale>
      <p:origin x="0" y="0"/>
    </p:cViewPr>
  </p:notesTextViewPr>
  <p:sorterViewPr>
    <p:cViewPr varScale="1">
      <p:scale>
        <a:sx n="1" d="1"/>
        <a:sy n="1" d="1"/>
      </p:scale>
      <p:origin x="0" y="-57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D9176-B576-6D44-816F-5F6F19428B23}" type="datetimeFigureOut">
              <a:rPr lang="en-US" smtClean="0"/>
              <a:t>2/16/2020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00939-A642-AA49-B169-49634F53D382}" type="slidenum">
              <a:rPr lang="en-US" smtClean="0"/>
              <a:t>‹#›</a:t>
            </a:fld>
            <a:endParaRPr lang="en-US"/>
          </a:p>
        </p:txBody>
      </p:sp>
    </p:spTree>
    <p:extLst>
      <p:ext uri="{BB962C8B-B14F-4D97-AF65-F5344CB8AC3E}">
        <p14:creationId xmlns:p14="http://schemas.microsoft.com/office/powerpoint/2010/main" val="127102556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92458E-0319-7240-A94D-790FAD4B5D3E}"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2458E-0319-7240-A94D-790FAD4B5D3E}"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2458E-0319-7240-A94D-790FAD4B5D3E}"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3F8C8F"/>
                </a:solidFill>
                <a:latin typeface="Calibri" charset="0"/>
                <a:ea typeface="Calibri" charset="0"/>
                <a:cs typeface="Calibri"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lvl1pPr>
            <a:lvl2pPr>
              <a:defRPr sz="28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692458E-0319-7240-A94D-790FAD4B5D3E}"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92458E-0319-7240-A94D-790FAD4B5D3E}"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92458E-0319-7240-A94D-790FAD4B5D3E}"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92458E-0319-7240-A94D-790FAD4B5D3E}" type="datetimeFigureOut">
              <a:rPr lang="en-US" smtClean="0"/>
              <a:t>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92458E-0319-7240-A94D-790FAD4B5D3E}" type="datetimeFigureOut">
              <a:rPr lang="en-US" smtClean="0"/>
              <a:t>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2458E-0319-7240-A94D-790FAD4B5D3E}" type="datetimeFigureOut">
              <a:rPr lang="en-US" smtClean="0"/>
              <a:t>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692458E-0319-7240-A94D-790FAD4B5D3E}"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692458E-0319-7240-A94D-790FAD4B5D3E}"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D71B8-16E5-6F45-9641-3A52084D1388}" type="slidenum">
              <a:rPr lang="en-US" smtClean="0"/>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692458E-0319-7240-A94D-790FAD4B5D3E}" type="datetimeFigureOut">
              <a:rPr lang="en-US" smtClean="0"/>
              <a:t>2/16/2020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10D71B8-16E5-6F45-9641-3A52084D1388}" type="slidenum">
              <a:rPr lang="en-US" smtClean="0"/>
              <a:t>‹#›</a:t>
            </a:fld>
            <a:endParaRPr lang="en-US"/>
          </a:p>
        </p:txBody>
      </p:sp>
    </p:spTree>
    <p:extLst>
      <p:ext uri="{BB962C8B-B14F-4D97-AF65-F5344CB8AC3E}">
        <p14:creationId xmlns:p14="http://schemas.microsoft.com/office/powerpoint/2010/main" val="768454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 God Be The Glory</a:t>
            </a: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382157703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14:8-9</a:t>
            </a:r>
          </a:p>
        </p:txBody>
      </p:sp>
      <p:sp>
        <p:nvSpPr>
          <p:cNvPr id="4099" name="Rectangle 4"/>
          <p:cNvSpPr>
            <a:spLocks noGrp="1" noChangeArrowheads="1"/>
          </p:cNvSpPr>
          <p:nvPr>
            <p:ph sz="half" idx="1"/>
          </p:nvPr>
        </p:nvSpPr>
        <p:spPr>
          <a:xfrm>
            <a:off x="617414" y="1885950"/>
            <a:ext cx="7737231" cy="3829050"/>
          </a:xfrm>
        </p:spPr>
        <p:txBody>
          <a:bodyPr>
            <a:normAutofit/>
          </a:bodyPr>
          <a:lstStyle/>
          <a:p>
            <a:pPr marL="285750" marR="0" indent="0" algn="ctr">
              <a:spcBef>
                <a:spcPts val="0"/>
              </a:spcBef>
              <a:spcAft>
                <a:spcPts val="0"/>
              </a:spcAft>
              <a:buNone/>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8 </a:t>
            </a:r>
            <a:r>
              <a:rPr lang="en-US" sz="3200" i="1" dirty="0">
                <a:latin typeface="Calibri" panose="020F0502020204030204" pitchFamily="34" charset="0"/>
                <a:ea typeface="Calibri" panose="020F0502020204030204" pitchFamily="34" charset="0"/>
                <a:cs typeface="Times New Roman" panose="02020603050405020304" pitchFamily="18" charset="0"/>
              </a:rPr>
              <a:t>For if we live, we live to the Lord, and if we die, we die to the Lord. So then, whether we live or whether we die, we are the Lord's.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9 </a:t>
            </a:r>
            <a:r>
              <a:rPr lang="en-US" sz="3200" i="1" dirty="0">
                <a:latin typeface="Calibri" panose="020F0502020204030204" pitchFamily="34" charset="0"/>
                <a:ea typeface="Calibri" panose="020F0502020204030204" pitchFamily="34" charset="0"/>
                <a:cs typeface="Times New Roman" panose="02020603050405020304" pitchFamily="18" charset="0"/>
              </a:rPr>
              <a:t>For to this end Christ died and lived again, that he might be Lord both of the dead and of the living.</a:t>
            </a:r>
            <a:endParaRPr lang="en-US" sz="28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An All Important Principle</a:t>
            </a:r>
          </a:p>
        </p:txBody>
      </p:sp>
    </p:spTree>
    <p:extLst>
      <p:ext uri="{BB962C8B-B14F-4D97-AF65-F5344CB8AC3E}">
        <p14:creationId xmlns:p14="http://schemas.microsoft.com/office/powerpoint/2010/main" val="6525504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D33C-1D98-4EA2-91C7-FDE4CEEFC31C}"/>
              </a:ext>
            </a:extLst>
          </p:cNvPr>
          <p:cNvSpPr>
            <a:spLocks noGrp="1"/>
          </p:cNvSpPr>
          <p:nvPr>
            <p:ph type="title"/>
          </p:nvPr>
        </p:nvSpPr>
        <p:spPr>
          <a:xfrm>
            <a:off x="628650" y="151818"/>
            <a:ext cx="7886700" cy="1104636"/>
          </a:xfrm>
        </p:spPr>
        <p:txBody>
          <a:bodyPr>
            <a:noAutofit/>
          </a:bodyPr>
          <a:lstStyle/>
          <a:p>
            <a:pPr algn="ctr"/>
            <a:r>
              <a:rPr lang="en-US" sz="4000" b="1" dirty="0">
                <a:solidFill>
                  <a:schemeClr val="accent6">
                    <a:lumMod val="50000"/>
                  </a:schemeClr>
                </a:solidFill>
              </a:rPr>
              <a:t>Romans 14:1 – 15:7</a:t>
            </a:r>
            <a:br>
              <a:rPr lang="en-US" sz="4000" b="1" dirty="0">
                <a:solidFill>
                  <a:schemeClr val="accent6">
                    <a:lumMod val="50000"/>
                  </a:schemeClr>
                </a:solidFill>
              </a:rPr>
            </a:br>
            <a:r>
              <a:rPr lang="en-US" sz="4000" b="1" dirty="0">
                <a:solidFill>
                  <a:schemeClr val="accent6">
                    <a:lumMod val="50000"/>
                  </a:schemeClr>
                </a:solidFill>
              </a:rPr>
              <a:t>Commands and Principles</a:t>
            </a:r>
          </a:p>
        </p:txBody>
      </p:sp>
      <p:sp>
        <p:nvSpPr>
          <p:cNvPr id="3" name="Content Placeholder 2">
            <a:extLst>
              <a:ext uri="{FF2B5EF4-FFF2-40B4-BE49-F238E27FC236}">
                <a16:creationId xmlns:a16="http://schemas.microsoft.com/office/drawing/2014/main" id="{EC5D1EBB-6D9C-4DA5-98F6-71B6451365A7}"/>
              </a:ext>
            </a:extLst>
          </p:cNvPr>
          <p:cNvSpPr>
            <a:spLocks noGrp="1"/>
          </p:cNvSpPr>
          <p:nvPr>
            <p:ph idx="1"/>
          </p:nvPr>
        </p:nvSpPr>
        <p:spPr>
          <a:xfrm>
            <a:off x="359508" y="1521354"/>
            <a:ext cx="8550030" cy="4041828"/>
          </a:xfrm>
        </p:spPr>
        <p:txBody>
          <a:bodyPr>
            <a:normAutofit/>
          </a:bodyPr>
          <a:lstStyle/>
          <a:p>
            <a:pPr lvl="0"/>
            <a:r>
              <a:rPr lang="en-US" sz="2800" dirty="0"/>
              <a:t>Welcome those who disagree with us – 14:1,3; 15:1,7</a:t>
            </a:r>
          </a:p>
          <a:p>
            <a:pPr lvl="0"/>
            <a:r>
              <a:rPr lang="en-US" sz="2800" dirty="0"/>
              <a:t>Avoid ungodly judgment – 14:3-4, 10-11</a:t>
            </a:r>
          </a:p>
          <a:p>
            <a:pPr lvl="0"/>
            <a:r>
              <a:rPr lang="en-US" sz="2800" dirty="0"/>
              <a:t>Never be a </a:t>
            </a:r>
            <a:r>
              <a:rPr lang="en-US" sz="2800" dirty="0" err="1"/>
              <a:t>stumblingblock</a:t>
            </a:r>
            <a:r>
              <a:rPr lang="en-US" sz="2800" dirty="0"/>
              <a:t> to others – 14:13-15, 20; 15:2-3</a:t>
            </a:r>
          </a:p>
          <a:p>
            <a:pPr lvl="0"/>
            <a:r>
              <a:rPr lang="en-US" sz="2800" dirty="0"/>
              <a:t>Pursue godly results – 14:16-19</a:t>
            </a:r>
          </a:p>
          <a:p>
            <a:pPr lvl="0"/>
            <a:r>
              <a:rPr lang="en-US" sz="2800" dirty="0"/>
              <a:t>Look to the Scriptures for encouragement and guidance – 15:4</a:t>
            </a:r>
          </a:p>
          <a:p>
            <a:endParaRPr lang="en-US" dirty="0"/>
          </a:p>
          <a:p>
            <a:endParaRPr lang="en-US" dirty="0"/>
          </a:p>
        </p:txBody>
      </p:sp>
    </p:spTree>
    <p:extLst>
      <p:ext uri="{BB962C8B-B14F-4D97-AF65-F5344CB8AC3E}">
        <p14:creationId xmlns:p14="http://schemas.microsoft.com/office/powerpoint/2010/main" val="23192935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D33C-1D98-4EA2-91C7-FDE4CEEFC31C}"/>
              </a:ext>
            </a:extLst>
          </p:cNvPr>
          <p:cNvSpPr>
            <a:spLocks noGrp="1"/>
          </p:cNvSpPr>
          <p:nvPr>
            <p:ph type="title"/>
          </p:nvPr>
        </p:nvSpPr>
        <p:spPr>
          <a:xfrm>
            <a:off x="628650" y="151818"/>
            <a:ext cx="7886700" cy="1104636"/>
          </a:xfrm>
        </p:spPr>
        <p:txBody>
          <a:bodyPr>
            <a:noAutofit/>
          </a:bodyPr>
          <a:lstStyle/>
          <a:p>
            <a:pPr algn="ctr"/>
            <a:r>
              <a:rPr lang="en-US" sz="4000" b="1" dirty="0">
                <a:solidFill>
                  <a:schemeClr val="accent6">
                    <a:lumMod val="50000"/>
                  </a:schemeClr>
                </a:solidFill>
              </a:rPr>
              <a:t>Romans 14:1 – 15:7</a:t>
            </a:r>
            <a:br>
              <a:rPr lang="en-US" sz="4000" b="1" dirty="0">
                <a:solidFill>
                  <a:schemeClr val="accent6">
                    <a:lumMod val="50000"/>
                  </a:schemeClr>
                </a:solidFill>
              </a:rPr>
            </a:br>
            <a:r>
              <a:rPr lang="en-US" sz="4000" b="1" dirty="0">
                <a:solidFill>
                  <a:schemeClr val="accent6">
                    <a:lumMod val="50000"/>
                  </a:schemeClr>
                </a:solidFill>
              </a:rPr>
              <a:t>A Required Personal Standard</a:t>
            </a:r>
          </a:p>
        </p:txBody>
      </p:sp>
      <p:sp>
        <p:nvSpPr>
          <p:cNvPr id="3" name="Content Placeholder 2">
            <a:extLst>
              <a:ext uri="{FF2B5EF4-FFF2-40B4-BE49-F238E27FC236}">
                <a16:creationId xmlns:a16="http://schemas.microsoft.com/office/drawing/2014/main" id="{EC5D1EBB-6D9C-4DA5-98F6-71B6451365A7}"/>
              </a:ext>
            </a:extLst>
          </p:cNvPr>
          <p:cNvSpPr>
            <a:spLocks noGrp="1"/>
          </p:cNvSpPr>
          <p:nvPr>
            <p:ph idx="1"/>
          </p:nvPr>
        </p:nvSpPr>
        <p:spPr>
          <a:xfrm>
            <a:off x="540811" y="1560749"/>
            <a:ext cx="8327292" cy="4041828"/>
          </a:xfrm>
        </p:spPr>
        <p:txBody>
          <a:bodyPr>
            <a:normAutofit/>
          </a:bodyPr>
          <a:lstStyle/>
          <a:p>
            <a:pPr marL="342900" marR="0" lvl="0" indent="-342900">
              <a:spcBef>
                <a:spcPts val="0"/>
              </a:spcBef>
              <a:spcAft>
                <a:spcPts val="0"/>
              </a:spcAft>
              <a:buFont typeface="Wingdings" panose="05000000000000000000" pitchFamily="2" charset="2"/>
              <a:buChar char=""/>
              <a:tabLst>
                <a:tab pos="457200" algn="l"/>
              </a:tabLst>
            </a:pPr>
            <a:r>
              <a:rPr lang="en-US" sz="2800" dirty="0">
                <a:latin typeface="Calibri" panose="020F0502020204030204" pitchFamily="34" charset="0"/>
                <a:ea typeface="Calibri" panose="020F0502020204030204" pitchFamily="34" charset="0"/>
                <a:cs typeface="Times New Roman" panose="02020603050405020304" pitchFamily="18" charset="0"/>
              </a:rPr>
              <a:t>Romans 14:5, 23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Each one should be fully convinced in his own mind (vs. 5); for whatever does not proceed from faith is sin (vs. 23).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2800" dirty="0">
                <a:latin typeface="Calibri" panose="020F0502020204030204" pitchFamily="34" charset="0"/>
                <a:ea typeface="Calibri" panose="020F0502020204030204" pitchFamily="34" charset="0"/>
                <a:cs typeface="Times New Roman" panose="02020603050405020304" pitchFamily="18" charset="0"/>
              </a:rPr>
              <a:t>Romans 14:12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2860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Remember, we each will give an account to God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9585768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D33C-1D98-4EA2-91C7-FDE4CEEFC31C}"/>
              </a:ext>
            </a:extLst>
          </p:cNvPr>
          <p:cNvSpPr>
            <a:spLocks noGrp="1"/>
          </p:cNvSpPr>
          <p:nvPr>
            <p:ph type="title"/>
          </p:nvPr>
        </p:nvSpPr>
        <p:spPr>
          <a:xfrm>
            <a:off x="628650" y="151818"/>
            <a:ext cx="7886700" cy="1104636"/>
          </a:xfrm>
        </p:spPr>
        <p:txBody>
          <a:bodyPr>
            <a:noAutofit/>
          </a:bodyPr>
          <a:lstStyle/>
          <a:p>
            <a:pPr algn="ctr"/>
            <a:r>
              <a:rPr lang="en-US" sz="4000" b="1" dirty="0">
                <a:solidFill>
                  <a:schemeClr val="accent6">
                    <a:lumMod val="50000"/>
                  </a:schemeClr>
                </a:solidFill>
              </a:rPr>
              <a:t>Romans 14:1 – 15:7</a:t>
            </a:r>
            <a:br>
              <a:rPr lang="en-US" sz="4000" b="1" dirty="0">
                <a:solidFill>
                  <a:schemeClr val="accent6">
                    <a:lumMod val="50000"/>
                  </a:schemeClr>
                </a:solidFill>
              </a:rPr>
            </a:br>
            <a:r>
              <a:rPr lang="en-US" sz="4000" b="1" dirty="0">
                <a:solidFill>
                  <a:schemeClr val="accent6">
                    <a:lumMod val="50000"/>
                  </a:schemeClr>
                </a:solidFill>
              </a:rPr>
              <a:t>Practical Applications</a:t>
            </a:r>
          </a:p>
        </p:txBody>
      </p:sp>
      <p:sp>
        <p:nvSpPr>
          <p:cNvPr id="3" name="Content Placeholder 2">
            <a:extLst>
              <a:ext uri="{FF2B5EF4-FFF2-40B4-BE49-F238E27FC236}">
                <a16:creationId xmlns:a16="http://schemas.microsoft.com/office/drawing/2014/main" id="{EC5D1EBB-6D9C-4DA5-98F6-71B6451365A7}"/>
              </a:ext>
            </a:extLst>
          </p:cNvPr>
          <p:cNvSpPr>
            <a:spLocks noGrp="1"/>
          </p:cNvSpPr>
          <p:nvPr>
            <p:ph idx="1"/>
          </p:nvPr>
        </p:nvSpPr>
        <p:spPr>
          <a:xfrm>
            <a:off x="236483" y="1347952"/>
            <a:ext cx="8673055" cy="4215230"/>
          </a:xfrm>
        </p:spPr>
        <p:txBody>
          <a:bodyPr>
            <a:normAutofit lnSpcReduction="10000"/>
          </a:bodyPr>
          <a:lstStyle/>
          <a:p>
            <a:pPr lvl="0"/>
            <a:r>
              <a:rPr lang="en-US" sz="2800" dirty="0"/>
              <a:t>When a practice does not involve the whole group even if we are together – 14:12</a:t>
            </a:r>
          </a:p>
          <a:p>
            <a:pPr lvl="0"/>
            <a:r>
              <a:rPr lang="en-US" sz="2800" dirty="0"/>
              <a:t>When addressing a difficult passage with no consensus</a:t>
            </a:r>
          </a:p>
          <a:p>
            <a:pPr lvl="0"/>
            <a:r>
              <a:rPr lang="en-US" sz="2800" dirty="0"/>
              <a:t>When dealing with topics not directly addressed in Scripture</a:t>
            </a:r>
          </a:p>
          <a:p>
            <a:pPr lvl="0"/>
            <a:r>
              <a:rPr lang="en-US" sz="2800" dirty="0"/>
              <a:t>When dealing with a subject that requires a great deal of judgment in application</a:t>
            </a:r>
          </a:p>
          <a:p>
            <a:pPr lvl="0"/>
            <a:r>
              <a:rPr lang="en-US" sz="2800" dirty="0"/>
              <a:t>Avoid disruptive teaching or acts</a:t>
            </a:r>
          </a:p>
          <a:p>
            <a:pPr lvl="0"/>
            <a:r>
              <a:rPr lang="en-US" sz="2800" dirty="0"/>
              <a:t>Use the principles of this passage to create opportunities to move closer to the truth and to one another</a:t>
            </a:r>
          </a:p>
          <a:p>
            <a:endParaRPr lang="en-US" dirty="0"/>
          </a:p>
          <a:p>
            <a:endParaRPr lang="en-US" dirty="0"/>
          </a:p>
        </p:txBody>
      </p:sp>
    </p:spTree>
    <p:extLst>
      <p:ext uri="{BB962C8B-B14F-4D97-AF65-F5344CB8AC3E}">
        <p14:creationId xmlns:p14="http://schemas.microsoft.com/office/powerpoint/2010/main" val="26345345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 God Be The Glory</a:t>
            </a:r>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10676701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5715000"/>
          </a:xfrm>
          <a:prstGeom prst="rect">
            <a:avLst/>
          </a:prstGeom>
        </p:spPr>
      </p:pic>
      <p:sp>
        <p:nvSpPr>
          <p:cNvPr id="6" name="Content Placeholder 5"/>
          <p:cNvSpPr>
            <a:spLocks noGrp="1"/>
          </p:cNvSpPr>
          <p:nvPr>
            <p:ph idx="1"/>
          </p:nvPr>
        </p:nvSpPr>
        <p:spPr>
          <a:xfrm>
            <a:off x="628650" y="1140312"/>
            <a:ext cx="7886700" cy="3087443"/>
          </a:xfrm>
          <a:solidFill>
            <a:schemeClr val="bg1">
              <a:alpha val="89000"/>
            </a:schemeClr>
          </a:solidFill>
        </p:spPr>
        <p:txBody>
          <a:bodyPr>
            <a:noAutofit/>
          </a:bodyPr>
          <a:lstStyle/>
          <a:p>
            <a:pPr marL="0" indent="0" algn="ctr">
              <a:buNone/>
            </a:pPr>
            <a:endParaRPr lang="en-US" sz="1400" dirty="0"/>
          </a:p>
          <a:p>
            <a:pPr marL="0" indent="0" algn="ctr">
              <a:buNone/>
            </a:pPr>
            <a:r>
              <a:rPr lang="en-US" sz="2800" dirty="0"/>
              <a:t>“Whether, then, you eat or drink or whatever you do,</a:t>
            </a:r>
            <a:br>
              <a:rPr lang="en-US" sz="2800" dirty="0"/>
            </a:br>
            <a:r>
              <a:rPr lang="en-US" sz="2800" dirty="0"/>
              <a:t> </a:t>
            </a:r>
            <a:r>
              <a:rPr lang="en-US" sz="2800" b="1" dirty="0"/>
              <a:t>do all to the glory of God.</a:t>
            </a:r>
            <a:r>
              <a:rPr lang="en-US" sz="2800" dirty="0"/>
              <a:t>” (1 Corinthians 10:31)</a:t>
            </a:r>
          </a:p>
          <a:p>
            <a:pPr marL="0" indent="0" algn="ctr">
              <a:buNone/>
            </a:pPr>
            <a:r>
              <a:rPr lang="en-US" sz="2800" dirty="0"/>
              <a:t> </a:t>
            </a:r>
          </a:p>
          <a:p>
            <a:pPr marL="0" indent="0" algn="ctr">
              <a:buNone/>
            </a:pPr>
            <a:r>
              <a:rPr lang="en-US" sz="2800" dirty="0"/>
              <a:t>“For from Him and through Him and to Him are all things. </a:t>
            </a:r>
            <a:r>
              <a:rPr lang="en-US" sz="2800" b="1" dirty="0"/>
              <a:t>To Him </a:t>
            </a:r>
            <a:r>
              <a:rPr lang="en-US" sz="2800" b="1" i="1" dirty="0"/>
              <a:t>be</a:t>
            </a:r>
            <a:r>
              <a:rPr lang="en-US" sz="2800" b="1" dirty="0"/>
              <a:t> the glory forever. Amen.</a:t>
            </a:r>
            <a:r>
              <a:rPr lang="en-US" sz="2800" dirty="0"/>
              <a:t>” </a:t>
            </a:r>
            <a:br>
              <a:rPr lang="en-US" sz="2800" dirty="0"/>
            </a:br>
            <a:r>
              <a:rPr lang="en-US" sz="2800" dirty="0"/>
              <a:t>(Romans 11:36)</a:t>
            </a:r>
          </a:p>
        </p:txBody>
      </p:sp>
    </p:spTree>
    <p:extLst>
      <p:ext uri="{BB962C8B-B14F-4D97-AF65-F5344CB8AC3E}">
        <p14:creationId xmlns:p14="http://schemas.microsoft.com/office/powerpoint/2010/main" val="18265412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dissolv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11:33-35</a:t>
            </a:r>
          </a:p>
        </p:txBody>
      </p:sp>
      <p:sp>
        <p:nvSpPr>
          <p:cNvPr id="4099" name="Rectangle 4"/>
          <p:cNvSpPr>
            <a:spLocks noGrp="1" noChangeArrowheads="1"/>
          </p:cNvSpPr>
          <p:nvPr>
            <p:ph sz="half" idx="1"/>
          </p:nvPr>
        </p:nvSpPr>
        <p:spPr>
          <a:xfrm>
            <a:off x="703384" y="1630612"/>
            <a:ext cx="7737231" cy="3928123"/>
          </a:xfrm>
        </p:spPr>
        <p:txBody>
          <a:bodyPr>
            <a:normAutofit/>
          </a:bodyPr>
          <a:lstStyle/>
          <a:p>
            <a:pPr marL="285750" marR="0" indent="0" algn="ctr">
              <a:spcBef>
                <a:spcPts val="0"/>
              </a:spcBef>
              <a:spcAft>
                <a:spcPts val="0"/>
              </a:spcAft>
              <a:buNone/>
            </a:pPr>
            <a:r>
              <a:rPr lang="en-US" sz="2800" b="1" i="1" baseline="30000" dirty="0">
                <a:latin typeface="Calibri" panose="020F0502020204030204" pitchFamily="34" charset="0"/>
                <a:ea typeface="Calibri" panose="020F0502020204030204" pitchFamily="34" charset="0"/>
                <a:cs typeface="Times New Roman" panose="02020603050405020304" pitchFamily="18" charset="0"/>
              </a:rPr>
              <a:t>33 </a:t>
            </a:r>
            <a:r>
              <a:rPr lang="en-US" sz="2800" i="1" dirty="0">
                <a:latin typeface="Calibri" panose="020F0502020204030204" pitchFamily="34" charset="0"/>
                <a:ea typeface="Calibri" panose="020F0502020204030204" pitchFamily="34" charset="0"/>
                <a:cs typeface="Times New Roman" panose="02020603050405020304" pitchFamily="18" charset="0"/>
              </a:rPr>
              <a:t>Oh, the depth of the riches and wisdom and knowledge of God! How unsearchable are his judgments and how inscrutable his ways!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2800" b="1" i="1" baseline="30000" dirty="0">
                <a:latin typeface="Calibri" panose="020F0502020204030204" pitchFamily="34" charset="0"/>
                <a:ea typeface="Calibri" panose="020F0502020204030204" pitchFamily="34" charset="0"/>
                <a:cs typeface="Times New Roman" panose="02020603050405020304" pitchFamily="18" charset="0"/>
              </a:rPr>
              <a:t>34 </a:t>
            </a:r>
            <a:r>
              <a:rPr lang="en-US" sz="2800" i="1" dirty="0">
                <a:latin typeface="Calibri" panose="020F0502020204030204" pitchFamily="34" charset="0"/>
                <a:ea typeface="Calibri" panose="020F0502020204030204" pitchFamily="34" charset="0"/>
                <a:cs typeface="Times New Roman" panose="02020603050405020304" pitchFamily="18" charset="0"/>
              </a:rPr>
              <a:t>“For who has known the mind of the Lord,</a:t>
            </a:r>
            <a:br>
              <a:rPr lang="en-US" sz="2800" i="1" dirty="0">
                <a:latin typeface="Calibri" panose="020F0502020204030204" pitchFamily="34" charset="0"/>
                <a:ea typeface="Calibri" panose="020F0502020204030204" pitchFamily="34" charset="0"/>
                <a:cs typeface="Times New Roman" panose="02020603050405020304" pitchFamily="18" charset="0"/>
              </a:rPr>
            </a:br>
            <a:r>
              <a:rPr lang="en-US" sz="2800" i="1" dirty="0">
                <a:latin typeface="Calibri" panose="020F0502020204030204" pitchFamily="34" charset="0"/>
                <a:ea typeface="Calibri" panose="020F0502020204030204" pitchFamily="34" charset="0"/>
                <a:cs typeface="Times New Roman" panose="02020603050405020304" pitchFamily="18" charset="0"/>
              </a:rPr>
              <a:t>    or who has been his counselor?”</a:t>
            </a:r>
            <a:br>
              <a:rPr lang="en-US" sz="2800" i="1" dirty="0">
                <a:latin typeface="Calibri" panose="020F0502020204030204" pitchFamily="34" charset="0"/>
                <a:ea typeface="Calibri" panose="020F0502020204030204" pitchFamily="34" charset="0"/>
                <a:cs typeface="Times New Roman" panose="02020603050405020304" pitchFamily="18" charset="0"/>
              </a:rPr>
            </a:br>
            <a:r>
              <a:rPr lang="en-US" sz="2800" b="1" i="1" baseline="30000" dirty="0">
                <a:latin typeface="Calibri" panose="020F0502020204030204" pitchFamily="34" charset="0"/>
                <a:ea typeface="Calibri" panose="020F0502020204030204" pitchFamily="34" charset="0"/>
                <a:cs typeface="Times New Roman" panose="02020603050405020304" pitchFamily="18" charset="0"/>
              </a:rPr>
              <a:t>35 </a:t>
            </a:r>
            <a:r>
              <a:rPr lang="en-US" sz="2800" i="1" dirty="0">
                <a:latin typeface="Calibri" panose="020F0502020204030204" pitchFamily="34" charset="0"/>
                <a:ea typeface="Calibri" panose="020F0502020204030204" pitchFamily="34" charset="0"/>
                <a:cs typeface="Times New Roman" panose="02020603050405020304" pitchFamily="18" charset="0"/>
              </a:rPr>
              <a:t>“Or who has given a gift to him</a:t>
            </a:r>
            <a:br>
              <a:rPr lang="en-US" sz="2800" i="1" dirty="0">
                <a:latin typeface="Calibri" panose="020F0502020204030204" pitchFamily="34" charset="0"/>
                <a:ea typeface="Calibri" panose="020F0502020204030204" pitchFamily="34" charset="0"/>
                <a:cs typeface="Times New Roman" panose="02020603050405020304" pitchFamily="18" charset="0"/>
              </a:rPr>
            </a:br>
            <a:r>
              <a:rPr lang="en-US" sz="2800" i="1" dirty="0">
                <a:latin typeface="Calibri" panose="020F0502020204030204" pitchFamily="34" charset="0"/>
                <a:ea typeface="Calibri" panose="020F0502020204030204" pitchFamily="34" charset="0"/>
                <a:cs typeface="Times New Roman" panose="02020603050405020304" pitchFamily="18" charset="0"/>
              </a:rPr>
              <a:t>    that he might be repaid?”</a:t>
            </a:r>
          </a:p>
          <a:p>
            <a:pPr marL="0" indent="0" algn="ctr">
              <a:buNone/>
            </a:pPr>
            <a:r>
              <a:rPr lang="en-US" sz="2800" i="1" dirty="0">
                <a:latin typeface="Calibri" panose="020F0502020204030204" pitchFamily="34" charset="0"/>
                <a:ea typeface="Calibri" panose="020F0502020204030204" pitchFamily="34" charset="0"/>
                <a:cs typeface="Times New Roman" panose="02020603050405020304" pitchFamily="18" charset="0"/>
              </a:rPr>
              <a:t>“For from Him and through Him and to Him are all things. </a:t>
            </a:r>
            <a:r>
              <a:rPr lang="en-US" sz="2800" b="1" i="1" dirty="0">
                <a:latin typeface="Calibri" panose="020F0502020204030204" pitchFamily="34" charset="0"/>
                <a:ea typeface="Calibri" panose="020F0502020204030204" pitchFamily="34" charset="0"/>
                <a:cs typeface="Times New Roman" panose="02020603050405020304" pitchFamily="18" charset="0"/>
              </a:rPr>
              <a:t>To Him be the glory forever. Amen.</a:t>
            </a:r>
            <a:r>
              <a:rPr lang="en-US" sz="2800" i="1" dirty="0">
                <a:latin typeface="Calibri" panose="020F0502020204030204" pitchFamily="34" charset="0"/>
                <a:ea typeface="Calibri" panose="020F0502020204030204" pitchFamily="34" charset="0"/>
                <a:cs typeface="Times New Roman" panose="02020603050405020304" pitchFamily="18" charset="0"/>
              </a:rPr>
              <a:t>”</a:t>
            </a:r>
          </a:p>
          <a:p>
            <a:pPr marL="0" indent="0" algn="ctr">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Context to a Theme Verse</a:t>
            </a:r>
          </a:p>
        </p:txBody>
      </p:sp>
    </p:spTree>
    <p:extLst>
      <p:ext uri="{BB962C8B-B14F-4D97-AF65-F5344CB8AC3E}">
        <p14:creationId xmlns:p14="http://schemas.microsoft.com/office/powerpoint/2010/main" val="3079328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dissolve">
                                      <p:cBhvr>
                                        <p:cTn id="10" dur="500"/>
                                        <p:tgtEl>
                                          <p:spTgt spid="40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dissolve">
                                      <p:cBhvr>
                                        <p:cTn id="15"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1452506"/>
              </p:ext>
            </p:extLst>
          </p:nvPr>
        </p:nvGraphicFramePr>
        <p:xfrm>
          <a:off x="430306" y="311975"/>
          <a:ext cx="7734748" cy="5077605"/>
        </p:xfrm>
        <a:graphic>
          <a:graphicData uri="http://schemas.openxmlformats.org/drawingml/2006/table">
            <a:tbl>
              <a:tblPr firstRow="1" firstCol="1" bandRow="1">
                <a:tableStyleId>{16D9F66E-5EB9-4882-86FB-DCBF35E3C3E4}</a:tableStyleId>
              </a:tblPr>
              <a:tblGrid>
                <a:gridCol w="5228216">
                  <a:extLst>
                    <a:ext uri="{9D8B030D-6E8A-4147-A177-3AD203B41FA5}">
                      <a16:colId xmlns:a16="http://schemas.microsoft.com/office/drawing/2014/main" val="20000"/>
                    </a:ext>
                  </a:extLst>
                </a:gridCol>
                <a:gridCol w="2506532">
                  <a:extLst>
                    <a:ext uri="{9D8B030D-6E8A-4147-A177-3AD203B41FA5}">
                      <a16:colId xmlns:a16="http://schemas.microsoft.com/office/drawing/2014/main" val="20001"/>
                    </a:ext>
                  </a:extLst>
                </a:gridCol>
              </a:tblGrid>
              <a:tr h="390585">
                <a:tc>
                  <a:txBody>
                    <a:bodyPr/>
                    <a:lstStyle/>
                    <a:p>
                      <a:pPr marL="0" marR="0" algn="ctr">
                        <a:spcBef>
                          <a:spcPts val="0"/>
                        </a:spcBef>
                        <a:spcAft>
                          <a:spcPts val="0"/>
                        </a:spcAft>
                      </a:pPr>
                      <a:r>
                        <a:rPr lang="en-US" sz="1600" dirty="0">
                          <a:effectLst/>
                        </a:rPr>
                        <a:t>Sermon Title</a:t>
                      </a:r>
                      <a:endParaRPr lang="en-US" sz="2000" dirty="0">
                        <a:effectLst/>
                        <a:latin typeface="Calibri" charset="0"/>
                        <a:ea typeface="Calibri" charset="0"/>
                        <a:cs typeface="Times New Roman" charset="0"/>
                      </a:endParaRPr>
                    </a:p>
                  </a:txBody>
                  <a:tcPr marL="12700" marR="12700" marT="12700" marB="12700" anchor="ctr"/>
                </a:tc>
                <a:tc>
                  <a:txBody>
                    <a:bodyPr/>
                    <a:lstStyle/>
                    <a:p>
                      <a:pPr marL="0" marR="0" algn="ctr">
                        <a:spcBef>
                          <a:spcPts val="0"/>
                        </a:spcBef>
                        <a:spcAft>
                          <a:spcPts val="0"/>
                        </a:spcAft>
                      </a:pPr>
                      <a:r>
                        <a:rPr lang="en-US" sz="1600" dirty="0">
                          <a:effectLst/>
                        </a:rPr>
                        <a:t>Sundays at</a:t>
                      </a:r>
                      <a:r>
                        <a:rPr lang="en-US" sz="1600" baseline="0" dirty="0">
                          <a:effectLst/>
                        </a:rPr>
                        <a:t> </a:t>
                      </a:r>
                      <a:r>
                        <a:rPr lang="en-US" sz="1600" dirty="0">
                          <a:effectLst/>
                        </a:rPr>
                        <a:t>6:00 P.M.</a:t>
                      </a:r>
                      <a:endParaRPr lang="en-US" sz="2000" dirty="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0"/>
                  </a:ext>
                </a:extLst>
              </a:tr>
              <a:tr h="390585">
                <a:tc>
                  <a:txBody>
                    <a:bodyPr/>
                    <a:lstStyle/>
                    <a:p>
                      <a:pPr marL="0" marR="0">
                        <a:spcBef>
                          <a:spcPts val="0"/>
                        </a:spcBef>
                        <a:spcAft>
                          <a:spcPts val="0"/>
                        </a:spcAft>
                      </a:pPr>
                      <a:r>
                        <a:rPr lang="en-US" sz="1600" dirty="0">
                          <a:effectLst/>
                        </a:rPr>
                        <a:t>The Unchanging God of Glory </a:t>
                      </a:r>
                      <a:r>
                        <a:rPr lang="en-US" sz="1600" b="0" dirty="0">
                          <a:effectLst/>
                        </a:rPr>
                        <a:t>(Acts 7:2)</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dirty="0">
                          <a:effectLst/>
                        </a:rPr>
                        <a:t>September 15, 2019</a:t>
                      </a:r>
                      <a:endParaRPr lang="en-US" sz="2000" dirty="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1"/>
                  </a:ext>
                </a:extLst>
              </a:tr>
              <a:tr h="390585">
                <a:tc>
                  <a:txBody>
                    <a:bodyPr/>
                    <a:lstStyle/>
                    <a:p>
                      <a:pPr marL="0" marR="0">
                        <a:spcBef>
                          <a:spcPts val="0"/>
                        </a:spcBef>
                        <a:spcAft>
                          <a:spcPts val="0"/>
                        </a:spcAft>
                      </a:pPr>
                      <a:r>
                        <a:rPr lang="en-US" sz="1600" dirty="0">
                          <a:effectLst/>
                        </a:rPr>
                        <a:t>God, Glorified in Creation </a:t>
                      </a:r>
                      <a:r>
                        <a:rPr lang="en-US" sz="1600" b="0" dirty="0">
                          <a:effectLst/>
                        </a:rPr>
                        <a:t>(Ps 19:1; 148:1-5, Rev. 4:11)</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dirty="0">
                          <a:effectLst/>
                        </a:rPr>
                        <a:t>October 27, 2019 </a:t>
                      </a:r>
                      <a:endParaRPr lang="en-US" sz="2000" dirty="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2"/>
                  </a:ext>
                </a:extLst>
              </a:tr>
              <a:tr h="390585">
                <a:tc>
                  <a:txBody>
                    <a:bodyPr/>
                    <a:lstStyle/>
                    <a:p>
                      <a:pPr marL="0" marR="0">
                        <a:spcBef>
                          <a:spcPts val="0"/>
                        </a:spcBef>
                        <a:spcAft>
                          <a:spcPts val="0"/>
                        </a:spcAft>
                      </a:pPr>
                      <a:r>
                        <a:rPr lang="en-US" sz="1600" dirty="0">
                          <a:effectLst/>
                        </a:rPr>
                        <a:t>God, Glorified in Christ </a:t>
                      </a:r>
                      <a:r>
                        <a:rPr lang="en-US" sz="1600" b="0" dirty="0">
                          <a:effectLst/>
                        </a:rPr>
                        <a:t>(John 13:32)</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November 17, 2019</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3"/>
                  </a:ext>
                </a:extLst>
              </a:tr>
              <a:tr h="390585">
                <a:tc>
                  <a:txBody>
                    <a:bodyPr/>
                    <a:lstStyle/>
                    <a:p>
                      <a:pPr marL="0" marR="0">
                        <a:spcBef>
                          <a:spcPts val="0"/>
                        </a:spcBef>
                        <a:spcAft>
                          <a:spcPts val="0"/>
                        </a:spcAft>
                      </a:pPr>
                      <a:r>
                        <a:rPr lang="en-US" sz="1600" dirty="0">
                          <a:effectLst/>
                        </a:rPr>
                        <a:t>God, Glorified in the Church </a:t>
                      </a:r>
                      <a:r>
                        <a:rPr lang="en-US" sz="1600" b="0" dirty="0">
                          <a:effectLst/>
                        </a:rPr>
                        <a:t>(</a:t>
                      </a:r>
                      <a:r>
                        <a:rPr lang="en-US" sz="1600" b="0" dirty="0" err="1">
                          <a:effectLst/>
                        </a:rPr>
                        <a:t>Eph</a:t>
                      </a:r>
                      <a:r>
                        <a:rPr lang="en-US" sz="1600" b="0" dirty="0">
                          <a:effectLst/>
                        </a:rPr>
                        <a:t> 1:6-14, 3:10,21)</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December 15, 2019</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4"/>
                  </a:ext>
                </a:extLst>
              </a:tr>
              <a:tr h="390585">
                <a:tc>
                  <a:txBody>
                    <a:bodyPr/>
                    <a:lstStyle/>
                    <a:p>
                      <a:pPr marL="0" marR="0">
                        <a:spcBef>
                          <a:spcPts val="0"/>
                        </a:spcBef>
                        <a:spcAft>
                          <a:spcPts val="0"/>
                        </a:spcAft>
                      </a:pPr>
                      <a:r>
                        <a:rPr lang="en-US" sz="1600" dirty="0">
                          <a:effectLst/>
                        </a:rPr>
                        <a:t>The Failure To Glorify God </a:t>
                      </a:r>
                      <a:r>
                        <a:rPr lang="en-US" sz="1600" b="0" dirty="0">
                          <a:effectLst/>
                        </a:rPr>
                        <a:t>(Rom. 1:21, 3:23)</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January 19,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5"/>
                  </a:ext>
                </a:extLst>
              </a:tr>
              <a:tr h="390585">
                <a:tc>
                  <a:txBody>
                    <a:bodyPr/>
                    <a:lstStyle/>
                    <a:p>
                      <a:pPr marL="0" marR="0">
                        <a:spcBef>
                          <a:spcPts val="0"/>
                        </a:spcBef>
                        <a:spcAft>
                          <a:spcPts val="0"/>
                        </a:spcAft>
                      </a:pPr>
                      <a:r>
                        <a:rPr lang="en-US" sz="1600" dirty="0">
                          <a:effectLst/>
                        </a:rPr>
                        <a:t>God, Glorified in United Worship </a:t>
                      </a:r>
                      <a:r>
                        <a:rPr lang="en-US" sz="1600" b="0" dirty="0">
                          <a:effectLst/>
                        </a:rPr>
                        <a:t>(Rom. 15:6-7)</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February 16,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6"/>
                  </a:ext>
                </a:extLst>
              </a:tr>
              <a:tr h="390585">
                <a:tc>
                  <a:txBody>
                    <a:bodyPr/>
                    <a:lstStyle/>
                    <a:p>
                      <a:pPr marL="0" marR="0">
                        <a:spcBef>
                          <a:spcPts val="0"/>
                        </a:spcBef>
                        <a:spcAft>
                          <a:spcPts val="0"/>
                        </a:spcAft>
                      </a:pPr>
                      <a:r>
                        <a:rPr lang="en-US" sz="1600" dirty="0">
                          <a:effectLst/>
                        </a:rPr>
                        <a:t>God, Glorified in Proven Character </a:t>
                      </a:r>
                      <a:r>
                        <a:rPr lang="en-US" sz="1600" b="0" dirty="0">
                          <a:effectLst/>
                        </a:rPr>
                        <a:t>(1 Peter 4:8-11)</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March 15,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7"/>
                  </a:ext>
                </a:extLst>
              </a:tr>
              <a:tr h="390585">
                <a:tc>
                  <a:txBody>
                    <a:bodyPr/>
                    <a:lstStyle/>
                    <a:p>
                      <a:pPr marL="0" marR="0">
                        <a:spcBef>
                          <a:spcPts val="0"/>
                        </a:spcBef>
                        <a:spcAft>
                          <a:spcPts val="0"/>
                        </a:spcAft>
                      </a:pPr>
                      <a:r>
                        <a:rPr lang="en-US" sz="1600" dirty="0">
                          <a:effectLst/>
                        </a:rPr>
                        <a:t>God, Glorified in Good Deeds </a:t>
                      </a:r>
                      <a:r>
                        <a:rPr lang="en-US" sz="1600" b="0" dirty="0">
                          <a:effectLst/>
                        </a:rPr>
                        <a:t>(Matt. 5:16)</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April 19,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8"/>
                  </a:ext>
                </a:extLst>
              </a:tr>
              <a:tr h="390585">
                <a:tc>
                  <a:txBody>
                    <a:bodyPr/>
                    <a:lstStyle/>
                    <a:p>
                      <a:pPr marL="0" marR="0">
                        <a:spcBef>
                          <a:spcPts val="0"/>
                        </a:spcBef>
                        <a:spcAft>
                          <a:spcPts val="0"/>
                        </a:spcAft>
                      </a:pPr>
                      <a:r>
                        <a:rPr lang="en-US" sz="1600" dirty="0">
                          <a:effectLst/>
                        </a:rPr>
                        <a:t>God, Glorified in Evangelism </a:t>
                      </a:r>
                      <a:r>
                        <a:rPr lang="en-US" sz="1600" b="0" dirty="0">
                          <a:effectLst/>
                        </a:rPr>
                        <a:t>(2 Thess. 2:14-15, Isa. 66:18-23)</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May 17,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09"/>
                  </a:ext>
                </a:extLst>
              </a:tr>
              <a:tr h="390585">
                <a:tc>
                  <a:txBody>
                    <a:bodyPr/>
                    <a:lstStyle/>
                    <a:p>
                      <a:pPr marL="0" marR="0">
                        <a:spcBef>
                          <a:spcPts val="0"/>
                        </a:spcBef>
                        <a:spcAft>
                          <a:spcPts val="0"/>
                        </a:spcAft>
                      </a:pPr>
                      <a:r>
                        <a:rPr lang="en-US" sz="1600" dirty="0">
                          <a:effectLst/>
                        </a:rPr>
                        <a:t>God, Glorified in Our Body &amp; Spirit </a:t>
                      </a:r>
                      <a:r>
                        <a:rPr lang="en-US" sz="1600" b="0" dirty="0">
                          <a:effectLst/>
                        </a:rPr>
                        <a:t>(1 Cor. 6:20 &amp; 7)</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June 21,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10"/>
                  </a:ext>
                </a:extLst>
              </a:tr>
              <a:tr h="390585">
                <a:tc>
                  <a:txBody>
                    <a:bodyPr/>
                    <a:lstStyle/>
                    <a:p>
                      <a:pPr marL="0" marR="0">
                        <a:spcBef>
                          <a:spcPts val="0"/>
                        </a:spcBef>
                        <a:spcAft>
                          <a:spcPts val="0"/>
                        </a:spcAft>
                      </a:pPr>
                      <a:r>
                        <a:rPr lang="en-US" sz="1600" dirty="0">
                          <a:effectLst/>
                        </a:rPr>
                        <a:t>God, Glorified in the name Christian </a:t>
                      </a:r>
                      <a:r>
                        <a:rPr lang="en-US" sz="1600" b="0" dirty="0">
                          <a:effectLst/>
                        </a:rPr>
                        <a:t>(1 Peter 4:16)</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a:effectLst/>
                        </a:rPr>
                        <a:t>July 19, 2020</a:t>
                      </a:r>
                      <a:endParaRPr lang="en-US" sz="200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11"/>
                  </a:ext>
                </a:extLst>
              </a:tr>
              <a:tr h="390585">
                <a:tc>
                  <a:txBody>
                    <a:bodyPr/>
                    <a:lstStyle/>
                    <a:p>
                      <a:pPr marL="0" marR="0">
                        <a:spcBef>
                          <a:spcPts val="0"/>
                        </a:spcBef>
                        <a:spcAft>
                          <a:spcPts val="0"/>
                        </a:spcAft>
                      </a:pPr>
                      <a:r>
                        <a:rPr lang="en-US" sz="1600" dirty="0">
                          <a:effectLst/>
                        </a:rPr>
                        <a:t>God, Glorified in Judgment </a:t>
                      </a:r>
                      <a:r>
                        <a:rPr lang="en-US" sz="1600" b="0" dirty="0">
                          <a:effectLst/>
                        </a:rPr>
                        <a:t>(Phil. 2:11, 2 Thess. 1:6-10)</a:t>
                      </a:r>
                      <a:endParaRPr lang="en-US" sz="2000" b="0" dirty="0">
                        <a:effectLst/>
                        <a:latin typeface="Calibri" charset="0"/>
                        <a:ea typeface="Calibri" charset="0"/>
                        <a:cs typeface="Times New Roman" charset="0"/>
                      </a:endParaRPr>
                    </a:p>
                  </a:txBody>
                  <a:tcPr marL="12700" marR="12700" marT="12700" marB="12700" anchor="ctr"/>
                </a:tc>
                <a:tc>
                  <a:txBody>
                    <a:bodyPr/>
                    <a:lstStyle/>
                    <a:p>
                      <a:pPr marL="0" marR="0">
                        <a:spcBef>
                          <a:spcPts val="0"/>
                        </a:spcBef>
                        <a:spcAft>
                          <a:spcPts val="0"/>
                        </a:spcAft>
                      </a:pPr>
                      <a:r>
                        <a:rPr lang="en-US" sz="1600" dirty="0">
                          <a:effectLst/>
                        </a:rPr>
                        <a:t>August 16, 2020</a:t>
                      </a:r>
                      <a:endParaRPr lang="en-US" sz="2000" dirty="0">
                        <a:effectLst/>
                        <a:latin typeface="Calibri" charset="0"/>
                        <a:ea typeface="Calibri" charset="0"/>
                        <a:cs typeface="Times New Roman" charset="0"/>
                      </a:endParaRPr>
                    </a:p>
                  </a:txBody>
                  <a:tcPr marL="12700" marR="12700" marT="12700" marB="12700" anchor="ctr"/>
                </a:tc>
                <a:extLst>
                  <a:ext uri="{0D108BD9-81ED-4DB2-BD59-A6C34878D82A}">
                    <a16:rowId xmlns:a16="http://schemas.microsoft.com/office/drawing/2014/main" val="10012"/>
                  </a:ext>
                </a:extLst>
              </a:tr>
            </a:tbl>
          </a:graphicData>
        </a:graphic>
      </p:graphicFrame>
      <p:sp>
        <p:nvSpPr>
          <p:cNvPr id="2" name="Oval 1">
            <a:extLst>
              <a:ext uri="{FF2B5EF4-FFF2-40B4-BE49-F238E27FC236}">
                <a16:creationId xmlns:a16="http://schemas.microsoft.com/office/drawing/2014/main" id="{FD0FE4FD-DCC9-46BF-9D5C-AFB4AA8FA21D}"/>
              </a:ext>
            </a:extLst>
          </p:cNvPr>
          <p:cNvSpPr/>
          <p:nvPr/>
        </p:nvSpPr>
        <p:spPr>
          <a:xfrm>
            <a:off x="195385" y="2560515"/>
            <a:ext cx="7119815" cy="593970"/>
          </a:xfrm>
          <a:prstGeom prst="ellipse">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7941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5715000"/>
          </a:xfrm>
          <a:prstGeom prst="rect">
            <a:avLst/>
          </a:prstGeom>
        </p:spPr>
      </p:pic>
      <p:sp>
        <p:nvSpPr>
          <p:cNvPr id="6" name="Content Placeholder 5"/>
          <p:cNvSpPr>
            <a:spLocks noGrp="1"/>
          </p:cNvSpPr>
          <p:nvPr>
            <p:ph idx="1"/>
          </p:nvPr>
        </p:nvSpPr>
        <p:spPr>
          <a:xfrm>
            <a:off x="1625600" y="1903955"/>
            <a:ext cx="5892799" cy="969108"/>
          </a:xfrm>
          <a:solidFill>
            <a:schemeClr val="accent3">
              <a:lumMod val="75000"/>
              <a:alpha val="89000"/>
            </a:schemeClr>
          </a:solidFill>
          <a:ln w="19050">
            <a:solidFill>
              <a:schemeClr val="bg1"/>
            </a:solidFill>
          </a:ln>
        </p:spPr>
        <p:txBody>
          <a:bodyPr anchor="ctr">
            <a:noAutofit/>
          </a:bodyPr>
          <a:lstStyle/>
          <a:p>
            <a:pPr marL="0" indent="0" algn="ctr">
              <a:buNone/>
            </a:pPr>
            <a:r>
              <a:rPr lang="en-US" sz="3600" dirty="0">
                <a:solidFill>
                  <a:schemeClr val="bg1"/>
                </a:solidFill>
              </a:rPr>
              <a:t>Glorifying God with One Voice</a:t>
            </a:r>
          </a:p>
        </p:txBody>
      </p:sp>
    </p:spTree>
    <p:extLst>
      <p:ext uri="{BB962C8B-B14F-4D97-AF65-F5344CB8AC3E}">
        <p14:creationId xmlns:p14="http://schemas.microsoft.com/office/powerpoint/2010/main" val="68953434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15:5-7</a:t>
            </a:r>
          </a:p>
        </p:txBody>
      </p:sp>
      <p:sp>
        <p:nvSpPr>
          <p:cNvPr id="4099" name="Rectangle 4"/>
          <p:cNvSpPr>
            <a:spLocks noGrp="1" noChangeArrowheads="1"/>
          </p:cNvSpPr>
          <p:nvPr>
            <p:ph sz="half" idx="1"/>
          </p:nvPr>
        </p:nvSpPr>
        <p:spPr>
          <a:xfrm>
            <a:off x="617414" y="1715932"/>
            <a:ext cx="7737231" cy="3829050"/>
          </a:xfrm>
        </p:spPr>
        <p:txBody>
          <a:bodyPr>
            <a:normAutofit/>
          </a:bodyPr>
          <a:lstStyle/>
          <a:p>
            <a:pPr marL="285750" marR="0" indent="0" algn="ctr">
              <a:spcBef>
                <a:spcPts val="0"/>
              </a:spcBef>
              <a:spcAft>
                <a:spcPts val="0"/>
              </a:spcAft>
              <a:buNone/>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5 </a:t>
            </a:r>
            <a:r>
              <a:rPr lang="en-US" sz="3200" i="1" dirty="0">
                <a:latin typeface="Calibri" panose="020F0502020204030204" pitchFamily="34" charset="0"/>
                <a:ea typeface="Calibri" panose="020F0502020204030204" pitchFamily="34" charset="0"/>
                <a:cs typeface="Times New Roman" panose="02020603050405020304" pitchFamily="18" charset="0"/>
              </a:rPr>
              <a:t>May the God of endurance and encouragement grant you to live in such harmony with one another, in accord with Christ Jesus,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6 </a:t>
            </a:r>
            <a:r>
              <a:rPr lang="en-US" sz="3200" i="1" dirty="0">
                <a:latin typeface="Calibri" panose="020F0502020204030204" pitchFamily="34" charset="0"/>
                <a:ea typeface="Calibri" panose="020F0502020204030204" pitchFamily="34" charset="0"/>
                <a:cs typeface="Times New Roman" panose="02020603050405020304" pitchFamily="18" charset="0"/>
              </a:rPr>
              <a:t>that together you may with one voice glorify the God and Father of our Lord Jesus Christ.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7 </a:t>
            </a:r>
            <a:r>
              <a:rPr lang="en-US" sz="3200" i="1" dirty="0">
                <a:latin typeface="Calibri" panose="020F0502020204030204" pitchFamily="34" charset="0"/>
                <a:ea typeface="Calibri" panose="020F0502020204030204" pitchFamily="34" charset="0"/>
                <a:cs typeface="Times New Roman" panose="02020603050405020304" pitchFamily="18" charset="0"/>
              </a:rPr>
              <a:t>Therefore welcome one another as Christ has welcomed you, for the glory of God.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An Unusual Passage</a:t>
            </a:r>
          </a:p>
        </p:txBody>
      </p:sp>
    </p:spTree>
    <p:extLst>
      <p:ext uri="{BB962C8B-B14F-4D97-AF65-F5344CB8AC3E}">
        <p14:creationId xmlns:p14="http://schemas.microsoft.com/office/powerpoint/2010/main" val="8040780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15:5-7</a:t>
            </a:r>
          </a:p>
        </p:txBody>
      </p:sp>
      <p:sp>
        <p:nvSpPr>
          <p:cNvPr id="4099" name="Rectangle 4"/>
          <p:cNvSpPr>
            <a:spLocks noGrp="1" noChangeArrowheads="1"/>
          </p:cNvSpPr>
          <p:nvPr>
            <p:ph sz="half" idx="1"/>
          </p:nvPr>
        </p:nvSpPr>
        <p:spPr>
          <a:xfrm>
            <a:off x="617414" y="1715932"/>
            <a:ext cx="7737231" cy="3829050"/>
          </a:xfrm>
        </p:spPr>
        <p:txBody>
          <a:bodyPr>
            <a:normAutofit/>
          </a:bodyPr>
          <a:lstStyle/>
          <a:p>
            <a:pPr marL="285750" marR="0" indent="0" algn="ctr">
              <a:spcBef>
                <a:spcPts val="0"/>
              </a:spcBef>
              <a:spcAft>
                <a:spcPts val="0"/>
              </a:spcAft>
              <a:buNone/>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5 </a:t>
            </a:r>
            <a:r>
              <a:rPr lang="en-US" sz="3200" i="1" dirty="0">
                <a:latin typeface="Calibri" panose="020F0502020204030204" pitchFamily="34" charset="0"/>
                <a:ea typeface="Calibri" panose="020F0502020204030204" pitchFamily="34" charset="0"/>
                <a:cs typeface="Times New Roman" panose="02020603050405020304" pitchFamily="18" charset="0"/>
              </a:rPr>
              <a:t>May the God of endurance and encouragement grant you to </a:t>
            </a:r>
            <a:r>
              <a:rPr lang="en-US" sz="3200" i="1" dirty="0">
                <a:highlight>
                  <a:srgbClr val="C0C0C0"/>
                </a:highlight>
                <a:latin typeface="Calibri" panose="020F0502020204030204" pitchFamily="34" charset="0"/>
                <a:ea typeface="Calibri" panose="020F0502020204030204" pitchFamily="34" charset="0"/>
                <a:cs typeface="Times New Roman" panose="02020603050405020304" pitchFamily="18" charset="0"/>
              </a:rPr>
              <a:t>live in such harmony with one another, in accord with Christ Jesus, </a:t>
            </a:r>
            <a:r>
              <a:rPr lang="en-US" sz="3200" b="1" i="1" baseline="30000" dirty="0">
                <a:highlight>
                  <a:srgbClr val="C0C0C0"/>
                </a:highlight>
                <a:latin typeface="Calibri" panose="020F0502020204030204" pitchFamily="34" charset="0"/>
                <a:ea typeface="Calibri" panose="020F0502020204030204" pitchFamily="34" charset="0"/>
                <a:cs typeface="Times New Roman" panose="02020603050405020304" pitchFamily="18" charset="0"/>
              </a:rPr>
              <a:t>6 </a:t>
            </a:r>
            <a:r>
              <a:rPr lang="en-US" sz="3200" i="1" dirty="0">
                <a:highlight>
                  <a:srgbClr val="C0C0C0"/>
                </a:highlight>
                <a:latin typeface="Calibri" panose="020F0502020204030204" pitchFamily="34" charset="0"/>
                <a:ea typeface="Calibri" panose="020F0502020204030204" pitchFamily="34" charset="0"/>
                <a:cs typeface="Times New Roman" panose="02020603050405020304" pitchFamily="18" charset="0"/>
              </a:rPr>
              <a:t>that together you may with one voice glorify the God and Father of our Lord Jesus Christ.</a:t>
            </a:r>
            <a:r>
              <a:rPr lang="en-US" sz="3200" i="1" dirty="0">
                <a:latin typeface="Calibri" panose="020F0502020204030204" pitchFamily="34" charset="0"/>
                <a:ea typeface="Calibri" panose="020F0502020204030204" pitchFamily="34" charset="0"/>
                <a:cs typeface="Times New Roman" panose="02020603050405020304" pitchFamily="18" charset="0"/>
              </a:rPr>
              <a:t>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7 </a:t>
            </a:r>
            <a:r>
              <a:rPr lang="en-US" sz="3200" i="1" dirty="0">
                <a:latin typeface="Calibri" panose="020F0502020204030204" pitchFamily="34" charset="0"/>
                <a:ea typeface="Calibri" panose="020F0502020204030204" pitchFamily="34" charset="0"/>
                <a:cs typeface="Times New Roman" panose="02020603050405020304" pitchFamily="18" charset="0"/>
              </a:rPr>
              <a:t>Therefore welcome one another as Christ has welcomed you, for the glory of God.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An Unusual Passage</a:t>
            </a:r>
          </a:p>
        </p:txBody>
      </p:sp>
    </p:spTree>
    <p:extLst>
      <p:ext uri="{BB962C8B-B14F-4D97-AF65-F5344CB8AC3E}">
        <p14:creationId xmlns:p14="http://schemas.microsoft.com/office/powerpoint/2010/main" val="201321106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15:5-7</a:t>
            </a:r>
          </a:p>
        </p:txBody>
      </p:sp>
      <p:sp>
        <p:nvSpPr>
          <p:cNvPr id="4099" name="Rectangle 4"/>
          <p:cNvSpPr>
            <a:spLocks noGrp="1" noChangeArrowheads="1"/>
          </p:cNvSpPr>
          <p:nvPr>
            <p:ph sz="half" idx="1"/>
          </p:nvPr>
        </p:nvSpPr>
        <p:spPr>
          <a:xfrm>
            <a:off x="617414" y="1715932"/>
            <a:ext cx="7737231" cy="3829050"/>
          </a:xfrm>
        </p:spPr>
        <p:txBody>
          <a:bodyPr>
            <a:normAutofit/>
          </a:bodyPr>
          <a:lstStyle/>
          <a:p>
            <a:pPr marL="285750" marR="0" indent="0" algn="ctr">
              <a:spcBef>
                <a:spcPts val="0"/>
              </a:spcBef>
              <a:spcAft>
                <a:spcPts val="0"/>
              </a:spcAft>
              <a:buNone/>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5 </a:t>
            </a:r>
            <a:r>
              <a:rPr lang="en-US" sz="3200" i="1" dirty="0">
                <a:highlight>
                  <a:srgbClr val="C0C0C0"/>
                </a:highlight>
                <a:latin typeface="Calibri" panose="020F0502020204030204" pitchFamily="34" charset="0"/>
                <a:ea typeface="Calibri" panose="020F0502020204030204" pitchFamily="34" charset="0"/>
                <a:cs typeface="Times New Roman" panose="02020603050405020304" pitchFamily="18" charset="0"/>
              </a:rPr>
              <a:t>May the God of endurance and encouragement grant you</a:t>
            </a:r>
            <a:r>
              <a:rPr lang="en-US" sz="3200" i="1" dirty="0">
                <a:latin typeface="Calibri" panose="020F0502020204030204" pitchFamily="34" charset="0"/>
                <a:ea typeface="Calibri" panose="020F0502020204030204" pitchFamily="34" charset="0"/>
                <a:cs typeface="Times New Roman" panose="02020603050405020304" pitchFamily="18" charset="0"/>
              </a:rPr>
              <a:t> to live in such harmony with one another, in accord with Christ Jesus,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6 </a:t>
            </a:r>
            <a:r>
              <a:rPr lang="en-US" sz="3200" i="1" dirty="0">
                <a:latin typeface="Calibri" panose="020F0502020204030204" pitchFamily="34" charset="0"/>
                <a:ea typeface="Calibri" panose="020F0502020204030204" pitchFamily="34" charset="0"/>
                <a:cs typeface="Times New Roman" panose="02020603050405020304" pitchFamily="18" charset="0"/>
              </a:rPr>
              <a:t>that together you may with one voice glorify the God and Father of our Lord Jesus Christ.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7 </a:t>
            </a:r>
            <a:r>
              <a:rPr lang="en-US" sz="3200" i="1" dirty="0">
                <a:latin typeface="Calibri" panose="020F0502020204030204" pitchFamily="34" charset="0"/>
                <a:ea typeface="Calibri" panose="020F0502020204030204" pitchFamily="34" charset="0"/>
                <a:cs typeface="Times New Roman" panose="02020603050405020304" pitchFamily="18" charset="0"/>
              </a:rPr>
              <a:t>Therefore welcome one another as Christ has welcomed you, for the glory of God.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An Unusual Passage</a:t>
            </a:r>
          </a:p>
        </p:txBody>
      </p:sp>
    </p:spTree>
    <p:extLst>
      <p:ext uri="{BB962C8B-B14F-4D97-AF65-F5344CB8AC3E}">
        <p14:creationId xmlns:p14="http://schemas.microsoft.com/office/powerpoint/2010/main" val="194581352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28600" y="939495"/>
            <a:ext cx="8686800" cy="646331"/>
          </a:xfrm>
          <a:prstGeom prst="rect">
            <a:avLst/>
          </a:prstGeom>
          <a:noFill/>
          <a:ln w="9525">
            <a:noFill/>
            <a:miter lim="800000"/>
            <a:headEnd/>
            <a:tailEnd/>
          </a:ln>
        </p:spPr>
        <p:txBody>
          <a:bodyPr wrap="square">
            <a:spAutoFit/>
          </a:bodyPr>
          <a:lstStyle/>
          <a:p>
            <a:pPr algn="ctr" eaLnBrk="1" hangingPunct="1">
              <a:spcBef>
                <a:spcPct val="50000"/>
              </a:spcBef>
            </a:pPr>
            <a:r>
              <a:rPr lang="en-US" sz="3600" dirty="0">
                <a:solidFill>
                  <a:schemeClr val="accent6">
                    <a:lumMod val="75000"/>
                  </a:schemeClr>
                </a:solidFill>
                <a:latin typeface="Calibri" panose="020F0502020204030204" pitchFamily="34" charset="0"/>
                <a:cs typeface="Calibri" panose="020F0502020204030204" pitchFamily="34" charset="0"/>
              </a:rPr>
              <a:t>Romans 15:5-7</a:t>
            </a:r>
          </a:p>
        </p:txBody>
      </p:sp>
      <p:sp>
        <p:nvSpPr>
          <p:cNvPr id="4099" name="Rectangle 4"/>
          <p:cNvSpPr>
            <a:spLocks noGrp="1" noChangeArrowheads="1"/>
          </p:cNvSpPr>
          <p:nvPr>
            <p:ph sz="half" idx="1"/>
          </p:nvPr>
        </p:nvSpPr>
        <p:spPr>
          <a:xfrm>
            <a:off x="617414" y="1715932"/>
            <a:ext cx="7737231" cy="3829050"/>
          </a:xfrm>
        </p:spPr>
        <p:txBody>
          <a:bodyPr>
            <a:normAutofit/>
          </a:bodyPr>
          <a:lstStyle/>
          <a:p>
            <a:pPr marL="285750" marR="0" indent="0" algn="ctr">
              <a:spcBef>
                <a:spcPts val="0"/>
              </a:spcBef>
              <a:spcAft>
                <a:spcPts val="0"/>
              </a:spcAft>
              <a:buNone/>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5 </a:t>
            </a:r>
            <a:r>
              <a:rPr lang="en-US" sz="3200" i="1" dirty="0">
                <a:latin typeface="Calibri" panose="020F0502020204030204" pitchFamily="34" charset="0"/>
                <a:ea typeface="Calibri" panose="020F0502020204030204" pitchFamily="34" charset="0"/>
                <a:cs typeface="Times New Roman" panose="02020603050405020304" pitchFamily="18" charset="0"/>
              </a:rPr>
              <a:t>May the God of endurance and encouragement grant you to live in such harmony with one another, in accord with Christ Jesus,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6 </a:t>
            </a:r>
            <a:r>
              <a:rPr lang="en-US" sz="3200" i="1" dirty="0">
                <a:latin typeface="Calibri" panose="020F0502020204030204" pitchFamily="34" charset="0"/>
                <a:ea typeface="Calibri" panose="020F0502020204030204" pitchFamily="34" charset="0"/>
                <a:cs typeface="Times New Roman" panose="02020603050405020304" pitchFamily="18" charset="0"/>
              </a:rPr>
              <a:t>that together you may with one voice glorify the God and Father of our Lord Jesus Christ. </a:t>
            </a: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7 </a:t>
            </a:r>
            <a:r>
              <a:rPr lang="en-US" sz="3200" i="1" dirty="0">
                <a:latin typeface="Calibri" panose="020F0502020204030204" pitchFamily="34" charset="0"/>
                <a:ea typeface="Calibri" panose="020F0502020204030204" pitchFamily="34" charset="0"/>
                <a:cs typeface="Times New Roman" panose="02020603050405020304" pitchFamily="18" charset="0"/>
              </a:rPr>
              <a:t>Therefore </a:t>
            </a:r>
            <a:r>
              <a:rPr lang="en-US" sz="3200" i="1" dirty="0">
                <a:highlight>
                  <a:srgbClr val="C0C0C0"/>
                </a:highlight>
                <a:latin typeface="Calibri" panose="020F0502020204030204" pitchFamily="34" charset="0"/>
                <a:ea typeface="Calibri" panose="020F0502020204030204" pitchFamily="34" charset="0"/>
                <a:cs typeface="Times New Roman" panose="02020603050405020304" pitchFamily="18" charset="0"/>
              </a:rPr>
              <a:t>welcome one another as Christ has welcomed you</a:t>
            </a:r>
            <a:r>
              <a:rPr lang="en-US" sz="3200" i="1" dirty="0">
                <a:latin typeface="Calibri" panose="020F0502020204030204" pitchFamily="34" charset="0"/>
                <a:ea typeface="Calibri" panose="020F0502020204030204" pitchFamily="34" charset="0"/>
                <a:cs typeface="Times New Roman" panose="02020603050405020304" pitchFamily="18" charset="0"/>
              </a:rPr>
              <a:t>, for the glory of God.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71465D3C-88FE-4E50-99D2-16B417A6CC13}"/>
              </a:ext>
            </a:extLst>
          </p:cNvPr>
          <p:cNvSpPr txBox="1">
            <a:spLocks noChangeArrowheads="1"/>
          </p:cNvSpPr>
          <p:nvPr/>
        </p:nvSpPr>
        <p:spPr>
          <a:xfrm>
            <a:off x="732973" y="301249"/>
            <a:ext cx="7829550" cy="685800"/>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50" b="1" dirty="0">
                <a:solidFill>
                  <a:schemeClr val="tx1"/>
                </a:solidFill>
                <a:latin typeface="Calibri" pitchFamily="34" charset="0"/>
              </a:rPr>
              <a:t>An Unusual Passage</a:t>
            </a:r>
          </a:p>
        </p:txBody>
      </p:sp>
    </p:spTree>
    <p:extLst>
      <p:ext uri="{BB962C8B-B14F-4D97-AF65-F5344CB8AC3E}">
        <p14:creationId xmlns:p14="http://schemas.microsoft.com/office/powerpoint/2010/main" val="104718933"/>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1737</TotalTime>
  <Words>400</Words>
  <Application>Microsoft Office PowerPoint</Application>
  <PresentationFormat>On-screen Show (16:10)</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To God Be The Glory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Romans 14:1 – 15:7 Commands and Principles</vt:lpstr>
      <vt:lpstr>Romans 14:1 – 15:7 A Required Personal Standard</vt:lpstr>
      <vt:lpstr>Romans 14:1 – 15:7 Practical Applications</vt:lpstr>
      <vt:lpstr>To God Be The Glory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God Be The Glory</dc:title>
  <dc:creator>Phillip Shumake</dc:creator>
  <cp:lastModifiedBy>Russ LaGrone</cp:lastModifiedBy>
  <cp:revision>36</cp:revision>
  <dcterms:created xsi:type="dcterms:W3CDTF">2019-08-05T16:21:30Z</dcterms:created>
  <dcterms:modified xsi:type="dcterms:W3CDTF">2020-02-16T20:29:15Z</dcterms:modified>
</cp:coreProperties>
</file>