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640"/>
  </p:normalViewPr>
  <p:slideViewPr>
    <p:cSldViewPr snapToGrid="0" snapToObjects="1">
      <p:cViewPr varScale="1">
        <p:scale>
          <a:sx n="87" d="100"/>
          <a:sy n="87" d="100"/>
        </p:scale>
        <p:origin x="75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B2A9F3-AEEB-7A42-B9B4-2AA11ABD37BE}" type="datetimeFigureOut">
              <a:rPr lang="en-US" smtClean="0"/>
              <a:t>3/28/20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1869421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B2A9F3-AEEB-7A42-B9B4-2AA11ABD37BE}" type="datetimeFigureOut">
              <a:rPr lang="en-US" smtClean="0"/>
              <a:t>3/28/20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305467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B2A9F3-AEEB-7A42-B9B4-2AA11ABD37BE}" type="datetimeFigureOut">
              <a:rPr lang="en-US" smtClean="0"/>
              <a:t>3/28/20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405237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B2A9F3-AEEB-7A42-B9B4-2AA11ABD37BE}" type="datetimeFigureOut">
              <a:rPr lang="en-US" smtClean="0"/>
              <a:t>3/28/20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419459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B2A9F3-AEEB-7A42-B9B4-2AA11ABD37BE}" type="datetimeFigureOut">
              <a:rPr lang="en-US" smtClean="0"/>
              <a:t>3/28/20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685037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B2A9F3-AEEB-7A42-B9B4-2AA11ABD37BE}" type="datetimeFigureOut">
              <a:rPr lang="en-US" smtClean="0"/>
              <a:t>3/28/20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1090982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B2A9F3-AEEB-7A42-B9B4-2AA11ABD37BE}" type="datetimeFigureOut">
              <a:rPr lang="en-US" smtClean="0"/>
              <a:t>3/28/20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106151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B2A9F3-AEEB-7A42-B9B4-2AA11ABD37BE}" type="datetimeFigureOut">
              <a:rPr lang="en-US" smtClean="0"/>
              <a:t>3/28/20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25804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B2A9F3-AEEB-7A42-B9B4-2AA11ABD37BE}" type="datetimeFigureOut">
              <a:rPr lang="en-US" smtClean="0"/>
              <a:t>3/28/20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271380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B2A9F3-AEEB-7A42-B9B4-2AA11ABD37BE}" type="datetimeFigureOut">
              <a:rPr lang="en-US" smtClean="0"/>
              <a:t>3/28/20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113233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B2A9F3-AEEB-7A42-B9B4-2AA11ABD37BE}" type="datetimeFigureOut">
              <a:rPr lang="en-US" smtClean="0"/>
              <a:t>3/28/20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3312808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B2A9F3-AEEB-7A42-B9B4-2AA11ABD37BE}" type="datetimeFigureOut">
              <a:rPr lang="en-US" smtClean="0"/>
              <a:t>3/28/20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5E3DE-788E-5E43-9D65-0DE211AB86AC}" type="slidenum">
              <a:rPr lang="en-US" smtClean="0"/>
              <a:t>‹#›</a:t>
            </a:fld>
            <a:endParaRPr lang="en-US"/>
          </a:p>
        </p:txBody>
      </p:sp>
    </p:spTree>
    <p:extLst>
      <p:ext uri="{BB962C8B-B14F-4D97-AF65-F5344CB8AC3E}">
        <p14:creationId xmlns:p14="http://schemas.microsoft.com/office/powerpoint/2010/main" val="31659611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81CB8-843C-9745-BFBE-6CEB6315FF5C}"/>
              </a:ext>
            </a:extLst>
          </p:cNvPr>
          <p:cNvSpPr>
            <a:spLocks noGrp="1"/>
          </p:cNvSpPr>
          <p:nvPr>
            <p:ph type="ctrTitle"/>
          </p:nvPr>
        </p:nvSpPr>
        <p:spPr>
          <a:xfrm>
            <a:off x="1168400" y="2448233"/>
            <a:ext cx="9855200" cy="1507067"/>
          </a:xfrm>
        </p:spPr>
        <p:txBody>
          <a:bodyPr>
            <a:normAutofit/>
          </a:bodyPr>
          <a:lstStyle/>
          <a:p>
            <a:r>
              <a:rPr lang="en-US" sz="6600" b="1" dirty="0"/>
              <a:t>A Man of Sorrows &amp; Griefs</a:t>
            </a:r>
          </a:p>
        </p:txBody>
      </p:sp>
    </p:spTree>
    <p:extLst>
      <p:ext uri="{BB962C8B-B14F-4D97-AF65-F5344CB8AC3E}">
        <p14:creationId xmlns:p14="http://schemas.microsoft.com/office/powerpoint/2010/main" val="307819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3ADD-7B5E-7940-9F26-68AE3122744B}"/>
              </a:ext>
            </a:extLst>
          </p:cNvPr>
          <p:cNvSpPr>
            <a:spLocks noGrp="1"/>
          </p:cNvSpPr>
          <p:nvPr>
            <p:ph type="title"/>
          </p:nvPr>
        </p:nvSpPr>
        <p:spPr>
          <a:xfrm>
            <a:off x="838200" y="117987"/>
            <a:ext cx="10515600" cy="1325563"/>
          </a:xfrm>
        </p:spPr>
        <p:txBody>
          <a:bodyPr/>
          <a:lstStyle/>
          <a:p>
            <a:pPr algn="ctr"/>
            <a:r>
              <a:rPr lang="en-US" b="1" dirty="0"/>
              <a:t>Prophecies of Jesus</a:t>
            </a:r>
          </a:p>
        </p:txBody>
      </p:sp>
      <p:sp>
        <p:nvSpPr>
          <p:cNvPr id="3" name="Content Placeholder 2">
            <a:extLst>
              <a:ext uri="{FF2B5EF4-FFF2-40B4-BE49-F238E27FC236}">
                <a16:creationId xmlns:a16="http://schemas.microsoft.com/office/drawing/2014/main" id="{A1296354-928A-A644-B913-0A5FCF43F598}"/>
              </a:ext>
            </a:extLst>
          </p:cNvPr>
          <p:cNvSpPr>
            <a:spLocks noGrp="1"/>
          </p:cNvSpPr>
          <p:nvPr>
            <p:ph idx="1"/>
          </p:nvPr>
        </p:nvSpPr>
        <p:spPr>
          <a:xfrm>
            <a:off x="117987" y="1578077"/>
            <a:ext cx="11931445" cy="5191432"/>
          </a:xfrm>
        </p:spPr>
        <p:txBody>
          <a:bodyPr>
            <a:normAutofit/>
          </a:bodyPr>
          <a:lstStyle/>
          <a:p>
            <a:endParaRPr lang="en-US" sz="4000" b="1" dirty="0"/>
          </a:p>
          <a:p>
            <a:r>
              <a:rPr lang="en-US" sz="4000" b="1" dirty="0"/>
              <a:t>The Man of Sorrows (Isaiah 53:3, 9)</a:t>
            </a:r>
          </a:p>
          <a:p>
            <a:endParaRPr lang="en-US" sz="4000" b="1" dirty="0"/>
          </a:p>
          <a:p>
            <a:endParaRPr lang="en-US" sz="4000" b="1" dirty="0"/>
          </a:p>
          <a:p>
            <a:endParaRPr lang="en-US" sz="4000" b="1" dirty="0"/>
          </a:p>
          <a:p>
            <a:r>
              <a:rPr lang="en-US" sz="4000" b="1" dirty="0"/>
              <a:t>Not Labored in Vain (Isaiah 49:1-4) </a:t>
            </a:r>
          </a:p>
        </p:txBody>
      </p:sp>
    </p:spTree>
    <p:extLst>
      <p:ext uri="{BB962C8B-B14F-4D97-AF65-F5344CB8AC3E}">
        <p14:creationId xmlns:p14="http://schemas.microsoft.com/office/powerpoint/2010/main" val="265238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3ADD-7B5E-7940-9F26-68AE3122744B}"/>
              </a:ext>
            </a:extLst>
          </p:cNvPr>
          <p:cNvSpPr>
            <a:spLocks noGrp="1"/>
          </p:cNvSpPr>
          <p:nvPr>
            <p:ph type="title"/>
          </p:nvPr>
        </p:nvSpPr>
        <p:spPr>
          <a:xfrm>
            <a:off x="838200" y="117988"/>
            <a:ext cx="10515600" cy="1097038"/>
          </a:xfrm>
        </p:spPr>
        <p:txBody>
          <a:bodyPr/>
          <a:lstStyle/>
          <a:p>
            <a:pPr algn="ctr"/>
            <a:r>
              <a:rPr lang="en-US" b="1" dirty="0"/>
              <a:t>The Sorrows &amp; Griefs of Jesus</a:t>
            </a:r>
          </a:p>
        </p:txBody>
      </p:sp>
      <p:sp>
        <p:nvSpPr>
          <p:cNvPr id="3" name="Content Placeholder 2">
            <a:extLst>
              <a:ext uri="{FF2B5EF4-FFF2-40B4-BE49-F238E27FC236}">
                <a16:creationId xmlns:a16="http://schemas.microsoft.com/office/drawing/2014/main" id="{A1296354-928A-A644-B913-0A5FCF43F598}"/>
              </a:ext>
            </a:extLst>
          </p:cNvPr>
          <p:cNvSpPr>
            <a:spLocks noGrp="1"/>
          </p:cNvSpPr>
          <p:nvPr>
            <p:ph idx="1"/>
          </p:nvPr>
        </p:nvSpPr>
        <p:spPr>
          <a:xfrm>
            <a:off x="117987" y="1578077"/>
            <a:ext cx="11931445" cy="5191432"/>
          </a:xfrm>
        </p:spPr>
        <p:txBody>
          <a:bodyPr>
            <a:normAutofit fontScale="92500" lnSpcReduction="10000"/>
          </a:bodyPr>
          <a:lstStyle/>
          <a:p>
            <a:r>
              <a:rPr lang="en-US" sz="4000" b="1" dirty="0"/>
              <a:t>Becoming a Man</a:t>
            </a:r>
          </a:p>
          <a:p>
            <a:pPr lvl="1"/>
            <a:r>
              <a:rPr lang="en-US" sz="2800" b="1" dirty="0"/>
              <a:t>“It is true that He who sat upon the well of Sychar, and said, ‘Give me a drink,’ was none other than He who dug the channels of the ocean and poured into them the floods.” (Charles Spurgeon)</a:t>
            </a:r>
            <a:endParaRPr lang="en-US" sz="4400" b="1" dirty="0"/>
          </a:p>
          <a:p>
            <a:r>
              <a:rPr lang="en-US" sz="4000" b="1" dirty="0"/>
              <a:t>Poverty</a:t>
            </a:r>
          </a:p>
          <a:p>
            <a:pPr lvl="1"/>
            <a:r>
              <a:rPr lang="en-US" sz="2800" b="1" dirty="0"/>
              <a:t>“</a:t>
            </a:r>
            <a:r>
              <a:rPr lang="en-US" sz="2800" b="1" baseline="30000" dirty="0"/>
              <a:t>57</a:t>
            </a:r>
            <a:r>
              <a:rPr lang="en-US" sz="2800" b="1" dirty="0"/>
              <a:t>As they were going along the road, someone said to him, ‘I will follow you wherever you go.’ </a:t>
            </a:r>
            <a:r>
              <a:rPr lang="en-US" sz="2800" b="1" baseline="30000" dirty="0"/>
              <a:t>58</a:t>
            </a:r>
            <a:r>
              <a:rPr lang="en-US" sz="2800" b="1" dirty="0"/>
              <a:t>And Jesus said to him, ‘Foxes have holes (Luke 9:57-58)</a:t>
            </a:r>
          </a:p>
          <a:p>
            <a:r>
              <a:rPr lang="en-US" sz="4000" b="1" dirty="0"/>
              <a:t>Misunderstood</a:t>
            </a:r>
          </a:p>
          <a:p>
            <a:r>
              <a:rPr lang="en-US" sz="4000" b="1" dirty="0"/>
              <a:t>Named/Ridiculed</a:t>
            </a:r>
          </a:p>
          <a:p>
            <a:pPr lvl="1"/>
            <a:r>
              <a:rPr lang="en-US" sz="2800" b="1" dirty="0"/>
              <a:t>“We were not born of sexual immorality.” (John 8:41)</a:t>
            </a:r>
          </a:p>
          <a:p>
            <a:pPr lvl="1"/>
            <a:r>
              <a:rPr lang="en-US" sz="2800" b="1" dirty="0"/>
              <a:t>“Are we not right in saying that you are a Samaritan and have a demon?” (John 8:48)</a:t>
            </a:r>
          </a:p>
          <a:p>
            <a:pPr lvl="1"/>
            <a:endParaRPr lang="en-US" sz="3600" b="1" dirty="0"/>
          </a:p>
        </p:txBody>
      </p:sp>
    </p:spTree>
    <p:extLst>
      <p:ext uri="{BB962C8B-B14F-4D97-AF65-F5344CB8AC3E}">
        <p14:creationId xmlns:p14="http://schemas.microsoft.com/office/powerpoint/2010/main" val="236568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3ADD-7B5E-7940-9F26-68AE3122744B}"/>
              </a:ext>
            </a:extLst>
          </p:cNvPr>
          <p:cNvSpPr>
            <a:spLocks noGrp="1"/>
          </p:cNvSpPr>
          <p:nvPr>
            <p:ph type="title"/>
          </p:nvPr>
        </p:nvSpPr>
        <p:spPr>
          <a:xfrm>
            <a:off x="838200" y="117988"/>
            <a:ext cx="10515600" cy="1097038"/>
          </a:xfrm>
        </p:spPr>
        <p:txBody>
          <a:bodyPr/>
          <a:lstStyle/>
          <a:p>
            <a:pPr algn="ctr"/>
            <a:r>
              <a:rPr lang="en-US" b="1" dirty="0"/>
              <a:t>The Sorrows &amp; Griefs of Jesus</a:t>
            </a:r>
          </a:p>
        </p:txBody>
      </p:sp>
      <p:sp>
        <p:nvSpPr>
          <p:cNvPr id="3" name="Content Placeholder 2">
            <a:extLst>
              <a:ext uri="{FF2B5EF4-FFF2-40B4-BE49-F238E27FC236}">
                <a16:creationId xmlns:a16="http://schemas.microsoft.com/office/drawing/2014/main" id="{A1296354-928A-A644-B913-0A5FCF43F598}"/>
              </a:ext>
            </a:extLst>
          </p:cNvPr>
          <p:cNvSpPr>
            <a:spLocks noGrp="1"/>
          </p:cNvSpPr>
          <p:nvPr>
            <p:ph idx="1"/>
          </p:nvPr>
        </p:nvSpPr>
        <p:spPr>
          <a:xfrm>
            <a:off x="117987" y="1527278"/>
            <a:ext cx="11931445" cy="5330722"/>
          </a:xfrm>
        </p:spPr>
        <p:txBody>
          <a:bodyPr>
            <a:noAutofit/>
          </a:bodyPr>
          <a:lstStyle/>
          <a:p>
            <a:r>
              <a:rPr lang="en-US" sz="4400" b="1" dirty="0"/>
              <a:t>Hometown Rejection</a:t>
            </a:r>
          </a:p>
          <a:p>
            <a:pPr lvl="1"/>
            <a:r>
              <a:rPr lang="en-US" sz="3200" b="1" dirty="0"/>
              <a:t>“And they rose up and drove him out of the town and brought him to the brow of the hill on which their town was built, so that they could throw him down the cliff.” (Luke 4:29)</a:t>
            </a:r>
          </a:p>
          <a:p>
            <a:r>
              <a:rPr lang="en-US" sz="4400" b="1" dirty="0"/>
              <a:t>Ingratitude</a:t>
            </a:r>
          </a:p>
          <a:p>
            <a:pPr lvl="1"/>
            <a:r>
              <a:rPr lang="en-US" sz="3200" b="1" dirty="0"/>
              <a:t>“</a:t>
            </a:r>
            <a:r>
              <a:rPr lang="en-US" sz="3200" b="1" baseline="30000" dirty="0"/>
              <a:t>17</a:t>
            </a:r>
            <a:r>
              <a:rPr lang="en-US" sz="3200" b="1" dirty="0"/>
              <a:t>Then Jesus answered, “Were not ten cleansed? Where are the nine? </a:t>
            </a:r>
            <a:r>
              <a:rPr lang="en-US" sz="3200" b="1" baseline="30000" dirty="0"/>
              <a:t>18</a:t>
            </a:r>
            <a:r>
              <a:rPr lang="en-US" sz="3200" b="1" dirty="0"/>
              <a:t>Was no one found to return and give praise to God except this foreigner?’” (Luke 17:17-18)</a:t>
            </a:r>
          </a:p>
          <a:p>
            <a:pPr lvl="1"/>
            <a:endParaRPr lang="en-US" sz="3200" b="1" dirty="0"/>
          </a:p>
          <a:p>
            <a:r>
              <a:rPr lang="en-US" sz="3600" b="1" dirty="0"/>
              <a:t>Collateral Damage</a:t>
            </a:r>
          </a:p>
          <a:p>
            <a:pPr lvl="1"/>
            <a:endParaRPr lang="en-US" sz="4000" b="1" dirty="0"/>
          </a:p>
        </p:txBody>
      </p:sp>
    </p:spTree>
    <p:extLst>
      <p:ext uri="{BB962C8B-B14F-4D97-AF65-F5344CB8AC3E}">
        <p14:creationId xmlns:p14="http://schemas.microsoft.com/office/powerpoint/2010/main" val="351099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3ADD-7B5E-7940-9F26-68AE3122744B}"/>
              </a:ext>
            </a:extLst>
          </p:cNvPr>
          <p:cNvSpPr>
            <a:spLocks noGrp="1"/>
          </p:cNvSpPr>
          <p:nvPr>
            <p:ph type="title"/>
          </p:nvPr>
        </p:nvSpPr>
        <p:spPr>
          <a:xfrm>
            <a:off x="838200" y="117988"/>
            <a:ext cx="10515600" cy="1097038"/>
          </a:xfrm>
        </p:spPr>
        <p:txBody>
          <a:bodyPr/>
          <a:lstStyle/>
          <a:p>
            <a:pPr algn="ctr"/>
            <a:r>
              <a:rPr lang="en-US" b="1" dirty="0"/>
              <a:t>The Sorrows &amp; Griefs of Jesus</a:t>
            </a:r>
          </a:p>
        </p:txBody>
      </p:sp>
      <p:sp>
        <p:nvSpPr>
          <p:cNvPr id="3" name="Content Placeholder 2">
            <a:extLst>
              <a:ext uri="{FF2B5EF4-FFF2-40B4-BE49-F238E27FC236}">
                <a16:creationId xmlns:a16="http://schemas.microsoft.com/office/drawing/2014/main" id="{A1296354-928A-A644-B913-0A5FCF43F598}"/>
              </a:ext>
            </a:extLst>
          </p:cNvPr>
          <p:cNvSpPr>
            <a:spLocks noGrp="1"/>
          </p:cNvSpPr>
          <p:nvPr>
            <p:ph idx="1"/>
          </p:nvPr>
        </p:nvSpPr>
        <p:spPr>
          <a:xfrm>
            <a:off x="117987" y="1527278"/>
            <a:ext cx="11931445" cy="5330722"/>
          </a:xfrm>
        </p:spPr>
        <p:txBody>
          <a:bodyPr>
            <a:noAutofit/>
          </a:bodyPr>
          <a:lstStyle/>
          <a:p>
            <a:r>
              <a:rPr lang="en-US" sz="4400" b="1" dirty="0"/>
              <a:t>People He Loved Wouldn’t Change</a:t>
            </a:r>
          </a:p>
          <a:p>
            <a:pPr lvl="1"/>
            <a:r>
              <a:rPr lang="en-US" sz="2800" b="1" dirty="0"/>
              <a:t>“</a:t>
            </a:r>
            <a:r>
              <a:rPr lang="en-US" sz="2800" b="1" baseline="30000" dirty="0"/>
              <a:t>41</a:t>
            </a:r>
            <a:r>
              <a:rPr lang="en-US" sz="2800" b="1" dirty="0"/>
              <a:t>And when he drew near and saw the city, he wept over it, </a:t>
            </a:r>
            <a:r>
              <a:rPr lang="en-US" sz="2800" b="1" baseline="30000" dirty="0"/>
              <a:t>42</a:t>
            </a:r>
            <a:r>
              <a:rPr lang="en-US" sz="2800" b="1" dirty="0"/>
              <a:t>saying, ‘Would that you, even you, had known on this day the things that make for peace! But now they are hidden from your eyes.’” (Luke 19:41-42)</a:t>
            </a:r>
          </a:p>
          <a:p>
            <a:r>
              <a:rPr lang="en-US" sz="4400" b="1" dirty="0"/>
              <a:t>Loneliness/Abandonment </a:t>
            </a:r>
          </a:p>
          <a:p>
            <a:pPr lvl="1"/>
            <a:r>
              <a:rPr lang="en-US" sz="2800" b="1" dirty="0"/>
              <a:t>“﻿To flee and to be taken captive are unworthy of God. Still less should a </a:t>
            </a:r>
            <a:r>
              <a:rPr lang="en-US" sz="2800" b="1" dirty="0" err="1"/>
              <a:t>Saviour</a:t>
            </a:r>
            <a:r>
              <a:rPr lang="en-US" sz="2800" b="1" dirty="0"/>
              <a:t>, a Son of the Most High, have been abandoned and betrayed by those who had intercourse with Him, from whom He had kept back nothing, and whose teacher He had been. A good general is never betrayed — not even a brigand chief at the head of the lowest scoundrels, if they put any value on his services.” (</a:t>
            </a:r>
            <a:r>
              <a:rPr lang="en-US" sz="2800" b="1" dirty="0" err="1"/>
              <a:t>Celsus</a:t>
            </a:r>
            <a:r>
              <a:rPr lang="en-US" sz="2800" b="1" dirty="0"/>
              <a:t>)</a:t>
            </a:r>
          </a:p>
          <a:p>
            <a:pPr lvl="1"/>
            <a:endParaRPr lang="en-US" sz="3200" b="1" dirty="0"/>
          </a:p>
          <a:p>
            <a:pPr lvl="1"/>
            <a:endParaRPr lang="en-US" sz="4000" b="1" dirty="0"/>
          </a:p>
        </p:txBody>
      </p:sp>
    </p:spTree>
    <p:extLst>
      <p:ext uri="{BB962C8B-B14F-4D97-AF65-F5344CB8AC3E}">
        <p14:creationId xmlns:p14="http://schemas.microsoft.com/office/powerpoint/2010/main" val="2951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D324BCB-EA34-5347-9844-2692E5AF66B8}"/>
              </a:ext>
            </a:extLst>
          </p:cNvPr>
          <p:cNvPicPr>
            <a:picLocks noChangeAspect="1"/>
          </p:cNvPicPr>
          <p:nvPr/>
        </p:nvPicPr>
        <p:blipFill>
          <a:blip r:embed="rId2"/>
          <a:stretch>
            <a:fillRect/>
          </a:stretch>
        </p:blipFill>
        <p:spPr>
          <a:xfrm>
            <a:off x="254000" y="9328"/>
            <a:ext cx="11684000" cy="6848672"/>
          </a:xfrm>
          <a:prstGeom prst="rect">
            <a:avLst/>
          </a:prstGeom>
        </p:spPr>
      </p:pic>
    </p:spTree>
    <p:extLst>
      <p:ext uri="{BB962C8B-B14F-4D97-AF65-F5344CB8AC3E}">
        <p14:creationId xmlns:p14="http://schemas.microsoft.com/office/powerpoint/2010/main" val="347296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3ADD-7B5E-7940-9F26-68AE3122744B}"/>
              </a:ext>
            </a:extLst>
          </p:cNvPr>
          <p:cNvSpPr>
            <a:spLocks noGrp="1"/>
          </p:cNvSpPr>
          <p:nvPr>
            <p:ph type="title"/>
          </p:nvPr>
        </p:nvSpPr>
        <p:spPr>
          <a:xfrm>
            <a:off x="838200" y="117988"/>
            <a:ext cx="10515600" cy="1097038"/>
          </a:xfrm>
        </p:spPr>
        <p:txBody>
          <a:bodyPr/>
          <a:lstStyle/>
          <a:p>
            <a:pPr algn="ctr"/>
            <a:r>
              <a:rPr lang="en-US" b="1" dirty="0"/>
              <a:t>How Jesus Endured</a:t>
            </a:r>
          </a:p>
        </p:txBody>
      </p:sp>
      <p:sp>
        <p:nvSpPr>
          <p:cNvPr id="3" name="Content Placeholder 2">
            <a:extLst>
              <a:ext uri="{FF2B5EF4-FFF2-40B4-BE49-F238E27FC236}">
                <a16:creationId xmlns:a16="http://schemas.microsoft.com/office/drawing/2014/main" id="{A1296354-928A-A644-B913-0A5FCF43F598}"/>
              </a:ext>
            </a:extLst>
          </p:cNvPr>
          <p:cNvSpPr>
            <a:spLocks noGrp="1"/>
          </p:cNvSpPr>
          <p:nvPr>
            <p:ph idx="1"/>
          </p:nvPr>
        </p:nvSpPr>
        <p:spPr>
          <a:xfrm>
            <a:off x="117987" y="1386350"/>
            <a:ext cx="11931445" cy="5427406"/>
          </a:xfrm>
        </p:spPr>
        <p:txBody>
          <a:bodyPr>
            <a:noAutofit/>
          </a:bodyPr>
          <a:lstStyle/>
          <a:p>
            <a:r>
              <a:rPr lang="en-US" sz="4400" b="1" dirty="0"/>
              <a:t>Sought to Please the Father</a:t>
            </a:r>
          </a:p>
          <a:p>
            <a:pPr lvl="1"/>
            <a:r>
              <a:rPr lang="en-US" sz="3200" b="1" dirty="0"/>
              <a:t>“My food is to do the will of him who sent me and to accomplish his work.” (John 4:34)</a:t>
            </a:r>
          </a:p>
          <a:p>
            <a:pPr lvl="1"/>
            <a:r>
              <a:rPr lang="en-US" sz="3200" b="1" dirty="0"/>
              <a:t>“I seek not my own will but the will of him who sent me.” (John 5:30)</a:t>
            </a:r>
          </a:p>
          <a:p>
            <a:pPr lvl="1"/>
            <a:r>
              <a:rPr lang="en-US" sz="3200" b="1" dirty="0"/>
              <a:t>“I have come down from heaven, not to do my own will but the will of him who sent me.” (John 6:38)</a:t>
            </a:r>
          </a:p>
          <a:p>
            <a:pPr lvl="1"/>
            <a:r>
              <a:rPr lang="en-US" sz="3200" b="1" dirty="0"/>
              <a:t>“I always do the things that are pleasing to him.”  (John 8:29)</a:t>
            </a:r>
          </a:p>
          <a:p>
            <a:pPr lvl="1"/>
            <a:r>
              <a:rPr lang="en-US" sz="3200" b="1" dirty="0"/>
              <a:t>“I honor my Father, and you dishonor me.”  (John 8:49)</a:t>
            </a:r>
          </a:p>
          <a:p>
            <a:pPr lvl="1"/>
            <a:r>
              <a:rPr lang="en-US" sz="3200" b="1" dirty="0"/>
              <a:t>“We must work the works of him who sent me while it is day.”  (John 9:4)</a:t>
            </a:r>
            <a:endParaRPr lang="en-US" sz="4000" b="1" dirty="0"/>
          </a:p>
          <a:p>
            <a:pPr lvl="1"/>
            <a:endParaRPr lang="en-US" sz="4000" b="1" dirty="0"/>
          </a:p>
        </p:txBody>
      </p:sp>
    </p:spTree>
    <p:extLst>
      <p:ext uri="{BB962C8B-B14F-4D97-AF65-F5344CB8AC3E}">
        <p14:creationId xmlns:p14="http://schemas.microsoft.com/office/powerpoint/2010/main" val="399330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3ADD-7B5E-7940-9F26-68AE3122744B}"/>
              </a:ext>
            </a:extLst>
          </p:cNvPr>
          <p:cNvSpPr>
            <a:spLocks noGrp="1"/>
          </p:cNvSpPr>
          <p:nvPr>
            <p:ph type="title"/>
          </p:nvPr>
        </p:nvSpPr>
        <p:spPr>
          <a:xfrm>
            <a:off x="838200" y="117988"/>
            <a:ext cx="10515600" cy="1097038"/>
          </a:xfrm>
        </p:spPr>
        <p:txBody>
          <a:bodyPr/>
          <a:lstStyle/>
          <a:p>
            <a:pPr algn="ctr"/>
            <a:r>
              <a:rPr lang="en-US" b="1" dirty="0"/>
              <a:t>How Jesus Endured</a:t>
            </a:r>
          </a:p>
        </p:txBody>
      </p:sp>
      <p:sp>
        <p:nvSpPr>
          <p:cNvPr id="3" name="Content Placeholder 2">
            <a:extLst>
              <a:ext uri="{FF2B5EF4-FFF2-40B4-BE49-F238E27FC236}">
                <a16:creationId xmlns:a16="http://schemas.microsoft.com/office/drawing/2014/main" id="{A1296354-928A-A644-B913-0A5FCF43F598}"/>
              </a:ext>
            </a:extLst>
          </p:cNvPr>
          <p:cNvSpPr>
            <a:spLocks noGrp="1"/>
          </p:cNvSpPr>
          <p:nvPr>
            <p:ph idx="1"/>
          </p:nvPr>
        </p:nvSpPr>
        <p:spPr>
          <a:xfrm>
            <a:off x="117987" y="1527278"/>
            <a:ext cx="11931445" cy="5330722"/>
          </a:xfrm>
        </p:spPr>
        <p:txBody>
          <a:bodyPr>
            <a:noAutofit/>
          </a:bodyPr>
          <a:lstStyle/>
          <a:p>
            <a:r>
              <a:rPr lang="en-US" sz="4800" b="1" dirty="0"/>
              <a:t>Joy Set Before Him</a:t>
            </a:r>
          </a:p>
          <a:p>
            <a:pPr marL="0" indent="0">
              <a:buNone/>
            </a:pPr>
            <a:endParaRPr lang="en-US" sz="4800" b="1" dirty="0"/>
          </a:p>
          <a:p>
            <a:pPr lvl="1"/>
            <a:r>
              <a:rPr lang="en-US" sz="3200" b="1" dirty="0"/>
              <a:t>“looking to Jesus, the founder and perfecter of our faith, who for the joy that was set before him endured the cross, despising the shame, and is seated at the right hand of the throne of God.” (Hebrews 12</a:t>
            </a:r>
            <a:r>
              <a:rPr lang="en-US" sz="3200" b="1" dirty="0">
                <a:sym typeface="Wingdings" pitchFamily="2" charset="2"/>
              </a:rPr>
              <a:t>:2)</a:t>
            </a:r>
          </a:p>
          <a:p>
            <a:pPr marL="457200" lvl="1" indent="0">
              <a:buNone/>
            </a:pPr>
            <a:endParaRPr lang="en-US" sz="3200" b="1" dirty="0"/>
          </a:p>
          <a:p>
            <a:pPr lvl="1"/>
            <a:r>
              <a:rPr lang="en-US" sz="3200" b="1" dirty="0"/>
              <a:t>“For as a young man marries a young woman, so shall your sons marry you, and as the bridegroom rejoices over the bride, so shall your God rejoice over you.” (Isaiah 62:5)</a:t>
            </a:r>
          </a:p>
        </p:txBody>
      </p:sp>
    </p:spTree>
    <p:extLst>
      <p:ext uri="{BB962C8B-B14F-4D97-AF65-F5344CB8AC3E}">
        <p14:creationId xmlns:p14="http://schemas.microsoft.com/office/powerpoint/2010/main" val="332626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3ADD-7B5E-7940-9F26-68AE3122744B}"/>
              </a:ext>
            </a:extLst>
          </p:cNvPr>
          <p:cNvSpPr>
            <a:spLocks noGrp="1"/>
          </p:cNvSpPr>
          <p:nvPr>
            <p:ph type="title"/>
          </p:nvPr>
        </p:nvSpPr>
        <p:spPr>
          <a:xfrm>
            <a:off x="838200" y="117988"/>
            <a:ext cx="10515600" cy="1097038"/>
          </a:xfrm>
        </p:spPr>
        <p:txBody>
          <a:bodyPr/>
          <a:lstStyle/>
          <a:p>
            <a:pPr algn="ctr"/>
            <a:r>
              <a:rPr lang="en-US" b="1" dirty="0"/>
              <a:t>The Sorrows &amp; Griefs of Jesus</a:t>
            </a:r>
          </a:p>
        </p:txBody>
      </p:sp>
      <p:sp>
        <p:nvSpPr>
          <p:cNvPr id="3" name="Content Placeholder 2">
            <a:extLst>
              <a:ext uri="{FF2B5EF4-FFF2-40B4-BE49-F238E27FC236}">
                <a16:creationId xmlns:a16="http://schemas.microsoft.com/office/drawing/2014/main" id="{A1296354-928A-A644-B913-0A5FCF43F598}"/>
              </a:ext>
            </a:extLst>
          </p:cNvPr>
          <p:cNvSpPr>
            <a:spLocks noGrp="1"/>
          </p:cNvSpPr>
          <p:nvPr>
            <p:ph idx="1"/>
          </p:nvPr>
        </p:nvSpPr>
        <p:spPr>
          <a:xfrm>
            <a:off x="117987" y="1527278"/>
            <a:ext cx="11931445" cy="5330722"/>
          </a:xfrm>
        </p:spPr>
        <p:txBody>
          <a:bodyPr>
            <a:noAutofit/>
          </a:bodyPr>
          <a:lstStyle/>
          <a:p>
            <a:pPr marL="0" indent="0" algn="ctr">
              <a:buNone/>
            </a:pPr>
            <a:r>
              <a:rPr lang="en-US" sz="4400" b="1" dirty="0"/>
              <a:t>“</a:t>
            </a:r>
            <a:r>
              <a:rPr lang="en-US" sz="4400" b="1" baseline="30000" dirty="0"/>
              <a:t>15</a:t>
            </a:r>
            <a:r>
              <a:rPr lang="en-US" sz="4400" b="1" dirty="0"/>
              <a:t>For we do not have a high priest who is unable to sympathize with our weaknesses, but one who in every respect has been tempted as we are, yet without sin. </a:t>
            </a:r>
            <a:r>
              <a:rPr lang="en-US" sz="4400" b="1" baseline="30000" dirty="0"/>
              <a:t>16</a:t>
            </a:r>
            <a:r>
              <a:rPr lang="en-US" sz="4400" b="1" dirty="0"/>
              <a:t>Let us then with confidence draw near to the throne of grace, that we may receive mercy and find grace to help in time of need.”</a:t>
            </a:r>
            <a:r>
              <a:rPr lang="en-US" sz="4400" dirty="0"/>
              <a:t> </a:t>
            </a:r>
          </a:p>
          <a:p>
            <a:pPr marL="0" indent="0" algn="ctr">
              <a:buNone/>
            </a:pPr>
            <a:endParaRPr lang="en-US" sz="4400" b="1" dirty="0"/>
          </a:p>
          <a:p>
            <a:pPr marL="0" indent="0" algn="ctr">
              <a:buNone/>
            </a:pPr>
            <a:r>
              <a:rPr lang="en-US" sz="4400" b="1" dirty="0"/>
              <a:t>Hebrews 4:15-16</a:t>
            </a:r>
            <a:endParaRPr lang="en-US" sz="4800" b="1" dirty="0"/>
          </a:p>
        </p:txBody>
      </p:sp>
    </p:spTree>
    <p:extLst>
      <p:ext uri="{BB962C8B-B14F-4D97-AF65-F5344CB8AC3E}">
        <p14:creationId xmlns:p14="http://schemas.microsoft.com/office/powerpoint/2010/main" val="289113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690</Words>
  <Application>Microsoft Macintosh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A Man of Sorrows &amp; Griefs</vt:lpstr>
      <vt:lpstr>Prophecies of Jesus</vt:lpstr>
      <vt:lpstr>The Sorrows &amp; Griefs of Jesus</vt:lpstr>
      <vt:lpstr>The Sorrows &amp; Griefs of Jesus</vt:lpstr>
      <vt:lpstr>The Sorrows &amp; Griefs of Jesus</vt:lpstr>
      <vt:lpstr>PowerPoint Presentation</vt:lpstr>
      <vt:lpstr>How Jesus Endured</vt:lpstr>
      <vt:lpstr>How Jesus Endured</vt:lpstr>
      <vt:lpstr>The Sorrows &amp; Griefs of 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Man of Sorrows &amp; Griefs</dc:title>
  <dc:creator>Erik Borlaug</dc:creator>
  <cp:lastModifiedBy>Erik Borlaug</cp:lastModifiedBy>
  <cp:revision>18</cp:revision>
  <dcterms:created xsi:type="dcterms:W3CDTF">2020-03-25T19:29:36Z</dcterms:created>
  <dcterms:modified xsi:type="dcterms:W3CDTF">2020-03-28T23:18:26Z</dcterms:modified>
</cp:coreProperties>
</file>