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8" r:id="rId3"/>
    <p:sldId id="266" r:id="rId4"/>
    <p:sldId id="277" r:id="rId5"/>
    <p:sldId id="257" r:id="rId6"/>
    <p:sldId id="276" r:id="rId7"/>
    <p:sldId id="274" r:id="rId8"/>
    <p:sldId id="268" r:id="rId9"/>
    <p:sldId id="269" r:id="rId10"/>
    <p:sldId id="267" r:id="rId11"/>
    <p:sldId id="260" r:id="rId12"/>
    <p:sldId id="261" r:id="rId13"/>
    <p:sldId id="278" r:id="rId14"/>
    <p:sldId id="262" r:id="rId15"/>
    <p:sldId id="275" r:id="rId16"/>
    <p:sldId id="279" r:id="rId17"/>
    <p:sldId id="264" r:id="rId18"/>
    <p:sldId id="273" r:id="rId19"/>
    <p:sldId id="259" r:id="rId2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D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p:restoredTop sz="70784"/>
  </p:normalViewPr>
  <p:slideViewPr>
    <p:cSldViewPr snapToGrid="0" snapToObjects="1">
      <p:cViewPr varScale="1">
        <p:scale>
          <a:sx n="71" d="100"/>
          <a:sy n="71" d="100"/>
        </p:scale>
        <p:origin x="12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B24DC-A416-8C4F-BF96-CE4DA66753FB}" type="datetimeFigureOut">
              <a:rPr lang="en-US" smtClean="0"/>
              <a:t>2/29/20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314C6-B572-8C46-8C6D-079C54D3DEEE}" type="slidenum">
              <a:rPr lang="en-US" smtClean="0"/>
              <a:t>‹#›</a:t>
            </a:fld>
            <a:endParaRPr lang="en-US"/>
          </a:p>
        </p:txBody>
      </p:sp>
    </p:spTree>
    <p:extLst>
      <p:ext uri="{BB962C8B-B14F-4D97-AF65-F5344CB8AC3E}">
        <p14:creationId xmlns:p14="http://schemas.microsoft.com/office/powerpoint/2010/main" val="16899125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simple.wikipedia.org/wiki/Watch" TargetMode="External"/><Relationship Id="rId3" Type="http://schemas.openxmlformats.org/officeDocument/2006/relationships/hyperlink" Target="https://simple.wikipedia.org/wiki/Teleology" TargetMode="External"/><Relationship Id="rId7" Type="http://schemas.openxmlformats.org/officeDocument/2006/relationships/hyperlink" Target="https://simple.wikipedia.org/wiki/Explanation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simple.wikipedia.org/wiki/Intelligent_design" TargetMode="External"/><Relationship Id="rId5" Type="http://schemas.openxmlformats.org/officeDocument/2006/relationships/hyperlink" Target="https://simple.wikipedia.org/wiki/God" TargetMode="External"/><Relationship Id="rId10" Type="http://schemas.openxmlformats.org/officeDocument/2006/relationships/hyperlink" Target="https://simple.wikipedia.org/w/index.php?title=Conversations_on_the_Plurality_of_Worlds&amp;action=edit&amp;redlink=1" TargetMode="External"/><Relationship Id="rId4" Type="http://schemas.openxmlformats.org/officeDocument/2006/relationships/hyperlink" Target="https://simple.wikipedia.org/w/index.php?title=Natural_theology&amp;action=edit&amp;redlink=1" TargetMode="External"/><Relationship Id="rId9" Type="http://schemas.openxmlformats.org/officeDocument/2006/relationships/hyperlink" Target="https://simple.wikipedia.org/wiki/Bernard_le_Bovier_de_Fontenel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apologeticspress.org/APContent.aspx?category=12&amp;article=5653#_edn10" TargetMode="External"/><Relationship Id="rId3" Type="http://schemas.openxmlformats.org/officeDocument/2006/relationships/hyperlink" Target="http://apologeticspress.org/APContent.aspx?category=12&amp;article=5653#_edn5" TargetMode="External"/><Relationship Id="rId7" Type="http://schemas.openxmlformats.org/officeDocument/2006/relationships/hyperlink" Target="http://apologeticspress.org/APContent.aspx?category=12&amp;article=5653#_edn9"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apologeticspress.org/APContent.aspx?category=12&amp;article=5653#_edn8" TargetMode="External"/><Relationship Id="rId5" Type="http://schemas.openxmlformats.org/officeDocument/2006/relationships/hyperlink" Target="http://apologeticspress.org/APContent.aspx?category=12&amp;article=5653#_edn7" TargetMode="External"/><Relationship Id="rId10" Type="http://schemas.openxmlformats.org/officeDocument/2006/relationships/hyperlink" Target="https://www.nytimes.com/2017/07/24/science/earth-orbit-sun-catastrophe.html" TargetMode="External"/><Relationship Id="rId4" Type="http://schemas.openxmlformats.org/officeDocument/2006/relationships/hyperlink" Target="http://apologeticspress.org/APContent.aspx?category=12&amp;article=5653#_edn6" TargetMode="External"/><Relationship Id="rId9" Type="http://schemas.openxmlformats.org/officeDocument/2006/relationships/hyperlink" Target="http://apologeticspress.org/APContent.aspx?category=12&amp;article=5653#_edn1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Gen. 1:1.  In the beginning God created the heavens and the earth…</a:t>
            </a:r>
          </a:p>
        </p:txBody>
      </p:sp>
      <p:sp>
        <p:nvSpPr>
          <p:cNvPr id="4" name="Slide Number Placeholder 3"/>
          <p:cNvSpPr>
            <a:spLocks noGrp="1"/>
          </p:cNvSpPr>
          <p:nvPr>
            <p:ph type="sldNum" sz="quarter" idx="5"/>
          </p:nvPr>
        </p:nvSpPr>
        <p:spPr/>
        <p:txBody>
          <a:bodyPr/>
          <a:lstStyle/>
          <a:p>
            <a:fld id="{BD6314C6-B572-8C46-8C6D-079C54D3DEEE}" type="slidenum">
              <a:rPr lang="en-US" smtClean="0"/>
              <a:t>1</a:t>
            </a:fld>
            <a:endParaRPr lang="en-US"/>
          </a:p>
        </p:txBody>
      </p:sp>
    </p:spTree>
    <p:extLst>
      <p:ext uri="{BB962C8B-B14F-4D97-AF65-F5344CB8AC3E}">
        <p14:creationId xmlns:p14="http://schemas.microsoft.com/office/powerpoint/2010/main" val="68536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Gehry loves to use sloping, curved metal panels. It’s his signature style.  No one refuses to acknowledge the similarities!  In fact – trying to say that these buildings are the result of pure chance is crazy!  Each was carefully crafted by THE SAME MIND.</a:t>
            </a:r>
          </a:p>
          <a:p>
            <a:endParaRPr lang="en-US" dirty="0"/>
          </a:p>
          <a:p>
            <a:r>
              <a:rPr lang="en-US" dirty="0"/>
              <a:t>Just as EACH animal and plant we see is designed by the same mind!</a:t>
            </a:r>
          </a:p>
          <a:p>
            <a:endParaRPr lang="en-US" dirty="0"/>
          </a:p>
          <a:p>
            <a:r>
              <a:rPr lang="en-US" dirty="0"/>
              <a:t>Of course there are similarities!!</a:t>
            </a:r>
          </a:p>
          <a:p>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10</a:t>
            </a:fld>
            <a:endParaRPr lang="en-US"/>
          </a:p>
        </p:txBody>
      </p:sp>
    </p:spTree>
    <p:extLst>
      <p:ext uri="{BB962C8B-B14F-4D97-AF65-F5344CB8AC3E}">
        <p14:creationId xmlns:p14="http://schemas.microsoft.com/office/powerpoint/2010/main" val="216892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Complexity.</a:t>
            </a:r>
          </a:p>
          <a:p>
            <a:endParaRPr lang="en-US" dirty="0"/>
          </a:p>
          <a:p>
            <a:r>
              <a:rPr lang="en-US" dirty="0"/>
              <a:t>One criticism of the watchmaker analogy is:  then who made God?  </a:t>
            </a:r>
          </a:p>
          <a:p>
            <a:endParaRPr lang="en-US" dirty="0"/>
          </a:p>
          <a:p>
            <a:r>
              <a:rPr lang="en-US" dirty="0"/>
              <a:t>The answer is: we can observe ranges of complexity.  There are simple machines we all learn about in middle school science like Lever’s, Pulley’s, and Ramps.  And there are complex machines which we carry around for </a:t>
            </a:r>
            <a:r>
              <a:rPr lang="en-US" dirty="0" err="1"/>
              <a:t>txting</a:t>
            </a:r>
            <a:r>
              <a:rPr lang="en-US" dirty="0"/>
              <a:t> and video clips.  But… on this scale of the Least Complex to the Most Complex… God is the MOST.</a:t>
            </a:r>
          </a:p>
          <a:p>
            <a:endParaRPr lang="en-US" dirty="0"/>
          </a:p>
          <a:p>
            <a:r>
              <a:rPr lang="en-US" dirty="0"/>
              <a:t> A simple lever. God is the Maximum complexity.  There is no more powerful, </a:t>
            </a:r>
          </a:p>
        </p:txBody>
      </p:sp>
      <p:sp>
        <p:nvSpPr>
          <p:cNvPr id="4" name="Slide Number Placeholder 3"/>
          <p:cNvSpPr>
            <a:spLocks noGrp="1"/>
          </p:cNvSpPr>
          <p:nvPr>
            <p:ph type="sldNum" sz="quarter" idx="5"/>
          </p:nvPr>
        </p:nvSpPr>
        <p:spPr/>
        <p:txBody>
          <a:bodyPr/>
          <a:lstStyle/>
          <a:p>
            <a:fld id="{BD6314C6-B572-8C46-8C6D-079C54D3DEEE}" type="slidenum">
              <a:rPr lang="en-US" smtClean="0"/>
              <a:t>12</a:t>
            </a:fld>
            <a:endParaRPr lang="en-US"/>
          </a:p>
        </p:txBody>
      </p:sp>
    </p:spTree>
    <p:extLst>
      <p:ext uri="{BB962C8B-B14F-4D97-AF65-F5344CB8AC3E}">
        <p14:creationId xmlns:p14="http://schemas.microsoft.com/office/powerpoint/2010/main" val="3795831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The human eye is a truly amazing phenomenon. Although accounting for just one fourth-thousandth of an adult’s weight, it is the medium which processes some 80% of the information received by its owner from the outside world. The tiny retina contains about 130 million rod-shaped cells, which detect light intensity and transmit impulses to the visual cortex of the brain by means of some one million nerve </a:t>
            </a:r>
            <a:r>
              <a:rPr lang="en-US" sz="936" b="0" i="0" kern="1200" dirty="0" err="1">
                <a:solidFill>
                  <a:schemeClr val="tx1"/>
                </a:solidFill>
                <a:effectLst/>
                <a:latin typeface="+mn-lt"/>
                <a:ea typeface="+mn-ea"/>
                <a:cs typeface="+mn-cs"/>
              </a:rPr>
              <a:t>fibres</a:t>
            </a:r>
            <a:r>
              <a:rPr lang="en-US" sz="936" b="0" i="0" kern="1200" dirty="0">
                <a:solidFill>
                  <a:schemeClr val="tx1"/>
                </a:solidFill>
                <a:effectLst/>
                <a:latin typeface="+mn-lt"/>
                <a:ea typeface="+mn-ea"/>
                <a:cs typeface="+mn-cs"/>
              </a:rPr>
              <a:t>, while nearly six million cone-shaped cells do the same job, but respond specifically to </a:t>
            </a:r>
            <a:r>
              <a:rPr lang="en-US" sz="936" b="0" i="0" kern="1200" dirty="0" err="1">
                <a:solidFill>
                  <a:schemeClr val="tx1"/>
                </a:solidFill>
                <a:effectLst/>
                <a:latin typeface="+mn-lt"/>
                <a:ea typeface="+mn-ea"/>
                <a:cs typeface="+mn-cs"/>
              </a:rPr>
              <a:t>colour</a:t>
            </a:r>
            <a:r>
              <a:rPr lang="en-US" sz="936" b="0" i="0" kern="1200" dirty="0">
                <a:solidFill>
                  <a:schemeClr val="tx1"/>
                </a:solidFill>
                <a:effectLst/>
                <a:latin typeface="+mn-lt"/>
                <a:ea typeface="+mn-ea"/>
                <a:cs typeface="+mn-cs"/>
              </a:rPr>
              <a:t> variation. The eyes can handle 500,00 messages simultaneously, and are kept clear by ducts producing just the right amount of fluid with which the lids clean both eyes simultaneously in one five-thousandth of a second (2000, p. 313).</a:t>
            </a:r>
          </a:p>
          <a:p>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The retina plays a key role in visual perception. In his book, </a:t>
            </a:r>
            <a:r>
              <a:rPr lang="en-US" sz="936" b="0" i="1" kern="1200" dirty="0">
                <a:solidFill>
                  <a:schemeClr val="tx1"/>
                </a:solidFill>
                <a:effectLst/>
                <a:latin typeface="+mn-lt"/>
                <a:ea typeface="+mn-ea"/>
                <a:cs typeface="+mn-cs"/>
              </a:rPr>
              <a:t>The Wonder of Man</a:t>
            </a:r>
            <a:r>
              <a:rPr lang="en-US" sz="936" b="0" i="0" kern="1200" dirty="0">
                <a:solidFill>
                  <a:schemeClr val="tx1"/>
                </a:solidFill>
                <a:effectLst/>
                <a:latin typeface="+mn-lt"/>
                <a:ea typeface="+mn-ea"/>
                <a:cs typeface="+mn-cs"/>
              </a:rPr>
              <a:t>, Werner </a:t>
            </a:r>
            <a:r>
              <a:rPr lang="en-US" sz="936" b="0" i="0" kern="1200" dirty="0" err="1">
                <a:solidFill>
                  <a:schemeClr val="tx1"/>
                </a:solidFill>
                <a:effectLst/>
                <a:latin typeface="+mn-lt"/>
                <a:ea typeface="+mn-ea"/>
                <a:cs typeface="+mn-cs"/>
              </a:rPr>
              <a:t>Gitt</a:t>
            </a:r>
            <a:r>
              <a:rPr lang="en-US" sz="936" b="0" i="0" kern="1200" dirty="0">
                <a:solidFill>
                  <a:schemeClr val="tx1"/>
                </a:solidFill>
                <a:effectLst/>
                <a:latin typeface="+mn-lt"/>
                <a:ea typeface="+mn-ea"/>
                <a:cs typeface="+mn-cs"/>
              </a:rPr>
              <a:t> explains how the retina is a masterpiece of engineering design.</a:t>
            </a:r>
          </a:p>
          <a:p>
            <a:endParaRPr lang="en-US" dirty="0">
              <a:effectLst/>
            </a:endParaRPr>
          </a:p>
          <a:p>
            <a:pPr marL="171450" indent="-171450">
              <a:buFont typeface="Arial" panose="020B0604020202020204" pitchFamily="34" charset="0"/>
              <a:buChar char="•"/>
            </a:pPr>
            <a:r>
              <a:rPr lang="en-US" dirty="0">
                <a:effectLst/>
              </a:rPr>
              <a:t>One single square </a:t>
            </a:r>
            <a:r>
              <a:rPr lang="en-US" dirty="0" err="1">
                <a:effectLst/>
              </a:rPr>
              <a:t>millimetre</a:t>
            </a:r>
            <a:r>
              <a:rPr lang="en-US" dirty="0">
                <a:effectLst/>
              </a:rPr>
              <a:t> of the retina contains approximately 400,000 optical sensors. To get some idea of such a large number, imagine a sphere, on the surface of which circles are drawn, the size of tennis balls. These circles are separated from each other by the same distance as their diameter. In order to accommodate 400,000 such circles, the sphere must have a diameter of 52 </a:t>
            </a:r>
            <a:r>
              <a:rPr lang="en-US" dirty="0" err="1">
                <a:effectLst/>
              </a:rPr>
              <a:t>metres</a:t>
            </a:r>
            <a:r>
              <a:rPr lang="en-US" dirty="0">
                <a:effectLst/>
              </a:rPr>
              <a:t>... (1999, p. 15).</a:t>
            </a:r>
          </a:p>
          <a:p>
            <a:r>
              <a:rPr lang="en-US" sz="936" b="0" i="0" kern="1200" dirty="0">
                <a:solidFill>
                  <a:schemeClr val="tx1"/>
                </a:solidFill>
                <a:effectLst/>
                <a:latin typeface="+mn-lt"/>
                <a:ea typeface="+mn-ea"/>
                <a:cs typeface="+mn-cs"/>
              </a:rPr>
              <a:t>Alan L. Gillen also praised the design of the retina in his book, </a:t>
            </a:r>
            <a:r>
              <a:rPr lang="en-US" sz="936" b="0" i="1" kern="1200" dirty="0">
                <a:solidFill>
                  <a:schemeClr val="tx1"/>
                </a:solidFill>
                <a:effectLst/>
                <a:latin typeface="+mn-lt"/>
                <a:ea typeface="+mn-ea"/>
                <a:cs typeface="+mn-cs"/>
              </a:rPr>
              <a:t>Body by Design</a:t>
            </a:r>
            <a:r>
              <a:rPr lang="en-US" sz="936" b="0" i="0" kern="1200" dirty="0">
                <a:solidFill>
                  <a:schemeClr val="tx1"/>
                </a:solidFill>
                <a:effectLst/>
                <a:latin typeface="+mn-lt"/>
                <a:ea typeface="+mn-ea"/>
                <a:cs typeface="+mn-cs"/>
              </a:rPr>
              <a:t>.</a:t>
            </a:r>
          </a:p>
          <a:p>
            <a:endParaRPr lang="en-US" sz="936"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effectLst/>
              </a:rPr>
              <a:t>The most amazing component of the eye is the “film,” which is the retina. This light-sensitive layer at the back of the eyeball is thinner than a sheet of plastic wrap and is more sensitive to light than any man-made film. The best camera film can handle a ratio of 1000-to-1 photons in terms of light intensity. By comparison, </a:t>
            </a:r>
            <a:r>
              <a:rPr lang="en-US" b="1" dirty="0">
                <a:effectLst/>
              </a:rPr>
              <a:t>human retinal cells can handle a ratio of</a:t>
            </a:r>
            <a:r>
              <a:rPr lang="en-US" dirty="0">
                <a:effectLst/>
              </a:rPr>
              <a:t> </a:t>
            </a:r>
            <a:r>
              <a:rPr lang="en-US" b="1" dirty="0">
                <a:effectLst/>
              </a:rPr>
              <a:t>10 billion-to-1</a:t>
            </a:r>
            <a:r>
              <a:rPr lang="en-US" dirty="0">
                <a:effectLst/>
              </a:rPr>
              <a:t> over the dynamic range of light wavelengths of 380 to 750 nanometers. The human eye can sense as little as a single photon of light in the dark! In bright daylight, the retina can bleach out, turning its “volume control” way down so as not to overload. The light-sensitive cells of the retina are like an extremely complex high-gain amplifier that is able to magnify sounds more than one million times (2001, pp. 97-98, emp. added).</a:t>
            </a:r>
          </a:p>
          <a:p>
            <a:pPr marL="0" indent="0">
              <a:buFont typeface="Arial" panose="020B0604020202020204" pitchFamily="34" charset="0"/>
              <a:buNone/>
            </a:pPr>
            <a:endParaRPr lang="en-US" sz="936" b="0" i="0" kern="1200" dirty="0">
              <a:solidFill>
                <a:schemeClr val="tx1"/>
              </a:solidFill>
              <a:effectLst/>
              <a:latin typeface="+mn-lt"/>
              <a:ea typeface="+mn-ea"/>
              <a:cs typeface="+mn-cs"/>
            </a:endParaRPr>
          </a:p>
          <a:p>
            <a:pPr marL="0" indent="0">
              <a:buFont typeface="Arial" panose="020B0604020202020204" pitchFamily="34" charset="0"/>
              <a:buNone/>
            </a:pPr>
            <a:r>
              <a:rPr lang="en-US" sz="936" b="0" i="0" kern="1200" dirty="0">
                <a:solidFill>
                  <a:schemeClr val="tx1"/>
                </a:solidFill>
                <a:effectLst/>
                <a:latin typeface="+mn-lt"/>
                <a:ea typeface="+mn-ea"/>
                <a:cs typeface="+mn-cs"/>
              </a:rPr>
              <a:t>Without a doubt, this thin (only 0.2 mm) layer of nerve tissue is a marvel of engineering. It contains photoreceptor (light-sensitive) cells and four types of nerve cells, as well as structural cells and epithelial pigment cells. The two kinds of photoreceptor cells are referred to as rods and cones because of their shape. Each eye has about 130 million rods and 7 million cones. The rods are very sensitive to light (whether it is bright or dim), and allow the eye to see in black and white. Cones, on the other hand, are not as sensitive as rods, and function only optimally in daylight. There are three different types of cones—red light, green light, and blue light—each of which is sensitive to its respective color of light, and which allow the eye to see in full color. The rods and cones convert the different lights into chemical signals, which then travel along the optic nerve to the brain.</a:t>
            </a:r>
          </a:p>
          <a:p>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13</a:t>
            </a:fld>
            <a:endParaRPr lang="en-US"/>
          </a:p>
        </p:txBody>
      </p:sp>
    </p:spTree>
    <p:extLst>
      <p:ext uri="{BB962C8B-B14F-4D97-AF65-F5344CB8AC3E}">
        <p14:creationId xmlns:p14="http://schemas.microsoft.com/office/powerpoint/2010/main" val="422182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Food Chain – this is only possible because we can actually absorb the protein</a:t>
            </a:r>
          </a:p>
        </p:txBody>
      </p:sp>
      <p:sp>
        <p:nvSpPr>
          <p:cNvPr id="4" name="Slide Number Placeholder 3"/>
          <p:cNvSpPr>
            <a:spLocks noGrp="1"/>
          </p:cNvSpPr>
          <p:nvPr>
            <p:ph type="sldNum" sz="quarter" idx="5"/>
          </p:nvPr>
        </p:nvSpPr>
        <p:spPr/>
        <p:txBody>
          <a:bodyPr/>
          <a:lstStyle/>
          <a:p>
            <a:fld id="{BD6314C6-B572-8C46-8C6D-079C54D3DEEE}" type="slidenum">
              <a:rPr lang="en-US" smtClean="0"/>
              <a:t>14</a:t>
            </a:fld>
            <a:endParaRPr lang="en-US"/>
          </a:p>
        </p:txBody>
      </p:sp>
    </p:spTree>
    <p:extLst>
      <p:ext uri="{BB962C8B-B14F-4D97-AF65-F5344CB8AC3E}">
        <p14:creationId xmlns:p14="http://schemas.microsoft.com/office/powerpoint/2010/main" val="197018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“a big moon to stabilize our axial wobble,”</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 the moon's large size is essential for it to provide significant reflected light on the earth. If its mass were reduced by 99% to make an "average size" solar system moon, then the evening light received on earth would be severely decreased by twenty times its present amount.</a:t>
            </a:r>
            <a:r>
              <a:rPr lang="en-US" sz="936" b="0" i="0" kern="1200" baseline="30000" dirty="0">
                <a:solidFill>
                  <a:schemeClr val="tx1"/>
                </a:solidFill>
                <a:effectLst/>
                <a:latin typeface="+mn-lt"/>
                <a:ea typeface="+mn-ea"/>
                <a:cs typeface="+mn-cs"/>
              </a:rPr>
              <a:t>3</a:t>
            </a:r>
          </a:p>
          <a:p>
            <a:endParaRPr lang="en-US" sz="936" b="0" i="0" kern="1200" baseline="30000" dirty="0">
              <a:solidFill>
                <a:schemeClr val="tx1"/>
              </a:solidFill>
              <a:effectLst/>
              <a:latin typeface="+mn-lt"/>
              <a:ea typeface="+mn-ea"/>
              <a:cs typeface="+mn-cs"/>
            </a:endParaRPr>
          </a:p>
          <a:p>
            <a:endParaRPr lang="en-US" sz="936" b="0" i="0" kern="1200" baseline="30000" dirty="0">
              <a:solidFill>
                <a:schemeClr val="tx1"/>
              </a:solidFill>
              <a:effectLst/>
              <a:latin typeface="+mn-lt"/>
              <a:ea typeface="+mn-ea"/>
              <a:cs typeface="+mn-cs"/>
            </a:endParaRPr>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The moon causes tides and wind to generate worldwide ocean currents that help to widely redistribute Earth’s water nutrients and toxins. Without this effect, ocean water would be stagnant and seriously interfere with, and eventually kill, most life in the ocean.</a:t>
            </a:r>
          </a:p>
          <a:p>
            <a:endParaRPr lang="en-US" sz="936" b="0" i="0" kern="1200" baseline="30000" dirty="0">
              <a:solidFill>
                <a:schemeClr val="tx1"/>
              </a:solidFill>
              <a:effectLst/>
              <a:latin typeface="+mn-lt"/>
              <a:ea typeface="+mn-ea"/>
              <a:cs typeface="+mn-cs"/>
            </a:endParaRPr>
          </a:p>
          <a:p>
            <a:endParaRPr lang="en-US" sz="936" b="0" i="0" kern="1200" baseline="300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Scientists have concluded that if the Moon were 20% closer to Earth, the Earth’s tides would be so high that much of the currently inhabited lands would often be covered with several feet of water. On the other hand, if the Moon were 20% farther away, the oceans would turn into stagnant waters unable to support the billions of living things both in and out of the oceans.</a:t>
            </a:r>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15</a:t>
            </a:fld>
            <a:endParaRPr lang="en-US"/>
          </a:p>
        </p:txBody>
      </p:sp>
    </p:spTree>
    <p:extLst>
      <p:ext uri="{BB962C8B-B14F-4D97-AF65-F5344CB8AC3E}">
        <p14:creationId xmlns:p14="http://schemas.microsoft.com/office/powerpoint/2010/main" val="253844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The moon’s pull has an enormous impact on Earth. It’s not only exceptionally large for a planet of Earth’s size, but astronomically it orbits very close to us. This creates large gravitational forces between the earth and moon, causing both the large ocean tides and the much smaller continental land tides. When the moon travels directly overhead Earth, the atmosphere bulges in distances measured in miles, the oceans bulge in distances measured in feet, and the Earth’s land mass in distances measured in fractions of an inch.</a:t>
            </a:r>
            <a:r>
              <a:rPr lang="en-US" sz="936" b="0" i="0" kern="1200" baseline="30000" dirty="0">
                <a:solidFill>
                  <a:schemeClr val="tx1"/>
                </a:solidFill>
                <a:effectLst/>
                <a:latin typeface="+mn-lt"/>
                <a:ea typeface="+mn-ea"/>
                <a:cs typeface="+mn-cs"/>
              </a:rPr>
              <a:t>17</a:t>
            </a:r>
          </a:p>
          <a:p>
            <a:endParaRPr lang="en-US" sz="936" b="0" i="0" kern="1200" baseline="30000" dirty="0">
              <a:solidFill>
                <a:schemeClr val="tx1"/>
              </a:solidFill>
              <a:effectLst/>
              <a:latin typeface="+mn-lt"/>
              <a:ea typeface="+mn-ea"/>
              <a:cs typeface="+mn-cs"/>
            </a:endParaRPr>
          </a:p>
          <a:p>
            <a:endParaRPr lang="en-US" sz="936" b="0" i="0" kern="1200" baseline="30000" dirty="0">
              <a:solidFill>
                <a:schemeClr val="tx1"/>
              </a:solidFill>
              <a:effectLst/>
              <a:latin typeface="+mn-lt"/>
              <a:ea typeface="+mn-ea"/>
              <a:cs typeface="+mn-cs"/>
            </a:endParaRPr>
          </a:p>
          <a:p>
            <a:r>
              <a:rPr lang="en-US" dirty="0"/>
              <a:t>https://</a:t>
            </a:r>
            <a:r>
              <a:rPr lang="en-US" dirty="0" err="1"/>
              <a:t>www.icr.org</a:t>
            </a:r>
            <a:r>
              <a:rPr lang="en-US" dirty="0"/>
              <a:t>/article/moon-required-for-life-on-earth</a:t>
            </a:r>
          </a:p>
        </p:txBody>
      </p:sp>
      <p:sp>
        <p:nvSpPr>
          <p:cNvPr id="4" name="Slide Number Placeholder 3"/>
          <p:cNvSpPr>
            <a:spLocks noGrp="1"/>
          </p:cNvSpPr>
          <p:nvPr>
            <p:ph type="sldNum" sz="quarter" idx="5"/>
          </p:nvPr>
        </p:nvSpPr>
        <p:spPr/>
        <p:txBody>
          <a:bodyPr/>
          <a:lstStyle/>
          <a:p>
            <a:fld id="{BD6314C6-B572-8C46-8C6D-079C54D3DEEE}" type="slidenum">
              <a:rPr lang="en-US" smtClean="0"/>
              <a:t>16</a:t>
            </a:fld>
            <a:endParaRPr lang="en-US"/>
          </a:p>
        </p:txBody>
      </p:sp>
    </p:spTree>
    <p:extLst>
      <p:ext uri="{BB962C8B-B14F-4D97-AF65-F5344CB8AC3E}">
        <p14:creationId xmlns:p14="http://schemas.microsoft.com/office/powerpoint/2010/main" val="1016487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brain.</a:t>
            </a:r>
          </a:p>
          <a:p>
            <a:endParaRPr lang="en-US" dirty="0"/>
          </a:p>
          <a:p>
            <a:r>
              <a:rPr lang="en-US" dirty="0"/>
              <a:t>Your cells.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b="0" dirty="0"/>
              <a:t>A human body is composed of over 30 different kinds of cells (red blood cells, white blood cells, nerve cells, etc.), totaling approximately</a:t>
            </a:r>
            <a:br>
              <a:rPr lang="en-US" b="0" dirty="0"/>
            </a:br>
            <a:r>
              <a:rPr lang="en-US" dirty="0"/>
              <a:t> </a:t>
            </a:r>
            <a:r>
              <a:rPr lang="en-US" u="sng" dirty="0"/>
              <a:t>100 trillion cells in an average adult</a:t>
            </a:r>
            <a:r>
              <a:rPr lang="en-US" dirty="0"/>
              <a:t> </a:t>
            </a:r>
            <a:r>
              <a:rPr lang="en-US" b="0" dirty="0"/>
              <a:t>(Beck, 1971, p. 189).</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In an article written for Encyclopedia Britannica, Carl Sagan observed that “the information content of a simple cell has been estimated as around 1 trillion bits.  To emphasize to the reader the enormity of this figure, Dr. Sagan then noted that if one were to count every letter in every word of every book in the world’s largest library (over ten million volumes), the final tally would be approximately a trillion letters.  Thus, a single cell contains the equivalent information content of every book in the world’s largest library of more than ten million volumes!  </a:t>
            </a:r>
            <a:r>
              <a:rPr lang="en-US" sz="1000" u="sng" kern="1200" dirty="0">
                <a:solidFill>
                  <a:schemeClr val="tx1"/>
                </a:solidFill>
                <a:latin typeface="+mn-lt"/>
                <a:ea typeface="+mn-ea"/>
                <a:cs typeface="+mn-cs"/>
              </a:rPr>
              <a:t>Every rational person recognizes that not one of the books in such a library “just happened.”  Rather, each and every one is the result of intelligence and painstaking design.</a:t>
            </a:r>
          </a:p>
          <a:p>
            <a:endParaRPr lang="en-US" dirty="0"/>
          </a:p>
          <a:p>
            <a:endParaRPr lang="en-US" dirty="0"/>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u="sng" kern="1200" dirty="0">
                <a:solidFill>
                  <a:schemeClr val="tx1"/>
                </a:solidFill>
                <a:latin typeface="+mn-lt"/>
                <a:ea typeface="+mn-ea"/>
                <a:cs typeface="+mn-cs"/>
              </a:rPr>
              <a:t>*** Context: It would take 7,812</a:t>
            </a:r>
            <a:r>
              <a:rPr lang="en-US" sz="1000" u="sng" kern="1200" baseline="0" dirty="0">
                <a:solidFill>
                  <a:schemeClr val="tx1"/>
                </a:solidFill>
                <a:latin typeface="+mn-lt"/>
                <a:ea typeface="+mn-ea"/>
                <a:cs typeface="+mn-cs"/>
              </a:rPr>
              <a:t> iPhones to hold that much data (assuming a normal 16 Gig iPhone)  even if you bumped to a 64 Gig iPhone you would still need almost 2,000 </a:t>
            </a:r>
            <a:r>
              <a:rPr lang="en-US" sz="1000" u="sng" kern="1200" baseline="0" dirty="0" err="1">
                <a:solidFill>
                  <a:schemeClr val="tx1"/>
                </a:solidFill>
                <a:latin typeface="+mn-lt"/>
                <a:ea typeface="+mn-ea"/>
                <a:cs typeface="+mn-cs"/>
              </a:rPr>
              <a:t>iphones</a:t>
            </a:r>
            <a:r>
              <a:rPr lang="en-US" sz="1000" u="sng" kern="1200" baseline="0" dirty="0">
                <a:solidFill>
                  <a:schemeClr val="tx1"/>
                </a:solidFill>
                <a:latin typeface="+mn-lt"/>
                <a:ea typeface="+mn-ea"/>
                <a:cs typeface="+mn-cs"/>
              </a:rPr>
              <a:t> just to store the data in ONE simple CELL!</a:t>
            </a:r>
            <a:endParaRPr lang="en-US" sz="10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17</a:t>
            </a:fld>
            <a:endParaRPr lang="en-US"/>
          </a:p>
        </p:txBody>
      </p:sp>
    </p:spTree>
    <p:extLst>
      <p:ext uri="{BB962C8B-B14F-4D97-AF65-F5344CB8AC3E}">
        <p14:creationId xmlns:p14="http://schemas.microsoft.com/office/powerpoint/2010/main" val="3904544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God who PLANNED, DESIGNED and CREATED everything – has a plan for you.</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altLang="en-US" dirty="0"/>
              <a:t>Not only did he do an outstanding job planning and creating the perfection and beauty we are surrounded by in nature, He brings the same infinite ability, wisdom, and care to His plan for the church, for our homes, and for our lives!</a:t>
            </a:r>
          </a:p>
          <a:p>
            <a:endParaRPr lang="en-US" dirty="0"/>
          </a:p>
          <a:p>
            <a:endParaRPr lang="en-US" dirty="0"/>
          </a:p>
          <a:p>
            <a:r>
              <a:rPr lang="en-US" dirty="0"/>
              <a:t>He LOVES YOU…</a:t>
            </a:r>
          </a:p>
          <a:p>
            <a:endParaRPr lang="en-US" dirty="0"/>
          </a:p>
          <a:p>
            <a:r>
              <a:rPr lang="en-US" dirty="0"/>
              <a:t>He want you to BELIEVE IN HIM and OBEY HIM…</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18</a:t>
            </a:fld>
            <a:endParaRPr lang="en-US"/>
          </a:p>
        </p:txBody>
      </p:sp>
    </p:spTree>
    <p:extLst>
      <p:ext uri="{BB962C8B-B14F-4D97-AF65-F5344CB8AC3E}">
        <p14:creationId xmlns:p14="http://schemas.microsoft.com/office/powerpoint/2010/main" val="216347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God who PLANNED, DESIGNED and CREATED everything – has a plan for you.</a:t>
            </a:r>
          </a:p>
          <a:p>
            <a:endParaRPr lang="en-US" dirty="0"/>
          </a:p>
          <a:p>
            <a:r>
              <a:rPr lang="en-US" dirty="0"/>
              <a:t>He LOVES YOU…</a:t>
            </a:r>
          </a:p>
          <a:p>
            <a:endParaRPr lang="en-US" dirty="0"/>
          </a:p>
          <a:p>
            <a:r>
              <a:rPr lang="en-US" dirty="0"/>
              <a:t>He want you to BELIEVE IN HIM and OBEY HIM…</a:t>
            </a:r>
          </a:p>
          <a:p>
            <a:endParaRPr lang="en-US" dirty="0"/>
          </a:p>
          <a:p>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19</a:t>
            </a:fld>
            <a:endParaRPr lang="en-US"/>
          </a:p>
        </p:txBody>
      </p:sp>
    </p:spTree>
    <p:extLst>
      <p:ext uri="{BB962C8B-B14F-4D97-AF65-F5344CB8AC3E}">
        <p14:creationId xmlns:p14="http://schemas.microsoft.com/office/powerpoint/2010/main" val="198466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is our Creator.  He made everything in our world including you and me.</a:t>
            </a:r>
          </a:p>
          <a:p>
            <a:endParaRPr lang="en-US" dirty="0"/>
          </a:p>
          <a:p>
            <a:r>
              <a:rPr lang="en-US" dirty="0"/>
              <a:t>Tonight we want to look at evidence for God in creation, and we will begin in Hebrews 3:4.</a:t>
            </a:r>
          </a:p>
          <a:p>
            <a:endParaRPr lang="en-US" dirty="0"/>
          </a:p>
          <a:p>
            <a:r>
              <a:rPr lang="en-US" dirty="0"/>
              <a:t>Design:  God has given a deliberate and purposeful plan.  A purposeful arrangement of the parts and details.</a:t>
            </a:r>
          </a:p>
          <a:p>
            <a:endParaRPr lang="en-US" dirty="0"/>
          </a:p>
          <a:p>
            <a:r>
              <a:rPr lang="en-US" sz="936" b="0" i="0" kern="1200" dirty="0">
                <a:solidFill>
                  <a:schemeClr val="tx1"/>
                </a:solidFill>
                <a:effectLst/>
                <a:latin typeface="+mn-lt"/>
                <a:ea typeface="+mn-ea"/>
                <a:cs typeface="+mn-cs"/>
              </a:rPr>
              <a:t> </a:t>
            </a:r>
            <a:r>
              <a:rPr lang="en-US" sz="936" b="1" i="0" kern="1200" dirty="0">
                <a:solidFill>
                  <a:schemeClr val="tx1"/>
                </a:solidFill>
                <a:effectLst/>
                <a:latin typeface="+mn-lt"/>
                <a:ea typeface="+mn-ea"/>
                <a:cs typeface="+mn-cs"/>
              </a:rPr>
              <a:t>deliberate purposive planning</a:t>
            </a:r>
            <a:r>
              <a:rPr lang="en-US" sz="936"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2</a:t>
            </a:fld>
            <a:endParaRPr lang="en-US"/>
          </a:p>
        </p:txBody>
      </p:sp>
    </p:spTree>
    <p:extLst>
      <p:ext uri="{BB962C8B-B14F-4D97-AF65-F5344CB8AC3E}">
        <p14:creationId xmlns:p14="http://schemas.microsoft.com/office/powerpoint/2010/main" val="317784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Psalm 14:1</a:t>
            </a:r>
          </a:p>
          <a:p>
            <a:endParaRPr lang="en-US" dirty="0"/>
          </a:p>
          <a:p>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3</a:t>
            </a:fld>
            <a:endParaRPr lang="en-US"/>
          </a:p>
        </p:txBody>
      </p:sp>
    </p:spTree>
    <p:extLst>
      <p:ext uri="{BB962C8B-B14F-4D97-AF65-F5344CB8AC3E}">
        <p14:creationId xmlns:p14="http://schemas.microsoft.com/office/powerpoint/2010/main" val="92053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0" i="0" kern="1200" dirty="0">
                <a:solidFill>
                  <a:schemeClr val="tx1"/>
                </a:solidFill>
                <a:effectLst/>
                <a:latin typeface="+mn-lt"/>
                <a:ea typeface="+mn-ea"/>
                <a:cs typeface="+mn-cs"/>
              </a:rPr>
              <a:t>The </a:t>
            </a:r>
            <a:r>
              <a:rPr lang="en-US" sz="936" b="1" i="0" kern="1200" dirty="0">
                <a:solidFill>
                  <a:schemeClr val="tx1"/>
                </a:solidFill>
                <a:effectLst/>
                <a:latin typeface="+mn-lt"/>
                <a:ea typeface="+mn-ea"/>
                <a:cs typeface="+mn-cs"/>
              </a:rPr>
              <a:t>Watchmaker analogy</a:t>
            </a:r>
            <a:r>
              <a:rPr lang="en-US" sz="936" b="0" i="0" kern="1200" dirty="0">
                <a:solidFill>
                  <a:schemeClr val="tx1"/>
                </a:solidFill>
                <a:effectLst/>
                <a:latin typeface="+mn-lt"/>
                <a:ea typeface="+mn-ea"/>
                <a:cs typeface="+mn-cs"/>
              </a:rPr>
              <a:t> is a </a:t>
            </a:r>
            <a:r>
              <a:rPr lang="en-US" sz="936" b="0" i="0" u="none" strike="noStrike" kern="1200" dirty="0">
                <a:solidFill>
                  <a:schemeClr val="tx1"/>
                </a:solidFill>
                <a:effectLst/>
                <a:latin typeface="+mn-lt"/>
                <a:ea typeface="+mn-ea"/>
                <a:cs typeface="+mn-cs"/>
                <a:hlinkClick r:id="rId3" tooltip="Teleology"/>
              </a:rPr>
              <a:t>teleological argument</a:t>
            </a:r>
            <a:r>
              <a:rPr lang="en-US" sz="936" b="0" i="0" kern="1200" dirty="0">
                <a:solidFill>
                  <a:schemeClr val="tx1"/>
                </a:solidFill>
                <a:effectLst/>
                <a:latin typeface="+mn-lt"/>
                <a:ea typeface="+mn-ea"/>
                <a:cs typeface="+mn-cs"/>
              </a:rPr>
              <a:t>. In simple terms, it states that because there is a design, there must be a designer. The analogy is important in </a:t>
            </a:r>
            <a:r>
              <a:rPr lang="en-US" sz="936" b="0" i="0" u="none" strike="noStrike" kern="1200" dirty="0">
                <a:solidFill>
                  <a:schemeClr val="tx1"/>
                </a:solidFill>
                <a:effectLst/>
                <a:latin typeface="+mn-lt"/>
                <a:ea typeface="+mn-ea"/>
                <a:cs typeface="+mn-cs"/>
                <a:hlinkClick r:id="rId4" tooltip="Natural theology (not yet started)"/>
              </a:rPr>
              <a:t>natural theology</a:t>
            </a:r>
            <a:r>
              <a:rPr lang="en-US" sz="936" b="0" i="0" kern="1200" dirty="0">
                <a:solidFill>
                  <a:schemeClr val="tx1"/>
                </a:solidFill>
                <a:effectLst/>
                <a:latin typeface="+mn-lt"/>
                <a:ea typeface="+mn-ea"/>
                <a:cs typeface="+mn-cs"/>
              </a:rPr>
              <a:t> where it is used to show the existence of </a:t>
            </a:r>
            <a:r>
              <a:rPr lang="en-US" sz="936" b="0" i="0" u="none" strike="noStrike" kern="1200" dirty="0">
                <a:solidFill>
                  <a:schemeClr val="tx1"/>
                </a:solidFill>
                <a:effectLst/>
                <a:latin typeface="+mn-lt"/>
                <a:ea typeface="+mn-ea"/>
                <a:cs typeface="+mn-cs"/>
                <a:hlinkClick r:id="rId5" tooltip="God"/>
              </a:rPr>
              <a:t>God</a:t>
            </a:r>
            <a:r>
              <a:rPr lang="en-US" sz="936" b="0" i="0" kern="1200" dirty="0">
                <a:solidFill>
                  <a:schemeClr val="tx1"/>
                </a:solidFill>
                <a:effectLst/>
                <a:latin typeface="+mn-lt"/>
                <a:ea typeface="+mn-ea"/>
                <a:cs typeface="+mn-cs"/>
              </a:rPr>
              <a:t> as well as supporting the idea of </a:t>
            </a:r>
            <a:r>
              <a:rPr lang="en-US" sz="936" b="0" i="0" u="none" strike="noStrike" kern="1200" dirty="0">
                <a:solidFill>
                  <a:schemeClr val="tx1"/>
                </a:solidFill>
                <a:effectLst/>
                <a:latin typeface="+mn-lt"/>
                <a:ea typeface="+mn-ea"/>
                <a:cs typeface="+mn-cs"/>
                <a:hlinkClick r:id="rId6" tooltip="Intelligent design"/>
              </a:rPr>
              <a:t>intelligent design</a:t>
            </a:r>
            <a:r>
              <a:rPr lang="en-US" sz="936" b="0" i="0" kern="1200" dirty="0">
                <a:solidFill>
                  <a:schemeClr val="tx1"/>
                </a:solidFill>
                <a:effectLst/>
                <a:latin typeface="+mn-lt"/>
                <a:ea typeface="+mn-ea"/>
                <a:cs typeface="+mn-cs"/>
              </a:rPr>
              <a:t>. William Paley (1743 – 1805) gave one of the best known </a:t>
            </a:r>
            <a:r>
              <a:rPr lang="en-US" sz="936" b="0" i="0" u="none" strike="noStrike" kern="1200" dirty="0">
                <a:solidFill>
                  <a:schemeClr val="tx1"/>
                </a:solidFill>
                <a:effectLst/>
                <a:latin typeface="+mn-lt"/>
                <a:ea typeface="+mn-ea"/>
                <a:cs typeface="+mn-cs"/>
                <a:hlinkClick r:id="rId7" tooltip="Explanations"/>
              </a:rPr>
              <a:t>explanations</a:t>
            </a:r>
            <a:r>
              <a:rPr lang="en-US" sz="936" b="0" i="0" kern="1200" dirty="0">
                <a:solidFill>
                  <a:schemeClr val="tx1"/>
                </a:solidFill>
                <a:effectLst/>
                <a:latin typeface="+mn-lt"/>
                <a:ea typeface="+mn-ea"/>
                <a:cs typeface="+mn-cs"/>
              </a:rPr>
              <a:t> for this in his book </a:t>
            </a:r>
            <a:r>
              <a:rPr lang="en-US" sz="936" b="0" i="1" kern="1200" dirty="0">
                <a:solidFill>
                  <a:schemeClr val="tx1"/>
                </a:solidFill>
                <a:effectLst/>
                <a:latin typeface="+mn-lt"/>
                <a:ea typeface="+mn-ea"/>
                <a:cs typeface="+mn-cs"/>
              </a:rPr>
              <a:t>Natural Theology</a:t>
            </a:r>
            <a:r>
              <a:rPr lang="en-US" sz="936" b="0" i="0" kern="1200" dirty="0">
                <a:solidFill>
                  <a:schemeClr val="tx1"/>
                </a:solidFill>
                <a:effectLst/>
                <a:latin typeface="+mn-lt"/>
                <a:ea typeface="+mn-ea"/>
                <a:cs typeface="+mn-cs"/>
              </a:rPr>
              <a:t>, published in 1802: "Anyone finding a </a:t>
            </a:r>
            <a:r>
              <a:rPr lang="en-US" sz="936" b="0" i="0" u="none" strike="noStrike" kern="1200" dirty="0">
                <a:solidFill>
                  <a:schemeClr val="tx1"/>
                </a:solidFill>
                <a:effectLst/>
                <a:latin typeface="+mn-lt"/>
                <a:ea typeface="+mn-ea"/>
                <a:cs typeface="+mn-cs"/>
                <a:hlinkClick r:id="rId8" tooltip="Watch"/>
              </a:rPr>
              <a:t>pocket watch</a:t>
            </a:r>
            <a:r>
              <a:rPr lang="en-US" sz="936" b="0" i="0" kern="1200" dirty="0">
                <a:solidFill>
                  <a:schemeClr val="tx1"/>
                </a:solidFill>
                <a:effectLst/>
                <a:latin typeface="+mn-lt"/>
                <a:ea typeface="+mn-ea"/>
                <a:cs typeface="+mn-cs"/>
              </a:rPr>
              <a:t> in a field will </a:t>
            </a:r>
            <a:r>
              <a:rPr lang="en-US" sz="936" b="0" i="0" kern="1200" dirty="0" err="1">
                <a:solidFill>
                  <a:schemeClr val="tx1"/>
                </a:solidFill>
                <a:effectLst/>
                <a:latin typeface="+mn-lt"/>
                <a:ea typeface="+mn-ea"/>
                <a:cs typeface="+mn-cs"/>
              </a:rPr>
              <a:t>recognise</a:t>
            </a:r>
            <a:r>
              <a:rPr lang="en-US" sz="936" b="0" i="0" kern="1200" dirty="0">
                <a:solidFill>
                  <a:schemeClr val="tx1"/>
                </a:solidFill>
                <a:effectLst/>
                <a:latin typeface="+mn-lt"/>
                <a:ea typeface="+mn-ea"/>
                <a:cs typeface="+mn-cs"/>
              </a:rPr>
              <a:t> that it was designed intelligently; living beings are similarly complex, and must be the work of an intelligent designer”.</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First Usage: </a:t>
            </a:r>
          </a:p>
          <a:p>
            <a:endParaRPr lang="en-US" sz="936" b="0" i="0" kern="1200" dirty="0">
              <a:solidFill>
                <a:schemeClr val="tx1"/>
              </a:solidFill>
              <a:effectLst/>
              <a:latin typeface="+mn-lt"/>
              <a:ea typeface="+mn-ea"/>
              <a:cs typeface="+mn-cs"/>
            </a:endParaRPr>
          </a:p>
          <a:p>
            <a:r>
              <a:rPr lang="en-US" sz="936" b="0" i="0" u="none" strike="noStrike" kern="1200" dirty="0">
                <a:solidFill>
                  <a:schemeClr val="tx1"/>
                </a:solidFill>
                <a:effectLst/>
                <a:latin typeface="+mn-lt"/>
                <a:ea typeface="+mn-ea"/>
                <a:cs typeface="+mn-cs"/>
                <a:hlinkClick r:id="rId9" tooltip="Bernard le Bovier de Fontenelle"/>
              </a:rPr>
              <a:t>Bernard le Bovier de Fontenelle</a:t>
            </a:r>
            <a:r>
              <a:rPr lang="en-US" sz="936" b="0" i="0" kern="1200" dirty="0">
                <a:solidFill>
                  <a:schemeClr val="tx1"/>
                </a:solidFill>
                <a:effectLst/>
                <a:latin typeface="+mn-lt"/>
                <a:ea typeface="+mn-ea"/>
                <a:cs typeface="+mn-cs"/>
              </a:rPr>
              <a:t> is generally credited for this, when he used it in his work </a:t>
            </a:r>
            <a:r>
              <a:rPr lang="en-US" sz="936" b="0" i="1" u="none" strike="noStrike" kern="1200" dirty="0">
                <a:solidFill>
                  <a:schemeClr val="tx1"/>
                </a:solidFill>
                <a:effectLst/>
                <a:latin typeface="+mn-lt"/>
                <a:ea typeface="+mn-ea"/>
                <a:cs typeface="+mn-cs"/>
                <a:hlinkClick r:id="rId10" tooltip="Conversations on the Plurality of Worlds (not yet started)"/>
              </a:rPr>
              <a:t>Conversations on the Plurality of Worlds</a:t>
            </a:r>
            <a:r>
              <a:rPr lang="en-US" sz="936" b="0" i="0" kern="1200" dirty="0">
                <a:solidFill>
                  <a:schemeClr val="tx1"/>
                </a:solidFill>
                <a:effectLst/>
                <a:latin typeface="+mn-lt"/>
                <a:ea typeface="+mn-ea"/>
                <a:cs typeface="+mn-cs"/>
              </a:rPr>
              <a:t>, published in 1686.</a:t>
            </a:r>
          </a:p>
          <a:p>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traced this argument back to at least Thomas Aquinas in the 13th century, who framed the argument as a syllogism: Wherever complex design exists, there must have been a designer; nature is complex; therefore nature must have had an intelligent designer.”</a:t>
            </a:r>
          </a:p>
          <a:p>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&gt;&gt; The Watchmaker Analogy or the term that gained so much popularity in the 90’s “Intelligent Design” are not scientific theories.  They are observations and conclusions.</a:t>
            </a:r>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4</a:t>
            </a:fld>
            <a:endParaRPr lang="en-US"/>
          </a:p>
        </p:txBody>
      </p:sp>
    </p:spTree>
    <p:extLst>
      <p:ext uri="{BB962C8B-B14F-4D97-AF65-F5344CB8AC3E}">
        <p14:creationId xmlns:p14="http://schemas.microsoft.com/office/powerpoint/2010/main" val="337557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Romans 1 tells us these qualities: Can be (1) Seen &amp; (2) Understood.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Today, a scientific theory requires:  1) no supernatural elements and 2) testable statement.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Romans isn’t talking about a scientific theory.  It is talking about an OBSERVATION.  In fact, a WISE OBSERVATION.</a:t>
            </a:r>
          </a:p>
        </p:txBody>
      </p:sp>
      <p:sp>
        <p:nvSpPr>
          <p:cNvPr id="4" name="Slide Number Placeholder 3"/>
          <p:cNvSpPr>
            <a:spLocks noGrp="1"/>
          </p:cNvSpPr>
          <p:nvPr>
            <p:ph type="sldNum" sz="quarter" idx="5"/>
          </p:nvPr>
        </p:nvSpPr>
        <p:spPr/>
        <p:txBody>
          <a:bodyPr/>
          <a:lstStyle/>
          <a:p>
            <a:fld id="{BD6314C6-B572-8C46-8C6D-079C54D3DEEE}" type="slidenum">
              <a:rPr lang="en-US" smtClean="0"/>
              <a:t>5</a:t>
            </a:fld>
            <a:endParaRPr lang="en-US"/>
          </a:p>
        </p:txBody>
      </p:sp>
    </p:spTree>
    <p:extLst>
      <p:ext uri="{BB962C8B-B14F-4D97-AF65-F5344CB8AC3E}">
        <p14:creationId xmlns:p14="http://schemas.microsoft.com/office/powerpoint/2010/main" val="356809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sz="936" b="1" i="0" kern="1200" dirty="0">
                <a:solidFill>
                  <a:schemeClr val="tx1"/>
                </a:solidFill>
                <a:effectLst/>
                <a:latin typeface="+mn-lt"/>
                <a:ea typeface="+mn-ea"/>
                <a:cs typeface="+mn-cs"/>
              </a:rPr>
              <a:t>If the Earth was spinning faster…</a:t>
            </a:r>
            <a:r>
              <a:rPr lang="en-US" sz="936" b="0" i="0" kern="1200" dirty="0">
                <a:solidFill>
                  <a:schemeClr val="tx1"/>
                </a:solidFill>
                <a:effectLst/>
                <a:latin typeface="+mn-lt"/>
                <a:ea typeface="+mn-ea"/>
                <a:cs typeface="+mn-cs"/>
              </a:rPr>
              <a:t>: “Hurricanes will spin faster…and there will be more energy in them.”</a:t>
            </a:r>
            <a:r>
              <a:rPr lang="en-US" sz="936" b="0" i="0" u="sng" kern="1200" baseline="30000" dirty="0">
                <a:solidFill>
                  <a:schemeClr val="tx1"/>
                </a:solidFill>
                <a:effectLst/>
                <a:latin typeface="+mn-lt"/>
                <a:ea typeface="+mn-ea"/>
                <a:cs typeface="+mn-cs"/>
                <a:hlinkClick r:id="rId3"/>
              </a:rPr>
              <a:t>5</a:t>
            </a:r>
            <a:r>
              <a:rPr lang="en-US" sz="936" b="0" i="0" kern="1200" dirty="0">
                <a:solidFill>
                  <a:schemeClr val="tx1"/>
                </a:solidFill>
                <a:effectLst/>
                <a:latin typeface="+mn-lt"/>
                <a:ea typeface="+mn-ea"/>
                <a:cs typeface="+mn-cs"/>
              </a:rPr>
              <a:t> A faster rotation speed by only 10% would translate to so much water bulging around the equator, that all equatorial land would be flooded while the sea level at the poles would lower.</a:t>
            </a:r>
            <a:r>
              <a:rPr lang="en-US" sz="936" b="0" i="0" u="sng" kern="1200" baseline="30000" dirty="0">
                <a:solidFill>
                  <a:schemeClr val="tx1"/>
                </a:solidFill>
                <a:effectLst/>
                <a:latin typeface="+mn-lt"/>
                <a:ea typeface="+mn-ea"/>
                <a:cs typeface="+mn-cs"/>
                <a:hlinkClick r:id="rId4"/>
              </a:rPr>
              <a:t>6</a:t>
            </a:r>
            <a:r>
              <a:rPr lang="en-US" sz="936" b="0" i="0" kern="1200" dirty="0">
                <a:solidFill>
                  <a:schemeClr val="tx1"/>
                </a:solidFill>
                <a:effectLst/>
                <a:latin typeface="+mn-lt"/>
                <a:ea typeface="+mn-ea"/>
                <a:cs typeface="+mn-cs"/>
              </a:rPr>
              <a:t> Human and animal life would be forced to live closer to the poles, which would result in catastrophic extinctions.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936" b="1" i="0" kern="1200" dirty="0">
                <a:solidFill>
                  <a:schemeClr val="tx1"/>
                </a:solidFill>
                <a:effectLst/>
                <a:latin typeface="+mn-lt"/>
                <a:ea typeface="+mn-ea"/>
                <a:cs typeface="+mn-cs"/>
              </a:rPr>
              <a:t>If the Earth’s orbit was closer to the Sun…</a:t>
            </a:r>
            <a:r>
              <a:rPr lang="en-US" sz="936" b="0" i="0" kern="1200" dirty="0">
                <a:solidFill>
                  <a:schemeClr val="tx1"/>
                </a:solidFill>
                <a:effectLst/>
                <a:latin typeface="+mn-lt"/>
                <a:ea typeface="+mn-ea"/>
                <a:cs typeface="+mn-cs"/>
              </a:rPr>
              <a:t>: If the average distance from the Sun was “reduced by only about three-tenths of a percent,” disastrous atmospheric changes would occur, including “sea-level rise, increases in extreme weather, species extinctions and agricultural disruptions.”</a:t>
            </a:r>
            <a:r>
              <a:rPr lang="en-US" sz="936" b="0" i="0" u="sng" kern="1200" baseline="30000" dirty="0">
                <a:solidFill>
                  <a:schemeClr val="tx1"/>
                </a:solidFill>
                <a:effectLst/>
                <a:latin typeface="+mn-lt"/>
                <a:ea typeface="+mn-ea"/>
                <a:cs typeface="+mn-cs"/>
                <a:hlinkClick r:id="rId5"/>
              </a:rPr>
              <a:t>7</a:t>
            </a:r>
            <a:r>
              <a:rPr lang="en-US" sz="936" b="0" i="0" kern="1200" dirty="0">
                <a:solidFill>
                  <a:schemeClr val="tx1"/>
                </a:solidFill>
                <a:effectLst/>
                <a:latin typeface="+mn-lt"/>
                <a:ea typeface="+mn-ea"/>
                <a:cs typeface="+mn-cs"/>
              </a:rPr>
              <a:t> As it makes its elliptical path around the Sun, the Earth bends from its straight course “only one ninth of an inch” every 18½ miles.</a:t>
            </a:r>
            <a:r>
              <a:rPr lang="en-US" sz="936" b="0" i="0" u="sng" kern="1200" baseline="30000" dirty="0">
                <a:solidFill>
                  <a:schemeClr val="tx1"/>
                </a:solidFill>
                <a:effectLst/>
                <a:latin typeface="+mn-lt"/>
                <a:ea typeface="+mn-ea"/>
                <a:cs typeface="+mn-cs"/>
                <a:hlinkClick r:id="rId6"/>
              </a:rPr>
              <a:t>8</a:t>
            </a:r>
            <a:r>
              <a:rPr lang="en-US" sz="936" b="0" i="0" kern="1200" dirty="0">
                <a:solidFill>
                  <a:schemeClr val="tx1"/>
                </a:solidFill>
                <a:effectLst/>
                <a:latin typeface="+mn-lt"/>
                <a:ea typeface="+mn-ea"/>
                <a:cs typeface="+mn-cs"/>
              </a:rPr>
              <a:t> “If the orbit changed by </a:t>
            </a:r>
            <a:r>
              <a:rPr lang="en-US" sz="936" b="0" i="1" kern="1200" dirty="0">
                <a:solidFill>
                  <a:schemeClr val="tx1"/>
                </a:solidFill>
                <a:effectLst/>
                <a:latin typeface="+mn-lt"/>
                <a:ea typeface="+mn-ea"/>
                <a:cs typeface="+mn-cs"/>
              </a:rPr>
              <a:t>one-tenth</a:t>
            </a:r>
            <a:r>
              <a:rPr lang="en-US" sz="936" b="0" i="0" kern="1200" dirty="0">
                <a:solidFill>
                  <a:schemeClr val="tx1"/>
                </a:solidFill>
                <a:effectLst/>
                <a:latin typeface="+mn-lt"/>
                <a:ea typeface="+mn-ea"/>
                <a:cs typeface="+mn-cs"/>
              </a:rPr>
              <a:t> of an inch every 18 miles, our orbit would be vastly larger and we would all freeze to death. One-eighth of an inch? We would all be incinerated.”</a:t>
            </a:r>
            <a:r>
              <a:rPr lang="en-US" sz="936" b="0" i="0" u="sng" kern="1200" baseline="30000" dirty="0">
                <a:solidFill>
                  <a:schemeClr val="tx1"/>
                </a:solidFill>
                <a:effectLst/>
                <a:latin typeface="+mn-lt"/>
                <a:ea typeface="+mn-ea"/>
                <a:cs typeface="+mn-cs"/>
                <a:hlinkClick r:id="rId7"/>
              </a:rPr>
              <a:t>9</a:t>
            </a:r>
            <a:r>
              <a:rPr lang="en-US" sz="936" b="0" i="0" kern="1200" dirty="0">
                <a:solidFill>
                  <a:schemeClr val="tx1"/>
                </a:solidFill>
                <a:effectLst/>
                <a:latin typeface="+mn-lt"/>
                <a:ea typeface="+mn-ea"/>
                <a:cs typeface="+mn-cs"/>
              </a:rPr>
              <a:t> In fact, the Earth’s perfect distance from the Sun is called the “Goldilocks zone,” “where it’s not too close and not too far from the sun for water to be liquid on its surface.”</a:t>
            </a:r>
            <a:r>
              <a:rPr lang="en-US" sz="936" b="0" i="0" u="sng" kern="1200" baseline="30000" dirty="0">
                <a:solidFill>
                  <a:schemeClr val="tx1"/>
                </a:solidFill>
                <a:effectLst/>
                <a:latin typeface="+mn-lt"/>
                <a:ea typeface="+mn-ea"/>
                <a:cs typeface="+mn-cs"/>
                <a:hlinkClick r:id="rId8"/>
              </a:rPr>
              <a:t>10</a:t>
            </a:r>
            <a:r>
              <a:rPr lang="en-US" sz="936" b="0" i="0" kern="1200" dirty="0">
                <a:solidFill>
                  <a:schemeClr val="tx1"/>
                </a:solidFill>
                <a:effectLst/>
                <a:latin typeface="+mn-lt"/>
                <a:ea typeface="+mn-ea"/>
                <a:cs typeface="+mn-cs"/>
              </a:rPr>
              <a:t> Earth’s temperature is “not too hot or too cold.”</a:t>
            </a:r>
            <a:r>
              <a:rPr lang="en-US" sz="936" b="0" i="0" u="sng" kern="1200" baseline="30000" dirty="0">
                <a:solidFill>
                  <a:schemeClr val="tx1"/>
                </a:solidFill>
                <a:effectLst/>
                <a:latin typeface="+mn-lt"/>
                <a:ea typeface="+mn-ea"/>
                <a:cs typeface="+mn-cs"/>
                <a:hlinkClick r:id="rId9"/>
              </a:rPr>
              <a:t>11</a:t>
            </a:r>
            <a:endParaRPr lang="en-US" sz="936" b="0" i="0" kern="1200" dirty="0">
              <a:solidFill>
                <a:schemeClr val="tx1"/>
              </a:solidFill>
              <a:effectLst/>
              <a:latin typeface="+mn-lt"/>
              <a:ea typeface="+mn-ea"/>
              <a:cs typeface="+mn-cs"/>
            </a:endParaRPr>
          </a:p>
          <a:p>
            <a:endParaRPr lang="en-US" dirty="0"/>
          </a:p>
          <a:p>
            <a:r>
              <a:rPr lang="en-US" sz="936" b="0" i="0" kern="1200" dirty="0">
                <a:solidFill>
                  <a:schemeClr val="tx1"/>
                </a:solidFill>
                <a:effectLst/>
                <a:latin typeface="+mn-lt"/>
                <a:ea typeface="+mn-ea"/>
                <a:cs typeface="+mn-cs"/>
              </a:rPr>
              <a:t>Victoria Roberts (2017), “Even Tiny Changes in Earth’s Orbit Would Yield Global Catastrophe,” </a:t>
            </a:r>
            <a:r>
              <a:rPr lang="en-US" sz="936" b="0" i="1" kern="1200" dirty="0">
                <a:solidFill>
                  <a:schemeClr val="tx1"/>
                </a:solidFill>
                <a:effectLst/>
                <a:latin typeface="+mn-lt"/>
                <a:ea typeface="+mn-ea"/>
                <a:cs typeface="+mn-cs"/>
              </a:rPr>
              <a:t>The New York Times</a:t>
            </a:r>
            <a:r>
              <a:rPr lang="en-US" sz="936" b="0" i="0" kern="1200" dirty="0">
                <a:solidFill>
                  <a:schemeClr val="tx1"/>
                </a:solidFill>
                <a:effectLst/>
                <a:latin typeface="+mn-lt"/>
                <a:ea typeface="+mn-ea"/>
                <a:cs typeface="+mn-cs"/>
              </a:rPr>
              <a:t>, </a:t>
            </a:r>
            <a:r>
              <a:rPr lang="en-US" sz="936" b="0" i="0" u="sng" kern="1200" dirty="0">
                <a:solidFill>
                  <a:schemeClr val="tx1"/>
                </a:solidFill>
                <a:effectLst/>
                <a:latin typeface="+mn-lt"/>
                <a:ea typeface="+mn-ea"/>
                <a:cs typeface="+mn-cs"/>
                <a:hlinkClick r:id="rId10"/>
              </a:rPr>
              <a:t>https://www.nytimes.com/2017/07/24/science/earth-orbit-sun-catastrophe.html</a:t>
            </a:r>
            <a:r>
              <a:rPr lang="en-US" sz="936" b="0" i="0" kern="1200" dirty="0">
                <a:solidFill>
                  <a:schemeClr val="tx1"/>
                </a:solidFill>
                <a:effectLst/>
                <a:latin typeface="+mn-lt"/>
                <a:ea typeface="+mn-ea"/>
                <a:cs typeface="+mn-cs"/>
              </a:rPr>
              <a:t>.</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The sun’s temperature and distance from Earth are ideal for life. By contrast, hotter stars produce far more ultraviolet radiation that would have harmful effects on living tissue. And cooler stars emit far more infrared “heat” for a given amount of visible light.</a:t>
            </a:r>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6</a:t>
            </a:fld>
            <a:endParaRPr lang="en-US"/>
          </a:p>
        </p:txBody>
      </p:sp>
    </p:spTree>
    <p:extLst>
      <p:ext uri="{BB962C8B-B14F-4D97-AF65-F5344CB8AC3E}">
        <p14:creationId xmlns:p14="http://schemas.microsoft.com/office/powerpoint/2010/main" val="263665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www.apologeticspress.org</a:t>
            </a:r>
            <a:r>
              <a:rPr lang="en-US" dirty="0"/>
              <a:t>/</a:t>
            </a:r>
            <a:r>
              <a:rPr lang="en-US" dirty="0" err="1"/>
              <a:t>apcontent.aspx?category</a:t>
            </a:r>
            <a:r>
              <a:rPr lang="en-US" dirty="0"/>
              <a:t>=12&amp;article=2150</a:t>
            </a:r>
          </a:p>
          <a:p>
            <a:endParaRPr lang="en-US" dirty="0"/>
          </a:p>
          <a:p>
            <a:r>
              <a:rPr lang="en-US" sz="936" b="0" i="0" kern="1200" dirty="0">
                <a:solidFill>
                  <a:schemeClr val="tx1"/>
                </a:solidFill>
                <a:effectLst/>
                <a:latin typeface="+mn-lt"/>
                <a:ea typeface="+mn-ea"/>
                <a:cs typeface="+mn-cs"/>
              </a:rPr>
              <a:t>it has been said that you could stop a jumbo jet in mid-flight with a spider web made of silk only one centimeter thick.</a:t>
            </a:r>
            <a:endParaRPr lang="en-US" dirty="0"/>
          </a:p>
          <a:p>
            <a:endParaRPr lang="en-US" dirty="0"/>
          </a:p>
          <a:p>
            <a:r>
              <a:rPr lang="en-US" sz="936" b="0" i="0" kern="1200" dirty="0">
                <a:solidFill>
                  <a:schemeClr val="tx1"/>
                </a:solidFill>
                <a:effectLst/>
                <a:latin typeface="+mn-lt"/>
                <a:ea typeface="+mn-ea"/>
                <a:cs typeface="+mn-cs"/>
              </a:rPr>
              <a:t>In truth, even “[t]he best industrial fibers don’t absorb as much kinetic energy as spider silk does.... Despite </a:t>
            </a:r>
            <a:r>
              <a:rPr lang="en-US" sz="936" b="1" i="0" kern="1200" dirty="0">
                <a:solidFill>
                  <a:schemeClr val="tx1"/>
                </a:solidFill>
                <a:effectLst/>
                <a:latin typeface="+mn-lt"/>
                <a:ea typeface="+mn-ea"/>
                <a:cs typeface="+mn-cs"/>
              </a:rPr>
              <a:t>years</a:t>
            </a:r>
            <a:r>
              <a:rPr lang="en-US" sz="936" b="0" i="0" kern="1200" dirty="0">
                <a:solidFill>
                  <a:schemeClr val="tx1"/>
                </a:solidFill>
                <a:effectLst/>
                <a:latin typeface="+mn-lt"/>
                <a:ea typeface="+mn-ea"/>
                <a:cs typeface="+mn-cs"/>
              </a:rPr>
              <a:t> of research, scientists still can’t make a material as tough as the silk found within a spider web</a:t>
            </a:r>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7</a:t>
            </a:fld>
            <a:endParaRPr lang="en-US"/>
          </a:p>
        </p:txBody>
      </p:sp>
    </p:spTree>
    <p:extLst>
      <p:ext uri="{BB962C8B-B14F-4D97-AF65-F5344CB8AC3E}">
        <p14:creationId xmlns:p14="http://schemas.microsoft.com/office/powerpoint/2010/main" val="375069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International Space Station needed a way to unload cargo…the built an arm!</a:t>
            </a:r>
          </a:p>
          <a:p>
            <a:endParaRPr lang="en-US" dirty="0"/>
          </a:p>
        </p:txBody>
      </p:sp>
      <p:sp>
        <p:nvSpPr>
          <p:cNvPr id="4" name="Slide Number Placeholder 3"/>
          <p:cNvSpPr>
            <a:spLocks noGrp="1"/>
          </p:cNvSpPr>
          <p:nvPr>
            <p:ph type="sldNum" sz="quarter" idx="5"/>
          </p:nvPr>
        </p:nvSpPr>
        <p:spPr/>
        <p:txBody>
          <a:bodyPr/>
          <a:lstStyle/>
          <a:p>
            <a:fld id="{BD6314C6-B572-8C46-8C6D-079C54D3DEEE}" type="slidenum">
              <a:rPr lang="en-US" smtClean="0"/>
              <a:t>8</a:t>
            </a:fld>
            <a:endParaRPr lang="en-US"/>
          </a:p>
        </p:txBody>
      </p:sp>
    </p:spTree>
    <p:extLst>
      <p:ext uri="{BB962C8B-B14F-4D97-AF65-F5344CB8AC3E}">
        <p14:creationId xmlns:p14="http://schemas.microsoft.com/office/powerpoint/2010/main" val="286319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would look at this wonderful space equipment perfectly suited for it’s job and assume that it ”evolved”.  It was painstakingly designed and constructed!!</a:t>
            </a:r>
          </a:p>
          <a:p>
            <a:endParaRPr lang="en-US" dirty="0"/>
          </a:p>
          <a:p>
            <a:r>
              <a:rPr lang="en-US" dirty="0"/>
              <a:t>Our GOD designed the plants and animals on earth to FUNCTION and FUNCTION marvelously!</a:t>
            </a:r>
          </a:p>
        </p:txBody>
      </p:sp>
      <p:sp>
        <p:nvSpPr>
          <p:cNvPr id="4" name="Slide Number Placeholder 3"/>
          <p:cNvSpPr>
            <a:spLocks noGrp="1"/>
          </p:cNvSpPr>
          <p:nvPr>
            <p:ph type="sldNum" sz="quarter" idx="5"/>
          </p:nvPr>
        </p:nvSpPr>
        <p:spPr/>
        <p:txBody>
          <a:bodyPr/>
          <a:lstStyle/>
          <a:p>
            <a:fld id="{BD6314C6-B572-8C46-8C6D-079C54D3DEEE}" type="slidenum">
              <a:rPr lang="en-US" smtClean="0"/>
              <a:t>9</a:t>
            </a:fld>
            <a:endParaRPr lang="en-US"/>
          </a:p>
        </p:txBody>
      </p:sp>
    </p:spTree>
    <p:extLst>
      <p:ext uri="{BB962C8B-B14F-4D97-AF65-F5344CB8AC3E}">
        <p14:creationId xmlns:p14="http://schemas.microsoft.com/office/powerpoint/2010/main" val="229978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DE0A41-9AF8-F14E-9559-BFDC2B4C1875}"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343970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E0A41-9AF8-F14E-9559-BFDC2B4C1875}"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376857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E0A41-9AF8-F14E-9559-BFDC2B4C1875}"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183759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ADE0A41-9AF8-F14E-9559-BFDC2B4C1875}"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9665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53"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2">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3">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4">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 lvl="5">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DE0A41-9AF8-F14E-9559-BFDC2B4C1875}" type="datetimeFigureOut">
              <a:rPr lang="en-US" smtClean="0"/>
              <a:t>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162411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DE0A41-9AF8-F14E-9559-BFDC2B4C1875}" type="datetimeFigureOut">
              <a:rPr lang="en-US" smtClean="0"/>
              <a:t>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269801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DE0A41-9AF8-F14E-9559-BFDC2B4C1875}" type="datetimeFigureOut">
              <a:rPr lang="en-US" smtClean="0"/>
              <a:t>2/29/20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9922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DE0A41-9AF8-F14E-9559-BFDC2B4C1875}" type="datetimeFigureOut">
              <a:rPr lang="en-US" smtClean="0"/>
              <a:t>2/29/20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192753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E0A41-9AF8-F14E-9559-BFDC2B4C1875}" type="datetimeFigureOut">
              <a:rPr lang="en-US" smtClean="0"/>
              <a:t>2/29/20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59528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DE0A41-9AF8-F14E-9559-BFDC2B4C1875}" type="datetimeFigureOut">
              <a:rPr lang="en-US" smtClean="0"/>
              <a:t>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183664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DE0A41-9AF8-F14E-9559-BFDC2B4C1875}" type="datetimeFigureOut">
              <a:rPr lang="en-US" smtClean="0"/>
              <a:t>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D6662-3587-F548-8720-FB0B3243B414}" type="slidenum">
              <a:rPr lang="en-US" smtClean="0"/>
              <a:t>‹#›</a:t>
            </a:fld>
            <a:endParaRPr lang="en-US"/>
          </a:p>
        </p:txBody>
      </p:sp>
    </p:spTree>
    <p:extLst>
      <p:ext uri="{BB962C8B-B14F-4D97-AF65-F5344CB8AC3E}">
        <p14:creationId xmlns:p14="http://schemas.microsoft.com/office/powerpoint/2010/main" val="229710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ADE0A41-9AF8-F14E-9559-BFDC2B4C1875}" type="datetimeFigureOut">
              <a:rPr lang="en-US" smtClean="0"/>
              <a:t>2/29/20</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9DD6662-3587-F548-8720-FB0B3243B414}" type="slidenum">
              <a:rPr lang="en-US" smtClean="0"/>
              <a:t>‹#›</a:t>
            </a:fld>
            <a:endParaRPr lang="en-US"/>
          </a:p>
        </p:txBody>
      </p:sp>
    </p:spTree>
    <p:extLst>
      <p:ext uri="{BB962C8B-B14F-4D97-AF65-F5344CB8AC3E}">
        <p14:creationId xmlns:p14="http://schemas.microsoft.com/office/powerpoint/2010/main" val="229807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A60F-40B4-1141-A24C-670320C4199A}"/>
              </a:ext>
            </a:extLst>
          </p:cNvPr>
          <p:cNvSpPr>
            <a:spLocks noGrp="1"/>
          </p:cNvSpPr>
          <p:nvPr>
            <p:ph type="ctrTitle"/>
          </p:nvPr>
        </p:nvSpPr>
        <p:spPr/>
        <p:txBody>
          <a:bodyPr/>
          <a:lstStyle/>
          <a:p>
            <a:r>
              <a:rPr lang="en-US" dirty="0"/>
              <a:t>God’s Amazing Design</a:t>
            </a:r>
          </a:p>
        </p:txBody>
      </p:sp>
      <p:sp>
        <p:nvSpPr>
          <p:cNvPr id="3" name="Subtitle 2">
            <a:extLst>
              <a:ext uri="{FF2B5EF4-FFF2-40B4-BE49-F238E27FC236}">
                <a16:creationId xmlns:a16="http://schemas.microsoft.com/office/drawing/2014/main" id="{D0AC4295-BCC9-2449-9F17-CC8721D1A6C5}"/>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EEEB213A-23BE-314D-A950-7D593F1F4F0E}"/>
              </a:ext>
            </a:extLst>
          </p:cNvPr>
          <p:cNvPicPr>
            <a:picLocks noChangeAspect="1"/>
          </p:cNvPicPr>
          <p:nvPr/>
        </p:nvPicPr>
        <p:blipFill>
          <a:blip r:embed="rId3"/>
          <a:stretch>
            <a:fillRect/>
          </a:stretch>
        </p:blipFill>
        <p:spPr>
          <a:xfrm>
            <a:off x="0" y="1837"/>
            <a:ext cx="9144000" cy="5711325"/>
          </a:xfrm>
          <a:prstGeom prst="rect">
            <a:avLst/>
          </a:prstGeom>
        </p:spPr>
      </p:pic>
    </p:spTree>
    <p:extLst>
      <p:ext uri="{BB962C8B-B14F-4D97-AF65-F5344CB8AC3E}">
        <p14:creationId xmlns:p14="http://schemas.microsoft.com/office/powerpoint/2010/main" val="3429087368"/>
      </p:ext>
    </p:extLst>
  </p:cSld>
  <p:clrMapOvr>
    <a:masterClrMapping/>
  </p:clrMapOvr>
  <p:transition spd="slow" advTm="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p:txBody>
          <a:bodyPr>
            <a:normAutofit fontScale="90000"/>
          </a:bodyPr>
          <a:lstStyle/>
          <a:p>
            <a:r>
              <a:rPr lang="en-US" dirty="0"/>
              <a:t>God’s Design Is Seen In</a:t>
            </a:r>
            <a:br>
              <a:rPr lang="en-US" dirty="0"/>
            </a:br>
            <a:r>
              <a:rPr lang="en-US" dirty="0"/>
              <a:t>The </a:t>
            </a:r>
            <a:r>
              <a:rPr lang="en-US" u="sng" dirty="0"/>
              <a:t>Similarity</a:t>
            </a:r>
            <a:r>
              <a:rPr lang="en-US" dirty="0"/>
              <a:t> of Creation</a:t>
            </a:r>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a:xfrm>
            <a:off x="383528" y="1521354"/>
            <a:ext cx="8419812" cy="1616293"/>
          </a:xfrm>
        </p:spPr>
        <p:txBody>
          <a:bodyPr>
            <a:normAutofit/>
          </a:bodyPr>
          <a:lstStyle/>
          <a:p>
            <a:r>
              <a:rPr lang="en-US" sz="2800" dirty="0"/>
              <a:t>The Wonderful Similarities Seen In Life Are The Result of A </a:t>
            </a:r>
            <a:r>
              <a:rPr lang="en-US" sz="2800" b="1" u="sng" dirty="0"/>
              <a:t>Common Architect</a:t>
            </a:r>
            <a:r>
              <a:rPr lang="en-US" sz="2800" dirty="0"/>
              <a:t>, Not A Common Ancestor!</a:t>
            </a:r>
          </a:p>
          <a:p>
            <a:r>
              <a:rPr lang="en-US" sz="2800" dirty="0"/>
              <a:t>For Example, Architect Frank Gehry</a:t>
            </a:r>
          </a:p>
        </p:txBody>
      </p:sp>
      <p:pic>
        <p:nvPicPr>
          <p:cNvPr id="4" name="Picture 3">
            <a:extLst>
              <a:ext uri="{FF2B5EF4-FFF2-40B4-BE49-F238E27FC236}">
                <a16:creationId xmlns:a16="http://schemas.microsoft.com/office/drawing/2014/main" id="{9D42FB55-4D58-5645-9764-E602A74BA25F}"/>
              </a:ext>
            </a:extLst>
          </p:cNvPr>
          <p:cNvPicPr>
            <a:picLocks noChangeAspect="1"/>
          </p:cNvPicPr>
          <p:nvPr/>
        </p:nvPicPr>
        <p:blipFill>
          <a:blip r:embed="rId3"/>
          <a:stretch>
            <a:fillRect/>
          </a:stretch>
        </p:blipFill>
        <p:spPr>
          <a:xfrm>
            <a:off x="275953" y="3002576"/>
            <a:ext cx="2826740" cy="1879782"/>
          </a:xfrm>
          <a:prstGeom prst="rect">
            <a:avLst/>
          </a:prstGeom>
        </p:spPr>
      </p:pic>
      <p:pic>
        <p:nvPicPr>
          <p:cNvPr id="5" name="Picture 4">
            <a:extLst>
              <a:ext uri="{FF2B5EF4-FFF2-40B4-BE49-F238E27FC236}">
                <a16:creationId xmlns:a16="http://schemas.microsoft.com/office/drawing/2014/main" id="{BD23A183-907A-3445-864A-6DE42A7FE95C}"/>
              </a:ext>
            </a:extLst>
          </p:cNvPr>
          <p:cNvPicPr>
            <a:picLocks noChangeAspect="1"/>
          </p:cNvPicPr>
          <p:nvPr/>
        </p:nvPicPr>
        <p:blipFill>
          <a:blip r:embed="rId4"/>
          <a:stretch>
            <a:fillRect/>
          </a:stretch>
        </p:blipFill>
        <p:spPr>
          <a:xfrm>
            <a:off x="3306535" y="3002576"/>
            <a:ext cx="2819944" cy="1879963"/>
          </a:xfrm>
          <a:prstGeom prst="rect">
            <a:avLst/>
          </a:prstGeom>
        </p:spPr>
      </p:pic>
      <p:pic>
        <p:nvPicPr>
          <p:cNvPr id="6" name="Picture 5">
            <a:extLst>
              <a:ext uri="{FF2B5EF4-FFF2-40B4-BE49-F238E27FC236}">
                <a16:creationId xmlns:a16="http://schemas.microsoft.com/office/drawing/2014/main" id="{C068D5B8-BD05-6945-A274-6882B8CAB8B5}"/>
              </a:ext>
            </a:extLst>
          </p:cNvPr>
          <p:cNvPicPr>
            <a:picLocks noChangeAspect="1"/>
          </p:cNvPicPr>
          <p:nvPr/>
        </p:nvPicPr>
        <p:blipFill>
          <a:blip r:embed="rId5"/>
          <a:stretch>
            <a:fillRect/>
          </a:stretch>
        </p:blipFill>
        <p:spPr>
          <a:xfrm>
            <a:off x="6290492" y="3002577"/>
            <a:ext cx="2540000" cy="1905000"/>
          </a:xfrm>
          <a:prstGeom prst="rect">
            <a:avLst/>
          </a:prstGeom>
        </p:spPr>
      </p:pic>
    </p:spTree>
    <p:extLst>
      <p:ext uri="{BB962C8B-B14F-4D97-AF65-F5344CB8AC3E}">
        <p14:creationId xmlns:p14="http://schemas.microsoft.com/office/powerpoint/2010/main" val="321395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64A7-06FE-D346-B94D-9D79B9729ED0}"/>
              </a:ext>
            </a:extLst>
          </p:cNvPr>
          <p:cNvSpPr>
            <a:spLocks noGrp="1"/>
          </p:cNvSpPr>
          <p:nvPr>
            <p:ph type="title"/>
          </p:nvPr>
        </p:nvSpPr>
        <p:spPr/>
        <p:txBody>
          <a:bodyPr>
            <a:normAutofit fontScale="90000"/>
          </a:bodyPr>
          <a:lstStyle/>
          <a:p>
            <a:r>
              <a:rPr lang="en-US" dirty="0"/>
              <a:t>God’s Design Is Seen In</a:t>
            </a:r>
            <a:br>
              <a:rPr lang="en-US" dirty="0"/>
            </a:br>
            <a:r>
              <a:rPr lang="en-US" dirty="0"/>
              <a:t>The </a:t>
            </a:r>
            <a:r>
              <a:rPr lang="en-US" u="sng" dirty="0"/>
              <a:t>Similarity</a:t>
            </a:r>
            <a:r>
              <a:rPr lang="en-US" dirty="0"/>
              <a:t> of Creation</a:t>
            </a:r>
          </a:p>
        </p:txBody>
      </p:sp>
      <p:sp>
        <p:nvSpPr>
          <p:cNvPr id="3" name="Content Placeholder 2">
            <a:extLst>
              <a:ext uri="{FF2B5EF4-FFF2-40B4-BE49-F238E27FC236}">
                <a16:creationId xmlns:a16="http://schemas.microsoft.com/office/drawing/2014/main" id="{14451E7A-5110-9C4F-8698-AF80BEE0CA15}"/>
              </a:ext>
            </a:extLst>
          </p:cNvPr>
          <p:cNvSpPr>
            <a:spLocks noGrp="1"/>
          </p:cNvSpPr>
          <p:nvPr>
            <p:ph idx="1"/>
          </p:nvPr>
        </p:nvSpPr>
        <p:spPr/>
        <p:txBody>
          <a:bodyPr>
            <a:normAutofit fontScale="92500" lnSpcReduction="10000"/>
          </a:bodyPr>
          <a:lstStyle/>
          <a:p>
            <a:r>
              <a:rPr lang="en-US" i="1" dirty="0"/>
              <a:t>“Similarity does not equal relationship. Evolutionists often use similarity between animals and man to ‘prove’ Darwinism. They point to the legs, neck, ears, etc., of apes and remind us how similar they are to those of men. Creationist likewise use similarities to support creation…So God used His blueprint for many of His creatures. Similarities don’t mean common ancestry but a common Architect!”</a:t>
            </a:r>
          </a:p>
        </p:txBody>
      </p:sp>
    </p:spTree>
    <p:extLst>
      <p:ext uri="{BB962C8B-B14F-4D97-AF65-F5344CB8AC3E}">
        <p14:creationId xmlns:p14="http://schemas.microsoft.com/office/powerpoint/2010/main" val="131909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a:xfrm>
            <a:off x="3639664" y="304271"/>
            <a:ext cx="5468474" cy="1104636"/>
          </a:xfrm>
        </p:spPr>
        <p:txBody>
          <a:bodyPr>
            <a:normAutofit fontScale="90000"/>
          </a:bodyPr>
          <a:lstStyle/>
          <a:p>
            <a:r>
              <a:rPr lang="en-US" dirty="0"/>
              <a:t>God’s Design Is Seen In</a:t>
            </a:r>
            <a:br>
              <a:rPr lang="en-US" dirty="0"/>
            </a:br>
            <a:r>
              <a:rPr lang="en-US" dirty="0"/>
              <a:t>The </a:t>
            </a:r>
            <a:r>
              <a:rPr lang="en-US" u="sng" dirty="0"/>
              <a:t>Complexity</a:t>
            </a:r>
            <a:r>
              <a:rPr lang="en-US" dirty="0"/>
              <a:t> of Creation</a:t>
            </a:r>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a:xfrm>
            <a:off x="4572000" y="1521354"/>
            <a:ext cx="3746126" cy="2889281"/>
          </a:xfrm>
        </p:spPr>
        <p:txBody>
          <a:bodyPr>
            <a:normAutofit/>
          </a:bodyPr>
          <a:lstStyle/>
          <a:p>
            <a:r>
              <a:rPr lang="en-US" dirty="0"/>
              <a:t>Human Genome: in paper form - all three billion bases in 120 volumes at 4.5pt    </a:t>
            </a:r>
            <a:r>
              <a:rPr lang="en-US" sz="450" dirty="0"/>
              <a:t>This is 4.5</a:t>
            </a:r>
          </a:p>
        </p:txBody>
      </p:sp>
      <p:pic>
        <p:nvPicPr>
          <p:cNvPr id="4" name="Picture 3">
            <a:extLst>
              <a:ext uri="{FF2B5EF4-FFF2-40B4-BE49-F238E27FC236}">
                <a16:creationId xmlns:a16="http://schemas.microsoft.com/office/drawing/2014/main" id="{7A661839-79E1-E84E-8E25-5996EF1E54C3}"/>
              </a:ext>
            </a:extLst>
          </p:cNvPr>
          <p:cNvPicPr>
            <a:picLocks noChangeAspect="1"/>
          </p:cNvPicPr>
          <p:nvPr/>
        </p:nvPicPr>
        <p:blipFill rotWithShape="1">
          <a:blip r:embed="rId3">
            <a:extLst>
              <a:ext uri="{28A0092B-C50C-407E-A947-70E740481C1C}">
                <a14:useLocalDpi xmlns:a14="http://schemas.microsoft.com/office/drawing/2010/main" val="0"/>
              </a:ext>
            </a:extLst>
          </a:blip>
          <a:srcRect l="14791" r="18233" b="5116"/>
          <a:stretch/>
        </p:blipFill>
        <p:spPr>
          <a:xfrm>
            <a:off x="0" y="-17930"/>
            <a:ext cx="3729318" cy="5283201"/>
          </a:xfrm>
          <a:prstGeom prst="rect">
            <a:avLst/>
          </a:prstGeom>
        </p:spPr>
      </p:pic>
    </p:spTree>
    <p:extLst>
      <p:ext uri="{BB962C8B-B14F-4D97-AF65-F5344CB8AC3E}">
        <p14:creationId xmlns:p14="http://schemas.microsoft.com/office/powerpoint/2010/main" val="139859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a:xfrm>
            <a:off x="448235" y="304271"/>
            <a:ext cx="8659903" cy="1104636"/>
          </a:xfrm>
        </p:spPr>
        <p:txBody>
          <a:bodyPr>
            <a:normAutofit fontScale="90000"/>
          </a:bodyPr>
          <a:lstStyle/>
          <a:p>
            <a:r>
              <a:rPr lang="en-US" dirty="0"/>
              <a:t>God’s Design Is Seen In</a:t>
            </a:r>
            <a:br>
              <a:rPr lang="en-US" dirty="0"/>
            </a:br>
            <a:r>
              <a:rPr lang="en-US" dirty="0"/>
              <a:t>The </a:t>
            </a:r>
            <a:r>
              <a:rPr lang="en-US" u="sng" dirty="0"/>
              <a:t>Complexity</a:t>
            </a:r>
            <a:r>
              <a:rPr lang="en-US" dirty="0"/>
              <a:t> of Creation</a:t>
            </a:r>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a:xfrm>
            <a:off x="430306" y="1485496"/>
            <a:ext cx="8480612" cy="4000905"/>
          </a:xfrm>
        </p:spPr>
        <p:txBody>
          <a:bodyPr>
            <a:normAutofit fontScale="92500" lnSpcReduction="10000"/>
          </a:bodyPr>
          <a:lstStyle/>
          <a:p>
            <a:r>
              <a:rPr lang="en-US" b="1" i="1" dirty="0">
                <a:solidFill>
                  <a:srgbClr val="0070C0"/>
                </a:solidFill>
              </a:rPr>
              <a:t>Even Darwin Struggled to Imagine An Eye Evolving.</a:t>
            </a:r>
          </a:p>
          <a:p>
            <a:pPr lvl="1"/>
            <a:r>
              <a:rPr lang="en-US" dirty="0"/>
              <a:t>“To suppose that the eye with all its inimitable contrivances for adjusting the focus to different distances, for admitting different amounts of light, and for the correction of spherical and chromatic aberration, could have been formed by natural selection, seems, I freely confess, </a:t>
            </a:r>
            <a:r>
              <a:rPr lang="en-US" b="1" dirty="0"/>
              <a:t>absurd in the highest sense”</a:t>
            </a:r>
            <a:r>
              <a:rPr lang="en-US" dirty="0"/>
              <a:t> (1859, p. 170, emp. added).</a:t>
            </a:r>
          </a:p>
          <a:p>
            <a:r>
              <a:rPr lang="en-US" dirty="0"/>
              <a:t>“The hearing ear and the seeing eye,</a:t>
            </a:r>
            <a:br>
              <a:rPr lang="en-US" dirty="0"/>
            </a:br>
            <a:r>
              <a:rPr lang="en-US" dirty="0"/>
              <a:t>The Lord has made both of them.”</a:t>
            </a:r>
          </a:p>
          <a:p>
            <a:pPr lvl="1"/>
            <a:r>
              <a:rPr lang="en-US" dirty="0"/>
              <a:t>Prov. 20:12</a:t>
            </a:r>
          </a:p>
          <a:p>
            <a:pPr lvl="1"/>
            <a:endParaRPr lang="en-US" sz="100" dirty="0"/>
          </a:p>
        </p:txBody>
      </p:sp>
    </p:spTree>
    <p:extLst>
      <p:ext uri="{BB962C8B-B14F-4D97-AF65-F5344CB8AC3E}">
        <p14:creationId xmlns:p14="http://schemas.microsoft.com/office/powerpoint/2010/main" val="333372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p:txBody>
          <a:bodyPr>
            <a:normAutofit fontScale="90000"/>
          </a:bodyPr>
          <a:lstStyle/>
          <a:p>
            <a:r>
              <a:rPr lang="en-US" dirty="0"/>
              <a:t>God’s Design Is Seen In</a:t>
            </a:r>
            <a:br>
              <a:rPr lang="en-US" dirty="0"/>
            </a:br>
            <a:r>
              <a:rPr lang="en-US" dirty="0"/>
              <a:t>The </a:t>
            </a:r>
            <a:r>
              <a:rPr lang="en-US" u="sng" dirty="0"/>
              <a:t>Compatibility</a:t>
            </a:r>
            <a:r>
              <a:rPr lang="en-US" dirty="0"/>
              <a:t> of Creation</a:t>
            </a:r>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a:xfrm>
            <a:off x="628650" y="1467567"/>
            <a:ext cx="7886700" cy="3803681"/>
          </a:xfrm>
        </p:spPr>
        <p:txBody>
          <a:bodyPr>
            <a:normAutofit fontScale="85000" lnSpcReduction="10000"/>
          </a:bodyPr>
          <a:lstStyle/>
          <a:p>
            <a:r>
              <a:rPr lang="en-US" dirty="0"/>
              <a:t>In The Food Chain</a:t>
            </a:r>
          </a:p>
          <a:p>
            <a:pPr lvl="1"/>
            <a:r>
              <a:rPr lang="en-US" dirty="0"/>
              <a:t>“Every moving thing that is alive shall be food for you;</a:t>
            </a:r>
            <a:br>
              <a:rPr lang="en-US" dirty="0"/>
            </a:br>
            <a:r>
              <a:rPr lang="en-US" dirty="0"/>
              <a:t> I give all to you, as </a:t>
            </a:r>
            <a:r>
              <a:rPr lang="en-US" i="1" dirty="0"/>
              <a:t>I gave</a:t>
            </a:r>
            <a:r>
              <a:rPr lang="en-US" dirty="0"/>
              <a:t> the green plant.” Genesis 9:3</a:t>
            </a:r>
          </a:p>
          <a:p>
            <a:pPr lvl="1"/>
            <a:r>
              <a:rPr lang="en-US" dirty="0"/>
              <a:t>Creatine, B-complex vitamins, DHA, </a:t>
            </a:r>
            <a:r>
              <a:rPr lang="en-US" dirty="0" err="1"/>
              <a:t>etc</a:t>
            </a:r>
            <a:r>
              <a:rPr lang="en-US" dirty="0"/>
              <a:t>…</a:t>
            </a:r>
          </a:p>
          <a:p>
            <a:r>
              <a:rPr lang="en-US" dirty="0"/>
              <a:t>In Reproduction</a:t>
            </a:r>
          </a:p>
          <a:p>
            <a:pPr lvl="1"/>
            <a:r>
              <a:rPr lang="en-US" b="1" baseline="30000" dirty="0"/>
              <a:t> </a:t>
            </a:r>
            <a:r>
              <a:rPr lang="en-US" dirty="0"/>
              <a:t>“And of every living thing of all flesh, you shall bring two of every </a:t>
            </a:r>
            <a:r>
              <a:rPr lang="en-US" i="1" dirty="0"/>
              <a:t>kind</a:t>
            </a:r>
            <a:r>
              <a:rPr lang="en-US" dirty="0"/>
              <a:t> into the ark, to keep </a:t>
            </a:r>
            <a:r>
              <a:rPr lang="en-US" i="1" dirty="0"/>
              <a:t>them</a:t>
            </a:r>
            <a:r>
              <a:rPr lang="en-US" dirty="0"/>
              <a:t> alive with you; they shall be male and female. </a:t>
            </a:r>
            <a:r>
              <a:rPr lang="en-US" b="1" baseline="30000" dirty="0"/>
              <a:t>20 </a:t>
            </a:r>
            <a:r>
              <a:rPr lang="en-US" dirty="0"/>
              <a:t>Of the birds after their kind, and of the animals after their kind, of every creeping thing of the ground after its kind, two of every </a:t>
            </a:r>
            <a:r>
              <a:rPr lang="en-US" i="1" dirty="0"/>
              <a:t>kind</a:t>
            </a:r>
            <a:r>
              <a:rPr lang="en-US" dirty="0"/>
              <a:t> will come to you to keep </a:t>
            </a:r>
            <a:r>
              <a:rPr lang="en-US" i="1" dirty="0"/>
              <a:t>them</a:t>
            </a:r>
            <a:r>
              <a:rPr lang="en-US" dirty="0"/>
              <a:t> alive.” (Genesis 6:19-20)</a:t>
            </a:r>
          </a:p>
        </p:txBody>
      </p:sp>
    </p:spTree>
    <p:extLst>
      <p:ext uri="{BB962C8B-B14F-4D97-AF65-F5344CB8AC3E}">
        <p14:creationId xmlns:p14="http://schemas.microsoft.com/office/powerpoint/2010/main" val="4965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p:txBody>
          <a:bodyPr>
            <a:normAutofit fontScale="90000"/>
          </a:bodyPr>
          <a:lstStyle/>
          <a:p>
            <a:r>
              <a:rPr lang="en-US" dirty="0"/>
              <a:t>God’s Design Is Seen In</a:t>
            </a:r>
            <a:br>
              <a:rPr lang="en-US" dirty="0"/>
            </a:br>
            <a:r>
              <a:rPr lang="en-US" dirty="0"/>
              <a:t>The </a:t>
            </a:r>
            <a:r>
              <a:rPr lang="en-US" u="sng" dirty="0"/>
              <a:t>Balance</a:t>
            </a:r>
            <a:r>
              <a:rPr lang="en-US" dirty="0"/>
              <a:t> of Creation</a:t>
            </a:r>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p:txBody>
          <a:bodyPr>
            <a:normAutofit fontScale="92500" lnSpcReduction="10000"/>
          </a:bodyPr>
          <a:lstStyle/>
          <a:p>
            <a:r>
              <a:rPr lang="en-US" dirty="0"/>
              <a:t>The Earth’s elliptical orbit around the Sun curves at a rate of 1/9 of an inch every 18.5 miles.</a:t>
            </a:r>
          </a:p>
          <a:p>
            <a:pPr lvl="1"/>
            <a:r>
              <a:rPr lang="en-US" dirty="0"/>
              <a:t>If the rate was 1/10 of an inch we would all freeze.</a:t>
            </a:r>
          </a:p>
          <a:p>
            <a:pPr lvl="1"/>
            <a:r>
              <a:rPr lang="en-US" dirty="0"/>
              <a:t>If the rate was 1/8 of an inch we would all burn.</a:t>
            </a:r>
          </a:p>
          <a:p>
            <a:r>
              <a:rPr lang="en-US" dirty="0"/>
              <a:t>The Perfect Location &amp; Size of the Moon</a:t>
            </a:r>
          </a:p>
          <a:p>
            <a:pPr lvl="1"/>
            <a:r>
              <a:rPr lang="en-US" dirty="0"/>
              <a:t> If the Moon were 20% closer to Earth, the Earth’s tides would be so high that much of the currently inhabited lands would often be covered with several feet of water. </a:t>
            </a:r>
          </a:p>
        </p:txBody>
      </p:sp>
    </p:spTree>
    <p:extLst>
      <p:ext uri="{BB962C8B-B14F-4D97-AF65-F5344CB8AC3E}">
        <p14:creationId xmlns:p14="http://schemas.microsoft.com/office/powerpoint/2010/main" val="1446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0521-89CF-A54C-B0F5-17F1FDA760DE}"/>
              </a:ext>
            </a:extLst>
          </p:cNvPr>
          <p:cNvSpPr>
            <a:spLocks noGrp="1"/>
          </p:cNvSpPr>
          <p:nvPr>
            <p:ph type="title"/>
          </p:nvPr>
        </p:nvSpPr>
        <p:spPr/>
        <p:txBody>
          <a:bodyPr>
            <a:normAutofit fontScale="90000"/>
          </a:bodyPr>
          <a:lstStyle/>
          <a:p>
            <a:r>
              <a:rPr lang="en-US" dirty="0"/>
              <a:t>God’s Design Is Seen In</a:t>
            </a:r>
            <a:br>
              <a:rPr lang="en-US" dirty="0"/>
            </a:br>
            <a:r>
              <a:rPr lang="en-US" dirty="0"/>
              <a:t>The </a:t>
            </a:r>
            <a:r>
              <a:rPr lang="en-US" u="sng" dirty="0"/>
              <a:t>Balance</a:t>
            </a:r>
            <a:r>
              <a:rPr lang="en-US" dirty="0"/>
              <a:t> of Creation</a:t>
            </a:r>
          </a:p>
        </p:txBody>
      </p:sp>
      <p:pic>
        <p:nvPicPr>
          <p:cNvPr id="5" name="Picture 4">
            <a:extLst>
              <a:ext uri="{FF2B5EF4-FFF2-40B4-BE49-F238E27FC236}">
                <a16:creationId xmlns:a16="http://schemas.microsoft.com/office/drawing/2014/main" id="{E6378E87-57BA-2F40-8317-2556DD5FFA88}"/>
              </a:ext>
            </a:extLst>
          </p:cNvPr>
          <p:cNvPicPr>
            <a:picLocks noChangeAspect="1"/>
          </p:cNvPicPr>
          <p:nvPr/>
        </p:nvPicPr>
        <p:blipFill>
          <a:blip r:embed="rId3"/>
          <a:stretch>
            <a:fillRect/>
          </a:stretch>
        </p:blipFill>
        <p:spPr>
          <a:xfrm>
            <a:off x="2342589" y="1408907"/>
            <a:ext cx="4458821" cy="3804861"/>
          </a:xfrm>
          <a:prstGeom prst="rect">
            <a:avLst/>
          </a:prstGeom>
        </p:spPr>
      </p:pic>
    </p:spTree>
    <p:extLst>
      <p:ext uri="{BB962C8B-B14F-4D97-AF65-F5344CB8AC3E}">
        <p14:creationId xmlns:p14="http://schemas.microsoft.com/office/powerpoint/2010/main" val="311596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a:xfrm>
            <a:off x="628650" y="304271"/>
            <a:ext cx="7886700" cy="1328586"/>
          </a:xfrm>
        </p:spPr>
        <p:txBody>
          <a:bodyPr>
            <a:normAutofit fontScale="90000"/>
          </a:bodyPr>
          <a:lstStyle/>
          <a:p>
            <a:r>
              <a:rPr lang="en-US" dirty="0"/>
              <a:t>God’s Design Is Seen In</a:t>
            </a:r>
            <a:br>
              <a:rPr lang="en-US" dirty="0"/>
            </a:br>
            <a:r>
              <a:rPr lang="en-US" sz="8000" dirty="0"/>
              <a:t>YOU!</a:t>
            </a:r>
            <a:endParaRPr lang="en-US" dirty="0"/>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a:xfrm>
            <a:off x="628650" y="1775011"/>
            <a:ext cx="7886700" cy="3372457"/>
          </a:xfrm>
        </p:spPr>
        <p:txBody>
          <a:bodyPr/>
          <a:lstStyle/>
          <a:p>
            <a:r>
              <a:rPr lang="en-US" b="1" baseline="30000" dirty="0"/>
              <a:t>13</a:t>
            </a:r>
            <a:r>
              <a:rPr lang="en-US" dirty="0"/>
              <a:t> For You formed my inward parts;</a:t>
            </a:r>
            <a:br>
              <a:rPr lang="en-US" dirty="0"/>
            </a:br>
            <a:r>
              <a:rPr lang="en-US" dirty="0"/>
              <a:t>You wove me in my mother’s womb.</a:t>
            </a:r>
            <a:br>
              <a:rPr lang="en-US" dirty="0"/>
            </a:br>
            <a:r>
              <a:rPr lang="en-US" b="1" baseline="30000" dirty="0"/>
              <a:t>14 </a:t>
            </a:r>
            <a:r>
              <a:rPr lang="en-US" dirty="0"/>
              <a:t>I will give thanks to You, for I am fearfully and wonderfully made;</a:t>
            </a:r>
            <a:br>
              <a:rPr lang="en-US" dirty="0"/>
            </a:br>
            <a:r>
              <a:rPr lang="en-US" dirty="0"/>
              <a:t>Wonderful are Your works,</a:t>
            </a:r>
            <a:br>
              <a:rPr lang="en-US" dirty="0"/>
            </a:br>
            <a:r>
              <a:rPr lang="en-US" dirty="0"/>
              <a:t>And my soul knows it very well.</a:t>
            </a:r>
          </a:p>
        </p:txBody>
      </p:sp>
    </p:spTree>
    <p:extLst>
      <p:ext uri="{BB962C8B-B14F-4D97-AF65-F5344CB8AC3E}">
        <p14:creationId xmlns:p14="http://schemas.microsoft.com/office/powerpoint/2010/main" val="22474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69CB3D6-14EA-9B44-A20D-98E1E4DA938C}"/>
              </a:ext>
            </a:extLst>
          </p:cNvPr>
          <p:cNvSpPr>
            <a:spLocks noGrp="1" noChangeArrowheads="1"/>
          </p:cNvSpPr>
          <p:nvPr>
            <p:ph type="title"/>
          </p:nvPr>
        </p:nvSpPr>
        <p:spPr/>
        <p:txBody>
          <a:bodyPr/>
          <a:lstStyle/>
          <a:p>
            <a:r>
              <a:rPr lang="en-US" altLang="en-US"/>
              <a:t>Galatians 6:14-15</a:t>
            </a:r>
          </a:p>
        </p:txBody>
      </p:sp>
      <p:sp>
        <p:nvSpPr>
          <p:cNvPr id="8195" name="Rectangle 3">
            <a:extLst>
              <a:ext uri="{FF2B5EF4-FFF2-40B4-BE49-F238E27FC236}">
                <a16:creationId xmlns:a16="http://schemas.microsoft.com/office/drawing/2014/main" id="{8389526D-2914-164E-B765-85E519755734}"/>
              </a:ext>
            </a:extLst>
          </p:cNvPr>
          <p:cNvSpPr>
            <a:spLocks noGrp="1" noChangeArrowheads="1"/>
          </p:cNvSpPr>
          <p:nvPr>
            <p:ph type="body" idx="1"/>
          </p:nvPr>
        </p:nvSpPr>
        <p:spPr/>
        <p:txBody>
          <a:bodyPr/>
          <a:lstStyle/>
          <a:p>
            <a:r>
              <a:rPr lang="en-US" altLang="en-US" dirty="0"/>
              <a:t>(Galatians 6:14-15) But may it never be that I would boast, except in the cross of </a:t>
            </a:r>
            <a:r>
              <a:rPr lang="en-US" altLang="en-US" b="1" u="sng" dirty="0"/>
              <a:t>our Lord Jesus Christ</a:t>
            </a:r>
            <a:r>
              <a:rPr lang="en-US" altLang="en-US" dirty="0"/>
              <a:t>, through which the world has been crucified to me, and I to the world. For neither is circumcision anything, nor uncircumcision, </a:t>
            </a:r>
            <a:r>
              <a:rPr lang="en-US" altLang="en-US" b="1" u="sng" dirty="0"/>
              <a:t>but a new creation.</a:t>
            </a:r>
            <a:r>
              <a:rPr lang="en-US" altLang="en-US" dirty="0"/>
              <a:t>  </a:t>
            </a:r>
          </a:p>
          <a:p>
            <a:endParaRPr lang="en-US" altLang="en-US" dirty="0"/>
          </a:p>
        </p:txBody>
      </p:sp>
    </p:spTree>
    <p:extLst>
      <p:ext uri="{BB962C8B-B14F-4D97-AF65-F5344CB8AC3E}">
        <p14:creationId xmlns:p14="http://schemas.microsoft.com/office/powerpoint/2010/main" val="359342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A60F-40B4-1141-A24C-670320C4199A}"/>
              </a:ext>
            </a:extLst>
          </p:cNvPr>
          <p:cNvSpPr>
            <a:spLocks noGrp="1"/>
          </p:cNvSpPr>
          <p:nvPr>
            <p:ph type="ctrTitle"/>
          </p:nvPr>
        </p:nvSpPr>
        <p:spPr/>
        <p:txBody>
          <a:bodyPr/>
          <a:lstStyle/>
          <a:p>
            <a:r>
              <a:rPr lang="en-US" dirty="0"/>
              <a:t>God’s Amazing Design</a:t>
            </a:r>
          </a:p>
        </p:txBody>
      </p:sp>
      <p:sp>
        <p:nvSpPr>
          <p:cNvPr id="3" name="Subtitle 2">
            <a:extLst>
              <a:ext uri="{FF2B5EF4-FFF2-40B4-BE49-F238E27FC236}">
                <a16:creationId xmlns:a16="http://schemas.microsoft.com/office/drawing/2014/main" id="{D0AC4295-BCC9-2449-9F17-CC8721D1A6C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9B95C41-8072-7E4D-8BAD-A00EAC38ED01}"/>
              </a:ext>
            </a:extLst>
          </p:cNvPr>
          <p:cNvPicPr>
            <a:picLocks noChangeAspect="1"/>
          </p:cNvPicPr>
          <p:nvPr/>
        </p:nvPicPr>
        <p:blipFill>
          <a:blip r:embed="rId3"/>
          <a:stretch>
            <a:fillRect/>
          </a:stretch>
        </p:blipFill>
        <p:spPr>
          <a:xfrm>
            <a:off x="0" y="1837"/>
            <a:ext cx="9144000" cy="5711325"/>
          </a:xfrm>
          <a:prstGeom prst="rect">
            <a:avLst/>
          </a:prstGeom>
        </p:spPr>
      </p:pic>
    </p:spTree>
    <p:extLst>
      <p:ext uri="{BB962C8B-B14F-4D97-AF65-F5344CB8AC3E}">
        <p14:creationId xmlns:p14="http://schemas.microsoft.com/office/powerpoint/2010/main" val="132141025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A60F-40B4-1141-A24C-670320C4199A}"/>
              </a:ext>
            </a:extLst>
          </p:cNvPr>
          <p:cNvSpPr>
            <a:spLocks noGrp="1"/>
          </p:cNvSpPr>
          <p:nvPr>
            <p:ph type="ctrTitle"/>
          </p:nvPr>
        </p:nvSpPr>
        <p:spPr/>
        <p:txBody>
          <a:bodyPr/>
          <a:lstStyle/>
          <a:p>
            <a:r>
              <a:rPr lang="en-US" dirty="0"/>
              <a:t>God’s Amazing Design</a:t>
            </a:r>
          </a:p>
        </p:txBody>
      </p:sp>
      <p:sp>
        <p:nvSpPr>
          <p:cNvPr id="3" name="Subtitle 2">
            <a:extLst>
              <a:ext uri="{FF2B5EF4-FFF2-40B4-BE49-F238E27FC236}">
                <a16:creationId xmlns:a16="http://schemas.microsoft.com/office/drawing/2014/main" id="{D0AC4295-BCC9-2449-9F17-CC8721D1A6C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9B95C41-8072-7E4D-8BAD-A00EAC38ED01}"/>
              </a:ext>
            </a:extLst>
          </p:cNvPr>
          <p:cNvPicPr>
            <a:picLocks noChangeAspect="1"/>
          </p:cNvPicPr>
          <p:nvPr/>
        </p:nvPicPr>
        <p:blipFill>
          <a:blip r:embed="rId3"/>
          <a:stretch>
            <a:fillRect/>
          </a:stretch>
        </p:blipFill>
        <p:spPr>
          <a:xfrm>
            <a:off x="0" y="1837"/>
            <a:ext cx="9144000" cy="5711325"/>
          </a:xfrm>
          <a:prstGeom prst="rect">
            <a:avLst/>
          </a:prstGeom>
        </p:spPr>
      </p:pic>
    </p:spTree>
    <p:extLst>
      <p:ext uri="{BB962C8B-B14F-4D97-AF65-F5344CB8AC3E}">
        <p14:creationId xmlns:p14="http://schemas.microsoft.com/office/powerpoint/2010/main" val="4143890664"/>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64A7-06FE-D346-B94D-9D79B9729ED0}"/>
              </a:ext>
            </a:extLst>
          </p:cNvPr>
          <p:cNvSpPr>
            <a:spLocks noGrp="1"/>
          </p:cNvSpPr>
          <p:nvPr>
            <p:ph type="title"/>
          </p:nvPr>
        </p:nvSpPr>
        <p:spPr>
          <a:xfrm>
            <a:off x="628650" y="53550"/>
            <a:ext cx="7886700" cy="1104636"/>
          </a:xfrm>
        </p:spPr>
        <p:txBody>
          <a:bodyPr/>
          <a:lstStyle/>
          <a:p>
            <a:r>
              <a:rPr lang="en-US" dirty="0"/>
              <a:t>Hebrews 3:4</a:t>
            </a:r>
          </a:p>
        </p:txBody>
      </p:sp>
      <p:sp>
        <p:nvSpPr>
          <p:cNvPr id="3" name="Content Placeholder 2">
            <a:extLst>
              <a:ext uri="{FF2B5EF4-FFF2-40B4-BE49-F238E27FC236}">
                <a16:creationId xmlns:a16="http://schemas.microsoft.com/office/drawing/2014/main" id="{14451E7A-5110-9C4F-8698-AF80BEE0CA15}"/>
              </a:ext>
            </a:extLst>
          </p:cNvPr>
          <p:cNvSpPr>
            <a:spLocks noGrp="1"/>
          </p:cNvSpPr>
          <p:nvPr>
            <p:ph idx="1"/>
          </p:nvPr>
        </p:nvSpPr>
        <p:spPr>
          <a:xfrm>
            <a:off x="628650" y="901926"/>
            <a:ext cx="7886700" cy="1192349"/>
          </a:xfrm>
        </p:spPr>
        <p:txBody>
          <a:bodyPr>
            <a:normAutofit/>
          </a:bodyPr>
          <a:lstStyle/>
          <a:p>
            <a:r>
              <a:rPr lang="en-US" dirty="0"/>
              <a:t>“For every house is built by someone, </a:t>
            </a:r>
            <a:br>
              <a:rPr lang="en-US" dirty="0"/>
            </a:br>
            <a:r>
              <a:rPr lang="en-US" dirty="0"/>
              <a:t>  but </a:t>
            </a:r>
            <a:r>
              <a:rPr lang="en-US" u="sng" dirty="0"/>
              <a:t>the builder of all things is God</a:t>
            </a:r>
            <a:r>
              <a:rPr lang="en-US" dirty="0"/>
              <a:t>.”</a:t>
            </a:r>
          </a:p>
        </p:txBody>
      </p:sp>
      <p:pic>
        <p:nvPicPr>
          <p:cNvPr id="4" name="Picture 4" descr="C:\Documents and Settings\Phillip's Laptop\Desktop\54679main_first_color_photo_Mars.jpg">
            <a:extLst>
              <a:ext uri="{FF2B5EF4-FFF2-40B4-BE49-F238E27FC236}">
                <a16:creationId xmlns:a16="http://schemas.microsoft.com/office/drawing/2014/main" id="{0FFFDF69-6D41-3B40-A3E5-F34D4585A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35" y="2006561"/>
            <a:ext cx="4493160" cy="3008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554595B0-262A-FF4C-B280-CEAA6A4937EB}"/>
              </a:ext>
            </a:extLst>
          </p:cNvPr>
          <p:cNvSpPr txBox="1">
            <a:spLocks noChangeArrowheads="1"/>
          </p:cNvSpPr>
          <p:nvPr/>
        </p:nvSpPr>
        <p:spPr bwMode="auto">
          <a:xfrm>
            <a:off x="172068" y="5014913"/>
            <a:ext cx="472440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700" dirty="0"/>
              <a:t>01.07.04 Mars – Taken by Spirit – </a:t>
            </a:r>
            <a:r>
              <a:rPr lang="en-US" altLang="en-US" sz="1700" dirty="0" err="1"/>
              <a:t>www.nasa.gov</a:t>
            </a:r>
            <a:endParaRPr lang="en-US" altLang="en-US" sz="1700" dirty="0"/>
          </a:p>
        </p:txBody>
      </p:sp>
      <p:pic>
        <p:nvPicPr>
          <p:cNvPr id="6" name="Picture 5" descr="C:\Documents and Settings\Phillip's Laptop\Desktop\usaz8905.jpg">
            <a:extLst>
              <a:ext uri="{FF2B5EF4-FFF2-40B4-BE49-F238E27FC236}">
                <a16:creationId xmlns:a16="http://schemas.microsoft.com/office/drawing/2014/main" id="{FBA192E9-DB8A-7843-9A2B-B0177B5A7B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87" t="49943" r="3987"/>
          <a:stretch/>
        </p:blipFill>
        <p:spPr bwMode="auto">
          <a:xfrm>
            <a:off x="4753036" y="2006561"/>
            <a:ext cx="4249060" cy="3375065"/>
          </a:xfrm>
          <a:prstGeom prst="rect">
            <a:avLst/>
          </a:prstGeom>
          <a:noFill/>
          <a:ln w="635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3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6E70-85E4-BB4C-895F-4E3202B23B84}"/>
              </a:ext>
            </a:extLst>
          </p:cNvPr>
          <p:cNvSpPr>
            <a:spLocks noGrp="1"/>
          </p:cNvSpPr>
          <p:nvPr>
            <p:ph type="title"/>
          </p:nvPr>
        </p:nvSpPr>
        <p:spPr/>
        <p:txBody>
          <a:bodyPr/>
          <a:lstStyle/>
          <a:p>
            <a:r>
              <a:rPr lang="en-US" dirty="0"/>
              <a:t>The Watchmaker Analogy</a:t>
            </a:r>
          </a:p>
        </p:txBody>
      </p:sp>
      <p:sp>
        <p:nvSpPr>
          <p:cNvPr id="3" name="Content Placeholder 2">
            <a:extLst>
              <a:ext uri="{FF2B5EF4-FFF2-40B4-BE49-F238E27FC236}">
                <a16:creationId xmlns:a16="http://schemas.microsoft.com/office/drawing/2014/main" id="{A479CB3B-AD7A-FE44-968F-9278F87DFCA8}"/>
              </a:ext>
            </a:extLst>
          </p:cNvPr>
          <p:cNvSpPr>
            <a:spLocks noGrp="1"/>
          </p:cNvSpPr>
          <p:nvPr>
            <p:ph idx="1"/>
          </p:nvPr>
        </p:nvSpPr>
        <p:spPr>
          <a:xfrm>
            <a:off x="3281083" y="1503425"/>
            <a:ext cx="5843868" cy="3626115"/>
          </a:xfrm>
        </p:spPr>
        <p:txBody>
          <a:bodyPr/>
          <a:lstStyle/>
          <a:p>
            <a:r>
              <a:rPr lang="en-US" dirty="0"/>
              <a:t>"Anyone finding a pocket watch in a field will recognize that it was designed intelligently; living beings are similarly complex, and must be the work of an intelligent designer.”</a:t>
            </a:r>
          </a:p>
          <a:p>
            <a:pPr lvl="1"/>
            <a:r>
              <a:rPr lang="en-US" sz="2400" dirty="0"/>
              <a:t>William Paley, </a:t>
            </a:r>
            <a:r>
              <a:rPr lang="en-US" sz="2400" i="1" dirty="0"/>
              <a:t>Natural Theology</a:t>
            </a:r>
            <a:r>
              <a:rPr lang="en-US" sz="2400" dirty="0"/>
              <a:t>, published 1802</a:t>
            </a:r>
          </a:p>
          <a:p>
            <a:endParaRPr lang="en-US" dirty="0"/>
          </a:p>
        </p:txBody>
      </p:sp>
      <p:pic>
        <p:nvPicPr>
          <p:cNvPr id="5" name="Picture 4">
            <a:extLst>
              <a:ext uri="{FF2B5EF4-FFF2-40B4-BE49-F238E27FC236}">
                <a16:creationId xmlns:a16="http://schemas.microsoft.com/office/drawing/2014/main" id="{FDCA0D5B-F183-BF4F-BF92-6F73AD20318A}"/>
              </a:ext>
            </a:extLst>
          </p:cNvPr>
          <p:cNvPicPr>
            <a:picLocks noChangeAspect="1"/>
          </p:cNvPicPr>
          <p:nvPr/>
        </p:nvPicPr>
        <p:blipFill>
          <a:blip r:embed="rId3"/>
          <a:stretch>
            <a:fillRect/>
          </a:stretch>
        </p:blipFill>
        <p:spPr>
          <a:xfrm>
            <a:off x="17932" y="1521354"/>
            <a:ext cx="3569721" cy="2640106"/>
          </a:xfrm>
          <a:prstGeom prst="rect">
            <a:avLst/>
          </a:prstGeom>
        </p:spPr>
      </p:pic>
    </p:spTree>
    <p:extLst>
      <p:ext uri="{BB962C8B-B14F-4D97-AF65-F5344CB8AC3E}">
        <p14:creationId xmlns:p14="http://schemas.microsoft.com/office/powerpoint/2010/main" val="25398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32D4-20EC-314D-9CB7-905A7BB08B02}"/>
              </a:ext>
            </a:extLst>
          </p:cNvPr>
          <p:cNvSpPr>
            <a:spLocks noGrp="1"/>
          </p:cNvSpPr>
          <p:nvPr>
            <p:ph type="title"/>
          </p:nvPr>
        </p:nvSpPr>
        <p:spPr/>
        <p:txBody>
          <a:bodyPr/>
          <a:lstStyle/>
          <a:p>
            <a:r>
              <a:rPr lang="en-US" dirty="0"/>
              <a:t>Romans 1:20</a:t>
            </a:r>
          </a:p>
        </p:txBody>
      </p:sp>
      <p:sp>
        <p:nvSpPr>
          <p:cNvPr id="3" name="Content Placeholder 2">
            <a:extLst>
              <a:ext uri="{FF2B5EF4-FFF2-40B4-BE49-F238E27FC236}">
                <a16:creationId xmlns:a16="http://schemas.microsoft.com/office/drawing/2014/main" id="{0238EF75-6A78-2249-BC2D-007C97AD4F38}"/>
              </a:ext>
            </a:extLst>
          </p:cNvPr>
          <p:cNvSpPr>
            <a:spLocks noGrp="1"/>
          </p:cNvSpPr>
          <p:nvPr>
            <p:ph idx="1"/>
          </p:nvPr>
        </p:nvSpPr>
        <p:spPr/>
        <p:txBody>
          <a:bodyPr>
            <a:normAutofit lnSpcReduction="10000"/>
          </a:bodyPr>
          <a:lstStyle/>
          <a:p>
            <a:r>
              <a:rPr lang="en-US" dirty="0"/>
              <a:t>“For since the creation of the world His invisible attributes, His </a:t>
            </a:r>
            <a:r>
              <a:rPr lang="en-US" b="1" dirty="0">
                <a:solidFill>
                  <a:srgbClr val="0070C0"/>
                </a:solidFill>
              </a:rPr>
              <a:t>eternal power </a:t>
            </a:r>
            <a:r>
              <a:rPr lang="en-US" dirty="0"/>
              <a:t>and </a:t>
            </a:r>
            <a:r>
              <a:rPr lang="en-US" b="1" dirty="0">
                <a:solidFill>
                  <a:srgbClr val="0070C0"/>
                </a:solidFill>
              </a:rPr>
              <a:t>divine nature</a:t>
            </a:r>
            <a:r>
              <a:rPr lang="en-US" dirty="0"/>
              <a:t>, have been </a:t>
            </a:r>
            <a:r>
              <a:rPr lang="en-US" u="sng" dirty="0"/>
              <a:t>clearly seen</a:t>
            </a:r>
            <a:r>
              <a:rPr lang="en-US" dirty="0"/>
              <a:t>, being </a:t>
            </a:r>
            <a:r>
              <a:rPr lang="en-US" u="sng" dirty="0"/>
              <a:t>understood</a:t>
            </a:r>
            <a:r>
              <a:rPr lang="en-US" dirty="0"/>
              <a:t> through what has been made, so that they are without excuse.”</a:t>
            </a:r>
          </a:p>
          <a:p>
            <a:endParaRPr lang="en-US" dirty="0"/>
          </a:p>
          <a:p>
            <a:r>
              <a:rPr lang="en-US" dirty="0"/>
              <a:t>We are so surrounded by Incredible Design &amp; Thriving Life…We rarely stop to notice.</a:t>
            </a:r>
          </a:p>
        </p:txBody>
      </p:sp>
    </p:spTree>
    <p:extLst>
      <p:ext uri="{BB962C8B-B14F-4D97-AF65-F5344CB8AC3E}">
        <p14:creationId xmlns:p14="http://schemas.microsoft.com/office/powerpoint/2010/main" val="259428679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p:txBody>
          <a:bodyPr>
            <a:normAutofit fontScale="90000"/>
          </a:bodyPr>
          <a:lstStyle/>
          <a:p>
            <a:r>
              <a:rPr lang="en-US" dirty="0"/>
              <a:t>God’s Design Is Seen In</a:t>
            </a:r>
            <a:br>
              <a:rPr lang="en-US" dirty="0"/>
            </a:br>
            <a:r>
              <a:rPr lang="en-US" dirty="0"/>
              <a:t>The </a:t>
            </a:r>
            <a:r>
              <a:rPr lang="en-US" u="sng" dirty="0"/>
              <a:t>Power</a:t>
            </a:r>
            <a:r>
              <a:rPr lang="en-US" dirty="0"/>
              <a:t> of Creation</a:t>
            </a:r>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p:txBody>
          <a:bodyPr>
            <a:normAutofit fontScale="92500" lnSpcReduction="20000"/>
          </a:bodyPr>
          <a:lstStyle/>
          <a:p>
            <a:r>
              <a:rPr lang="en-US" dirty="0"/>
              <a:t>“The heavens are telling of the glory of God;</a:t>
            </a:r>
            <a:br>
              <a:rPr lang="en-US" dirty="0"/>
            </a:br>
            <a:r>
              <a:rPr lang="en-US" dirty="0"/>
              <a:t>And their expanse is declaring the work of His hands.”</a:t>
            </a:r>
          </a:p>
          <a:p>
            <a:pPr lvl="1"/>
            <a:r>
              <a:rPr lang="en-US" dirty="0"/>
              <a:t>Psalm 19:1</a:t>
            </a:r>
          </a:p>
          <a:p>
            <a:r>
              <a:rPr lang="en-US" dirty="0"/>
              <a:t>The Power of </a:t>
            </a:r>
            <a:r>
              <a:rPr lang="en-US" b="1" dirty="0">
                <a:solidFill>
                  <a:schemeClr val="accent2">
                    <a:lumMod val="75000"/>
                  </a:schemeClr>
                </a:solidFill>
              </a:rPr>
              <a:t>the Sun.</a:t>
            </a:r>
          </a:p>
          <a:p>
            <a:pPr lvl="1"/>
            <a:r>
              <a:rPr lang="en-US" dirty="0"/>
              <a:t>The Sun gives off more energy every SECOND than a billion large cities would use in a year!</a:t>
            </a:r>
          </a:p>
          <a:p>
            <a:pPr lvl="1"/>
            <a:r>
              <a:rPr lang="en-US" dirty="0"/>
              <a:t>The Core temperature is estimated to be </a:t>
            </a:r>
            <a:br>
              <a:rPr lang="en-US" dirty="0"/>
            </a:br>
            <a:r>
              <a:rPr lang="en-US" dirty="0"/>
              <a:t>27 million </a:t>
            </a:r>
            <a:r>
              <a:rPr lang="en-US" baseline="30000" dirty="0" err="1"/>
              <a:t>o</a:t>
            </a:r>
            <a:r>
              <a:rPr lang="en-US" dirty="0" err="1"/>
              <a:t>F</a:t>
            </a:r>
            <a:r>
              <a:rPr lang="en-US" dirty="0"/>
              <a:t>! </a:t>
            </a:r>
          </a:p>
          <a:p>
            <a:pPr lvl="1"/>
            <a:r>
              <a:rPr lang="en-US" dirty="0"/>
              <a:t>Yet, the temperature is perfect for life…</a:t>
            </a:r>
          </a:p>
        </p:txBody>
      </p:sp>
    </p:spTree>
    <p:extLst>
      <p:ext uri="{BB962C8B-B14F-4D97-AF65-F5344CB8AC3E}">
        <p14:creationId xmlns:p14="http://schemas.microsoft.com/office/powerpoint/2010/main" val="41865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B04C-3CB7-4A4D-8E81-BEBE2BE65DBD}"/>
              </a:ext>
            </a:extLst>
          </p:cNvPr>
          <p:cNvSpPr>
            <a:spLocks noGrp="1"/>
          </p:cNvSpPr>
          <p:nvPr>
            <p:ph type="title"/>
          </p:nvPr>
        </p:nvSpPr>
        <p:spPr/>
        <p:txBody>
          <a:bodyPr>
            <a:normAutofit fontScale="90000"/>
          </a:bodyPr>
          <a:lstStyle/>
          <a:p>
            <a:r>
              <a:rPr lang="en-US" dirty="0"/>
              <a:t>God’s Design Is Seen In</a:t>
            </a:r>
            <a:br>
              <a:rPr lang="en-US" dirty="0"/>
            </a:br>
            <a:r>
              <a:rPr lang="en-US" dirty="0"/>
              <a:t>The </a:t>
            </a:r>
            <a:r>
              <a:rPr lang="en-US" u="sng" dirty="0"/>
              <a:t>Functionality</a:t>
            </a:r>
            <a:r>
              <a:rPr lang="en-US" dirty="0"/>
              <a:t> of Creation</a:t>
            </a:r>
          </a:p>
        </p:txBody>
      </p:sp>
      <p:sp>
        <p:nvSpPr>
          <p:cNvPr id="3" name="Content Placeholder 2">
            <a:extLst>
              <a:ext uri="{FF2B5EF4-FFF2-40B4-BE49-F238E27FC236}">
                <a16:creationId xmlns:a16="http://schemas.microsoft.com/office/drawing/2014/main" id="{A6A58D3A-FEDF-6E4E-AB16-E759F4041D05}"/>
              </a:ext>
            </a:extLst>
          </p:cNvPr>
          <p:cNvSpPr>
            <a:spLocks noGrp="1"/>
          </p:cNvSpPr>
          <p:nvPr>
            <p:ph idx="1"/>
          </p:nvPr>
        </p:nvSpPr>
        <p:spPr/>
        <p:txBody>
          <a:bodyPr>
            <a:normAutofit fontScale="92500" lnSpcReduction="10000"/>
          </a:bodyPr>
          <a:lstStyle/>
          <a:p>
            <a:r>
              <a:rPr lang="en-US" dirty="0"/>
              <a:t>Our world is full of people, animals, and plants that are designed to operate for specific purposes.</a:t>
            </a:r>
          </a:p>
          <a:p>
            <a:r>
              <a:rPr lang="en-US" dirty="0"/>
              <a:t>Consider the Strength, Flexibility, &amp; Ability to Absorb Energy in a Spider-Web.</a:t>
            </a:r>
          </a:p>
          <a:p>
            <a:pPr lvl="1"/>
            <a:r>
              <a:rPr lang="en-US" dirty="0"/>
              <a:t>Pound-for-pound it is 5 times stronger than steel.</a:t>
            </a:r>
          </a:p>
          <a:p>
            <a:pPr lvl="1"/>
            <a:r>
              <a:rPr lang="en-US" dirty="0"/>
              <a:t>It can stretch 40% beyond it’s original length.</a:t>
            </a:r>
          </a:p>
          <a:p>
            <a:pPr lvl="1"/>
            <a:r>
              <a:rPr lang="en-US" dirty="0"/>
              <a:t>It absorbs energy even better than a bullet proof vest.</a:t>
            </a:r>
          </a:p>
          <a:p>
            <a:pPr lvl="1"/>
            <a:endParaRPr lang="en-US" dirty="0"/>
          </a:p>
        </p:txBody>
      </p:sp>
    </p:spTree>
    <p:extLst>
      <p:ext uri="{BB962C8B-B14F-4D97-AF65-F5344CB8AC3E}">
        <p14:creationId xmlns:p14="http://schemas.microsoft.com/office/powerpoint/2010/main" val="38469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32D4-20EC-314D-9CB7-905A7BB08B02}"/>
              </a:ext>
            </a:extLst>
          </p:cNvPr>
          <p:cNvSpPr>
            <a:spLocks noGrp="1"/>
          </p:cNvSpPr>
          <p:nvPr>
            <p:ph type="title"/>
          </p:nvPr>
        </p:nvSpPr>
        <p:spPr/>
        <p:txBody>
          <a:bodyPr/>
          <a:lstStyle/>
          <a:p>
            <a:r>
              <a:rPr lang="en-US" dirty="0"/>
              <a:t>Consider The Design of our Arms</a:t>
            </a:r>
          </a:p>
        </p:txBody>
      </p:sp>
      <p:pic>
        <p:nvPicPr>
          <p:cNvPr id="5" name="Picture 4">
            <a:extLst>
              <a:ext uri="{FF2B5EF4-FFF2-40B4-BE49-F238E27FC236}">
                <a16:creationId xmlns:a16="http://schemas.microsoft.com/office/drawing/2014/main" id="{10603744-777F-E74F-B4AA-D3E892F307E2}"/>
              </a:ext>
            </a:extLst>
          </p:cNvPr>
          <p:cNvPicPr>
            <a:picLocks noChangeAspect="1"/>
          </p:cNvPicPr>
          <p:nvPr/>
        </p:nvPicPr>
        <p:blipFill>
          <a:blip r:embed="rId3"/>
          <a:stretch>
            <a:fillRect/>
          </a:stretch>
        </p:blipFill>
        <p:spPr>
          <a:xfrm>
            <a:off x="3873089" y="1408907"/>
            <a:ext cx="4797164" cy="3229022"/>
          </a:xfrm>
          <a:prstGeom prst="rect">
            <a:avLst/>
          </a:prstGeom>
        </p:spPr>
      </p:pic>
      <p:pic>
        <p:nvPicPr>
          <p:cNvPr id="6" name="Picture 5">
            <a:extLst>
              <a:ext uri="{FF2B5EF4-FFF2-40B4-BE49-F238E27FC236}">
                <a16:creationId xmlns:a16="http://schemas.microsoft.com/office/drawing/2014/main" id="{8EF1187D-2C39-A84B-A906-E794ED76A3D1}"/>
              </a:ext>
            </a:extLst>
          </p:cNvPr>
          <p:cNvPicPr>
            <a:picLocks noChangeAspect="1"/>
          </p:cNvPicPr>
          <p:nvPr/>
        </p:nvPicPr>
        <p:blipFill>
          <a:blip r:embed="rId4"/>
          <a:stretch>
            <a:fillRect/>
          </a:stretch>
        </p:blipFill>
        <p:spPr>
          <a:xfrm>
            <a:off x="628650" y="1408907"/>
            <a:ext cx="2779730" cy="3798965"/>
          </a:xfrm>
          <a:prstGeom prst="rect">
            <a:avLst/>
          </a:prstGeom>
        </p:spPr>
      </p:pic>
    </p:spTree>
    <p:extLst>
      <p:ext uri="{BB962C8B-B14F-4D97-AF65-F5344CB8AC3E}">
        <p14:creationId xmlns:p14="http://schemas.microsoft.com/office/powerpoint/2010/main" val="190235392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32D4-20EC-314D-9CB7-905A7BB08B02}"/>
              </a:ext>
            </a:extLst>
          </p:cNvPr>
          <p:cNvSpPr>
            <a:spLocks noGrp="1"/>
          </p:cNvSpPr>
          <p:nvPr>
            <p:ph type="title"/>
          </p:nvPr>
        </p:nvSpPr>
        <p:spPr/>
        <p:txBody>
          <a:bodyPr/>
          <a:lstStyle/>
          <a:p>
            <a:r>
              <a:rPr lang="en-US" dirty="0"/>
              <a:t>Consider The Design of our Arms</a:t>
            </a:r>
          </a:p>
        </p:txBody>
      </p:sp>
      <p:pic>
        <p:nvPicPr>
          <p:cNvPr id="6" name="Picture 5">
            <a:extLst>
              <a:ext uri="{FF2B5EF4-FFF2-40B4-BE49-F238E27FC236}">
                <a16:creationId xmlns:a16="http://schemas.microsoft.com/office/drawing/2014/main" id="{8EF1187D-2C39-A84B-A906-E794ED76A3D1}"/>
              </a:ext>
            </a:extLst>
          </p:cNvPr>
          <p:cNvPicPr>
            <a:picLocks noChangeAspect="1"/>
          </p:cNvPicPr>
          <p:nvPr/>
        </p:nvPicPr>
        <p:blipFill>
          <a:blip r:embed="rId3"/>
          <a:stretch>
            <a:fillRect/>
          </a:stretch>
        </p:blipFill>
        <p:spPr>
          <a:xfrm>
            <a:off x="628650" y="1408907"/>
            <a:ext cx="2779730" cy="3798965"/>
          </a:xfrm>
          <a:prstGeom prst="rect">
            <a:avLst/>
          </a:prstGeom>
        </p:spPr>
      </p:pic>
      <p:pic>
        <p:nvPicPr>
          <p:cNvPr id="4" name="Picture 3">
            <a:extLst>
              <a:ext uri="{FF2B5EF4-FFF2-40B4-BE49-F238E27FC236}">
                <a16:creationId xmlns:a16="http://schemas.microsoft.com/office/drawing/2014/main" id="{E5817CBD-35FF-E140-A51E-B6425C6C6EAB}"/>
              </a:ext>
            </a:extLst>
          </p:cNvPr>
          <p:cNvPicPr>
            <a:picLocks noChangeAspect="1"/>
          </p:cNvPicPr>
          <p:nvPr/>
        </p:nvPicPr>
        <p:blipFill>
          <a:blip r:embed="rId4"/>
          <a:stretch>
            <a:fillRect/>
          </a:stretch>
        </p:blipFill>
        <p:spPr>
          <a:xfrm>
            <a:off x="4562287" y="1408907"/>
            <a:ext cx="3523877" cy="3509781"/>
          </a:xfrm>
          <a:prstGeom prst="rect">
            <a:avLst/>
          </a:prstGeom>
        </p:spPr>
      </p:pic>
    </p:spTree>
    <p:extLst>
      <p:ext uri="{BB962C8B-B14F-4D97-AF65-F5344CB8AC3E}">
        <p14:creationId xmlns:p14="http://schemas.microsoft.com/office/powerpoint/2010/main" val="2863250930"/>
      </p:ext>
    </p:extLst>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3295</Words>
  <Application>Microsoft Macintosh PowerPoint</Application>
  <PresentationFormat>On-screen Show (16:10)</PresentationFormat>
  <Paragraphs>180</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God’s Amazing Design</vt:lpstr>
      <vt:lpstr>God’s Amazing Design</vt:lpstr>
      <vt:lpstr>Hebrews 3:4</vt:lpstr>
      <vt:lpstr>The Watchmaker Analogy</vt:lpstr>
      <vt:lpstr>Romans 1:20</vt:lpstr>
      <vt:lpstr>God’s Design Is Seen In The Power of Creation</vt:lpstr>
      <vt:lpstr>God’s Design Is Seen In The Functionality of Creation</vt:lpstr>
      <vt:lpstr>Consider The Design of our Arms</vt:lpstr>
      <vt:lpstr>Consider The Design of our Arms</vt:lpstr>
      <vt:lpstr>God’s Design Is Seen In The Similarity of Creation</vt:lpstr>
      <vt:lpstr>God’s Design Is Seen In The Similarity of Creation</vt:lpstr>
      <vt:lpstr>God’s Design Is Seen In The Complexity of Creation</vt:lpstr>
      <vt:lpstr>God’s Design Is Seen In The Complexity of Creation</vt:lpstr>
      <vt:lpstr>God’s Design Is Seen In The Compatibility of Creation</vt:lpstr>
      <vt:lpstr>God’s Design Is Seen In The Balance of Creation</vt:lpstr>
      <vt:lpstr>God’s Design Is Seen In The Balance of Creation</vt:lpstr>
      <vt:lpstr>God’s Design Is Seen In YOU!</vt:lpstr>
      <vt:lpstr>Galatians 6:14-15</vt:lpstr>
      <vt:lpstr>God’s Amazing Design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Amazing Design</dc:title>
  <dc:creator>Phillip Shumake</dc:creator>
  <cp:lastModifiedBy>Phillip Shumake</cp:lastModifiedBy>
  <cp:revision>61</cp:revision>
  <dcterms:created xsi:type="dcterms:W3CDTF">2020-02-26T15:28:11Z</dcterms:created>
  <dcterms:modified xsi:type="dcterms:W3CDTF">2020-02-29T21:12:16Z</dcterms:modified>
</cp:coreProperties>
</file>