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1" r:id="rId3"/>
    <p:sldId id="267" r:id="rId4"/>
    <p:sldId id="268" r:id="rId5"/>
    <p:sldId id="269" r:id="rId6"/>
    <p:sldId id="270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8576"/>
    <a:srgbClr val="6C6A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40"/>
  </p:normalViewPr>
  <p:slideViewPr>
    <p:cSldViewPr snapToGrid="0" snapToObjects="1">
      <p:cViewPr varScale="1">
        <p:scale>
          <a:sx n="102" d="100"/>
          <a:sy n="102" d="100"/>
        </p:scale>
        <p:origin x="176" y="4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7230-663A-CC4F-A1ED-E913A61AE76B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1E2-53B8-434B-8627-94DB15DEC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17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7230-663A-CC4F-A1ED-E913A61AE76B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1E2-53B8-434B-8627-94DB15DEC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44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7230-663A-CC4F-A1ED-E913A61AE76B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1E2-53B8-434B-8627-94DB15DEC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6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7230-663A-CC4F-A1ED-E913A61AE76B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1E2-53B8-434B-8627-94DB15DEC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02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7230-663A-CC4F-A1ED-E913A61AE76B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1E2-53B8-434B-8627-94DB15DEC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8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7230-663A-CC4F-A1ED-E913A61AE76B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1E2-53B8-434B-8627-94DB15DEC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50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7230-663A-CC4F-A1ED-E913A61AE76B}" type="datetimeFigureOut">
              <a:rPr lang="en-US" smtClean="0"/>
              <a:t>4/1/20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1E2-53B8-434B-8627-94DB15DEC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38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7230-663A-CC4F-A1ED-E913A61AE76B}" type="datetimeFigureOut">
              <a:rPr lang="en-US" smtClean="0"/>
              <a:t>4/1/20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1E2-53B8-434B-8627-94DB15DEC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96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7230-663A-CC4F-A1ED-E913A61AE76B}" type="datetimeFigureOut">
              <a:rPr lang="en-US" smtClean="0"/>
              <a:t>4/1/20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1E2-53B8-434B-8627-94DB15DEC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7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7230-663A-CC4F-A1ED-E913A61AE76B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1E2-53B8-434B-8627-94DB15DEC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0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B7230-663A-CC4F-A1ED-E913A61AE76B}" type="datetimeFigureOut">
              <a:rPr lang="en-US" smtClean="0"/>
              <a:t>4/1/20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631E2-53B8-434B-8627-94DB15DEC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6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B7230-663A-CC4F-A1ED-E913A61AE76B}" type="datetimeFigureOut">
              <a:rPr lang="en-US" smtClean="0"/>
              <a:t>4/1/20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631E2-53B8-434B-8627-94DB15DEC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8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52574" y="133867"/>
            <a:ext cx="7772400" cy="15912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+mn-lt"/>
                <a:cs typeface="Apple Chancery"/>
              </a:rPr>
              <a:t>He Makes Me Lie Down</a:t>
            </a:r>
            <a:br>
              <a:rPr lang="en-US" b="1" dirty="0">
                <a:latin typeface="+mn-lt"/>
                <a:cs typeface="Apple Chancery"/>
              </a:rPr>
            </a:br>
            <a:r>
              <a:rPr lang="en-US" b="1" dirty="0">
                <a:latin typeface="+mn-lt"/>
                <a:cs typeface="Apple Chancery"/>
              </a:rPr>
              <a:t>Psalm 23</a:t>
            </a:r>
          </a:p>
        </p:txBody>
      </p:sp>
    </p:spTree>
    <p:extLst>
      <p:ext uri="{BB962C8B-B14F-4D97-AF65-F5344CB8AC3E}">
        <p14:creationId xmlns:p14="http://schemas.microsoft.com/office/powerpoint/2010/main" val="194016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92" y="0"/>
            <a:ext cx="9144691" cy="5143500"/>
          </a:xfrm>
          <a:solidFill>
            <a:srgbClr val="8D8576">
              <a:alpha val="93000"/>
            </a:srgb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latin typeface="Calibri"/>
                <a:cs typeface="Calibri"/>
              </a:rPr>
              <a:t>The Meaning of “Lying Down”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2296" y="978370"/>
            <a:ext cx="8899408" cy="405459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“</a:t>
            </a:r>
            <a:r>
              <a:rPr lang="en-US" b="1" dirty="0" err="1"/>
              <a:t>Rabas</a:t>
            </a:r>
            <a:r>
              <a:rPr lang="en-US" b="1" dirty="0"/>
              <a:t>” </a:t>
            </a:r>
          </a:p>
          <a:p>
            <a:pPr lvl="1"/>
            <a:r>
              <a:rPr lang="en-US" b="1" dirty="0"/>
              <a:t>Rest &amp; Sleep</a:t>
            </a:r>
          </a:p>
          <a:p>
            <a:pPr lvl="1"/>
            <a:r>
              <a:rPr lang="en-US" b="1" dirty="0"/>
              <a:t>“</a:t>
            </a:r>
            <a:r>
              <a:rPr lang="en-US" b="1" baseline="30000" dirty="0"/>
              <a:t>21</a:t>
            </a:r>
            <a:r>
              <a:rPr lang="en-US" b="1" dirty="0"/>
              <a:t>The young lions roar for their prey, seeking their food from God. </a:t>
            </a:r>
            <a:r>
              <a:rPr lang="en-US" b="1" baseline="30000" dirty="0"/>
              <a:t>22</a:t>
            </a:r>
            <a:r>
              <a:rPr lang="en-US" b="1" dirty="0"/>
              <a:t>When the sun rises, they steal away and lie down in their dens.” (Psalm 104:21-22)</a:t>
            </a:r>
          </a:p>
          <a:p>
            <a:pPr lvl="1"/>
            <a:r>
              <a:rPr lang="en-US" b="1" dirty="0"/>
              <a:t>Involves a Sense of Security</a:t>
            </a:r>
          </a:p>
          <a:p>
            <a:pPr lvl="1"/>
            <a:r>
              <a:rPr lang="en-US" b="1" dirty="0"/>
              <a:t>“Six days you shall do your work, but on the seventh day you shall rest; that your ox and your donkey may have rest, and the son of your servant woman, and the alien, may be </a:t>
            </a:r>
            <a:r>
              <a:rPr lang="en-US" b="1" u="sng" dirty="0"/>
              <a:t>refreshed</a:t>
            </a:r>
            <a:r>
              <a:rPr lang="en-US" b="1" dirty="0"/>
              <a:t>.” (Exodus 23:12)</a:t>
            </a:r>
          </a:p>
          <a:p>
            <a:pPr marL="457200" lvl="1" indent="0">
              <a:buFont typeface="Arial"/>
              <a:buNone/>
            </a:pP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19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92" y="0"/>
            <a:ext cx="9144691" cy="5143500"/>
          </a:xfrm>
          <a:solidFill>
            <a:srgbClr val="8D8576">
              <a:alpha val="93000"/>
            </a:srgb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latin typeface="Calibri"/>
                <a:cs typeface="Calibri"/>
              </a:rPr>
              <a:t>The Meaning of “Lying Down”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2296" y="978370"/>
            <a:ext cx="8899408" cy="405459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Kinds of Rest</a:t>
            </a:r>
          </a:p>
          <a:p>
            <a:pPr lvl="1"/>
            <a:r>
              <a:rPr lang="en-US" b="1" dirty="0"/>
              <a:t>Physical Rest (Psalm 3:5-6; Acts 12:6)</a:t>
            </a:r>
          </a:p>
          <a:p>
            <a:pPr lvl="1"/>
            <a:r>
              <a:rPr lang="en-US" b="1" dirty="0"/>
              <a:t>Spiritual Rest</a:t>
            </a:r>
          </a:p>
          <a:p>
            <a:pPr lvl="2"/>
            <a:r>
              <a:rPr lang="en-US" b="1" dirty="0"/>
              <a:t>“</a:t>
            </a:r>
            <a:r>
              <a:rPr lang="en-US" b="1" baseline="30000" dirty="0"/>
              <a:t>28</a:t>
            </a:r>
            <a:r>
              <a:rPr lang="en-US" b="1" dirty="0"/>
              <a:t>Come to me, all who labor and are heavy laden, and I will give you rest. </a:t>
            </a:r>
            <a:r>
              <a:rPr lang="en-US" b="1" baseline="30000" dirty="0"/>
              <a:t>29</a:t>
            </a:r>
            <a:r>
              <a:rPr lang="en-US" b="1" dirty="0"/>
              <a:t>Take my yoke upon you, and learn from me, for I am gentle and lowly in heart, and you will find rest for your souls. </a:t>
            </a:r>
            <a:r>
              <a:rPr lang="en-US" b="1" baseline="30000" dirty="0"/>
              <a:t>30</a:t>
            </a:r>
            <a:r>
              <a:rPr lang="en-US" b="1" dirty="0"/>
              <a:t>For my yoke is easy, and my burden is light.” (Matthew 11:28-30)</a:t>
            </a:r>
          </a:p>
          <a:p>
            <a:pPr lvl="1"/>
            <a:r>
              <a:rPr lang="en-US" b="1" dirty="0"/>
              <a:t>Eternal Rest</a:t>
            </a:r>
          </a:p>
          <a:p>
            <a:pPr lvl="2"/>
            <a:r>
              <a:rPr lang="en-US" b="1" dirty="0"/>
              <a:t>“</a:t>
            </a:r>
            <a:r>
              <a:rPr lang="en-US" b="1" baseline="30000" dirty="0"/>
              <a:t>9</a:t>
            </a:r>
            <a:r>
              <a:rPr lang="en-US" b="1" dirty="0"/>
              <a:t>So then, there remains a Sabbath rest for the people of God, </a:t>
            </a:r>
            <a:r>
              <a:rPr lang="en-US" b="1" baseline="30000" dirty="0"/>
              <a:t>10</a:t>
            </a:r>
            <a:r>
              <a:rPr lang="en-US" b="1" dirty="0"/>
              <a:t>for whoever has entered God's rest has also rested from his works as God did from his. </a:t>
            </a:r>
            <a:r>
              <a:rPr lang="en-US" b="1" baseline="30000" dirty="0"/>
              <a:t>11</a:t>
            </a:r>
            <a:r>
              <a:rPr lang="en-US" b="1" dirty="0"/>
              <a:t>Let us therefore strive to enter that rest, so that no one may fall by the same sort of disobedience.” (Hebrews 4:9-11)</a:t>
            </a:r>
          </a:p>
          <a:p>
            <a:pPr lvl="2"/>
            <a:endParaRPr lang="en-US" b="1" dirty="0"/>
          </a:p>
          <a:p>
            <a:pPr marL="457200" lvl="1" indent="0">
              <a:buFont typeface="Arial"/>
              <a:buNone/>
            </a:pPr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1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92" y="0"/>
            <a:ext cx="9144691" cy="5143500"/>
          </a:xfrm>
          <a:solidFill>
            <a:srgbClr val="8D8576">
              <a:alpha val="93000"/>
            </a:srgb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latin typeface="Calibri"/>
                <a:cs typeface="Calibri"/>
              </a:rPr>
              <a:t>The Conditions for “Lying Down”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2296" y="978370"/>
            <a:ext cx="8899408" cy="405459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The Need for Conditions</a:t>
            </a:r>
          </a:p>
          <a:p>
            <a:pPr lvl="1"/>
            <a:r>
              <a:rPr lang="en-US" b="1" dirty="0"/>
              <a:t>“Makes” Doesn’t Imply Force</a:t>
            </a:r>
          </a:p>
          <a:p>
            <a:pPr lvl="1"/>
            <a:r>
              <a:rPr lang="en-US" b="1" dirty="0"/>
              <a:t>“He lets me lie down in green pastures…” (CSB)</a:t>
            </a:r>
          </a:p>
          <a:p>
            <a:pPr lvl="1"/>
            <a:r>
              <a:rPr lang="en-US" b="1" dirty="0"/>
              <a:t>Willing Submission </a:t>
            </a:r>
            <a:r>
              <a:rPr lang="en-US" b="1"/>
              <a:t>is Necessary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Free From Fear (Ezekiel 34:5-6)</a:t>
            </a:r>
          </a:p>
          <a:p>
            <a:pPr lvl="1"/>
            <a:r>
              <a:rPr lang="en-US" b="1" dirty="0"/>
              <a:t>“</a:t>
            </a:r>
            <a:r>
              <a:rPr lang="en-US" b="1" baseline="30000" dirty="0"/>
              <a:t>27</a:t>
            </a:r>
            <a:r>
              <a:rPr lang="en-US" b="1" dirty="0"/>
              <a:t>My sheep hear my voice, and I know them, and they follow me. </a:t>
            </a:r>
            <a:r>
              <a:rPr lang="en-US" b="1" baseline="30000" dirty="0"/>
              <a:t>28</a:t>
            </a:r>
            <a:r>
              <a:rPr lang="en-US" b="1" dirty="0"/>
              <a:t>I give them eternal life, and they will never perish, and no one will snatch them out of my hand.” (John 10:27-28)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732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92" y="0"/>
            <a:ext cx="9144691" cy="5143500"/>
          </a:xfrm>
          <a:solidFill>
            <a:srgbClr val="8D8576">
              <a:alpha val="93000"/>
            </a:srgb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latin typeface="Calibri"/>
                <a:cs typeface="Calibri"/>
              </a:rPr>
              <a:t>The Conditions for “Lying Down”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2296" y="978370"/>
            <a:ext cx="8899408" cy="405459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Free From Conflict (Ezekiel 34:14-16; 20-22)</a:t>
            </a:r>
          </a:p>
          <a:p>
            <a:pPr lvl="1"/>
            <a:r>
              <a:rPr lang="en-US" b="1" dirty="0"/>
              <a:t>The Shepherd Judges (vs. 22)</a:t>
            </a:r>
          </a:p>
          <a:p>
            <a:pPr lvl="1"/>
            <a:r>
              <a:rPr lang="en-US" b="1" dirty="0"/>
              <a:t>The Shepherd Heals (vs. 16)</a:t>
            </a:r>
          </a:p>
          <a:p>
            <a:pPr marL="457200" lvl="1" indent="0">
              <a:buNone/>
            </a:pPr>
            <a:endParaRPr lang="en-US" b="1" dirty="0"/>
          </a:p>
          <a:p>
            <a:r>
              <a:rPr lang="en-US" b="1" dirty="0"/>
              <a:t>Free From Hunger (Ezekiel 34:2-3)</a:t>
            </a:r>
          </a:p>
          <a:p>
            <a:pPr lvl="1"/>
            <a:r>
              <a:rPr lang="en-US" b="1" dirty="0"/>
              <a:t>“In him we have redemption through his blood, the forgiveness of our trespasses, according to the riches of his grace…” (Ephesians 1:7)</a:t>
            </a:r>
          </a:p>
          <a:p>
            <a:pPr lvl="1"/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72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92" y="0"/>
            <a:ext cx="9144691" cy="5143500"/>
          </a:xfrm>
          <a:solidFill>
            <a:srgbClr val="8D8576">
              <a:alpha val="93000"/>
            </a:srgb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>
                <a:latin typeface="Calibri"/>
                <a:cs typeface="Calibri"/>
              </a:rPr>
              <a:t>He Makes Me Lie Down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2296" y="978370"/>
            <a:ext cx="8899408" cy="405459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“When he went ashore he saw a great crowd, and he had compassion on them, because they were like sheep without a shepherd. And he began to teach them many things.” (Mark 6:34)</a:t>
            </a:r>
          </a:p>
          <a:p>
            <a:endParaRPr lang="en-US" b="1" dirty="0"/>
          </a:p>
          <a:p>
            <a:r>
              <a:rPr lang="en-US" b="1" dirty="0"/>
              <a:t>“Then he commanded them all to sit down in groups on the green grass.” (Mark 6:39)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756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472</Words>
  <Application>Microsoft Macintosh PowerPoint</Application>
  <PresentationFormat>On-screen Show (16:9)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Lord is My Shepherd</dc:title>
  <dc:creator>Erik Borlaug</dc:creator>
  <cp:lastModifiedBy>Erik Borlaug</cp:lastModifiedBy>
  <cp:revision>36</cp:revision>
  <dcterms:created xsi:type="dcterms:W3CDTF">2017-11-29T23:26:08Z</dcterms:created>
  <dcterms:modified xsi:type="dcterms:W3CDTF">2020-04-01T18:43:00Z</dcterms:modified>
</cp:coreProperties>
</file>