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3" r:id="rId4"/>
    <p:sldId id="315" r:id="rId5"/>
    <p:sldId id="302" r:id="rId6"/>
    <p:sldId id="316" r:id="rId7"/>
    <p:sldId id="318" r:id="rId8"/>
    <p:sldId id="317" r:id="rId9"/>
    <p:sldId id="311" r:id="rId10"/>
    <p:sldId id="319" r:id="rId11"/>
    <p:sldId id="323" r:id="rId12"/>
    <p:sldId id="320" r:id="rId13"/>
    <p:sldId id="321" r:id="rId14"/>
    <p:sldId id="324" r:id="rId15"/>
    <p:sldId id="298" r:id="rId16"/>
    <p:sldId id="274" r:id="rId1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F44"/>
    <a:srgbClr val="2C50DD"/>
    <a:srgbClr val="305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2"/>
    <p:restoredTop sz="80686"/>
  </p:normalViewPr>
  <p:slideViewPr>
    <p:cSldViewPr snapToGrid="0" snapToObjects="1">
      <p:cViewPr varScale="1">
        <p:scale>
          <a:sx n="82" d="100"/>
          <a:sy n="82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72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C6B30-8C8B-EE44-877B-F2CB6D1A312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7453" y="95807"/>
            <a:ext cx="4387608" cy="274260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7929" y="3086101"/>
            <a:ext cx="6380767" cy="57994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34484" y="706473"/>
            <a:ext cx="6842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457F3-2C24-B243-B947-C4BAD79E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It is so sad when the people who should be a source of truth and encouragement become worldly and urge or support evil.</a:t>
            </a:r>
          </a:p>
          <a:p>
            <a:endParaRPr lang="en-US" sz="1800" dirty="0"/>
          </a:p>
          <a:p>
            <a:r>
              <a:rPr lang="en-US" sz="1800" dirty="0"/>
              <a:t>Pretenses of Support – “I’m just trying to keep you from crossing the wrong people.”  “I’m just trying to keep you on the right side of history.”</a:t>
            </a:r>
          </a:p>
          <a:p>
            <a:endParaRPr lang="en-US" sz="1800" dirty="0"/>
          </a:p>
          <a:p>
            <a:r>
              <a:rPr lang="en-US" sz="1800" dirty="0"/>
              <a:t>It is a thinly veiled threat.  Nehemiah recognizes it and refuses to give in.  Instead he makes a mental note, prays about it, and pushes forward.</a:t>
            </a:r>
          </a:p>
          <a:p>
            <a:endParaRPr lang="en-US" sz="1800" dirty="0"/>
          </a:p>
          <a:p>
            <a:r>
              <a:rPr lang="en-US" sz="1800" dirty="0"/>
              <a:t>** A couple who drove 3 hours away so they could tell a preacher half of the story…to get him to say their marriage was ok.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This is not bragging – this is talking to each other about what really matters most.</a:t>
            </a:r>
          </a:p>
          <a:p>
            <a:endParaRPr lang="en-US" sz="2000" dirty="0"/>
          </a:p>
          <a:p>
            <a:r>
              <a:rPr lang="en-US" sz="2000" dirty="0"/>
              <a:t>Brother Broyles: Devoted to Helping build stronger marriages.</a:t>
            </a:r>
          </a:p>
          <a:p>
            <a:r>
              <a:rPr lang="en-US" sz="2000" dirty="0"/>
              <a:t>Sister Dana: Devoted to helping orphans and avoid abortions.</a:t>
            </a:r>
          </a:p>
          <a:p>
            <a:r>
              <a:rPr lang="en-US" sz="2000" dirty="0"/>
              <a:t>Brother David: Devoted to better Teen Bible Study resources.</a:t>
            </a:r>
          </a:p>
          <a:p>
            <a:r>
              <a:rPr lang="en-US" sz="2000" dirty="0"/>
              <a:t>Brother Ken: Devoted to starting churches in Fiji.</a:t>
            </a:r>
          </a:p>
          <a:p>
            <a:endParaRPr lang="en-US" sz="2000" dirty="0"/>
          </a:p>
          <a:p>
            <a:r>
              <a:rPr lang="en-US" sz="2000" dirty="0"/>
              <a:t>*Helping this church grow…these saints go to heaven.</a:t>
            </a:r>
          </a:p>
          <a:p>
            <a:endParaRPr lang="en-US" sz="2000" dirty="0"/>
          </a:p>
          <a:p>
            <a:r>
              <a:rPr lang="en-US" sz="2000" dirty="0"/>
              <a:t>*Helping single parents…surely there is someone here passionate about this.</a:t>
            </a:r>
          </a:p>
          <a:p>
            <a:endParaRPr lang="en-US" sz="2000" dirty="0"/>
          </a:p>
          <a:p>
            <a:r>
              <a:rPr lang="en-US" sz="2000" dirty="0"/>
              <a:t>*Getting out of debt.</a:t>
            </a:r>
          </a:p>
          <a:p>
            <a:endParaRPr lang="en-US" sz="2000" dirty="0"/>
          </a:p>
          <a:p>
            <a:r>
              <a:rPr lang="en-US" sz="2000" dirty="0"/>
              <a:t>*Taking the gospel to another country.</a:t>
            </a:r>
          </a:p>
          <a:p>
            <a:endParaRPr lang="en-US" sz="2000" dirty="0"/>
          </a:p>
          <a:p>
            <a:r>
              <a:rPr lang="en-US" sz="2000" dirty="0"/>
              <a:t>*Helping Christians get away from being Lukewarm and living with Zeal for God.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0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Please, please understand – I am not suggesting we ignore or overlook when people are in sin.</a:t>
            </a:r>
          </a:p>
          <a:p>
            <a:endParaRPr lang="en-US" dirty="0"/>
          </a:p>
          <a:p>
            <a:r>
              <a:rPr lang="en-US" dirty="0"/>
              <a:t>I am saying – it is wise to BUILD what you MUST BUILD FIRST – before you take the time to deal with this problem.</a:t>
            </a:r>
          </a:p>
          <a:p>
            <a:endParaRPr lang="en-US" dirty="0"/>
          </a:p>
          <a:p>
            <a:r>
              <a:rPr lang="en-US" dirty="0"/>
              <a:t>1 Tim. 5:24-25.  Some things require time.</a:t>
            </a:r>
          </a:p>
          <a:p>
            <a:endParaRPr lang="en-US" dirty="0"/>
          </a:p>
          <a:p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sins of some men are quite evident, going before them to judgment; for others, their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follow after.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Likewise also, deeds that are good are quite evident, and those which are otherwise cannot be concealed.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99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Yes, I hear you, but there is no good reason for me to STOP the important work I am doing.</a:t>
            </a:r>
          </a:p>
          <a:p>
            <a:endParaRPr lang="en-US" sz="2000" dirty="0"/>
          </a:p>
          <a:p>
            <a:r>
              <a:rPr lang="en-US" sz="2000" dirty="0"/>
              <a:t>What you are asking for is NOT as important as what I am working for.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7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9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These are the things we will be emphasizing in each section.</a:t>
            </a:r>
          </a:p>
          <a:p>
            <a:endParaRPr lang="en-US" sz="2400" dirty="0"/>
          </a:p>
          <a:p>
            <a:r>
              <a:rPr lang="en-US" sz="2400" dirty="0"/>
              <a:t>You can see that the first half is focused on the projects and the city.  The second half is focused on the people who fill the 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 are having two intro classes on purpose...</a:t>
            </a:r>
          </a:p>
          <a:p>
            <a:endParaRPr lang="en-US" sz="2400" dirty="0"/>
          </a:p>
          <a:p>
            <a:r>
              <a:rPr lang="en-US" sz="2400" dirty="0"/>
              <a:t> Today we want to set the historical and geographical context.</a:t>
            </a:r>
          </a:p>
          <a:p>
            <a:endParaRPr lang="en-US" sz="2400" dirty="0"/>
          </a:p>
          <a:p>
            <a:r>
              <a:rPr lang="en-US" sz="2400" dirty="0"/>
              <a:t>Then, Wed we want to emphasize the Good Works this book inspires us to participate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 chapter 2, we will emphasize…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9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Yes, I hear you, but there is no good reason for me to STOP the important work I am doing.</a:t>
            </a:r>
          </a:p>
          <a:p>
            <a:endParaRPr lang="en-US" sz="2000" dirty="0"/>
          </a:p>
          <a:p>
            <a:r>
              <a:rPr lang="en-US" sz="2000" dirty="0"/>
              <a:t>What you are asking for is NOT as important as what I am working for.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1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9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Great Leaders Do Great Work – but it is a choice.  It requires knowing that of all the things I could be doing…this is what I should be doing.  **During the slowdown – I could do a lot of chores around the house… I needed to do the most important work.</a:t>
            </a:r>
          </a:p>
          <a:p>
            <a:endParaRPr lang="en-US" sz="1800" dirty="0"/>
          </a:p>
          <a:p>
            <a:r>
              <a:rPr lang="en-US" sz="1800" dirty="0"/>
              <a:t>I Will Not Change My Answer:  When we give people solid boundaries – they will test them. Nehemiah is fully resolved.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8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This is not bragging – this is talking to each other about what really matters most.</a:t>
            </a:r>
          </a:p>
          <a:p>
            <a:endParaRPr lang="en-US" sz="2000" dirty="0"/>
          </a:p>
          <a:p>
            <a:r>
              <a:rPr lang="en-US" sz="2000" dirty="0"/>
              <a:t>Brother Broyles: Devoted to Helping build stronger marriages.</a:t>
            </a:r>
          </a:p>
          <a:p>
            <a:r>
              <a:rPr lang="en-US" sz="2000" dirty="0"/>
              <a:t>Sister Dana: Devoted to helping orphans and avoid abortions.</a:t>
            </a:r>
          </a:p>
          <a:p>
            <a:r>
              <a:rPr lang="en-US" sz="2000" dirty="0"/>
              <a:t>Brother David: Devoted to better Teen Bible Study resources.</a:t>
            </a:r>
          </a:p>
          <a:p>
            <a:r>
              <a:rPr lang="en-US" sz="2000" dirty="0"/>
              <a:t>Brother Ken: Devoted to starting churches in Fiji.</a:t>
            </a:r>
          </a:p>
          <a:p>
            <a:endParaRPr lang="en-US" sz="2000" dirty="0"/>
          </a:p>
          <a:p>
            <a:r>
              <a:rPr lang="en-US" sz="2000" dirty="0"/>
              <a:t>*Helping this church grow…these saints go to heaven.</a:t>
            </a:r>
          </a:p>
          <a:p>
            <a:endParaRPr lang="en-US" sz="2000" dirty="0"/>
          </a:p>
          <a:p>
            <a:r>
              <a:rPr lang="en-US" sz="2000" dirty="0"/>
              <a:t>*Helping single parents…surely there is someone here passionate about this.</a:t>
            </a:r>
          </a:p>
          <a:p>
            <a:endParaRPr lang="en-US" sz="2000" dirty="0"/>
          </a:p>
          <a:p>
            <a:r>
              <a:rPr lang="en-US" sz="2000" dirty="0"/>
              <a:t>*Getting out of debt.</a:t>
            </a:r>
          </a:p>
          <a:p>
            <a:endParaRPr lang="en-US" sz="2000" dirty="0"/>
          </a:p>
          <a:p>
            <a:r>
              <a:rPr lang="en-US" sz="2000" dirty="0"/>
              <a:t>*Taking the gospel to another country.</a:t>
            </a:r>
          </a:p>
          <a:p>
            <a:endParaRPr lang="en-US" sz="2000" dirty="0"/>
          </a:p>
          <a:p>
            <a:r>
              <a:rPr lang="en-US" sz="2000" dirty="0"/>
              <a:t>*Helping Christians get away from being Lukewarm and living with Zeal for God.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Responding to Rumors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Prayer is a key role in dealing with our fears and discouragement.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6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2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09202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5750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2244"/>
            <a:ext cx="7886700" cy="1104636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2999"/>
            <a:ext cx="7886700" cy="36261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66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860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40548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133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347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852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539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36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9F89-2FC7-5440-AC38-C714AA41208C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AB9D6-317E-F048-9A56-77C2434E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6" y="-13064"/>
            <a:ext cx="9157829" cy="5728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4CBC8-D21B-634A-BC4A-DF9A7D6D4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43" y="3107008"/>
            <a:ext cx="8539843" cy="1989667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B47F44"/>
                </a:solidFill>
              </a:rPr>
              <a:t>Lesson #6: Pressing Forward</a:t>
            </a:r>
          </a:p>
        </p:txBody>
      </p:sp>
    </p:spTree>
    <p:extLst>
      <p:ext uri="{BB962C8B-B14F-4D97-AF65-F5344CB8AC3E}">
        <p14:creationId xmlns:p14="http://schemas.microsoft.com/office/powerpoint/2010/main" val="2980829227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5CC2-9F31-0248-85C3-6FEBE5C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Pressing Forward Against False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4A7-5EE4-4347-B10C-457EA570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61" y="1386027"/>
            <a:ext cx="8344869" cy="3626115"/>
          </a:xfrm>
        </p:spPr>
        <p:txBody>
          <a:bodyPr>
            <a:normAutofit/>
          </a:bodyPr>
          <a:lstStyle/>
          <a:p>
            <a:r>
              <a:rPr lang="en-US" dirty="0"/>
              <a:t>Shemaiah: Tempting Him To Retreat to the Temple.</a:t>
            </a:r>
          </a:p>
          <a:p>
            <a:pPr lvl="1"/>
            <a:r>
              <a:rPr lang="en-US" dirty="0"/>
              <a:t>Should a man like me? A eunuch? A leader?</a:t>
            </a:r>
          </a:p>
          <a:p>
            <a:r>
              <a:rPr lang="en-US" dirty="0"/>
              <a:t>This Attack Is Funded By </a:t>
            </a:r>
            <a:r>
              <a:rPr lang="en-US" dirty="0" err="1"/>
              <a:t>Tobiah</a:t>
            </a:r>
            <a:r>
              <a:rPr lang="en-US" dirty="0"/>
              <a:t> &amp; Sanballat.</a:t>
            </a:r>
          </a:p>
          <a:p>
            <a:r>
              <a:rPr lang="en-US" dirty="0"/>
              <a:t>This Attack Is Designed To Catch Nehemiah In A Compromising Situation.</a:t>
            </a:r>
          </a:p>
          <a:p>
            <a:r>
              <a:rPr lang="en-US" dirty="0"/>
              <a:t>This Attack Is Disguised Under Pretenses of Support.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Noadiah</a:t>
            </a:r>
            <a:r>
              <a:rPr lang="en-US" dirty="0"/>
              <a:t> the prophetess and the rest of the prophets who were trying to frighten me.”</a:t>
            </a:r>
          </a:p>
        </p:txBody>
      </p:sp>
    </p:spTree>
    <p:extLst>
      <p:ext uri="{BB962C8B-B14F-4D97-AF65-F5344CB8AC3E}">
        <p14:creationId xmlns:p14="http://schemas.microsoft.com/office/powerpoint/2010/main" val="44262138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DA80E-A1BE-3249-A338-8D9433BD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7194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84B8B0-B885-E845-B2AD-D724A6FA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3679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Pressing Forward Pays Off!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1250A-6892-AC44-8548-62227AE4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20" y="2407024"/>
            <a:ext cx="8125385" cy="2514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“So the wall was completed on the twenty-fifth of </a:t>
            </a:r>
            <a:r>
              <a:rPr lang="en-US" i="1" dirty="0">
                <a:solidFill>
                  <a:schemeClr val="bg1"/>
                </a:solidFill>
              </a:rPr>
              <a:t>the month</a:t>
            </a:r>
            <a:r>
              <a:rPr lang="en-US" dirty="0">
                <a:solidFill>
                  <a:schemeClr val="bg1"/>
                </a:solidFill>
              </a:rPr>
              <a:t> Elul, </a:t>
            </a:r>
            <a:r>
              <a:rPr lang="en-US" dirty="0">
                <a:solidFill>
                  <a:srgbClr val="FFC000"/>
                </a:solidFill>
              </a:rPr>
              <a:t>in fifty-two days.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baseline="30000" dirty="0">
                <a:solidFill>
                  <a:schemeClr val="bg1"/>
                </a:solidFill>
              </a:rPr>
              <a:t>16 </a:t>
            </a:r>
            <a:r>
              <a:rPr lang="en-US" dirty="0">
                <a:solidFill>
                  <a:schemeClr val="bg1"/>
                </a:solidFill>
              </a:rPr>
              <a:t>When all our enemies heard </a:t>
            </a:r>
            <a:r>
              <a:rPr lang="en-US" i="1" dirty="0">
                <a:solidFill>
                  <a:schemeClr val="bg1"/>
                </a:solidFill>
              </a:rPr>
              <a:t>of it</a:t>
            </a:r>
            <a:r>
              <a:rPr lang="en-US" dirty="0">
                <a:solidFill>
                  <a:schemeClr val="bg1"/>
                </a:solidFill>
              </a:rPr>
              <a:t>, and all the nations surrounding us saw </a:t>
            </a:r>
            <a:r>
              <a:rPr lang="en-US" i="1" dirty="0">
                <a:solidFill>
                  <a:schemeClr val="bg1"/>
                </a:solidFill>
              </a:rPr>
              <a:t>it</a:t>
            </a:r>
            <a:r>
              <a:rPr lang="en-US" dirty="0">
                <a:solidFill>
                  <a:schemeClr val="bg1"/>
                </a:solidFill>
              </a:rPr>
              <a:t>, they lost their confidence; for </a:t>
            </a:r>
            <a:r>
              <a:rPr lang="en-US" dirty="0">
                <a:solidFill>
                  <a:srgbClr val="FFC000"/>
                </a:solidFill>
              </a:rPr>
              <a:t>they recognized that this work had been accomplished with the help of our God.” 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2912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657A-EEC3-F146-A4C5-48FD627F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Deeply Entrenched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269F-CF35-FD4E-93B6-403F25CF8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364" y="1535764"/>
            <a:ext cx="5140138" cy="3626115"/>
          </a:xfrm>
        </p:spPr>
        <p:txBody>
          <a:bodyPr/>
          <a:lstStyle/>
          <a:p>
            <a:r>
              <a:rPr lang="en-US" dirty="0"/>
              <a:t>Plow Around The Stump</a:t>
            </a:r>
          </a:p>
          <a:p>
            <a:pPr lvl="1"/>
            <a:r>
              <a:rPr lang="en-US" dirty="0"/>
              <a:t>“You’ll avoid breaking a disc blade or two. It’s cheaper and easier than buying a special attachment. And if the roots are strong and deep – which they always are – getting rid of them can take forever.”</a:t>
            </a:r>
          </a:p>
          <a:p>
            <a:pPr lvl="1"/>
            <a:r>
              <a:rPr lang="en-US" dirty="0"/>
              <a:t>Once the good seed you’ve planted is growing, then circle around and deal with the stump.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60933-2018-C140-B021-F29656021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14" y="1506880"/>
            <a:ext cx="3244850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6329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657A-EEC3-F146-A4C5-48FD627F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Deeply Entrenched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269F-CF35-FD4E-93B6-403F25CF8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535764"/>
            <a:ext cx="5140138" cy="353377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Tobiah</a:t>
            </a:r>
            <a:endParaRPr lang="en-US" dirty="0"/>
          </a:p>
          <a:p>
            <a:pPr lvl="1"/>
            <a:r>
              <a:rPr lang="en-US" dirty="0"/>
              <a:t>Well-Connected to the Nobles…</a:t>
            </a:r>
          </a:p>
          <a:p>
            <a:pPr lvl="1"/>
            <a:r>
              <a:rPr lang="en-US" dirty="0"/>
              <a:t>Many Bound by Oaths/Alliances…</a:t>
            </a:r>
          </a:p>
          <a:p>
            <a:pPr lvl="1"/>
            <a:r>
              <a:rPr lang="en-US" dirty="0"/>
              <a:t>Marriage Alliances…</a:t>
            </a:r>
          </a:p>
          <a:p>
            <a:pPr lvl="2"/>
            <a:r>
              <a:rPr lang="en-US" dirty="0" err="1"/>
              <a:t>Tobiah</a:t>
            </a:r>
            <a:r>
              <a:rPr lang="en-US" dirty="0"/>
              <a:t> married the daughter of an influential Jew: </a:t>
            </a:r>
            <a:r>
              <a:rPr lang="en-US" dirty="0" err="1"/>
              <a:t>Shecaniah</a:t>
            </a:r>
            <a:r>
              <a:rPr lang="en-US" dirty="0"/>
              <a:t>, keeper of the East Gate (3:29)</a:t>
            </a:r>
          </a:p>
          <a:p>
            <a:pPr lvl="2"/>
            <a:r>
              <a:rPr lang="en-US" dirty="0" err="1"/>
              <a:t>Tobiah’s</a:t>
            </a:r>
            <a:r>
              <a:rPr lang="en-US" dirty="0"/>
              <a:t> son, </a:t>
            </a:r>
            <a:r>
              <a:rPr lang="en-US" dirty="0" err="1"/>
              <a:t>Jehohanan</a:t>
            </a:r>
            <a:r>
              <a:rPr lang="en-US" dirty="0"/>
              <a:t>, married the daughter of an influential Jew: </a:t>
            </a:r>
            <a:r>
              <a:rPr lang="en-US" dirty="0" err="1"/>
              <a:t>Meshullam</a:t>
            </a:r>
            <a:r>
              <a:rPr lang="en-US" dirty="0"/>
              <a:t>, an active builder (3:4, 3:30)</a:t>
            </a:r>
          </a:p>
          <a:p>
            <a:r>
              <a:rPr lang="en-US" dirty="0"/>
              <a:t>Nehemiah sees </a:t>
            </a:r>
            <a:r>
              <a:rPr lang="en-US" dirty="0" err="1"/>
              <a:t>Tobiah</a:t>
            </a:r>
            <a:r>
              <a:rPr lang="en-US" dirty="0"/>
              <a:t> for the true trouble maker he is. (vs. 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51D1A-15A6-FF41-A012-7305C4E5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189" y="1405216"/>
            <a:ext cx="3508189" cy="350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3033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DA80E-A1BE-3249-A338-8D9433BD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7194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84B8B0-B885-E845-B2AD-D724A6FA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3679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Pressing Forward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1250A-6892-AC44-8548-62227AE4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0763"/>
            <a:ext cx="7886700" cy="3254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“So I sent messengers to them, saying,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sz="4000" i="1" dirty="0">
                <a:solidFill>
                  <a:srgbClr val="FFC000"/>
                </a:solidFill>
              </a:rPr>
              <a:t>“I am doing a great work </a:t>
            </a:r>
            <a:br>
              <a:rPr lang="en-US" sz="4000" i="1" dirty="0">
                <a:solidFill>
                  <a:srgbClr val="FFC000"/>
                </a:solidFill>
              </a:rPr>
            </a:br>
            <a:r>
              <a:rPr lang="en-US" sz="4000" i="1" dirty="0">
                <a:solidFill>
                  <a:srgbClr val="FFC000"/>
                </a:solidFill>
              </a:rPr>
              <a:t>and I cannot come down.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Why should the work stop while I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leave it and come down to you?” </a:t>
            </a:r>
            <a:br>
              <a:rPr lang="en-US" i="1" dirty="0">
                <a:solidFill>
                  <a:schemeClr val="bg1"/>
                </a:solidFill>
              </a:rPr>
            </a:b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– Nehemiah 6:3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3685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AB9D6-317E-F048-9A56-77C2434E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6" y="-13064"/>
            <a:ext cx="9157829" cy="572806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E0ED08-BB05-CD46-8655-DE2B292D2C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95565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F8863-5AC1-6B41-B665-42991D6C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Nehemiah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5FFE3-8A6E-9B47-824F-B84D3E1EE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Ch. 1-2:     Nehemiah Returns to Jerusalem</a:t>
            </a:r>
          </a:p>
          <a:p>
            <a:r>
              <a:rPr lang="en-US" dirty="0"/>
              <a:t>Ch. 3-6:     Rebuilding the Walls of Jerusalem</a:t>
            </a:r>
          </a:p>
          <a:p>
            <a:r>
              <a:rPr lang="en-US" dirty="0"/>
              <a:t>Ch. 7-10:   Restoring the People’s Faith</a:t>
            </a:r>
          </a:p>
          <a:p>
            <a:r>
              <a:rPr lang="en-US" dirty="0"/>
              <a:t>Ch. 11-13: Renewing the People’s Worship</a:t>
            </a:r>
          </a:p>
        </p:txBody>
      </p:sp>
    </p:spTree>
    <p:extLst>
      <p:ext uri="{BB962C8B-B14F-4D97-AF65-F5344CB8AC3E}">
        <p14:creationId xmlns:p14="http://schemas.microsoft.com/office/powerpoint/2010/main" val="1163764866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8615B3-2E1B-944F-BD2E-DBB2DB883E77}"/>
              </a:ext>
            </a:extLst>
          </p:cNvPr>
          <p:cNvSpPr txBox="1"/>
          <p:nvPr/>
        </p:nvSpPr>
        <p:spPr>
          <a:xfrm>
            <a:off x="484094" y="162894"/>
            <a:ext cx="8301318" cy="456150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b="1" u="sng" dirty="0">
                <a:solidFill>
                  <a:srgbClr val="B47F44"/>
                </a:solidFill>
              </a:rPr>
              <a:t>LESSON	DATE		TITLE				TEXT		TEACHER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</a:t>
            </a:r>
            <a:r>
              <a:rPr lang="en-US" sz="1800" dirty="0" err="1"/>
              <a:t>i</a:t>
            </a:r>
            <a:r>
              <a:rPr lang="en-US" sz="1800" dirty="0"/>
              <a:t>.	</a:t>
            </a:r>
            <a:r>
              <a:rPr lang="en-US" sz="1600" dirty="0"/>
              <a:t>Sun.   Feb 23</a:t>
            </a:r>
            <a:r>
              <a:rPr lang="en-US" sz="1800" dirty="0"/>
              <a:t>	The Setting of Ezra &amp; Nehemiah	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ii.	</a:t>
            </a:r>
            <a:r>
              <a:rPr lang="en-US" sz="1600" dirty="0"/>
              <a:t>Wed.  Feb 26</a:t>
            </a:r>
            <a:r>
              <a:rPr lang="en-US" sz="1800" dirty="0"/>
              <a:t>	Glorifying God in Good Works			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1	</a:t>
            </a:r>
            <a:r>
              <a:rPr lang="en-US" sz="1600" dirty="0"/>
              <a:t>Sun.    Mar 1</a:t>
            </a:r>
            <a:r>
              <a:rPr lang="en-US" sz="1800" dirty="0"/>
              <a:t>	Depending on God 			Ch. 1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2	</a:t>
            </a:r>
            <a:r>
              <a:rPr lang="en-US" sz="1600" dirty="0"/>
              <a:t>Wed.  Mar 4</a:t>
            </a:r>
            <a:r>
              <a:rPr lang="en-US" sz="1800" dirty="0"/>
              <a:t>	Casting a Vision 			Ch. 2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3	</a:t>
            </a:r>
            <a:r>
              <a:rPr lang="en-US" sz="1600" dirty="0"/>
              <a:t>Sun.    Mar 8</a:t>
            </a:r>
            <a:r>
              <a:rPr lang="en-US" sz="1800" dirty="0"/>
              <a:t>	Working as a Team			Ch. 3	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4	</a:t>
            </a:r>
            <a:r>
              <a:rPr lang="en-US" sz="1600" dirty="0"/>
              <a:t>Wed.  Mar 11</a:t>
            </a:r>
            <a:r>
              <a:rPr lang="en-US" sz="1800" dirty="0"/>
              <a:t>	Overcoming the Critics			Ch. 4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5	</a:t>
            </a:r>
            <a:r>
              <a:rPr lang="en-US" sz="1600" dirty="0"/>
              <a:t>Sun.   Mar 15</a:t>
            </a:r>
            <a:r>
              <a:rPr lang="en-US" sz="1800" dirty="0"/>
              <a:t>	Leading with Character		Ch. 5	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6	</a:t>
            </a:r>
            <a:r>
              <a:rPr lang="en-US" sz="1600" dirty="0"/>
              <a:t>Sun.   May 24</a:t>
            </a:r>
            <a:r>
              <a:rPr lang="en-US" sz="1800" dirty="0"/>
              <a:t>	Pressing Forward			Ch. 6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7	</a:t>
            </a:r>
            <a:r>
              <a:rPr lang="en-US" sz="1600" dirty="0"/>
              <a:t>Wed.  	</a:t>
            </a:r>
            <a:r>
              <a:rPr lang="en-US" sz="1800" dirty="0"/>
              <a:t>	Rebuilding The People			Ch. 7-8		Phillip</a:t>
            </a:r>
            <a:endParaRPr lang="en-US" sz="1500" i="1" dirty="0"/>
          </a:p>
          <a:p>
            <a:pPr>
              <a:lnSpc>
                <a:spcPts val="2500"/>
              </a:lnSpc>
            </a:pPr>
            <a:r>
              <a:rPr lang="en-US" sz="1800" dirty="0"/>
              <a:t>      8	</a:t>
            </a:r>
            <a:r>
              <a:rPr lang="en-US" sz="1600" dirty="0"/>
              <a:t>Sun.   	</a:t>
            </a:r>
            <a:r>
              <a:rPr lang="en-US" sz="1800" dirty="0"/>
              <a:t>	Turning Away from Sin			Ch. 9-10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9	</a:t>
            </a:r>
            <a:r>
              <a:rPr lang="en-US" sz="1600" dirty="0"/>
              <a:t>Wed.  	</a:t>
            </a:r>
            <a:r>
              <a:rPr lang="en-US" sz="1800" dirty="0"/>
              <a:t>	Volunteering To Walk By Faith		Ch. 11-12	Jack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10	</a:t>
            </a:r>
            <a:r>
              <a:rPr lang="en-US" sz="1600" dirty="0"/>
              <a:t>Sun.   	</a:t>
            </a:r>
            <a:r>
              <a:rPr lang="en-US" sz="1800" dirty="0"/>
              <a:t>	Shaking Up the Status Quo		Ch. 13		Phillip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      11	</a:t>
            </a:r>
            <a:r>
              <a:rPr lang="en-US" sz="1600" dirty="0"/>
              <a:t>Wed.  	</a:t>
            </a:r>
            <a:r>
              <a:rPr lang="en-US" sz="1800" dirty="0"/>
              <a:t>	Review					Ch. 1-13	Phillip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05FE1D-ACB2-6E4D-9F8D-E72B01B387B0}"/>
              </a:ext>
            </a:extLst>
          </p:cNvPr>
          <p:cNvSpPr/>
          <p:nvPr/>
        </p:nvSpPr>
        <p:spPr>
          <a:xfrm>
            <a:off x="335232" y="2775902"/>
            <a:ext cx="8574846" cy="29771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5355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A38C-21F1-F740-B085-2CD4A7B6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244"/>
            <a:ext cx="7886700" cy="825665"/>
          </a:xfrm>
        </p:spPr>
        <p:txBody>
          <a:bodyPr/>
          <a:lstStyle/>
          <a:p>
            <a:r>
              <a:rPr lang="en-US" dirty="0"/>
              <a:t>Class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22B9-8FC3-574C-9B07-202E1EA7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7098"/>
            <a:ext cx="7886700" cy="361841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rgbClr val="2C50DD"/>
                </a:solidFill>
              </a:rPr>
              <a:t>To learn </a:t>
            </a:r>
            <a:r>
              <a:rPr lang="en-US" sz="2400" dirty="0">
                <a:solidFill>
                  <a:srgbClr val="2C50DD"/>
                </a:solidFill>
              </a:rPr>
              <a:t>from Nehemiah how to rebuild, restore, and renew our devotion to God.</a:t>
            </a:r>
          </a:p>
          <a:p>
            <a:pPr lvl="0"/>
            <a:r>
              <a:rPr lang="en-US" sz="2400" b="1" dirty="0">
                <a:solidFill>
                  <a:srgbClr val="2C50DD"/>
                </a:solidFill>
              </a:rPr>
              <a:t>To align </a:t>
            </a:r>
            <a:r>
              <a:rPr lang="en-US" sz="2400" dirty="0">
                <a:solidFill>
                  <a:srgbClr val="2C50DD"/>
                </a:solidFill>
              </a:rPr>
              <a:t>our hearts to care deeply about the things that are important to God.</a:t>
            </a:r>
          </a:p>
          <a:p>
            <a:pPr lvl="0"/>
            <a:r>
              <a:rPr lang="en-US" sz="2400" b="1" dirty="0"/>
              <a:t>To engage </a:t>
            </a:r>
            <a:r>
              <a:rPr lang="en-US" sz="2400" dirty="0"/>
              <a:t>in good works that honor God and stir our hearts.</a:t>
            </a:r>
          </a:p>
          <a:p>
            <a:pPr lvl="0"/>
            <a:r>
              <a:rPr lang="en-US" sz="2400" b="1" dirty="0"/>
              <a:t>To depend </a:t>
            </a:r>
            <a:r>
              <a:rPr lang="en-US" sz="2400" dirty="0"/>
              <a:t>on God for restoration, protection, and victory.</a:t>
            </a:r>
          </a:p>
          <a:p>
            <a:pPr lvl="0"/>
            <a:r>
              <a:rPr lang="en-US" sz="2400" b="1" dirty="0"/>
              <a:t>To incorporate </a:t>
            </a:r>
            <a:r>
              <a:rPr lang="en-US" sz="2400" dirty="0"/>
              <a:t>prayer more fully in our daily lives.</a:t>
            </a:r>
          </a:p>
          <a:p>
            <a:pPr lvl="0"/>
            <a:r>
              <a:rPr lang="en-US" sz="2400" b="1" dirty="0"/>
              <a:t>To develop </a:t>
            </a:r>
            <a:r>
              <a:rPr lang="en-US" sz="2400" dirty="0"/>
              <a:t>greater leadership and teamwork skills.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51176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DA80E-A1BE-3249-A338-8D9433BD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7194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84B8B0-B885-E845-B2AD-D724A6FA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3679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Pressing Forward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1250A-6892-AC44-8548-62227AE4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0763"/>
            <a:ext cx="7886700" cy="3254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“So I sent messengers to them, saying,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sz="4000" i="1" dirty="0">
                <a:solidFill>
                  <a:srgbClr val="FFC000"/>
                </a:solidFill>
              </a:rPr>
              <a:t>“I am doing a great work </a:t>
            </a:r>
            <a:br>
              <a:rPr lang="en-US" sz="4000" i="1" dirty="0">
                <a:solidFill>
                  <a:srgbClr val="FFC000"/>
                </a:solidFill>
              </a:rPr>
            </a:br>
            <a:r>
              <a:rPr lang="en-US" sz="4000" i="1" dirty="0">
                <a:solidFill>
                  <a:srgbClr val="FFC000"/>
                </a:solidFill>
              </a:rPr>
              <a:t>and I cannot come down.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Why should the work stop while I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leave it and come down to you?” </a:t>
            </a:r>
            <a:br>
              <a:rPr lang="en-US" i="1" dirty="0">
                <a:solidFill>
                  <a:schemeClr val="bg1"/>
                </a:solidFill>
              </a:rPr>
            </a:b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– Nehemiah 6:3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3335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3804-B898-7A4B-8CB4-597B8E5E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Pressing Forward In Chapter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5718D-A696-9D46-B5CC-BEF801A7D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48017"/>
            <a:ext cx="8143391" cy="3626115"/>
          </a:xfrm>
        </p:spPr>
        <p:txBody>
          <a:bodyPr/>
          <a:lstStyle/>
          <a:p>
            <a:r>
              <a:rPr lang="en-US" dirty="0"/>
              <a:t>Attacked with Distractions (vs. 1-4)</a:t>
            </a:r>
          </a:p>
          <a:p>
            <a:r>
              <a:rPr lang="en-US" dirty="0"/>
              <a:t>Attacked with Rumors (vs. 5-8)</a:t>
            </a:r>
          </a:p>
          <a:p>
            <a:r>
              <a:rPr lang="en-US" dirty="0"/>
              <a:t>Attacked with Discouragement (vs. 9)</a:t>
            </a:r>
          </a:p>
          <a:p>
            <a:r>
              <a:rPr lang="en-US" dirty="0"/>
              <a:t>Attacked by False Friends (vs. 10-14)</a:t>
            </a:r>
          </a:p>
          <a:p>
            <a:r>
              <a:rPr lang="en-US" dirty="0"/>
              <a:t>The Wall Is Finished! (vs. 15-16)</a:t>
            </a:r>
          </a:p>
          <a:p>
            <a:r>
              <a:rPr lang="en-US" dirty="0"/>
              <a:t>Dealing With Deeply Entrenched Problems (vs. 17-19)</a:t>
            </a:r>
          </a:p>
        </p:txBody>
      </p:sp>
    </p:spTree>
    <p:extLst>
      <p:ext uri="{BB962C8B-B14F-4D97-AF65-F5344CB8AC3E}">
        <p14:creationId xmlns:p14="http://schemas.microsoft.com/office/powerpoint/2010/main" val="1903866258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5CC2-9F31-0248-85C3-6FEBE5C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Pressing Forward Against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4A7-5EE4-4347-B10C-457EA570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61" y="1386027"/>
            <a:ext cx="8344869" cy="36261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Great Leaders Choose To Do “Great Work.”</a:t>
            </a:r>
          </a:p>
          <a:p>
            <a:r>
              <a:rPr lang="en-US" dirty="0"/>
              <a:t>Nehemiah’s Response:</a:t>
            </a:r>
          </a:p>
          <a:p>
            <a:pPr lvl="1"/>
            <a:r>
              <a:rPr lang="en-US" dirty="0"/>
              <a:t>I Know What Really Matters.</a:t>
            </a:r>
          </a:p>
          <a:p>
            <a:pPr lvl="1"/>
            <a:r>
              <a:rPr lang="en-US" dirty="0"/>
              <a:t>I Will Not Stop What Matters Most.</a:t>
            </a:r>
          </a:p>
          <a:p>
            <a:pPr lvl="1"/>
            <a:r>
              <a:rPr lang="en-US" dirty="0"/>
              <a:t>I Will Not Leave What Matters Most.</a:t>
            </a:r>
          </a:p>
          <a:p>
            <a:pPr lvl="1"/>
            <a:r>
              <a:rPr lang="en-US" dirty="0"/>
              <a:t>I Will Not Put You Above What Matters Most.</a:t>
            </a:r>
          </a:p>
          <a:p>
            <a:pPr lvl="1"/>
            <a:r>
              <a:rPr lang="en-US" dirty="0"/>
              <a:t>I Will Not Change My Answer.</a:t>
            </a:r>
          </a:p>
          <a:p>
            <a:r>
              <a:rPr lang="en-US" dirty="0"/>
              <a:t>Jesus Set His Face To Go To Jerusalem</a:t>
            </a:r>
          </a:p>
          <a:p>
            <a:r>
              <a:rPr lang="en-US" dirty="0"/>
              <a:t>Mary Choose The Better Part</a:t>
            </a:r>
          </a:p>
        </p:txBody>
      </p:sp>
    </p:spTree>
    <p:extLst>
      <p:ext uri="{BB962C8B-B14F-4D97-AF65-F5344CB8AC3E}">
        <p14:creationId xmlns:p14="http://schemas.microsoft.com/office/powerpoint/2010/main" val="241010705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DA80E-A1BE-3249-A338-8D9433BD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7194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84B8B0-B885-E845-B2AD-D724A6FA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3679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Pressing Forward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1250A-6892-AC44-8548-62227AE4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20" y="2407024"/>
            <a:ext cx="8125385" cy="2514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“Great Work” Has Captured Your Heart?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For God’s Kingdom…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For Your Family…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For Those In Need…</a:t>
            </a:r>
          </a:p>
        </p:txBody>
      </p:sp>
    </p:spTree>
    <p:extLst>
      <p:ext uri="{BB962C8B-B14F-4D97-AF65-F5344CB8AC3E}">
        <p14:creationId xmlns:p14="http://schemas.microsoft.com/office/powerpoint/2010/main" val="553600925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5CC2-9F31-0248-85C3-6FEBE5C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Pressing Forward Against Rumors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4A7-5EE4-4347-B10C-457EA570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61" y="1386027"/>
            <a:ext cx="8344869" cy="36261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Rumors &amp; Slander Can Have A Terrible Impact.</a:t>
            </a:r>
          </a:p>
          <a:p>
            <a:r>
              <a:rPr lang="en-US" dirty="0"/>
              <a:t>Nehemiah’s Response:</a:t>
            </a:r>
          </a:p>
          <a:p>
            <a:pPr lvl="1"/>
            <a:r>
              <a:rPr lang="en-US" dirty="0"/>
              <a:t>He Goes ‘On The Record’ Officially Refuting the Rumor</a:t>
            </a:r>
          </a:p>
          <a:p>
            <a:pPr lvl="1"/>
            <a:r>
              <a:rPr lang="en-US" dirty="0"/>
              <a:t>He Charges Sanballat with Inventing the Accusation</a:t>
            </a:r>
          </a:p>
          <a:p>
            <a:pPr lvl="1"/>
            <a:r>
              <a:rPr lang="en-US" dirty="0"/>
              <a:t>He Maintains His Devotion To The King’s Rebuilding Program</a:t>
            </a:r>
          </a:p>
          <a:p>
            <a:r>
              <a:rPr lang="en-US" dirty="0"/>
              <a:t>Christians &amp; Rumors</a:t>
            </a:r>
          </a:p>
          <a:p>
            <a:pPr lvl="1"/>
            <a:r>
              <a:rPr lang="en-US" dirty="0"/>
              <a:t>Gossip (Prov. 16:28, 26:20, Titus 2:3)</a:t>
            </a:r>
          </a:p>
          <a:p>
            <a:pPr lvl="1"/>
            <a:r>
              <a:rPr lang="en-US" dirty="0"/>
              <a:t>Slander (Colossians 3:8, 1 Peter 2:12)</a:t>
            </a:r>
          </a:p>
          <a:p>
            <a:pPr lvl="1"/>
            <a:r>
              <a:rPr lang="en-US" dirty="0"/>
              <a:t>Ignorant Speculation (2 Tim. 2:23)</a:t>
            </a:r>
          </a:p>
        </p:txBody>
      </p:sp>
    </p:spTree>
    <p:extLst>
      <p:ext uri="{BB962C8B-B14F-4D97-AF65-F5344CB8AC3E}">
        <p14:creationId xmlns:p14="http://schemas.microsoft.com/office/powerpoint/2010/main" val="3637273028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F3D148-D6E5-904D-AE8C-14DD6FAD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6" y="-13064"/>
            <a:ext cx="9157829" cy="572806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84B8B0-B885-E845-B2AD-D724A6FA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9123"/>
            <a:ext cx="7886700" cy="36883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sources try to create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fear and discouragement among Christians today?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What can we imitate from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Nehemiah’s response?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(vs. 9)</a:t>
            </a:r>
          </a:p>
        </p:txBody>
      </p:sp>
    </p:spTree>
    <p:extLst>
      <p:ext uri="{BB962C8B-B14F-4D97-AF65-F5344CB8AC3E}">
        <p14:creationId xmlns:p14="http://schemas.microsoft.com/office/powerpoint/2010/main" val="360798985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3729</TotalTime>
  <Words>1758</Words>
  <Application>Microsoft Macintosh PowerPoint</Application>
  <PresentationFormat>On-screen Show (16:10)</PresentationFormat>
  <Paragraphs>168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Lesson #6: Pressing Forward</vt:lpstr>
      <vt:lpstr>PowerPoint Presentation</vt:lpstr>
      <vt:lpstr>Class Goals</vt:lpstr>
      <vt:lpstr>Pressing Forward</vt:lpstr>
      <vt:lpstr>Pressing Forward In Chapter 6</vt:lpstr>
      <vt:lpstr>Pressing Forward Against Distractions</vt:lpstr>
      <vt:lpstr>Pressing Forward</vt:lpstr>
      <vt:lpstr>Pressing Forward Against Rumors</vt:lpstr>
      <vt:lpstr>What sources try to create fear and discouragement among Christians today?  What can we imitate from Nehemiah’s response?  (vs. 9)</vt:lpstr>
      <vt:lpstr>Pressing Forward Against False Friends</vt:lpstr>
      <vt:lpstr>Pressing Forward Pays Off!</vt:lpstr>
      <vt:lpstr>Deeply Entrenched Problems</vt:lpstr>
      <vt:lpstr>Deeply Entrenched Problems</vt:lpstr>
      <vt:lpstr>Pressing Forward</vt:lpstr>
      <vt:lpstr>PowerPoint Presentation</vt:lpstr>
      <vt:lpstr>Outline of Nehemiah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Nehemiah</dc:title>
  <dc:creator>Phillip Shumake</dc:creator>
  <cp:lastModifiedBy>Phillip Shumake</cp:lastModifiedBy>
  <cp:revision>287</cp:revision>
  <cp:lastPrinted>2020-02-22T21:19:00Z</cp:lastPrinted>
  <dcterms:created xsi:type="dcterms:W3CDTF">2020-02-05T17:41:56Z</dcterms:created>
  <dcterms:modified xsi:type="dcterms:W3CDTF">2020-05-22T19:20:49Z</dcterms:modified>
</cp:coreProperties>
</file>