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6" r:id="rId2"/>
    <p:sldId id="257" r:id="rId3"/>
    <p:sldId id="269" r:id="rId4"/>
    <p:sldId id="259" r:id="rId5"/>
    <p:sldId id="27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59"/>
  </p:normalViewPr>
  <p:slideViewPr>
    <p:cSldViewPr snapToGrid="0" snapToObjects="1">
      <p:cViewPr varScale="1">
        <p:scale>
          <a:sx n="87" d="100"/>
          <a:sy n="87" d="100"/>
        </p:scale>
        <p:origin x="752"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24DA4C-59CD-4B47-B329-9B677EED5EB8}" type="datetimeFigureOut">
              <a:rPr lang="en-US" smtClean="0"/>
              <a:t>5/2/20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89D3D0-158D-C24B-8664-1A801E46CA60}" type="slidenum">
              <a:rPr lang="en-US" smtClean="0"/>
              <a:t>‹#›</a:t>
            </a:fld>
            <a:endParaRPr lang="en-US"/>
          </a:p>
        </p:txBody>
      </p:sp>
    </p:spTree>
    <p:extLst>
      <p:ext uri="{BB962C8B-B14F-4D97-AF65-F5344CB8AC3E}">
        <p14:creationId xmlns:p14="http://schemas.microsoft.com/office/powerpoint/2010/main" val="300135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FFD699-84C2-A148-BBE3-24528949F54D}" type="slidenum">
              <a:rPr lang="en-US" smtClean="0"/>
              <a:t>3</a:t>
            </a:fld>
            <a:endParaRPr lang="en-US"/>
          </a:p>
        </p:txBody>
      </p:sp>
    </p:spTree>
    <p:extLst>
      <p:ext uri="{BB962C8B-B14F-4D97-AF65-F5344CB8AC3E}">
        <p14:creationId xmlns:p14="http://schemas.microsoft.com/office/powerpoint/2010/main" val="1151789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B2A9F3-AEEB-7A42-B9B4-2AA11ABD37BE}"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1869421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B2A9F3-AEEB-7A42-B9B4-2AA11ABD37BE}"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305467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B2A9F3-AEEB-7A42-B9B4-2AA11ABD37BE}"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4052375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B2A9F3-AEEB-7A42-B9B4-2AA11ABD37BE}"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419459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B2A9F3-AEEB-7A42-B9B4-2AA11ABD37BE}" type="datetimeFigureOut">
              <a:rPr lang="en-US" smtClean="0"/>
              <a:t>5/2/20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685037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B2A9F3-AEEB-7A42-B9B4-2AA11ABD37BE}"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1090982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B2A9F3-AEEB-7A42-B9B4-2AA11ABD37BE}" type="datetimeFigureOut">
              <a:rPr lang="en-US" smtClean="0"/>
              <a:t>5/2/20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1061516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B2A9F3-AEEB-7A42-B9B4-2AA11ABD37BE}" type="datetimeFigureOut">
              <a:rPr lang="en-US" smtClean="0"/>
              <a:t>5/2/20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258042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B2A9F3-AEEB-7A42-B9B4-2AA11ABD37BE}" type="datetimeFigureOut">
              <a:rPr lang="en-US" smtClean="0"/>
              <a:t>5/2/20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271380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B2A9F3-AEEB-7A42-B9B4-2AA11ABD37BE}"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113233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EB2A9F3-AEEB-7A42-B9B4-2AA11ABD37BE}" type="datetimeFigureOut">
              <a:rPr lang="en-US" smtClean="0"/>
              <a:t>5/2/20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5E3DE-788E-5E43-9D65-0DE211AB86AC}" type="slidenum">
              <a:rPr lang="en-US" smtClean="0"/>
              <a:t>‹#›</a:t>
            </a:fld>
            <a:endParaRPr lang="en-US"/>
          </a:p>
        </p:txBody>
      </p:sp>
    </p:spTree>
    <p:extLst>
      <p:ext uri="{BB962C8B-B14F-4D97-AF65-F5344CB8AC3E}">
        <p14:creationId xmlns:p14="http://schemas.microsoft.com/office/powerpoint/2010/main" val="3312808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B2A9F3-AEEB-7A42-B9B4-2AA11ABD37BE}" type="datetimeFigureOut">
              <a:rPr lang="en-US" smtClean="0"/>
              <a:t>5/2/20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65E3DE-788E-5E43-9D65-0DE211AB86AC}" type="slidenum">
              <a:rPr lang="en-US" smtClean="0"/>
              <a:t>‹#›</a:t>
            </a:fld>
            <a:endParaRPr lang="en-US"/>
          </a:p>
        </p:txBody>
      </p:sp>
    </p:spTree>
    <p:extLst>
      <p:ext uri="{BB962C8B-B14F-4D97-AF65-F5344CB8AC3E}">
        <p14:creationId xmlns:p14="http://schemas.microsoft.com/office/powerpoint/2010/main" val="316596112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81CB8-843C-9745-BFBE-6CEB6315FF5C}"/>
              </a:ext>
            </a:extLst>
          </p:cNvPr>
          <p:cNvSpPr>
            <a:spLocks noGrp="1"/>
          </p:cNvSpPr>
          <p:nvPr>
            <p:ph type="ctrTitle"/>
          </p:nvPr>
        </p:nvSpPr>
        <p:spPr>
          <a:xfrm>
            <a:off x="1168400" y="2448233"/>
            <a:ext cx="9855200" cy="1507067"/>
          </a:xfrm>
        </p:spPr>
        <p:txBody>
          <a:bodyPr>
            <a:normAutofit/>
          </a:bodyPr>
          <a:lstStyle/>
          <a:p>
            <a:r>
              <a:rPr lang="en-US" sz="6600" b="1" dirty="0"/>
              <a:t>An Intercessor Like Moses</a:t>
            </a:r>
          </a:p>
        </p:txBody>
      </p:sp>
    </p:spTree>
    <p:extLst>
      <p:ext uri="{BB962C8B-B14F-4D97-AF65-F5344CB8AC3E}">
        <p14:creationId xmlns:p14="http://schemas.microsoft.com/office/powerpoint/2010/main" val="3078198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3ADD-7B5E-7940-9F26-68AE3122744B}"/>
              </a:ext>
            </a:extLst>
          </p:cNvPr>
          <p:cNvSpPr>
            <a:spLocks noGrp="1"/>
          </p:cNvSpPr>
          <p:nvPr>
            <p:ph type="title"/>
          </p:nvPr>
        </p:nvSpPr>
        <p:spPr>
          <a:xfrm>
            <a:off x="838200" y="117987"/>
            <a:ext cx="10515600" cy="1050413"/>
          </a:xfrm>
        </p:spPr>
        <p:txBody>
          <a:bodyPr/>
          <a:lstStyle/>
          <a:p>
            <a:pPr algn="ctr"/>
            <a:r>
              <a:rPr lang="en-US" b="1" dirty="0"/>
              <a:t>Moses’ Intercession</a:t>
            </a:r>
          </a:p>
        </p:txBody>
      </p:sp>
      <p:sp>
        <p:nvSpPr>
          <p:cNvPr id="3" name="Content Placeholder 2">
            <a:extLst>
              <a:ext uri="{FF2B5EF4-FFF2-40B4-BE49-F238E27FC236}">
                <a16:creationId xmlns:a16="http://schemas.microsoft.com/office/drawing/2014/main" id="{A1296354-928A-A644-B913-0A5FCF43F598}"/>
              </a:ext>
            </a:extLst>
          </p:cNvPr>
          <p:cNvSpPr>
            <a:spLocks noGrp="1"/>
          </p:cNvSpPr>
          <p:nvPr>
            <p:ph idx="1"/>
          </p:nvPr>
        </p:nvSpPr>
        <p:spPr>
          <a:xfrm>
            <a:off x="117987" y="1168400"/>
            <a:ext cx="11931445" cy="5689600"/>
          </a:xfrm>
        </p:spPr>
        <p:txBody>
          <a:bodyPr>
            <a:normAutofit fontScale="92500" lnSpcReduction="20000"/>
          </a:bodyPr>
          <a:lstStyle/>
          <a:p>
            <a:r>
              <a:rPr lang="en-US" sz="4000" b="1" dirty="0"/>
              <a:t>Obedience (Numbers 1-10)</a:t>
            </a:r>
          </a:p>
          <a:p>
            <a:pPr lvl="1"/>
            <a:r>
              <a:rPr lang="en-US" sz="3600" b="1" dirty="0"/>
              <a:t>Numbering (1:54)</a:t>
            </a:r>
          </a:p>
          <a:p>
            <a:pPr lvl="1"/>
            <a:r>
              <a:rPr lang="en-US" sz="3600" b="1" dirty="0"/>
              <a:t>Arrangement of Camp (2:34)</a:t>
            </a:r>
          </a:p>
          <a:p>
            <a:pPr lvl="1"/>
            <a:r>
              <a:rPr lang="en-US" sz="3600" b="1" dirty="0"/>
              <a:t>Lepers Outside the Camp (5:4)</a:t>
            </a:r>
          </a:p>
          <a:p>
            <a:pPr lvl="1"/>
            <a:r>
              <a:rPr lang="en-US" sz="3600" b="1" dirty="0"/>
              <a:t>Kept the Passover (9:5)</a:t>
            </a:r>
          </a:p>
          <a:p>
            <a:pPr lvl="1"/>
            <a:endParaRPr lang="en-US" sz="4000" b="1" dirty="0"/>
          </a:p>
          <a:p>
            <a:r>
              <a:rPr lang="en-US" sz="4000" b="1" dirty="0"/>
              <a:t>Disobedience (Numbers 11-21)</a:t>
            </a:r>
          </a:p>
          <a:p>
            <a:pPr lvl="1"/>
            <a:r>
              <a:rPr lang="en-US" sz="3600" b="1" dirty="0"/>
              <a:t>“</a:t>
            </a:r>
            <a:r>
              <a:rPr lang="en-US" sz="3600" b="1" baseline="30000" dirty="0"/>
              <a:t>9</a:t>
            </a:r>
            <a:r>
              <a:rPr lang="en-US" sz="3600" b="1" dirty="0"/>
              <a:t>We must not put Christ to the test, as some of them did and were destroyed by serpents, </a:t>
            </a:r>
            <a:r>
              <a:rPr lang="en-US" sz="3600" b="1" baseline="30000" dirty="0"/>
              <a:t>10</a:t>
            </a:r>
            <a:r>
              <a:rPr lang="en-US" sz="3600" b="1" dirty="0"/>
              <a:t>nor </a:t>
            </a:r>
            <a:r>
              <a:rPr lang="en-US" sz="3600" b="1" u="sng" dirty="0"/>
              <a:t>grumble</a:t>
            </a:r>
            <a:r>
              <a:rPr lang="en-US" sz="3600" b="1" dirty="0"/>
              <a:t>, as some of them did and were destroyed by the Destroyer.” (1 Cor. 10:9-10)</a:t>
            </a:r>
          </a:p>
          <a:p>
            <a:pPr lvl="1"/>
            <a:r>
              <a:rPr lang="en-US" sz="3600" b="1" dirty="0"/>
              <a:t>“How long shall this wicked congregation </a:t>
            </a:r>
            <a:r>
              <a:rPr lang="en-US" sz="3600" b="1" u="sng" dirty="0"/>
              <a:t>grumble</a:t>
            </a:r>
            <a:r>
              <a:rPr lang="en-US" sz="3600" b="1" dirty="0"/>
              <a:t> against me? I have heard the grumblings of the people of Israel, which they grumble against me.” (Numbers 14:27)</a:t>
            </a:r>
          </a:p>
        </p:txBody>
      </p:sp>
    </p:spTree>
    <p:extLst>
      <p:ext uri="{BB962C8B-B14F-4D97-AF65-F5344CB8AC3E}">
        <p14:creationId xmlns:p14="http://schemas.microsoft.com/office/powerpoint/2010/main" val="265238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BECA046A-DBD8-5549-8A00-AA92AF72C44F}"/>
              </a:ext>
            </a:extLst>
          </p:cNvPr>
          <p:cNvGraphicFramePr>
            <a:graphicFrameLocks noGrp="1"/>
          </p:cNvGraphicFramePr>
          <p:nvPr>
            <p:extLst>
              <p:ext uri="{D42A27DB-BD31-4B8C-83A1-F6EECF244321}">
                <p14:modId xmlns:p14="http://schemas.microsoft.com/office/powerpoint/2010/main" val="1810689845"/>
              </p:ext>
            </p:extLst>
          </p:nvPr>
        </p:nvGraphicFramePr>
        <p:xfrm>
          <a:off x="114925" y="164515"/>
          <a:ext cx="11962150" cy="6528969"/>
        </p:xfrm>
        <a:graphic>
          <a:graphicData uri="http://schemas.openxmlformats.org/drawingml/2006/table">
            <a:tbl>
              <a:tblPr firstRow="1" bandRow="1">
                <a:tableStyleId>{5C22544A-7EE6-4342-B048-85BDC9FD1C3A}</a:tableStyleId>
              </a:tblPr>
              <a:tblGrid>
                <a:gridCol w="983165">
                  <a:extLst>
                    <a:ext uri="{9D8B030D-6E8A-4147-A177-3AD203B41FA5}">
                      <a16:colId xmlns:a16="http://schemas.microsoft.com/office/drawing/2014/main" val="278050853"/>
                    </a:ext>
                  </a:extLst>
                </a:gridCol>
                <a:gridCol w="2670628">
                  <a:extLst>
                    <a:ext uri="{9D8B030D-6E8A-4147-A177-3AD203B41FA5}">
                      <a16:colId xmlns:a16="http://schemas.microsoft.com/office/drawing/2014/main" val="1280373776"/>
                    </a:ext>
                  </a:extLst>
                </a:gridCol>
                <a:gridCol w="2960915">
                  <a:extLst>
                    <a:ext uri="{9D8B030D-6E8A-4147-A177-3AD203B41FA5}">
                      <a16:colId xmlns:a16="http://schemas.microsoft.com/office/drawing/2014/main" val="961311293"/>
                    </a:ext>
                  </a:extLst>
                </a:gridCol>
                <a:gridCol w="2955012">
                  <a:extLst>
                    <a:ext uri="{9D8B030D-6E8A-4147-A177-3AD203B41FA5}">
                      <a16:colId xmlns:a16="http://schemas.microsoft.com/office/drawing/2014/main" val="986204421"/>
                    </a:ext>
                  </a:extLst>
                </a:gridCol>
                <a:gridCol w="2392430">
                  <a:extLst>
                    <a:ext uri="{9D8B030D-6E8A-4147-A177-3AD203B41FA5}">
                      <a16:colId xmlns:a16="http://schemas.microsoft.com/office/drawing/2014/main" val="663983911"/>
                    </a:ext>
                  </a:extLst>
                </a:gridCol>
              </a:tblGrid>
              <a:tr h="0">
                <a:tc>
                  <a:txBody>
                    <a:bodyPr/>
                    <a:lstStyle/>
                    <a:p>
                      <a:pPr algn="ctr"/>
                      <a:endParaRPr lang="en-US" sz="2100" dirty="0"/>
                    </a:p>
                  </a:txBody>
                  <a:tcPr/>
                </a:tc>
                <a:tc>
                  <a:txBody>
                    <a:bodyPr/>
                    <a:lstStyle/>
                    <a:p>
                      <a:pPr algn="ctr"/>
                      <a:r>
                        <a:rPr lang="en-US" sz="2100" dirty="0"/>
                        <a:t>Passage</a:t>
                      </a:r>
                    </a:p>
                  </a:txBody>
                  <a:tcPr/>
                </a:tc>
                <a:tc>
                  <a:txBody>
                    <a:bodyPr/>
                    <a:lstStyle/>
                    <a:p>
                      <a:pPr algn="ctr"/>
                      <a:r>
                        <a:rPr lang="en-US" sz="2100" dirty="0"/>
                        <a:t>Nature of Complaint</a:t>
                      </a:r>
                    </a:p>
                  </a:txBody>
                  <a:tcPr/>
                </a:tc>
                <a:tc>
                  <a:txBody>
                    <a:bodyPr/>
                    <a:lstStyle/>
                    <a:p>
                      <a:pPr algn="ctr"/>
                      <a:r>
                        <a:rPr lang="en-US" sz="2100" dirty="0"/>
                        <a:t>God’s Response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100" dirty="0"/>
                        <a:t>Moses’ Response</a:t>
                      </a:r>
                    </a:p>
                    <a:p>
                      <a:pPr algn="ctr"/>
                      <a:endParaRPr lang="en-US" sz="2100" dirty="0"/>
                    </a:p>
                  </a:txBody>
                  <a:tcPr/>
                </a:tc>
                <a:extLst>
                  <a:ext uri="{0D108BD9-81ED-4DB2-BD59-A6C34878D82A}">
                    <a16:rowId xmlns:a16="http://schemas.microsoft.com/office/drawing/2014/main" val="1593122050"/>
                  </a:ext>
                </a:extLst>
              </a:tr>
              <a:tr h="828207">
                <a:tc>
                  <a:txBody>
                    <a:bodyPr/>
                    <a:lstStyle/>
                    <a:p>
                      <a:pPr algn="l"/>
                      <a:r>
                        <a:rPr lang="en-US" sz="2800" b="1" dirty="0">
                          <a:solidFill>
                            <a:srgbClr val="FF0000"/>
                          </a:solidFill>
                        </a:rPr>
                        <a:t>A</a:t>
                      </a:r>
                    </a:p>
                  </a:txBody>
                  <a:tcPr/>
                </a:tc>
                <a:tc>
                  <a:txBody>
                    <a:bodyPr/>
                    <a:lstStyle/>
                    <a:p>
                      <a:pPr algn="l"/>
                      <a:r>
                        <a:rPr lang="en-US" sz="2400" b="1" dirty="0">
                          <a:solidFill>
                            <a:srgbClr val="FF0000"/>
                          </a:solidFill>
                        </a:rPr>
                        <a:t>Numbers 11:1-3</a:t>
                      </a:r>
                    </a:p>
                  </a:txBody>
                  <a:tcPr/>
                </a:tc>
                <a:tc>
                  <a:txBody>
                    <a:bodyPr/>
                    <a:lstStyle/>
                    <a:p>
                      <a:pPr algn="l"/>
                      <a:r>
                        <a:rPr lang="en-US" sz="2400" b="1" dirty="0">
                          <a:solidFill>
                            <a:srgbClr val="FF0000"/>
                          </a:solidFill>
                        </a:rPr>
                        <a:t>Misfortunes</a:t>
                      </a:r>
                    </a:p>
                  </a:txBody>
                  <a:tcPr/>
                </a:tc>
                <a:tc>
                  <a:txBody>
                    <a:bodyPr/>
                    <a:lstStyle/>
                    <a:p>
                      <a:pPr algn="l"/>
                      <a:r>
                        <a:rPr lang="en-US" sz="2400" b="1" dirty="0">
                          <a:solidFill>
                            <a:srgbClr val="FF0000"/>
                          </a:solidFill>
                        </a:rPr>
                        <a:t>Sends Fire</a:t>
                      </a:r>
                    </a:p>
                  </a:txBody>
                  <a:tcPr/>
                </a:tc>
                <a:tc>
                  <a:txBody>
                    <a:bodyPr/>
                    <a:lstStyle/>
                    <a:p>
                      <a:pPr algn="l"/>
                      <a:r>
                        <a:rPr lang="en-US" sz="2400" b="1" dirty="0">
                          <a:solidFill>
                            <a:srgbClr val="FF0000"/>
                          </a:solidFill>
                        </a:rPr>
                        <a:t>Intercedes </a:t>
                      </a:r>
                    </a:p>
                    <a:p>
                      <a:pPr algn="l"/>
                      <a:r>
                        <a:rPr lang="en-US" sz="2400" b="1" dirty="0">
                          <a:solidFill>
                            <a:srgbClr val="FF0000"/>
                          </a:solidFill>
                        </a:rPr>
                        <a:t>(11:2)</a:t>
                      </a:r>
                    </a:p>
                  </a:txBody>
                  <a:tcPr/>
                </a:tc>
                <a:extLst>
                  <a:ext uri="{0D108BD9-81ED-4DB2-BD59-A6C34878D82A}">
                    <a16:rowId xmlns:a16="http://schemas.microsoft.com/office/drawing/2014/main" val="4241420319"/>
                  </a:ext>
                </a:extLst>
              </a:tr>
              <a:tr h="828207">
                <a:tc>
                  <a:txBody>
                    <a:bodyPr/>
                    <a:lstStyle/>
                    <a:p>
                      <a:pPr algn="l"/>
                      <a:r>
                        <a:rPr lang="en-US" sz="2800" b="1" dirty="0">
                          <a:solidFill>
                            <a:srgbClr val="00B050"/>
                          </a:solidFill>
                        </a:rPr>
                        <a:t>  B</a:t>
                      </a:r>
                    </a:p>
                  </a:txBody>
                  <a:tcPr/>
                </a:tc>
                <a:tc>
                  <a:txBody>
                    <a:bodyPr/>
                    <a:lstStyle/>
                    <a:p>
                      <a:pPr algn="l"/>
                      <a:r>
                        <a:rPr lang="en-US" sz="2400" b="1" dirty="0">
                          <a:solidFill>
                            <a:srgbClr val="00B050"/>
                          </a:solidFill>
                        </a:rPr>
                        <a:t>Numbers 11:4-35</a:t>
                      </a:r>
                    </a:p>
                  </a:txBody>
                  <a:tcPr/>
                </a:tc>
                <a:tc>
                  <a:txBody>
                    <a:bodyPr/>
                    <a:lstStyle/>
                    <a:p>
                      <a:pPr algn="l"/>
                      <a:r>
                        <a:rPr lang="en-US" sz="2400" b="1" dirty="0">
                          <a:solidFill>
                            <a:srgbClr val="00B050"/>
                          </a:solidFill>
                        </a:rPr>
                        <a:t>Food</a:t>
                      </a:r>
                    </a:p>
                  </a:txBody>
                  <a:tcPr/>
                </a:tc>
                <a:tc>
                  <a:txBody>
                    <a:bodyPr/>
                    <a:lstStyle/>
                    <a:p>
                      <a:pPr algn="l"/>
                      <a:r>
                        <a:rPr lang="en-US" sz="2400" b="1" dirty="0">
                          <a:solidFill>
                            <a:srgbClr val="00B050"/>
                          </a:solidFill>
                        </a:rPr>
                        <a:t>Overabundance of Quail / Great Plague</a:t>
                      </a:r>
                    </a:p>
                  </a:txBody>
                  <a:tcPr/>
                </a:tc>
                <a:tc>
                  <a:txBody>
                    <a:bodyPr/>
                    <a:lstStyle/>
                    <a:p>
                      <a:pPr algn="l"/>
                      <a:r>
                        <a:rPr lang="en-US" sz="2400" b="1" dirty="0">
                          <a:solidFill>
                            <a:srgbClr val="00B050"/>
                          </a:solidFill>
                        </a:rPr>
                        <a:t>Complains to God (11:10-15)</a:t>
                      </a:r>
                    </a:p>
                  </a:txBody>
                  <a:tcPr/>
                </a:tc>
                <a:extLst>
                  <a:ext uri="{0D108BD9-81ED-4DB2-BD59-A6C34878D82A}">
                    <a16:rowId xmlns:a16="http://schemas.microsoft.com/office/drawing/2014/main" val="2020957845"/>
                  </a:ext>
                </a:extLst>
              </a:tr>
              <a:tr h="828207">
                <a:tc>
                  <a:txBody>
                    <a:bodyPr/>
                    <a:lstStyle/>
                    <a:p>
                      <a:pPr algn="l"/>
                      <a:r>
                        <a:rPr lang="en-US" sz="2800" b="1" dirty="0">
                          <a:solidFill>
                            <a:srgbClr val="7030A0"/>
                          </a:solidFill>
                        </a:rPr>
                        <a:t>    C</a:t>
                      </a:r>
                    </a:p>
                  </a:txBody>
                  <a:tcPr/>
                </a:tc>
                <a:tc>
                  <a:txBody>
                    <a:bodyPr/>
                    <a:lstStyle/>
                    <a:p>
                      <a:pPr algn="l"/>
                      <a:r>
                        <a:rPr lang="en-US" sz="2400" b="1" dirty="0">
                          <a:solidFill>
                            <a:srgbClr val="7030A0"/>
                          </a:solidFill>
                        </a:rPr>
                        <a:t>Numbers 12:1-16</a:t>
                      </a:r>
                    </a:p>
                  </a:txBody>
                  <a:tcPr/>
                </a:tc>
                <a:tc>
                  <a:txBody>
                    <a:bodyPr/>
                    <a:lstStyle/>
                    <a:p>
                      <a:pPr algn="l"/>
                      <a:r>
                        <a:rPr lang="en-US" sz="2400" b="1" dirty="0">
                          <a:solidFill>
                            <a:srgbClr val="7030A0"/>
                          </a:solidFill>
                        </a:rPr>
                        <a:t>Leadership of Moses</a:t>
                      </a:r>
                    </a:p>
                  </a:txBody>
                  <a:tcPr/>
                </a:tc>
                <a:tc>
                  <a:txBody>
                    <a:bodyPr/>
                    <a:lstStyle/>
                    <a:p>
                      <a:pPr algn="l"/>
                      <a:r>
                        <a:rPr lang="en-US" sz="2400" b="1" dirty="0">
                          <a:solidFill>
                            <a:srgbClr val="7030A0"/>
                          </a:solidFill>
                        </a:rPr>
                        <a:t>Leprosy on Aaron &amp; Miriam</a:t>
                      </a:r>
                    </a:p>
                  </a:txBody>
                  <a:tcPr/>
                </a:tc>
                <a:tc>
                  <a:txBody>
                    <a:bodyPr/>
                    <a:lstStyle/>
                    <a:p>
                      <a:pPr algn="l"/>
                      <a:r>
                        <a:rPr lang="en-US" sz="2400" b="1" dirty="0">
                          <a:solidFill>
                            <a:srgbClr val="7030A0"/>
                          </a:solidFill>
                        </a:rPr>
                        <a:t>Intercedes (12:13)</a:t>
                      </a:r>
                    </a:p>
                  </a:txBody>
                  <a:tcPr/>
                </a:tc>
                <a:extLst>
                  <a:ext uri="{0D108BD9-81ED-4DB2-BD59-A6C34878D82A}">
                    <a16:rowId xmlns:a16="http://schemas.microsoft.com/office/drawing/2014/main" val="2888938626"/>
                  </a:ext>
                </a:extLst>
              </a:tr>
              <a:tr h="828207">
                <a:tc>
                  <a:txBody>
                    <a:bodyPr/>
                    <a:lstStyle/>
                    <a:p>
                      <a:pPr algn="l"/>
                      <a:r>
                        <a:rPr lang="en-US" sz="2800" b="1" dirty="0"/>
                        <a:t>      D</a:t>
                      </a:r>
                    </a:p>
                  </a:txBody>
                  <a:tcPr/>
                </a:tc>
                <a:tc>
                  <a:txBody>
                    <a:bodyPr/>
                    <a:lstStyle/>
                    <a:p>
                      <a:pPr algn="l"/>
                      <a:r>
                        <a:rPr lang="en-US" sz="2400" b="1" dirty="0"/>
                        <a:t>Numbers 13:1-14:45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1" dirty="0"/>
                        <a:t>Promised Land Too Intimidating</a:t>
                      </a:r>
                    </a:p>
                  </a:txBody>
                  <a:tcPr/>
                </a:tc>
                <a:tc>
                  <a:txBody>
                    <a:bodyPr/>
                    <a:lstStyle/>
                    <a:p>
                      <a:pPr algn="l"/>
                      <a:r>
                        <a:rPr lang="en-US" sz="2400" b="1" dirty="0"/>
                        <a:t>Sentenced to 40 Years of Wandering</a:t>
                      </a:r>
                    </a:p>
                  </a:txBody>
                  <a:tcPr/>
                </a:tc>
                <a:tc>
                  <a:txBody>
                    <a:bodyPr/>
                    <a:lstStyle/>
                    <a:p>
                      <a:pPr algn="l"/>
                      <a:r>
                        <a:rPr lang="en-US" sz="2400" b="1" dirty="0"/>
                        <a:t>Intercedes (14:11-20)</a:t>
                      </a:r>
                    </a:p>
                  </a:txBody>
                  <a:tcPr/>
                </a:tc>
                <a:extLst>
                  <a:ext uri="{0D108BD9-81ED-4DB2-BD59-A6C34878D82A}">
                    <a16:rowId xmlns:a16="http://schemas.microsoft.com/office/drawing/2014/main" val="4149843519"/>
                  </a:ext>
                </a:extLst>
              </a:tr>
              <a:tr h="828207">
                <a:tc>
                  <a:txBody>
                    <a:bodyPr/>
                    <a:lstStyle/>
                    <a:p>
                      <a:pPr algn="l"/>
                      <a:r>
                        <a:rPr lang="en-US" sz="2800" b="1" dirty="0">
                          <a:solidFill>
                            <a:srgbClr val="7030A0"/>
                          </a:solidFill>
                        </a:rPr>
                        <a:t>    C</a:t>
                      </a:r>
                    </a:p>
                  </a:txBody>
                  <a:tcPr/>
                </a:tc>
                <a:tc>
                  <a:txBody>
                    <a:bodyPr/>
                    <a:lstStyle/>
                    <a:p>
                      <a:pPr algn="l"/>
                      <a:r>
                        <a:rPr lang="en-US" sz="2400" b="1" dirty="0">
                          <a:solidFill>
                            <a:srgbClr val="7030A0"/>
                          </a:solidFill>
                        </a:rPr>
                        <a:t>Numbers 16:1-17:12</a:t>
                      </a:r>
                    </a:p>
                  </a:txBody>
                  <a:tcPr/>
                </a:tc>
                <a:tc>
                  <a:txBody>
                    <a:bodyPr/>
                    <a:lstStyle/>
                    <a:p>
                      <a:pPr algn="l"/>
                      <a:r>
                        <a:rPr lang="en-US" sz="2400" b="1" dirty="0">
                          <a:solidFill>
                            <a:srgbClr val="7030A0"/>
                          </a:solidFill>
                        </a:rPr>
                        <a:t>Leadership of Moses &amp; Aaron</a:t>
                      </a:r>
                    </a:p>
                  </a:txBody>
                  <a:tcPr/>
                </a:tc>
                <a:tc>
                  <a:txBody>
                    <a:bodyPr/>
                    <a:lstStyle/>
                    <a:p>
                      <a:pPr algn="l"/>
                      <a:r>
                        <a:rPr lang="en-US" sz="2400" b="1" dirty="0">
                          <a:solidFill>
                            <a:srgbClr val="7030A0"/>
                          </a:solidFill>
                        </a:rPr>
                        <a:t>Sends Earthquake &amp; Plague</a:t>
                      </a:r>
                    </a:p>
                  </a:txBody>
                  <a:tcPr/>
                </a:tc>
                <a:tc>
                  <a:txBody>
                    <a:bodyPr/>
                    <a:lstStyle/>
                    <a:p>
                      <a:pPr algn="l"/>
                      <a:r>
                        <a:rPr lang="en-US" sz="2400" b="1" dirty="0">
                          <a:solidFill>
                            <a:srgbClr val="7030A0"/>
                          </a:solidFill>
                        </a:rPr>
                        <a:t>Intercedes With Aaron (16:43-50)</a:t>
                      </a:r>
                    </a:p>
                  </a:txBody>
                  <a:tcPr/>
                </a:tc>
                <a:extLst>
                  <a:ext uri="{0D108BD9-81ED-4DB2-BD59-A6C34878D82A}">
                    <a16:rowId xmlns:a16="http://schemas.microsoft.com/office/drawing/2014/main" val="87649664"/>
                  </a:ext>
                </a:extLst>
              </a:tr>
              <a:tr h="828207">
                <a:tc>
                  <a:txBody>
                    <a:bodyPr/>
                    <a:lstStyle/>
                    <a:p>
                      <a:pPr algn="l"/>
                      <a:r>
                        <a:rPr lang="en-US" sz="2800" b="1" dirty="0">
                          <a:solidFill>
                            <a:srgbClr val="00B050"/>
                          </a:solidFill>
                        </a:rPr>
                        <a:t>  B</a:t>
                      </a:r>
                    </a:p>
                  </a:txBody>
                  <a:tcPr/>
                </a:tc>
                <a:tc>
                  <a:txBody>
                    <a:bodyPr/>
                    <a:lstStyle/>
                    <a:p>
                      <a:pPr algn="l"/>
                      <a:r>
                        <a:rPr lang="en-US" sz="2400" b="1" dirty="0">
                          <a:solidFill>
                            <a:srgbClr val="00B050"/>
                          </a:solidFill>
                        </a:rPr>
                        <a:t>Numbers 20:2-13</a:t>
                      </a:r>
                    </a:p>
                  </a:txBody>
                  <a:tcPr/>
                </a:tc>
                <a:tc>
                  <a:txBody>
                    <a:bodyPr/>
                    <a:lstStyle/>
                    <a:p>
                      <a:pPr algn="l"/>
                      <a:r>
                        <a:rPr lang="en-US" sz="2400" b="1" dirty="0">
                          <a:solidFill>
                            <a:srgbClr val="00B050"/>
                          </a:solidFill>
                        </a:rPr>
                        <a:t>Water</a:t>
                      </a:r>
                    </a:p>
                  </a:txBody>
                  <a:tcPr/>
                </a:tc>
                <a:tc>
                  <a:txBody>
                    <a:bodyPr/>
                    <a:lstStyle/>
                    <a:p>
                      <a:pPr algn="l"/>
                      <a:r>
                        <a:rPr lang="en-US" sz="2400" b="1" dirty="0">
                          <a:solidFill>
                            <a:srgbClr val="00B050"/>
                          </a:solidFill>
                        </a:rPr>
                        <a:t>Gives Water</a:t>
                      </a:r>
                    </a:p>
                  </a:txBody>
                  <a:tcPr/>
                </a:tc>
                <a:tc>
                  <a:txBody>
                    <a:bodyPr/>
                    <a:lstStyle/>
                    <a:p>
                      <a:pPr algn="l"/>
                      <a:r>
                        <a:rPr lang="en-US" sz="2400" b="1" dirty="0">
                          <a:solidFill>
                            <a:srgbClr val="00B050"/>
                          </a:solidFill>
                        </a:rPr>
                        <a:t>Lacks Faith (20:10-13)</a:t>
                      </a:r>
                    </a:p>
                  </a:txBody>
                  <a:tcPr/>
                </a:tc>
                <a:extLst>
                  <a:ext uri="{0D108BD9-81ED-4DB2-BD59-A6C34878D82A}">
                    <a16:rowId xmlns:a16="http://schemas.microsoft.com/office/drawing/2014/main" val="2935962157"/>
                  </a:ext>
                </a:extLst>
              </a:tr>
              <a:tr h="828207">
                <a:tc>
                  <a:txBody>
                    <a:bodyPr/>
                    <a:lstStyle/>
                    <a:p>
                      <a:pPr algn="l"/>
                      <a:r>
                        <a:rPr lang="en-US" sz="2800" b="1" dirty="0">
                          <a:solidFill>
                            <a:srgbClr val="FF0000"/>
                          </a:solidFill>
                        </a:rPr>
                        <a:t>A</a:t>
                      </a:r>
                    </a:p>
                  </a:txBody>
                  <a:tcPr/>
                </a:tc>
                <a:tc>
                  <a:txBody>
                    <a:bodyPr/>
                    <a:lstStyle/>
                    <a:p>
                      <a:pPr algn="l"/>
                      <a:r>
                        <a:rPr lang="en-US" sz="2400" b="1" dirty="0">
                          <a:solidFill>
                            <a:srgbClr val="FF0000"/>
                          </a:solidFill>
                        </a:rPr>
                        <a:t>Numbers 21:4-9</a:t>
                      </a:r>
                    </a:p>
                  </a:txBody>
                  <a:tcPr/>
                </a:tc>
                <a:tc>
                  <a:txBody>
                    <a:bodyPr/>
                    <a:lstStyle/>
                    <a:p>
                      <a:pPr algn="l"/>
                      <a:r>
                        <a:rPr lang="en-US" sz="2400" b="1" dirty="0">
                          <a:solidFill>
                            <a:srgbClr val="FF0000"/>
                          </a:solidFill>
                        </a:rPr>
                        <a:t>Various Misfortunes</a:t>
                      </a:r>
                    </a:p>
                  </a:txBody>
                  <a:tcPr/>
                </a:tc>
                <a:tc>
                  <a:txBody>
                    <a:bodyPr/>
                    <a:lstStyle/>
                    <a:p>
                      <a:pPr algn="l"/>
                      <a:r>
                        <a:rPr lang="en-US" sz="2400" b="1" dirty="0">
                          <a:solidFill>
                            <a:srgbClr val="FF0000"/>
                          </a:solidFill>
                        </a:rPr>
                        <a:t>Sends Fiery Serpents</a:t>
                      </a:r>
                    </a:p>
                  </a:txBody>
                  <a:tcPr/>
                </a:tc>
                <a:tc>
                  <a:txBody>
                    <a:bodyPr/>
                    <a:lstStyle/>
                    <a:p>
                      <a:pPr algn="l"/>
                      <a:r>
                        <a:rPr lang="en-US" sz="2400" b="1" dirty="0">
                          <a:solidFill>
                            <a:srgbClr val="FF0000"/>
                          </a:solidFill>
                        </a:rPr>
                        <a:t>Intercedes </a:t>
                      </a:r>
                    </a:p>
                    <a:p>
                      <a:pPr algn="l"/>
                      <a:r>
                        <a:rPr lang="en-US" sz="2400" b="1" dirty="0">
                          <a:solidFill>
                            <a:srgbClr val="FF0000"/>
                          </a:solidFill>
                        </a:rPr>
                        <a:t>(21:7-9)</a:t>
                      </a:r>
                    </a:p>
                  </a:txBody>
                  <a:tcPr/>
                </a:tc>
                <a:extLst>
                  <a:ext uri="{0D108BD9-81ED-4DB2-BD59-A6C34878D82A}">
                    <a16:rowId xmlns:a16="http://schemas.microsoft.com/office/drawing/2014/main" val="3402734092"/>
                  </a:ext>
                </a:extLst>
              </a:tr>
            </a:tbl>
          </a:graphicData>
        </a:graphic>
      </p:graphicFrame>
    </p:spTree>
    <p:extLst>
      <p:ext uri="{BB962C8B-B14F-4D97-AF65-F5344CB8AC3E}">
        <p14:creationId xmlns:p14="http://schemas.microsoft.com/office/powerpoint/2010/main" val="3162198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3ADD-7B5E-7940-9F26-68AE3122744B}"/>
              </a:ext>
            </a:extLst>
          </p:cNvPr>
          <p:cNvSpPr>
            <a:spLocks noGrp="1"/>
          </p:cNvSpPr>
          <p:nvPr>
            <p:ph type="title"/>
          </p:nvPr>
        </p:nvSpPr>
        <p:spPr>
          <a:xfrm>
            <a:off x="838200" y="29088"/>
            <a:ext cx="10515600" cy="1097038"/>
          </a:xfrm>
        </p:spPr>
        <p:txBody>
          <a:bodyPr/>
          <a:lstStyle/>
          <a:p>
            <a:pPr algn="ctr"/>
            <a:r>
              <a:rPr lang="en-US" b="1" dirty="0"/>
              <a:t>Jesus’ Intercession</a:t>
            </a:r>
          </a:p>
        </p:txBody>
      </p:sp>
      <p:sp>
        <p:nvSpPr>
          <p:cNvPr id="3" name="Content Placeholder 2">
            <a:extLst>
              <a:ext uri="{FF2B5EF4-FFF2-40B4-BE49-F238E27FC236}">
                <a16:creationId xmlns:a16="http://schemas.microsoft.com/office/drawing/2014/main" id="{A1296354-928A-A644-B913-0A5FCF43F598}"/>
              </a:ext>
            </a:extLst>
          </p:cNvPr>
          <p:cNvSpPr>
            <a:spLocks noGrp="1"/>
          </p:cNvSpPr>
          <p:nvPr>
            <p:ph idx="1"/>
          </p:nvPr>
        </p:nvSpPr>
        <p:spPr>
          <a:xfrm>
            <a:off x="117987" y="1282700"/>
            <a:ext cx="11931445" cy="5448300"/>
          </a:xfrm>
        </p:spPr>
        <p:txBody>
          <a:bodyPr>
            <a:noAutofit/>
          </a:bodyPr>
          <a:lstStyle/>
          <a:p>
            <a:endParaRPr lang="en-US" sz="3600" b="1" dirty="0"/>
          </a:p>
          <a:p>
            <a:r>
              <a:rPr lang="en-US" sz="3600" b="1" dirty="0"/>
              <a:t>“Consequently, he is able to save to the uttermost those who draw near to God through him, since he always lives to make intercession for them.” (Hebrews 7:25)</a:t>
            </a:r>
          </a:p>
          <a:p>
            <a:endParaRPr lang="en-US" sz="3600" b="1" dirty="0"/>
          </a:p>
          <a:p>
            <a:r>
              <a:rPr lang="en-US" sz="3600" b="1" dirty="0"/>
              <a:t>“</a:t>
            </a:r>
            <a:r>
              <a:rPr lang="en-US" sz="3600" b="1" baseline="30000" dirty="0"/>
              <a:t>14</a:t>
            </a:r>
            <a:r>
              <a:rPr lang="en-US" sz="3600" b="1" dirty="0"/>
              <a:t>Do all things without grumbling or disputing, </a:t>
            </a:r>
            <a:r>
              <a:rPr lang="en-US" sz="3600" b="1" baseline="30000" dirty="0"/>
              <a:t>15</a:t>
            </a:r>
            <a:r>
              <a:rPr lang="en-US" sz="3600" b="1" dirty="0"/>
              <a:t>that you may be blameless and innocent, children of God without blemish in the midst of a crooked and twisted generation, among whom you shine as lights in the world…” (Philippians 2:14-15)</a:t>
            </a:r>
          </a:p>
          <a:p>
            <a:pPr marL="457200" lvl="1" indent="0">
              <a:buNone/>
            </a:pPr>
            <a:endParaRPr lang="en-US" sz="3600" b="1" dirty="0"/>
          </a:p>
        </p:txBody>
      </p:sp>
    </p:spTree>
    <p:extLst>
      <p:ext uri="{BB962C8B-B14F-4D97-AF65-F5344CB8AC3E}">
        <p14:creationId xmlns:p14="http://schemas.microsoft.com/office/powerpoint/2010/main" val="3510993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ssolv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4B3ADD-7B5E-7940-9F26-68AE3122744B}"/>
              </a:ext>
            </a:extLst>
          </p:cNvPr>
          <p:cNvSpPr>
            <a:spLocks noGrp="1"/>
          </p:cNvSpPr>
          <p:nvPr>
            <p:ph type="title"/>
          </p:nvPr>
        </p:nvSpPr>
        <p:spPr>
          <a:xfrm>
            <a:off x="838200" y="29088"/>
            <a:ext cx="10515600" cy="1097038"/>
          </a:xfrm>
        </p:spPr>
        <p:txBody>
          <a:bodyPr/>
          <a:lstStyle/>
          <a:p>
            <a:pPr algn="ctr"/>
            <a:r>
              <a:rPr lang="en-US" b="1" dirty="0"/>
              <a:t>Jesus’ Intercession</a:t>
            </a:r>
          </a:p>
        </p:txBody>
      </p:sp>
      <p:sp>
        <p:nvSpPr>
          <p:cNvPr id="3" name="Content Placeholder 2">
            <a:extLst>
              <a:ext uri="{FF2B5EF4-FFF2-40B4-BE49-F238E27FC236}">
                <a16:creationId xmlns:a16="http://schemas.microsoft.com/office/drawing/2014/main" id="{A1296354-928A-A644-B913-0A5FCF43F598}"/>
              </a:ext>
            </a:extLst>
          </p:cNvPr>
          <p:cNvSpPr>
            <a:spLocks noGrp="1"/>
          </p:cNvSpPr>
          <p:nvPr>
            <p:ph idx="1"/>
          </p:nvPr>
        </p:nvSpPr>
        <p:spPr>
          <a:xfrm>
            <a:off x="117987" y="1282700"/>
            <a:ext cx="11931445" cy="5448300"/>
          </a:xfrm>
        </p:spPr>
        <p:txBody>
          <a:bodyPr>
            <a:noAutofit/>
          </a:bodyPr>
          <a:lstStyle/>
          <a:p>
            <a:r>
              <a:rPr lang="en-US" sz="3600" b="1" dirty="0"/>
              <a:t>Things that Require Intercession</a:t>
            </a:r>
          </a:p>
          <a:p>
            <a:pPr lvl="1"/>
            <a:r>
              <a:rPr lang="en-US" sz="3200" b="1" dirty="0"/>
              <a:t>Complaints About Misfortunes</a:t>
            </a:r>
          </a:p>
          <a:p>
            <a:pPr lvl="1"/>
            <a:r>
              <a:rPr lang="en-US" sz="3200" b="1" dirty="0"/>
              <a:t>Complaints About Leaders</a:t>
            </a:r>
          </a:p>
          <a:p>
            <a:pPr lvl="1"/>
            <a:r>
              <a:rPr lang="en-US" sz="3200" b="1" dirty="0"/>
              <a:t>Complaints About Giants</a:t>
            </a:r>
          </a:p>
          <a:p>
            <a:pPr lvl="2"/>
            <a:r>
              <a:rPr lang="en-US" sz="2800" b="1" dirty="0"/>
              <a:t>“But as for the </a:t>
            </a:r>
            <a:r>
              <a:rPr lang="en-US" sz="2800" b="1" u="sng" dirty="0"/>
              <a:t>cowardly</a:t>
            </a:r>
            <a:r>
              <a:rPr lang="en-US" sz="2800" b="1" dirty="0"/>
              <a:t>, the faithless, the detestable, as for murderers, the sexually immoral, sorcerers, idolaters, and all liars, their portion will be in the lake that burns with fire and sulfur, which is the second death.” (Revelation 21:8)</a:t>
            </a:r>
          </a:p>
          <a:p>
            <a:r>
              <a:rPr lang="en-US" sz="3600" b="1" dirty="0"/>
              <a:t>Moses’ Failure (Numbers 20:10-13)</a:t>
            </a:r>
          </a:p>
          <a:p>
            <a:pPr lvl="1"/>
            <a:r>
              <a:rPr lang="en-US" sz="3200" b="1" dirty="0"/>
              <a:t>For they drank from the spiritual Rock that followed them, and the Rock was Christ. (1 Corinthians 10:4)</a:t>
            </a:r>
          </a:p>
          <a:p>
            <a:pPr lvl="1"/>
            <a:endParaRPr lang="en-US" sz="3200" b="1" dirty="0"/>
          </a:p>
        </p:txBody>
      </p:sp>
    </p:spTree>
    <p:extLst>
      <p:ext uri="{BB962C8B-B14F-4D97-AF65-F5344CB8AC3E}">
        <p14:creationId xmlns:p14="http://schemas.microsoft.com/office/powerpoint/2010/main" val="1819494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1767</TotalTime>
  <Words>409</Words>
  <Application>Microsoft Macintosh PowerPoint</Application>
  <PresentationFormat>Widescreen</PresentationFormat>
  <Paragraphs>66</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An Intercessor Like Moses</vt:lpstr>
      <vt:lpstr>Moses’ Intercession</vt:lpstr>
      <vt:lpstr>PowerPoint Presentation</vt:lpstr>
      <vt:lpstr>Jesus’ Intercession</vt:lpstr>
      <vt:lpstr>Jesus’ Intercession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Man of Sorrows &amp; Griefs</dc:title>
  <dc:creator>Erik Borlaug</dc:creator>
  <cp:lastModifiedBy>Erik Borlaug</cp:lastModifiedBy>
  <cp:revision>43</cp:revision>
  <dcterms:created xsi:type="dcterms:W3CDTF">2020-03-25T19:29:36Z</dcterms:created>
  <dcterms:modified xsi:type="dcterms:W3CDTF">2020-05-02T16:09:59Z</dcterms:modified>
</cp:coreProperties>
</file>