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0"/>
  </p:notesMasterIdLst>
  <p:sldIdLst>
    <p:sldId id="257" r:id="rId2"/>
    <p:sldId id="258" r:id="rId3"/>
    <p:sldId id="259" r:id="rId4"/>
    <p:sldId id="260" r:id="rId5"/>
    <p:sldId id="261" r:id="rId6"/>
    <p:sldId id="262" r:id="rId7"/>
    <p:sldId id="273" r:id="rId8"/>
    <p:sldId id="264" r:id="rId9"/>
    <p:sldId id="265" r:id="rId10"/>
    <p:sldId id="266" r:id="rId11"/>
    <p:sldId id="267" r:id="rId12"/>
    <p:sldId id="269" r:id="rId13"/>
    <p:sldId id="268" r:id="rId14"/>
    <p:sldId id="270" r:id="rId15"/>
    <p:sldId id="271" r:id="rId16"/>
    <p:sldId id="272" r:id="rId17"/>
    <p:sldId id="263" r:id="rId18"/>
    <p:sldId id="274" r:id="rId1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F92A41-DD85-F040-BFE3-D2D6161EDEA5}" v="39" dt="2020-06-07T12:08:22.3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5510"/>
  </p:normalViewPr>
  <p:slideViewPr>
    <p:cSldViewPr snapToGrid="0" snapToObjects="1">
      <p:cViewPr varScale="1">
        <p:scale>
          <a:sx n="114" d="100"/>
          <a:sy n="114" d="100"/>
        </p:scale>
        <p:origin x="8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AA1CCB-393F-A841-AC92-B0A79093F7F7}" type="datetimeFigureOut">
              <a:rPr lang="en-US" smtClean="0"/>
              <a:t>6/6/20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3EE54C-1C77-E845-A546-BD114688B2C4}" type="slidenum">
              <a:rPr lang="en-US" smtClean="0"/>
              <a:t>‹#›</a:t>
            </a:fld>
            <a:endParaRPr lang="en-US"/>
          </a:p>
        </p:txBody>
      </p:sp>
    </p:spTree>
    <p:extLst>
      <p:ext uri="{BB962C8B-B14F-4D97-AF65-F5344CB8AC3E}">
        <p14:creationId xmlns:p14="http://schemas.microsoft.com/office/powerpoint/2010/main" val="2641316930"/>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sz="1000" dirty="0"/>
              <a:t>When I’ve experienced injustices from another person, what is it that I seek?</a:t>
            </a:r>
            <a:endParaRPr lang="en-US" sz="936" kern="1200" dirty="0">
              <a:solidFill>
                <a:schemeClr val="tx1"/>
              </a:solidFill>
              <a:effectLst/>
              <a:latin typeface="+mn-lt"/>
              <a:ea typeface="+mn-ea"/>
              <a:cs typeface="+mn-cs"/>
            </a:endParaRPr>
          </a:p>
          <a:p>
            <a:endParaRPr lang="en-US" sz="936" kern="1200" dirty="0">
              <a:solidFill>
                <a:schemeClr val="tx1"/>
              </a:solidFill>
              <a:effectLst/>
              <a:latin typeface="+mn-lt"/>
              <a:ea typeface="+mn-ea"/>
              <a:cs typeface="+mn-cs"/>
            </a:endParaRPr>
          </a:p>
          <a:p>
            <a:r>
              <a:rPr lang="en-US" sz="936" kern="1200" dirty="0">
                <a:solidFill>
                  <a:schemeClr val="tx1"/>
                </a:solidFill>
                <a:effectLst/>
                <a:latin typeface="+mn-lt"/>
                <a:ea typeface="+mn-ea"/>
                <a:cs typeface="+mn-cs"/>
              </a:rPr>
              <a:t>When many of us imagine what it looks like to execute justice often what’s at the bottom of our hearts is not a cry for justice, we often looking for some form of revenge and that is something different to the execution of justice. </a:t>
            </a:r>
          </a:p>
          <a:p>
            <a:r>
              <a:rPr lang="en-US" sz="936" kern="1200" dirty="0">
                <a:solidFill>
                  <a:schemeClr val="tx1"/>
                </a:solidFill>
                <a:effectLst/>
                <a:latin typeface="+mn-lt"/>
                <a:ea typeface="+mn-ea"/>
                <a:cs typeface="+mn-cs"/>
              </a:rPr>
              <a:t>Jonah doesn’t want justice for the people of Nineveh, he wants them to die. He goes in the opposite direction. When he finds that he can’t he comes back and preaches to them (6 words in total, no love to mercy) and Jonah sees them come back to God. </a:t>
            </a:r>
          </a:p>
          <a:p>
            <a:endParaRPr lang="en-US" dirty="0"/>
          </a:p>
          <a:p>
            <a:endParaRPr lang="en-US" dirty="0"/>
          </a:p>
        </p:txBody>
      </p:sp>
      <p:sp>
        <p:nvSpPr>
          <p:cNvPr id="4" name="Slide Number Placeholder 3"/>
          <p:cNvSpPr>
            <a:spLocks noGrp="1"/>
          </p:cNvSpPr>
          <p:nvPr>
            <p:ph type="sldNum" sz="quarter" idx="5"/>
          </p:nvPr>
        </p:nvSpPr>
        <p:spPr/>
        <p:txBody>
          <a:bodyPr/>
          <a:lstStyle/>
          <a:p>
            <a:fld id="{163EE54C-1C77-E845-A546-BD114688B2C4}" type="slidenum">
              <a:rPr lang="en-US" smtClean="0"/>
              <a:t>7</a:t>
            </a:fld>
            <a:endParaRPr lang="en-US"/>
          </a:p>
        </p:txBody>
      </p:sp>
    </p:spTree>
    <p:extLst>
      <p:ext uri="{BB962C8B-B14F-4D97-AF65-F5344CB8AC3E}">
        <p14:creationId xmlns:p14="http://schemas.microsoft.com/office/powerpoint/2010/main" val="386083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36"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163EE54C-1C77-E845-A546-BD114688B2C4}" type="slidenum">
              <a:rPr lang="en-US" smtClean="0"/>
              <a:t>8</a:t>
            </a:fld>
            <a:endParaRPr lang="en-US"/>
          </a:p>
        </p:txBody>
      </p:sp>
    </p:spTree>
    <p:extLst>
      <p:ext uri="{BB962C8B-B14F-4D97-AF65-F5344CB8AC3E}">
        <p14:creationId xmlns:p14="http://schemas.microsoft.com/office/powerpoint/2010/main" val="894485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EE54C-1C77-E845-A546-BD114688B2C4}" type="slidenum">
              <a:rPr lang="en-US" smtClean="0"/>
              <a:t>13</a:t>
            </a:fld>
            <a:endParaRPr lang="en-US"/>
          </a:p>
        </p:txBody>
      </p:sp>
    </p:spTree>
    <p:extLst>
      <p:ext uri="{BB962C8B-B14F-4D97-AF65-F5344CB8AC3E}">
        <p14:creationId xmlns:p14="http://schemas.microsoft.com/office/powerpoint/2010/main" val="2406007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EE54C-1C77-E845-A546-BD114688B2C4}" type="slidenum">
              <a:rPr lang="en-US" smtClean="0"/>
              <a:t>14</a:t>
            </a:fld>
            <a:endParaRPr lang="en-US"/>
          </a:p>
        </p:txBody>
      </p:sp>
    </p:spTree>
    <p:extLst>
      <p:ext uri="{BB962C8B-B14F-4D97-AF65-F5344CB8AC3E}">
        <p14:creationId xmlns:p14="http://schemas.microsoft.com/office/powerpoint/2010/main" val="3902403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7913CC-704A-4C42-A5C5-281FE0D88A3A}" type="datetimeFigureOut">
              <a:rPr lang="en-US" smtClean="0"/>
              <a:t>6/6/20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08AB1-C119-F946-AA27-CBD724B9EB76}" type="slidenum">
              <a:rPr lang="en-US" smtClean="0"/>
              <a:t>‹#›</a:t>
            </a:fld>
            <a:endParaRPr lang="en-US"/>
          </a:p>
        </p:txBody>
      </p:sp>
    </p:spTree>
    <p:extLst>
      <p:ext uri="{BB962C8B-B14F-4D97-AF65-F5344CB8AC3E}">
        <p14:creationId xmlns:p14="http://schemas.microsoft.com/office/powerpoint/2010/main" val="900665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7913CC-704A-4C42-A5C5-281FE0D88A3A}" type="datetimeFigureOut">
              <a:rPr lang="en-US" smtClean="0"/>
              <a:t>6/6/20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08AB1-C119-F946-AA27-CBD724B9EB76}" type="slidenum">
              <a:rPr lang="en-US" smtClean="0"/>
              <a:t>‹#›</a:t>
            </a:fld>
            <a:endParaRPr lang="en-US"/>
          </a:p>
        </p:txBody>
      </p:sp>
    </p:spTree>
    <p:extLst>
      <p:ext uri="{BB962C8B-B14F-4D97-AF65-F5344CB8AC3E}">
        <p14:creationId xmlns:p14="http://schemas.microsoft.com/office/powerpoint/2010/main" val="165268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7913CC-704A-4C42-A5C5-281FE0D88A3A}" type="datetimeFigureOut">
              <a:rPr lang="en-US" smtClean="0"/>
              <a:t>6/6/20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08AB1-C119-F946-AA27-CBD724B9EB76}" type="slidenum">
              <a:rPr lang="en-US" smtClean="0"/>
              <a:t>‹#›</a:t>
            </a:fld>
            <a:endParaRPr lang="en-US"/>
          </a:p>
        </p:txBody>
      </p:sp>
    </p:spTree>
    <p:extLst>
      <p:ext uri="{BB962C8B-B14F-4D97-AF65-F5344CB8AC3E}">
        <p14:creationId xmlns:p14="http://schemas.microsoft.com/office/powerpoint/2010/main" val="1801322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7913CC-704A-4C42-A5C5-281FE0D88A3A}" type="datetimeFigureOut">
              <a:rPr lang="en-US" smtClean="0"/>
              <a:t>6/6/20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08AB1-C119-F946-AA27-CBD724B9EB76}" type="slidenum">
              <a:rPr lang="en-US" smtClean="0"/>
              <a:t>‹#›</a:t>
            </a:fld>
            <a:endParaRPr lang="en-US"/>
          </a:p>
        </p:txBody>
      </p:sp>
    </p:spTree>
    <p:extLst>
      <p:ext uri="{BB962C8B-B14F-4D97-AF65-F5344CB8AC3E}">
        <p14:creationId xmlns:p14="http://schemas.microsoft.com/office/powerpoint/2010/main" val="4267063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7913CC-704A-4C42-A5C5-281FE0D88A3A}" type="datetimeFigureOut">
              <a:rPr lang="en-US" smtClean="0"/>
              <a:t>6/6/20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08AB1-C119-F946-AA27-CBD724B9EB76}" type="slidenum">
              <a:rPr lang="en-US" smtClean="0"/>
              <a:t>‹#›</a:t>
            </a:fld>
            <a:endParaRPr lang="en-US"/>
          </a:p>
        </p:txBody>
      </p:sp>
    </p:spTree>
    <p:extLst>
      <p:ext uri="{BB962C8B-B14F-4D97-AF65-F5344CB8AC3E}">
        <p14:creationId xmlns:p14="http://schemas.microsoft.com/office/powerpoint/2010/main" val="14705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7913CC-704A-4C42-A5C5-281FE0D88A3A}" type="datetimeFigureOut">
              <a:rPr lang="en-US" smtClean="0"/>
              <a:t>6/6/20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08AB1-C119-F946-AA27-CBD724B9EB76}" type="slidenum">
              <a:rPr lang="en-US" smtClean="0"/>
              <a:t>‹#›</a:t>
            </a:fld>
            <a:endParaRPr lang="en-US"/>
          </a:p>
        </p:txBody>
      </p:sp>
    </p:spTree>
    <p:extLst>
      <p:ext uri="{BB962C8B-B14F-4D97-AF65-F5344CB8AC3E}">
        <p14:creationId xmlns:p14="http://schemas.microsoft.com/office/powerpoint/2010/main" val="3927109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7913CC-704A-4C42-A5C5-281FE0D88A3A}" type="datetimeFigureOut">
              <a:rPr lang="en-US" smtClean="0"/>
              <a:t>6/6/20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208AB1-C119-F946-AA27-CBD724B9EB76}" type="slidenum">
              <a:rPr lang="en-US" smtClean="0"/>
              <a:t>‹#›</a:t>
            </a:fld>
            <a:endParaRPr lang="en-US"/>
          </a:p>
        </p:txBody>
      </p:sp>
    </p:spTree>
    <p:extLst>
      <p:ext uri="{BB962C8B-B14F-4D97-AF65-F5344CB8AC3E}">
        <p14:creationId xmlns:p14="http://schemas.microsoft.com/office/powerpoint/2010/main" val="639299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7913CC-704A-4C42-A5C5-281FE0D88A3A}" type="datetimeFigureOut">
              <a:rPr lang="en-US" smtClean="0"/>
              <a:t>6/6/20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208AB1-C119-F946-AA27-CBD724B9EB76}" type="slidenum">
              <a:rPr lang="en-US" smtClean="0"/>
              <a:t>‹#›</a:t>
            </a:fld>
            <a:endParaRPr lang="en-US"/>
          </a:p>
        </p:txBody>
      </p:sp>
    </p:spTree>
    <p:extLst>
      <p:ext uri="{BB962C8B-B14F-4D97-AF65-F5344CB8AC3E}">
        <p14:creationId xmlns:p14="http://schemas.microsoft.com/office/powerpoint/2010/main" val="3779121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913CC-704A-4C42-A5C5-281FE0D88A3A}" type="datetimeFigureOut">
              <a:rPr lang="en-US" smtClean="0"/>
              <a:t>6/6/20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208AB1-C119-F946-AA27-CBD724B9EB76}" type="slidenum">
              <a:rPr lang="en-US" smtClean="0"/>
              <a:t>‹#›</a:t>
            </a:fld>
            <a:endParaRPr lang="en-US"/>
          </a:p>
        </p:txBody>
      </p:sp>
    </p:spTree>
    <p:extLst>
      <p:ext uri="{BB962C8B-B14F-4D97-AF65-F5344CB8AC3E}">
        <p14:creationId xmlns:p14="http://schemas.microsoft.com/office/powerpoint/2010/main" val="405265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F7913CC-704A-4C42-A5C5-281FE0D88A3A}" type="datetimeFigureOut">
              <a:rPr lang="en-US" smtClean="0"/>
              <a:t>6/6/20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08AB1-C119-F946-AA27-CBD724B9EB76}" type="slidenum">
              <a:rPr lang="en-US" smtClean="0"/>
              <a:t>‹#›</a:t>
            </a:fld>
            <a:endParaRPr lang="en-US"/>
          </a:p>
        </p:txBody>
      </p:sp>
    </p:spTree>
    <p:extLst>
      <p:ext uri="{BB962C8B-B14F-4D97-AF65-F5344CB8AC3E}">
        <p14:creationId xmlns:p14="http://schemas.microsoft.com/office/powerpoint/2010/main" val="178027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F7913CC-704A-4C42-A5C5-281FE0D88A3A}" type="datetimeFigureOut">
              <a:rPr lang="en-US" smtClean="0"/>
              <a:t>6/6/20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08AB1-C119-F946-AA27-CBD724B9EB76}" type="slidenum">
              <a:rPr lang="en-US" smtClean="0"/>
              <a:t>‹#›</a:t>
            </a:fld>
            <a:endParaRPr lang="en-US"/>
          </a:p>
        </p:txBody>
      </p:sp>
    </p:spTree>
    <p:extLst>
      <p:ext uri="{BB962C8B-B14F-4D97-AF65-F5344CB8AC3E}">
        <p14:creationId xmlns:p14="http://schemas.microsoft.com/office/powerpoint/2010/main" val="3382991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FF7913CC-704A-4C42-A5C5-281FE0D88A3A}" type="datetimeFigureOut">
              <a:rPr lang="en-US" smtClean="0"/>
              <a:t>6/6/20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61208AB1-C119-F946-AA27-CBD724B9EB76}" type="slidenum">
              <a:rPr lang="en-US" smtClean="0"/>
              <a:t>‹#›</a:t>
            </a:fld>
            <a:endParaRPr lang="en-US"/>
          </a:p>
        </p:txBody>
      </p:sp>
    </p:spTree>
    <p:extLst>
      <p:ext uri="{BB962C8B-B14F-4D97-AF65-F5344CB8AC3E}">
        <p14:creationId xmlns:p14="http://schemas.microsoft.com/office/powerpoint/2010/main" val="315694429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B951DF-3126-F24B-B94F-9297B1B1B880}"/>
              </a:ext>
            </a:extLst>
          </p:cNvPr>
          <p:cNvSpPr/>
          <p:nvPr/>
        </p:nvSpPr>
        <p:spPr>
          <a:xfrm>
            <a:off x="0" y="0"/>
            <a:ext cx="9144000" cy="5715000"/>
          </a:xfrm>
          <a:prstGeom prst="rect">
            <a:avLst/>
          </a:prstGeom>
        </p:spPr>
        <p:txBody>
          <a:bodyPr wrap="square" anchor="ctr">
            <a:noAutofit/>
          </a:bodyPr>
          <a:lstStyle/>
          <a:p>
            <a:pPr algn="ctr"/>
            <a:r>
              <a:rPr lang="en-US" sz="3200" dirty="0" err="1"/>
              <a:t>Ecc</a:t>
            </a:r>
            <a:r>
              <a:rPr lang="en-US" sz="3200" dirty="0"/>
              <a:t>. 10:5 There is an evil I have seen under the sun, like an error which goes forth from the ruler-- 6 folly is set in many exalted places while rich men sit in humble places. 7 I have seen slaves [riding] on horses and princes walking like slaves on the land.</a:t>
            </a:r>
          </a:p>
        </p:txBody>
      </p:sp>
    </p:spTree>
    <p:extLst>
      <p:ext uri="{BB962C8B-B14F-4D97-AF65-F5344CB8AC3E}">
        <p14:creationId xmlns:p14="http://schemas.microsoft.com/office/powerpoint/2010/main" val="1905290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18424B-16E2-2446-A54A-A352C8F9AD59}"/>
              </a:ext>
            </a:extLst>
          </p:cNvPr>
          <p:cNvSpPr>
            <a:spLocks noGrp="1"/>
          </p:cNvSpPr>
          <p:nvPr>
            <p:ph type="title"/>
          </p:nvPr>
        </p:nvSpPr>
        <p:spPr/>
        <p:txBody>
          <a:bodyPr/>
          <a:lstStyle/>
          <a:p>
            <a:pPr algn="ctr"/>
            <a:r>
              <a:rPr lang="en-US" dirty="0"/>
              <a:t>Am I seeking Revenge or Justice?</a:t>
            </a:r>
          </a:p>
        </p:txBody>
      </p:sp>
      <p:sp>
        <p:nvSpPr>
          <p:cNvPr id="5" name="Content Placeholder 4">
            <a:extLst>
              <a:ext uri="{FF2B5EF4-FFF2-40B4-BE49-F238E27FC236}">
                <a16:creationId xmlns:a16="http://schemas.microsoft.com/office/drawing/2014/main" id="{8423596B-DD8C-4949-8DB2-FF59E491325A}"/>
              </a:ext>
            </a:extLst>
          </p:cNvPr>
          <p:cNvSpPr>
            <a:spLocks noGrp="1"/>
          </p:cNvSpPr>
          <p:nvPr>
            <p:ph sz="half" idx="1"/>
          </p:nvPr>
        </p:nvSpPr>
        <p:spPr>
          <a:xfrm>
            <a:off x="0" y="1521353"/>
            <a:ext cx="3886200" cy="3626115"/>
          </a:xfrm>
        </p:spPr>
        <p:txBody>
          <a:bodyPr>
            <a:normAutofit/>
          </a:bodyPr>
          <a:lstStyle/>
          <a:p>
            <a:r>
              <a:rPr lang="en-US" dirty="0"/>
              <a:t>God instructs Jonah to go to Nineveh and preach against them. </a:t>
            </a:r>
          </a:p>
          <a:p>
            <a:r>
              <a:rPr lang="en-US" dirty="0"/>
              <a:t>Jonah’s response…</a:t>
            </a:r>
          </a:p>
          <a:p>
            <a:r>
              <a:rPr lang="en-US" dirty="0"/>
              <a:t>God instructs Jonah to go to Nineveh and preach		 against them. Again. </a:t>
            </a:r>
          </a:p>
        </p:txBody>
      </p:sp>
      <p:sp>
        <p:nvSpPr>
          <p:cNvPr id="6" name="Content Placeholder 5">
            <a:extLst>
              <a:ext uri="{FF2B5EF4-FFF2-40B4-BE49-F238E27FC236}">
                <a16:creationId xmlns:a16="http://schemas.microsoft.com/office/drawing/2014/main" id="{620134A2-59E3-6D44-ACC5-CA218EEE6924}"/>
              </a:ext>
            </a:extLst>
          </p:cNvPr>
          <p:cNvSpPr>
            <a:spLocks noGrp="1"/>
          </p:cNvSpPr>
          <p:nvPr>
            <p:ph sz="half" idx="2"/>
          </p:nvPr>
        </p:nvSpPr>
        <p:spPr>
          <a:xfrm>
            <a:off x="3886200" y="1521353"/>
            <a:ext cx="5257800" cy="4193647"/>
          </a:xfrm>
        </p:spPr>
        <p:txBody>
          <a:bodyPr>
            <a:normAutofit/>
          </a:bodyPr>
          <a:lstStyle/>
          <a:p>
            <a:pPr marL="0" indent="0" algn="ctr">
              <a:buNone/>
            </a:pPr>
            <a:r>
              <a:rPr lang="en-US" dirty="0"/>
              <a:t>3:1 Now the word of the LORD came to Jonah the second time, saying, 2 "Arise, go to Nineveh the great city and proclaim to it the proclamation which I am going to tell you." 3 So Jonah arose and went to Nineveh according to the word of the LORD. Now Nineveh was an exceedingly great city, a three days' walk. 4 Then Jonah began to go through the city one day's walk; and he cried out and said, "Yet forty days and Nineveh will be overthrown." </a:t>
            </a:r>
          </a:p>
        </p:txBody>
      </p:sp>
    </p:spTree>
    <p:extLst>
      <p:ext uri="{BB962C8B-B14F-4D97-AF65-F5344CB8AC3E}">
        <p14:creationId xmlns:p14="http://schemas.microsoft.com/office/powerpoint/2010/main" val="989445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18424B-16E2-2446-A54A-A352C8F9AD59}"/>
              </a:ext>
            </a:extLst>
          </p:cNvPr>
          <p:cNvSpPr>
            <a:spLocks noGrp="1"/>
          </p:cNvSpPr>
          <p:nvPr>
            <p:ph type="title"/>
          </p:nvPr>
        </p:nvSpPr>
        <p:spPr/>
        <p:txBody>
          <a:bodyPr/>
          <a:lstStyle/>
          <a:p>
            <a:pPr algn="ctr"/>
            <a:r>
              <a:rPr lang="en-US" dirty="0"/>
              <a:t>Am I seeking Revenge or Justice?</a:t>
            </a:r>
          </a:p>
        </p:txBody>
      </p:sp>
      <p:sp>
        <p:nvSpPr>
          <p:cNvPr id="5" name="Content Placeholder 4">
            <a:extLst>
              <a:ext uri="{FF2B5EF4-FFF2-40B4-BE49-F238E27FC236}">
                <a16:creationId xmlns:a16="http://schemas.microsoft.com/office/drawing/2014/main" id="{8423596B-DD8C-4949-8DB2-FF59E491325A}"/>
              </a:ext>
            </a:extLst>
          </p:cNvPr>
          <p:cNvSpPr>
            <a:spLocks noGrp="1"/>
          </p:cNvSpPr>
          <p:nvPr>
            <p:ph sz="half" idx="1"/>
          </p:nvPr>
        </p:nvSpPr>
        <p:spPr>
          <a:xfrm>
            <a:off x="0" y="1521353"/>
            <a:ext cx="3886200" cy="3626115"/>
          </a:xfrm>
        </p:spPr>
        <p:txBody>
          <a:bodyPr>
            <a:normAutofit lnSpcReduction="10000"/>
          </a:bodyPr>
          <a:lstStyle/>
          <a:p>
            <a:r>
              <a:rPr lang="en-US" dirty="0"/>
              <a:t>God instructs Jonah to go to Nineveh and preach		 against them. </a:t>
            </a:r>
          </a:p>
          <a:p>
            <a:r>
              <a:rPr lang="en-US" dirty="0"/>
              <a:t>Jonah’s response…</a:t>
            </a:r>
          </a:p>
          <a:p>
            <a:r>
              <a:rPr lang="en-US" dirty="0"/>
              <a:t>God instructs Jonah to go to Nineveh and preach		 against them. Again. </a:t>
            </a:r>
          </a:p>
          <a:p>
            <a:r>
              <a:rPr lang="en-US" dirty="0"/>
              <a:t>Jonah’s response…</a:t>
            </a:r>
          </a:p>
        </p:txBody>
      </p:sp>
      <p:sp>
        <p:nvSpPr>
          <p:cNvPr id="6" name="Content Placeholder 5">
            <a:extLst>
              <a:ext uri="{FF2B5EF4-FFF2-40B4-BE49-F238E27FC236}">
                <a16:creationId xmlns:a16="http://schemas.microsoft.com/office/drawing/2014/main" id="{620134A2-59E3-6D44-ACC5-CA218EEE6924}"/>
              </a:ext>
            </a:extLst>
          </p:cNvPr>
          <p:cNvSpPr>
            <a:spLocks noGrp="1"/>
          </p:cNvSpPr>
          <p:nvPr>
            <p:ph sz="half" idx="2"/>
          </p:nvPr>
        </p:nvSpPr>
        <p:spPr>
          <a:xfrm>
            <a:off x="3721608" y="1521353"/>
            <a:ext cx="5422392" cy="4193647"/>
          </a:xfrm>
        </p:spPr>
        <p:txBody>
          <a:bodyPr>
            <a:normAutofit lnSpcReduction="10000"/>
          </a:bodyPr>
          <a:lstStyle/>
          <a:p>
            <a:pPr marL="0" indent="0" algn="ctr">
              <a:buNone/>
            </a:pPr>
            <a:r>
              <a:rPr lang="en-US" dirty="0"/>
              <a:t>4:1 But it greatly displeased Jonah and he became angry… 3 "Therefore now, O LORD, please take my life from me, for death is better to me than life.” 4 The LORD said, "Do you have good reason to be angry?" 5 Then Jonah went out from the city and sat east of it. There he made a shelter for himself and sat under it in the shade until he could see what would happen in the city…the sun beat down on Jonah's head so that he became faint and begged with [all] his soul to die, saying, "Death is better to me than life." 9 Then God said to Jonah, "Do you have good reason to be angry about the plant?" And he said, "I have good reason to be angry, even to death." </a:t>
            </a:r>
          </a:p>
        </p:txBody>
      </p:sp>
    </p:spTree>
    <p:extLst>
      <p:ext uri="{BB962C8B-B14F-4D97-AF65-F5344CB8AC3E}">
        <p14:creationId xmlns:p14="http://schemas.microsoft.com/office/powerpoint/2010/main" val="352060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B951DF-3126-F24B-B94F-9297B1B1B880}"/>
              </a:ext>
            </a:extLst>
          </p:cNvPr>
          <p:cNvSpPr>
            <a:spLocks/>
          </p:cNvSpPr>
          <p:nvPr/>
        </p:nvSpPr>
        <p:spPr>
          <a:xfrm>
            <a:off x="0" y="0"/>
            <a:ext cx="9144000" cy="5715000"/>
          </a:xfrm>
          <a:prstGeom prst="rect">
            <a:avLst/>
          </a:prstGeom>
        </p:spPr>
        <p:txBody>
          <a:bodyPr wrap="square" anchor="ctr">
            <a:noAutofit/>
          </a:bodyPr>
          <a:lstStyle/>
          <a:p>
            <a:pPr algn="ctr"/>
            <a:r>
              <a:rPr lang="en-US" sz="4400" dirty="0"/>
              <a:t>Grace and Mercy Amid Injustices</a:t>
            </a:r>
          </a:p>
        </p:txBody>
      </p:sp>
    </p:spTree>
    <p:extLst>
      <p:ext uri="{BB962C8B-B14F-4D97-AF65-F5344CB8AC3E}">
        <p14:creationId xmlns:p14="http://schemas.microsoft.com/office/powerpoint/2010/main" val="2737328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18424B-16E2-2446-A54A-A352C8F9AD59}"/>
              </a:ext>
            </a:extLst>
          </p:cNvPr>
          <p:cNvSpPr>
            <a:spLocks noGrp="1"/>
          </p:cNvSpPr>
          <p:nvPr>
            <p:ph type="title"/>
          </p:nvPr>
        </p:nvSpPr>
        <p:spPr/>
        <p:txBody>
          <a:bodyPr/>
          <a:lstStyle/>
          <a:p>
            <a:pPr algn="ctr"/>
            <a:r>
              <a:rPr lang="en-US" dirty="0"/>
              <a:t>Jonah’s quest for revenge and not justice blinds him to…</a:t>
            </a:r>
          </a:p>
        </p:txBody>
      </p:sp>
      <p:sp>
        <p:nvSpPr>
          <p:cNvPr id="9" name="Content Placeholder 2">
            <a:extLst>
              <a:ext uri="{FF2B5EF4-FFF2-40B4-BE49-F238E27FC236}">
                <a16:creationId xmlns:a16="http://schemas.microsoft.com/office/drawing/2014/main" id="{1BD1FD59-F230-924B-9321-7F19158A47F1}"/>
              </a:ext>
            </a:extLst>
          </p:cNvPr>
          <p:cNvSpPr>
            <a:spLocks noGrp="1"/>
          </p:cNvSpPr>
          <p:nvPr>
            <p:ph idx="1"/>
          </p:nvPr>
        </p:nvSpPr>
        <p:spPr>
          <a:xfrm>
            <a:off x="193964" y="1752862"/>
            <a:ext cx="4378036" cy="1554480"/>
          </a:xfrm>
          <a:ln>
            <a:solidFill>
              <a:schemeClr val="bg2">
                <a:lumMod val="40000"/>
                <a:lumOff val="60000"/>
              </a:schemeClr>
            </a:solidFill>
          </a:ln>
        </p:spPr>
        <p:txBody>
          <a:bodyPr anchor="ctr"/>
          <a:lstStyle/>
          <a:p>
            <a:pPr marL="0" indent="0" algn="ctr">
              <a:buNone/>
            </a:pPr>
            <a:r>
              <a:rPr lang="en-US" sz="2400" dirty="0"/>
              <a:t>how his actions have negatively affected everyone around him. </a:t>
            </a:r>
          </a:p>
        </p:txBody>
      </p:sp>
      <p:sp>
        <p:nvSpPr>
          <p:cNvPr id="10" name="Content Placeholder 2">
            <a:extLst>
              <a:ext uri="{FF2B5EF4-FFF2-40B4-BE49-F238E27FC236}">
                <a16:creationId xmlns:a16="http://schemas.microsoft.com/office/drawing/2014/main" id="{2CDDD79F-051C-B849-84F6-10D62F2B3175}"/>
              </a:ext>
            </a:extLst>
          </p:cNvPr>
          <p:cNvSpPr txBox="1">
            <a:spLocks/>
          </p:cNvSpPr>
          <p:nvPr/>
        </p:nvSpPr>
        <p:spPr>
          <a:xfrm>
            <a:off x="4572000" y="1752862"/>
            <a:ext cx="4378036" cy="1554480"/>
          </a:xfrm>
          <a:prstGeom prst="rect">
            <a:avLst/>
          </a:prstGeom>
          <a:ln>
            <a:solidFill>
              <a:schemeClr val="bg2">
                <a:lumMod val="40000"/>
                <a:lumOff val="6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how similar he was to those he deemed to be his enemies.</a:t>
            </a:r>
          </a:p>
        </p:txBody>
      </p:sp>
      <p:sp>
        <p:nvSpPr>
          <p:cNvPr id="11" name="Content Placeholder 2">
            <a:extLst>
              <a:ext uri="{FF2B5EF4-FFF2-40B4-BE49-F238E27FC236}">
                <a16:creationId xmlns:a16="http://schemas.microsoft.com/office/drawing/2014/main" id="{9C93D697-517E-8548-92E6-8CC96064CEBA}"/>
              </a:ext>
            </a:extLst>
          </p:cNvPr>
          <p:cNvSpPr txBox="1">
            <a:spLocks/>
          </p:cNvSpPr>
          <p:nvPr/>
        </p:nvSpPr>
        <p:spPr>
          <a:xfrm>
            <a:off x="193964" y="3307342"/>
            <a:ext cx="4378036" cy="1554480"/>
          </a:xfrm>
          <a:prstGeom prst="rect">
            <a:avLst/>
          </a:prstGeom>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how merciful God had been towards him this entire time. </a:t>
            </a:r>
          </a:p>
        </p:txBody>
      </p:sp>
      <p:sp>
        <p:nvSpPr>
          <p:cNvPr id="12" name="Content Placeholder 2">
            <a:extLst>
              <a:ext uri="{FF2B5EF4-FFF2-40B4-BE49-F238E27FC236}">
                <a16:creationId xmlns:a16="http://schemas.microsoft.com/office/drawing/2014/main" id="{AC2EE026-6FC8-7D47-AE3B-7F3A11701E59}"/>
              </a:ext>
            </a:extLst>
          </p:cNvPr>
          <p:cNvSpPr txBox="1">
            <a:spLocks/>
          </p:cNvSpPr>
          <p:nvPr/>
        </p:nvSpPr>
        <p:spPr>
          <a:xfrm>
            <a:off x="4572000" y="3307342"/>
            <a:ext cx="4378036" cy="1554480"/>
          </a:xfrm>
          <a:prstGeom prst="rect">
            <a:avLst/>
          </a:prstGeom>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the innocent people God was wanting to save. </a:t>
            </a:r>
          </a:p>
        </p:txBody>
      </p:sp>
    </p:spTree>
    <p:extLst>
      <p:ext uri="{BB962C8B-B14F-4D97-AF65-F5344CB8AC3E}">
        <p14:creationId xmlns:p14="http://schemas.microsoft.com/office/powerpoint/2010/main" val="412958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FC58E-1919-2B40-96B0-102F7E06DB32}"/>
              </a:ext>
            </a:extLst>
          </p:cNvPr>
          <p:cNvSpPr>
            <a:spLocks noGrp="1"/>
          </p:cNvSpPr>
          <p:nvPr>
            <p:ph type="title"/>
          </p:nvPr>
        </p:nvSpPr>
        <p:spPr/>
        <p:txBody>
          <a:bodyPr/>
          <a:lstStyle/>
          <a:p>
            <a:pPr algn="ctr"/>
            <a:r>
              <a:rPr lang="en-US" dirty="0"/>
              <a:t>Lessons Jonah needed to learn</a:t>
            </a:r>
          </a:p>
        </p:txBody>
      </p:sp>
      <p:sp>
        <p:nvSpPr>
          <p:cNvPr id="3" name="Content Placeholder 2">
            <a:extLst>
              <a:ext uri="{FF2B5EF4-FFF2-40B4-BE49-F238E27FC236}">
                <a16:creationId xmlns:a16="http://schemas.microsoft.com/office/drawing/2014/main" id="{966663F3-AD75-774B-A3F0-66C66575EA95}"/>
              </a:ext>
            </a:extLst>
          </p:cNvPr>
          <p:cNvSpPr>
            <a:spLocks noGrp="1"/>
          </p:cNvSpPr>
          <p:nvPr>
            <p:ph idx="1"/>
          </p:nvPr>
        </p:nvSpPr>
        <p:spPr>
          <a:xfrm>
            <a:off x="193964" y="1752862"/>
            <a:ext cx="4378036" cy="1554480"/>
          </a:xfrm>
          <a:ln>
            <a:solidFill>
              <a:schemeClr val="bg2">
                <a:lumMod val="40000"/>
                <a:lumOff val="60000"/>
              </a:schemeClr>
            </a:solidFill>
          </a:ln>
        </p:spPr>
        <p:txBody>
          <a:bodyPr anchor="ctr"/>
          <a:lstStyle/>
          <a:p>
            <a:pPr marL="0" indent="0" algn="ctr">
              <a:buNone/>
            </a:pPr>
            <a:r>
              <a:rPr lang="en-US" sz="2400" dirty="0"/>
              <a:t>Jonah needed to understand the justice and mercy of God. </a:t>
            </a:r>
          </a:p>
          <a:p>
            <a:pPr algn="ctr"/>
            <a:endParaRPr lang="en-US" dirty="0"/>
          </a:p>
        </p:txBody>
      </p:sp>
      <p:sp>
        <p:nvSpPr>
          <p:cNvPr id="5" name="Content Placeholder 2">
            <a:extLst>
              <a:ext uri="{FF2B5EF4-FFF2-40B4-BE49-F238E27FC236}">
                <a16:creationId xmlns:a16="http://schemas.microsoft.com/office/drawing/2014/main" id="{95E62B91-8FDC-B647-BAC7-9B0CE73A3B9A}"/>
              </a:ext>
            </a:extLst>
          </p:cNvPr>
          <p:cNvSpPr txBox="1">
            <a:spLocks/>
          </p:cNvSpPr>
          <p:nvPr/>
        </p:nvSpPr>
        <p:spPr>
          <a:xfrm>
            <a:off x="4572000" y="1752862"/>
            <a:ext cx="4378036" cy="1554480"/>
          </a:xfrm>
          <a:prstGeom prst="rect">
            <a:avLst/>
          </a:prstGeom>
          <a:ln>
            <a:solidFill>
              <a:schemeClr val="bg2">
                <a:lumMod val="40000"/>
                <a:lumOff val="6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Jonah needed to learn that God wanted to save him from himself not from his circumstance. </a:t>
            </a:r>
          </a:p>
        </p:txBody>
      </p:sp>
      <p:sp>
        <p:nvSpPr>
          <p:cNvPr id="6" name="Content Placeholder 2">
            <a:extLst>
              <a:ext uri="{FF2B5EF4-FFF2-40B4-BE49-F238E27FC236}">
                <a16:creationId xmlns:a16="http://schemas.microsoft.com/office/drawing/2014/main" id="{B626066A-76F4-9442-8A06-770104F78AD3}"/>
              </a:ext>
            </a:extLst>
          </p:cNvPr>
          <p:cNvSpPr txBox="1">
            <a:spLocks/>
          </p:cNvSpPr>
          <p:nvPr/>
        </p:nvSpPr>
        <p:spPr>
          <a:xfrm>
            <a:off x="193964" y="3307342"/>
            <a:ext cx="4378036" cy="1554480"/>
          </a:xfrm>
          <a:prstGeom prst="rect">
            <a:avLst/>
          </a:prstGeom>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Jonah needed to learn that God didn’t just want to save him, He wants to save everyone. His enemies included. </a:t>
            </a:r>
          </a:p>
        </p:txBody>
      </p:sp>
      <p:sp>
        <p:nvSpPr>
          <p:cNvPr id="7" name="Content Placeholder 2">
            <a:extLst>
              <a:ext uri="{FF2B5EF4-FFF2-40B4-BE49-F238E27FC236}">
                <a16:creationId xmlns:a16="http://schemas.microsoft.com/office/drawing/2014/main" id="{4A6D37DA-BC79-CA4F-B17F-ED7D05EA1427}"/>
              </a:ext>
            </a:extLst>
          </p:cNvPr>
          <p:cNvSpPr txBox="1">
            <a:spLocks/>
          </p:cNvSpPr>
          <p:nvPr/>
        </p:nvSpPr>
        <p:spPr>
          <a:xfrm>
            <a:off x="4572000" y="3307342"/>
            <a:ext cx="4378036" cy="1554480"/>
          </a:xfrm>
          <a:prstGeom prst="rect">
            <a:avLst/>
          </a:prstGeom>
          <a:ln>
            <a:solidFill>
              <a:schemeClr val="bg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Part of being saved meant becoming like God. That means extending grace to those who have hurt you.</a:t>
            </a:r>
          </a:p>
        </p:txBody>
      </p:sp>
    </p:spTree>
    <p:extLst>
      <p:ext uri="{BB962C8B-B14F-4D97-AF65-F5344CB8AC3E}">
        <p14:creationId xmlns:p14="http://schemas.microsoft.com/office/powerpoint/2010/main" val="618047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63CA-AD79-BA4D-A0D3-2BFF597587BF}"/>
              </a:ext>
            </a:extLst>
          </p:cNvPr>
          <p:cNvSpPr>
            <a:spLocks noGrp="1"/>
          </p:cNvSpPr>
          <p:nvPr>
            <p:ph type="title"/>
          </p:nvPr>
        </p:nvSpPr>
        <p:spPr>
          <a:xfrm>
            <a:off x="522143" y="1035949"/>
            <a:ext cx="8099714" cy="1104636"/>
          </a:xfrm>
        </p:spPr>
        <p:txBody>
          <a:bodyPr/>
          <a:lstStyle/>
          <a:p>
            <a:r>
              <a:rPr lang="en-US" dirty="0"/>
              <a:t>What do you desire when you’ve been unjust?</a:t>
            </a:r>
          </a:p>
        </p:txBody>
      </p:sp>
      <p:sp>
        <p:nvSpPr>
          <p:cNvPr id="3" name="TextBox 2">
            <a:extLst>
              <a:ext uri="{FF2B5EF4-FFF2-40B4-BE49-F238E27FC236}">
                <a16:creationId xmlns:a16="http://schemas.microsoft.com/office/drawing/2014/main" id="{EF7267CA-CA71-8247-AC5D-3B651A58335D}"/>
              </a:ext>
            </a:extLst>
          </p:cNvPr>
          <p:cNvSpPr txBox="1"/>
          <p:nvPr/>
        </p:nvSpPr>
        <p:spPr>
          <a:xfrm>
            <a:off x="522143" y="2370727"/>
            <a:ext cx="8099714" cy="2308324"/>
          </a:xfrm>
          <a:prstGeom prst="rect">
            <a:avLst/>
          </a:prstGeom>
          <a:noFill/>
        </p:spPr>
        <p:txBody>
          <a:bodyPr wrap="square" rtlCol="0">
            <a:spAutoFit/>
          </a:bodyPr>
          <a:lstStyle/>
          <a:p>
            <a:pPr algn="ctr"/>
            <a:r>
              <a:rPr lang="en-US" sz="3600" dirty="0"/>
              <a:t>In our times of failure, times when we fall or we aren’t who we should’ve been, we NEVER want revenge, and seldom do we want justice. What we seek is mercy. </a:t>
            </a:r>
          </a:p>
        </p:txBody>
      </p:sp>
    </p:spTree>
    <p:extLst>
      <p:ext uri="{BB962C8B-B14F-4D97-AF65-F5344CB8AC3E}">
        <p14:creationId xmlns:p14="http://schemas.microsoft.com/office/powerpoint/2010/main" val="418664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EDCF8BB-1B18-C340-AA62-23319815EFA1}"/>
              </a:ext>
            </a:extLst>
          </p:cNvPr>
          <p:cNvSpPr>
            <a:spLocks noGrp="1"/>
          </p:cNvSpPr>
          <p:nvPr>
            <p:ph type="title"/>
          </p:nvPr>
        </p:nvSpPr>
        <p:spPr>
          <a:xfrm>
            <a:off x="649431" y="0"/>
            <a:ext cx="7886700" cy="1104636"/>
          </a:xfrm>
        </p:spPr>
        <p:txBody>
          <a:bodyPr/>
          <a:lstStyle/>
          <a:p>
            <a:pPr algn="ctr"/>
            <a:r>
              <a:rPr lang="en-US" dirty="0"/>
              <a:t>Giving and Receiving Mercy</a:t>
            </a:r>
          </a:p>
        </p:txBody>
      </p:sp>
      <p:sp>
        <p:nvSpPr>
          <p:cNvPr id="7" name="Content Placeholder 6">
            <a:extLst>
              <a:ext uri="{FF2B5EF4-FFF2-40B4-BE49-F238E27FC236}">
                <a16:creationId xmlns:a16="http://schemas.microsoft.com/office/drawing/2014/main" id="{F87BE984-DA73-AA43-9712-82A8BAF5C430}"/>
              </a:ext>
            </a:extLst>
          </p:cNvPr>
          <p:cNvSpPr>
            <a:spLocks noGrp="1"/>
          </p:cNvSpPr>
          <p:nvPr>
            <p:ph idx="1"/>
          </p:nvPr>
        </p:nvSpPr>
        <p:spPr>
          <a:xfrm>
            <a:off x="0" y="915064"/>
            <a:ext cx="9019307" cy="4799935"/>
          </a:xfrm>
        </p:spPr>
        <p:txBody>
          <a:bodyPr>
            <a:normAutofit lnSpcReduction="10000"/>
          </a:bodyPr>
          <a:lstStyle/>
          <a:p>
            <a:r>
              <a:rPr lang="en-US" sz="2400" dirty="0"/>
              <a:t>Matthew 5:7-10</a:t>
            </a:r>
          </a:p>
          <a:p>
            <a:pPr lvl="1"/>
            <a:r>
              <a:rPr lang="en-US" sz="2000" dirty="0"/>
              <a:t>Remember your identity. You behave according to your identity. Who are you?</a:t>
            </a:r>
          </a:p>
          <a:p>
            <a:pPr marL="0" indent="0">
              <a:buNone/>
            </a:pPr>
            <a:endParaRPr lang="en-US" sz="2400" dirty="0"/>
          </a:p>
          <a:p>
            <a:r>
              <a:rPr lang="en-US" sz="2400" dirty="0"/>
              <a:t>Matthew 7:12</a:t>
            </a:r>
          </a:p>
          <a:p>
            <a:pPr lvl="1"/>
            <a:r>
              <a:rPr lang="en-US" sz="2000" dirty="0"/>
              <a:t>If you don’t believe in God, you’ll always have a jaded image of justice. Learn to see yourself and others according to the scriptures. </a:t>
            </a:r>
          </a:p>
          <a:p>
            <a:pPr lvl="1"/>
            <a:endParaRPr lang="en-US" sz="2000" dirty="0"/>
          </a:p>
          <a:p>
            <a:r>
              <a:rPr lang="en-US" sz="2400" dirty="0"/>
              <a:t>Matthew 18:21-35</a:t>
            </a:r>
          </a:p>
          <a:p>
            <a:pPr lvl="1"/>
            <a:r>
              <a:rPr lang="en-US" sz="2000" dirty="0"/>
              <a:t>You’ve hurt God more than anyone has ever hurt you. We owe God more than anyone has ever owed us. </a:t>
            </a:r>
          </a:p>
          <a:p>
            <a:endParaRPr lang="en-US" sz="2300" dirty="0"/>
          </a:p>
          <a:p>
            <a:r>
              <a:rPr lang="en-US" sz="2300" dirty="0"/>
              <a:t>Luke 23:34, Acts 7:60</a:t>
            </a:r>
          </a:p>
          <a:p>
            <a:pPr lvl="1"/>
            <a:r>
              <a:rPr lang="en-US" sz="2000" dirty="0"/>
              <a:t>God’s people ultimately desire for the salvation of those who have        oppressed them. </a:t>
            </a:r>
          </a:p>
          <a:p>
            <a:pPr lvl="1"/>
            <a:endParaRPr lang="en-US" sz="2000" dirty="0"/>
          </a:p>
          <a:p>
            <a:pPr lvl="1"/>
            <a:endParaRPr lang="en-US" dirty="0"/>
          </a:p>
        </p:txBody>
      </p:sp>
    </p:spTree>
    <p:extLst>
      <p:ext uri="{BB962C8B-B14F-4D97-AF65-F5344CB8AC3E}">
        <p14:creationId xmlns:p14="http://schemas.microsoft.com/office/powerpoint/2010/main" val="283185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842F2-F000-C44F-B601-14427CE3D350}"/>
              </a:ext>
            </a:extLst>
          </p:cNvPr>
          <p:cNvSpPr>
            <a:spLocks noGrp="1"/>
          </p:cNvSpPr>
          <p:nvPr>
            <p:ph type="title"/>
          </p:nvPr>
        </p:nvSpPr>
        <p:spPr>
          <a:xfrm>
            <a:off x="628650" y="0"/>
            <a:ext cx="7886700" cy="1104636"/>
          </a:xfrm>
        </p:spPr>
        <p:txBody>
          <a:bodyPr/>
          <a:lstStyle/>
          <a:p>
            <a:pPr algn="ctr"/>
            <a:r>
              <a:rPr lang="en-US" dirty="0"/>
              <a:t>Questions to Consider</a:t>
            </a:r>
          </a:p>
        </p:txBody>
      </p:sp>
      <p:sp>
        <p:nvSpPr>
          <p:cNvPr id="3" name="Content Placeholder 2">
            <a:extLst>
              <a:ext uri="{FF2B5EF4-FFF2-40B4-BE49-F238E27FC236}">
                <a16:creationId xmlns:a16="http://schemas.microsoft.com/office/drawing/2014/main" id="{8721039C-5D80-1246-A4AB-21C64E4BFE6B}"/>
              </a:ext>
            </a:extLst>
          </p:cNvPr>
          <p:cNvSpPr>
            <a:spLocks noGrp="1"/>
          </p:cNvSpPr>
          <p:nvPr>
            <p:ph idx="1"/>
          </p:nvPr>
        </p:nvSpPr>
        <p:spPr>
          <a:xfrm>
            <a:off x="0" y="1000028"/>
            <a:ext cx="8906948" cy="4714972"/>
          </a:xfrm>
        </p:spPr>
        <p:txBody>
          <a:bodyPr>
            <a:normAutofit/>
          </a:bodyPr>
          <a:lstStyle/>
          <a:p>
            <a:pPr marL="457200" indent="-457200">
              <a:buFont typeface="+mj-lt"/>
              <a:buAutoNum type="arabicPeriod"/>
            </a:pPr>
            <a:r>
              <a:rPr lang="en-US" dirty="0"/>
              <a:t>Who/what am I really fighting against? </a:t>
            </a:r>
          </a:p>
          <a:p>
            <a:pPr marL="457200" indent="-457200">
              <a:buFont typeface="+mj-lt"/>
              <a:buAutoNum type="arabicPeriod"/>
            </a:pPr>
            <a:r>
              <a:rPr lang="en-US" dirty="0"/>
              <a:t>What pictures am I tempted to paint over a general group of people? Does that affect the way I view their justice-deservedness? </a:t>
            </a:r>
          </a:p>
          <a:p>
            <a:pPr marL="457200" indent="-457200">
              <a:buFont typeface="+mj-lt"/>
              <a:buAutoNum type="arabicPeriod"/>
            </a:pPr>
            <a:r>
              <a:rPr lang="en-US" dirty="0"/>
              <a:t>The government, and ultimately God need to be dispensers of justice and wrath. The government isn’t going to dispense mercy/grace. If I don’t do it then who will?</a:t>
            </a:r>
          </a:p>
          <a:p>
            <a:pPr marL="457200" indent="-457200">
              <a:buFont typeface="+mj-lt"/>
              <a:buAutoNum type="arabicPeriod"/>
            </a:pPr>
            <a:r>
              <a:rPr lang="en-US" dirty="0"/>
              <a:t>When is it that I seek for justice on a certain issue? </a:t>
            </a:r>
          </a:p>
          <a:p>
            <a:pPr marL="457200" indent="-457200">
              <a:buFont typeface="+mj-lt"/>
              <a:buAutoNum type="arabicPeriod"/>
            </a:pPr>
            <a:r>
              <a:rPr lang="en-US" dirty="0"/>
              <a:t>What’s informing my image and desire for justice? Is it my culture (race, the media, etc.) or is it the Gospel?</a:t>
            </a:r>
          </a:p>
          <a:p>
            <a:pPr marL="457200" indent="-457200">
              <a:buFont typeface="+mj-lt"/>
              <a:buAutoNum type="arabicPeriod"/>
            </a:pPr>
            <a:r>
              <a:rPr lang="en-US" dirty="0"/>
              <a:t>What am I doing to change the relationship between revenge, justice,      and mercy? </a:t>
            </a:r>
          </a:p>
          <a:p>
            <a:pPr marL="457200" indent="-457200">
              <a:buFont typeface="+mj-lt"/>
              <a:buAutoNum type="arabicPeriod"/>
            </a:pPr>
            <a:r>
              <a:rPr lang="en-US" dirty="0"/>
              <a:t>What is it that I want regarding justice and mercy? Has it ever existed?         Is it possible that what I’m longing for isn’t here? </a:t>
            </a:r>
          </a:p>
        </p:txBody>
      </p:sp>
    </p:spTree>
    <p:extLst>
      <p:ext uri="{BB962C8B-B14F-4D97-AF65-F5344CB8AC3E}">
        <p14:creationId xmlns:p14="http://schemas.microsoft.com/office/powerpoint/2010/main" val="277861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7267CA-CA71-8247-AC5D-3B651A58335D}"/>
              </a:ext>
            </a:extLst>
          </p:cNvPr>
          <p:cNvSpPr txBox="1"/>
          <p:nvPr/>
        </p:nvSpPr>
        <p:spPr>
          <a:xfrm>
            <a:off x="0" y="296600"/>
            <a:ext cx="9144000" cy="4832092"/>
          </a:xfrm>
          <a:prstGeom prst="rect">
            <a:avLst/>
          </a:prstGeom>
          <a:noFill/>
        </p:spPr>
        <p:txBody>
          <a:bodyPr wrap="square" rtlCol="0">
            <a:spAutoFit/>
          </a:bodyPr>
          <a:lstStyle/>
          <a:p>
            <a:pPr algn="ctr"/>
            <a:r>
              <a:rPr lang="en-US" sz="2800" dirty="0"/>
              <a:t>We can be so quiet with our preaching and so indistinct in our conduct that people don't even notice it. When that's the case there's not much progress made as a rule. We don’t seek to stir up strife and opposition intentionally, but we do preach the truth aggressively and we conduct ourselves distinctly. If we are what we ought to be; to be looked down on and to be viewed as troublemakers in this society where we are because of our distinctiveness. I wonder sometimes if our lack of growth is not due to the fact that we blended into the culture too clearly, too easily, we're not seen as                 being different. </a:t>
            </a:r>
            <a:endParaRPr lang="en-US" sz="4800" dirty="0"/>
          </a:p>
        </p:txBody>
      </p:sp>
    </p:spTree>
    <p:extLst>
      <p:ext uri="{BB962C8B-B14F-4D97-AF65-F5344CB8AC3E}">
        <p14:creationId xmlns:p14="http://schemas.microsoft.com/office/powerpoint/2010/main" val="572206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B951DF-3126-F24B-B94F-9297B1B1B880}"/>
              </a:ext>
            </a:extLst>
          </p:cNvPr>
          <p:cNvSpPr>
            <a:spLocks/>
          </p:cNvSpPr>
          <p:nvPr/>
        </p:nvSpPr>
        <p:spPr>
          <a:xfrm>
            <a:off x="0" y="0"/>
            <a:ext cx="9144000" cy="5715000"/>
          </a:xfrm>
          <a:prstGeom prst="rect">
            <a:avLst/>
          </a:prstGeom>
        </p:spPr>
        <p:txBody>
          <a:bodyPr wrap="square" anchor="ctr">
            <a:noAutofit/>
          </a:bodyPr>
          <a:lstStyle/>
          <a:p>
            <a:pPr algn="ctr"/>
            <a:r>
              <a:rPr lang="en-US" sz="3200" dirty="0" err="1"/>
              <a:t>Ecc</a:t>
            </a:r>
            <a:r>
              <a:rPr lang="en-US" sz="3200" dirty="0"/>
              <a:t>. 8:14 There is futility which is done on the earth, that is, there are righteous men to whom it happens according to the deeds of the wicked. On the other hand, there are evil men to whom it happens according to the deeds of the righteous. I say that this too is futility. </a:t>
            </a:r>
            <a:endParaRPr lang="en-US" sz="2400" dirty="0"/>
          </a:p>
        </p:txBody>
      </p:sp>
    </p:spTree>
    <p:extLst>
      <p:ext uri="{BB962C8B-B14F-4D97-AF65-F5344CB8AC3E}">
        <p14:creationId xmlns:p14="http://schemas.microsoft.com/office/powerpoint/2010/main" val="120760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B951DF-3126-F24B-B94F-9297B1B1B880}"/>
              </a:ext>
            </a:extLst>
          </p:cNvPr>
          <p:cNvSpPr>
            <a:spLocks/>
          </p:cNvSpPr>
          <p:nvPr/>
        </p:nvSpPr>
        <p:spPr>
          <a:xfrm>
            <a:off x="0" y="0"/>
            <a:ext cx="9144000" cy="5715000"/>
          </a:xfrm>
          <a:prstGeom prst="rect">
            <a:avLst/>
          </a:prstGeom>
        </p:spPr>
        <p:txBody>
          <a:bodyPr wrap="square" anchor="ctr">
            <a:noAutofit/>
          </a:bodyPr>
          <a:lstStyle/>
          <a:p>
            <a:pPr algn="ctr"/>
            <a:r>
              <a:rPr lang="en-US" sz="3200" dirty="0" err="1"/>
              <a:t>Ecc</a:t>
            </a:r>
            <a:r>
              <a:rPr lang="en-US" sz="3200" dirty="0"/>
              <a:t>. 7:15 I have seen everything during my lifetime of futility; there is a righteous man who perishes in his righteousness and there is a wicked man who prolongs [his life] in his wickedness. </a:t>
            </a:r>
            <a:endParaRPr lang="en-US" sz="2400" dirty="0"/>
          </a:p>
        </p:txBody>
      </p:sp>
    </p:spTree>
    <p:extLst>
      <p:ext uri="{BB962C8B-B14F-4D97-AF65-F5344CB8AC3E}">
        <p14:creationId xmlns:p14="http://schemas.microsoft.com/office/powerpoint/2010/main" val="2012078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B951DF-3126-F24B-B94F-9297B1B1B880}"/>
              </a:ext>
            </a:extLst>
          </p:cNvPr>
          <p:cNvSpPr>
            <a:spLocks/>
          </p:cNvSpPr>
          <p:nvPr/>
        </p:nvSpPr>
        <p:spPr>
          <a:xfrm>
            <a:off x="0" y="0"/>
            <a:ext cx="9144000" cy="5715000"/>
          </a:xfrm>
          <a:prstGeom prst="rect">
            <a:avLst/>
          </a:prstGeom>
        </p:spPr>
        <p:txBody>
          <a:bodyPr wrap="square" anchor="ctr">
            <a:noAutofit/>
          </a:bodyPr>
          <a:lstStyle/>
          <a:p>
            <a:pPr algn="ctr"/>
            <a:r>
              <a:rPr lang="en-US" sz="3200" dirty="0" err="1"/>
              <a:t>Ecc</a:t>
            </a:r>
            <a:r>
              <a:rPr lang="en-US" sz="3200" dirty="0"/>
              <a:t>. 5:8 If you see oppression of the poor and denial of justice and righteousness in the province, do not be shocked at the sight; for one official watches over another official, and there are higher officials over them. 9 After all, a king who cultivates the field is an advantage to the land. </a:t>
            </a:r>
            <a:endParaRPr lang="en-US" sz="2400" dirty="0"/>
          </a:p>
        </p:txBody>
      </p:sp>
    </p:spTree>
    <p:extLst>
      <p:ext uri="{BB962C8B-B14F-4D97-AF65-F5344CB8AC3E}">
        <p14:creationId xmlns:p14="http://schemas.microsoft.com/office/powerpoint/2010/main" val="3802719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B951DF-3126-F24B-B94F-9297B1B1B880}"/>
              </a:ext>
            </a:extLst>
          </p:cNvPr>
          <p:cNvSpPr>
            <a:spLocks/>
          </p:cNvSpPr>
          <p:nvPr/>
        </p:nvSpPr>
        <p:spPr>
          <a:xfrm>
            <a:off x="0" y="0"/>
            <a:ext cx="9144000" cy="5714999"/>
          </a:xfrm>
          <a:prstGeom prst="rect">
            <a:avLst/>
          </a:prstGeom>
        </p:spPr>
        <p:txBody>
          <a:bodyPr wrap="square" anchor="ctr">
            <a:noAutofit/>
          </a:bodyPr>
          <a:lstStyle/>
          <a:p>
            <a:pPr algn="ctr"/>
            <a:r>
              <a:rPr lang="en-US" sz="3200" dirty="0" err="1"/>
              <a:t>Ecc</a:t>
            </a:r>
            <a:r>
              <a:rPr lang="en-US" sz="3200" dirty="0"/>
              <a:t>. 3:16 Furthermore, I have seen under the sun [that] in the place of justice there is wickedness and in the place of righteousness there is wickedness… 1 Then I looked again at all the acts of oppression which were being done under the sun. And behold [I saw] the tears of the oppressed and [that] they had no one to comfort [them;] and on the side of their oppressors was power, but they had no one to comfort [them.] 2 So I congratulated the dead who are already dead more than the living who are still living.</a:t>
            </a:r>
            <a:endParaRPr lang="en-US" sz="2400" dirty="0"/>
          </a:p>
        </p:txBody>
      </p:sp>
    </p:spTree>
    <p:extLst>
      <p:ext uri="{BB962C8B-B14F-4D97-AF65-F5344CB8AC3E}">
        <p14:creationId xmlns:p14="http://schemas.microsoft.com/office/powerpoint/2010/main" val="409602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B951DF-3126-F24B-B94F-9297B1B1B880}"/>
              </a:ext>
            </a:extLst>
          </p:cNvPr>
          <p:cNvSpPr>
            <a:spLocks/>
          </p:cNvSpPr>
          <p:nvPr/>
        </p:nvSpPr>
        <p:spPr>
          <a:xfrm>
            <a:off x="0" y="0"/>
            <a:ext cx="9144000" cy="5715000"/>
          </a:xfrm>
          <a:prstGeom prst="rect">
            <a:avLst/>
          </a:prstGeom>
        </p:spPr>
        <p:txBody>
          <a:bodyPr wrap="square" anchor="ctr">
            <a:noAutofit/>
          </a:bodyPr>
          <a:lstStyle/>
          <a:p>
            <a:pPr algn="ctr"/>
            <a:r>
              <a:rPr lang="en-US" sz="3200" dirty="0" err="1"/>
              <a:t>Ecc</a:t>
            </a:r>
            <a:r>
              <a:rPr lang="en-US" sz="3200" dirty="0"/>
              <a:t>. 1:15 What is crooked cannot be straightened and what is lacking cannot be counted.</a:t>
            </a:r>
          </a:p>
        </p:txBody>
      </p:sp>
    </p:spTree>
    <p:extLst>
      <p:ext uri="{BB962C8B-B14F-4D97-AF65-F5344CB8AC3E}">
        <p14:creationId xmlns:p14="http://schemas.microsoft.com/office/powerpoint/2010/main" val="320411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B951DF-3126-F24B-B94F-9297B1B1B880}"/>
              </a:ext>
            </a:extLst>
          </p:cNvPr>
          <p:cNvSpPr>
            <a:spLocks/>
          </p:cNvSpPr>
          <p:nvPr/>
        </p:nvSpPr>
        <p:spPr>
          <a:xfrm>
            <a:off x="0" y="0"/>
            <a:ext cx="9144000" cy="5715000"/>
          </a:xfrm>
          <a:prstGeom prst="rect">
            <a:avLst/>
          </a:prstGeom>
        </p:spPr>
        <p:txBody>
          <a:bodyPr wrap="square" anchor="ctr">
            <a:noAutofit/>
          </a:bodyPr>
          <a:lstStyle/>
          <a:p>
            <a:pPr algn="ctr"/>
            <a:endParaRPr lang="en-US" sz="4000" dirty="0"/>
          </a:p>
        </p:txBody>
      </p:sp>
    </p:spTree>
    <p:extLst>
      <p:ext uri="{BB962C8B-B14F-4D97-AF65-F5344CB8AC3E}">
        <p14:creationId xmlns:p14="http://schemas.microsoft.com/office/powerpoint/2010/main" val="2191089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18424B-16E2-2446-A54A-A352C8F9AD59}"/>
              </a:ext>
            </a:extLst>
          </p:cNvPr>
          <p:cNvSpPr>
            <a:spLocks noGrp="1"/>
          </p:cNvSpPr>
          <p:nvPr>
            <p:ph type="title"/>
          </p:nvPr>
        </p:nvSpPr>
        <p:spPr/>
        <p:txBody>
          <a:bodyPr/>
          <a:lstStyle/>
          <a:p>
            <a:pPr algn="ctr"/>
            <a:r>
              <a:rPr lang="en-US" dirty="0"/>
              <a:t>Am I seeking Revenge or Justice?</a:t>
            </a:r>
          </a:p>
        </p:txBody>
      </p:sp>
      <p:sp>
        <p:nvSpPr>
          <p:cNvPr id="5" name="Content Placeholder 4">
            <a:extLst>
              <a:ext uri="{FF2B5EF4-FFF2-40B4-BE49-F238E27FC236}">
                <a16:creationId xmlns:a16="http://schemas.microsoft.com/office/drawing/2014/main" id="{8423596B-DD8C-4949-8DB2-FF59E491325A}"/>
              </a:ext>
            </a:extLst>
          </p:cNvPr>
          <p:cNvSpPr>
            <a:spLocks noGrp="1"/>
          </p:cNvSpPr>
          <p:nvPr>
            <p:ph sz="half" idx="1"/>
          </p:nvPr>
        </p:nvSpPr>
        <p:spPr>
          <a:xfrm>
            <a:off x="0" y="1521353"/>
            <a:ext cx="3886200" cy="3626115"/>
          </a:xfrm>
        </p:spPr>
        <p:txBody>
          <a:bodyPr/>
          <a:lstStyle/>
          <a:p>
            <a:r>
              <a:rPr lang="en-US" dirty="0"/>
              <a:t>God instructs Jonah to go to Nineveh and preach against them. </a:t>
            </a:r>
          </a:p>
        </p:txBody>
      </p:sp>
      <p:sp>
        <p:nvSpPr>
          <p:cNvPr id="6" name="Content Placeholder 5">
            <a:extLst>
              <a:ext uri="{FF2B5EF4-FFF2-40B4-BE49-F238E27FC236}">
                <a16:creationId xmlns:a16="http://schemas.microsoft.com/office/drawing/2014/main" id="{620134A2-59E3-6D44-ACC5-CA218EEE6924}"/>
              </a:ext>
            </a:extLst>
          </p:cNvPr>
          <p:cNvSpPr>
            <a:spLocks noGrp="1"/>
          </p:cNvSpPr>
          <p:nvPr>
            <p:ph sz="half" idx="2"/>
          </p:nvPr>
        </p:nvSpPr>
        <p:spPr>
          <a:xfrm>
            <a:off x="3886200" y="1521353"/>
            <a:ext cx="5257800" cy="3626115"/>
          </a:xfrm>
        </p:spPr>
        <p:txBody>
          <a:bodyPr/>
          <a:lstStyle/>
          <a:p>
            <a:pPr marL="0" indent="0" algn="ctr">
              <a:buNone/>
            </a:pPr>
            <a:r>
              <a:rPr lang="en-US" dirty="0"/>
              <a:t>1:1 The word of the LORD came to Jonah the son of </a:t>
            </a:r>
            <a:r>
              <a:rPr lang="en-US" dirty="0" err="1"/>
              <a:t>Amittai</a:t>
            </a:r>
            <a:r>
              <a:rPr lang="en-US" dirty="0"/>
              <a:t> saying, 2 "Arise, go to Nineveh the great city and cry against it, for their wickedness has come up before Me.</a:t>
            </a:r>
          </a:p>
        </p:txBody>
      </p:sp>
    </p:spTree>
    <p:extLst>
      <p:ext uri="{BB962C8B-B14F-4D97-AF65-F5344CB8AC3E}">
        <p14:creationId xmlns:p14="http://schemas.microsoft.com/office/powerpoint/2010/main" val="3400323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18424B-16E2-2446-A54A-A352C8F9AD59}"/>
              </a:ext>
            </a:extLst>
          </p:cNvPr>
          <p:cNvSpPr>
            <a:spLocks noGrp="1"/>
          </p:cNvSpPr>
          <p:nvPr>
            <p:ph type="title"/>
          </p:nvPr>
        </p:nvSpPr>
        <p:spPr/>
        <p:txBody>
          <a:bodyPr/>
          <a:lstStyle/>
          <a:p>
            <a:pPr algn="ctr"/>
            <a:r>
              <a:rPr lang="en-US" dirty="0"/>
              <a:t>Am I seeking Revenge or Justice?</a:t>
            </a:r>
          </a:p>
        </p:txBody>
      </p:sp>
      <p:sp>
        <p:nvSpPr>
          <p:cNvPr id="5" name="Content Placeholder 4">
            <a:extLst>
              <a:ext uri="{FF2B5EF4-FFF2-40B4-BE49-F238E27FC236}">
                <a16:creationId xmlns:a16="http://schemas.microsoft.com/office/drawing/2014/main" id="{8423596B-DD8C-4949-8DB2-FF59E491325A}"/>
              </a:ext>
            </a:extLst>
          </p:cNvPr>
          <p:cNvSpPr>
            <a:spLocks noGrp="1"/>
          </p:cNvSpPr>
          <p:nvPr>
            <p:ph sz="half" idx="1"/>
          </p:nvPr>
        </p:nvSpPr>
        <p:spPr>
          <a:xfrm>
            <a:off x="0" y="1521353"/>
            <a:ext cx="3886200" cy="3626115"/>
          </a:xfrm>
        </p:spPr>
        <p:txBody>
          <a:bodyPr>
            <a:normAutofit lnSpcReduction="10000"/>
          </a:bodyPr>
          <a:lstStyle/>
          <a:p>
            <a:r>
              <a:rPr lang="en-US" dirty="0"/>
              <a:t>God instructs Jonah to go to Nineveh and preach against them. </a:t>
            </a:r>
          </a:p>
          <a:p>
            <a:r>
              <a:rPr lang="en-US" dirty="0"/>
              <a:t>Jonah’s response…</a:t>
            </a:r>
          </a:p>
        </p:txBody>
      </p:sp>
      <p:sp>
        <p:nvSpPr>
          <p:cNvPr id="6" name="Content Placeholder 5">
            <a:extLst>
              <a:ext uri="{FF2B5EF4-FFF2-40B4-BE49-F238E27FC236}">
                <a16:creationId xmlns:a16="http://schemas.microsoft.com/office/drawing/2014/main" id="{620134A2-59E3-6D44-ACC5-CA218EEE6924}"/>
              </a:ext>
            </a:extLst>
          </p:cNvPr>
          <p:cNvSpPr>
            <a:spLocks noGrp="1"/>
          </p:cNvSpPr>
          <p:nvPr>
            <p:ph sz="half" idx="2"/>
          </p:nvPr>
        </p:nvSpPr>
        <p:spPr>
          <a:xfrm>
            <a:off x="3886200" y="1521353"/>
            <a:ext cx="5257800" cy="4193647"/>
          </a:xfrm>
        </p:spPr>
        <p:txBody>
          <a:bodyPr>
            <a:normAutofit lnSpcReduction="10000"/>
          </a:bodyPr>
          <a:lstStyle/>
          <a:p>
            <a:pPr marL="0" indent="0" algn="ctr">
              <a:buNone/>
            </a:pPr>
            <a:r>
              <a:rPr lang="en-US" dirty="0"/>
              <a:t>1:3 But Jonah rose up to flee to Tarshish from the presence of the LORD. So he went down to Joppa, found a ship which was going to Tarshish, paid the fare and went down into it to go with them to Tarshish from the presence of the LORD.</a:t>
            </a:r>
          </a:p>
          <a:p>
            <a:pPr marL="0" indent="0" algn="ctr">
              <a:buNone/>
            </a:pPr>
            <a:r>
              <a:rPr lang="en-US" dirty="0"/>
              <a:t>1:4 The LORD hurled a great wind on the sea and there was a great storm on the sea so that the ship was about to break up. 5 Then the sailors became afraid and every man cried to his god, and they threw the cargo which was in the ship into the sea to lighten [it] for them. But Jonah had gone below into the hold of the ship, lain down and fallen sound asleep.</a:t>
            </a:r>
          </a:p>
        </p:txBody>
      </p:sp>
    </p:spTree>
    <p:extLst>
      <p:ext uri="{BB962C8B-B14F-4D97-AF65-F5344CB8AC3E}">
        <p14:creationId xmlns:p14="http://schemas.microsoft.com/office/powerpoint/2010/main" val="418113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1201</TotalTime>
  <Words>1580</Words>
  <Application>Microsoft Macintosh PowerPoint</Application>
  <PresentationFormat>On-screen Show (16:10)</PresentationFormat>
  <Paragraphs>67</Paragraphs>
  <Slides>18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Am I seeking Revenge or Justice?</vt:lpstr>
      <vt:lpstr>Am I seeking Revenge or Justice?</vt:lpstr>
      <vt:lpstr>Am I seeking Revenge or Justice?</vt:lpstr>
      <vt:lpstr>Am I seeking Revenge or Justice?</vt:lpstr>
      <vt:lpstr>PowerPoint Presentation</vt:lpstr>
      <vt:lpstr>Jonah’s quest for revenge and not justice blinds him to…</vt:lpstr>
      <vt:lpstr>Lessons Jonah needed to learn</vt:lpstr>
      <vt:lpstr>What do you desire when you’ve been unjust?</vt:lpstr>
      <vt:lpstr>Giving and Receiving Mercy</vt:lpstr>
      <vt:lpstr>Questions to Consider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Injustices Exist…</dc:title>
  <dc:creator>Bill Sanchez</dc:creator>
  <cp:lastModifiedBy>Bill Sanchez</cp:lastModifiedBy>
  <cp:revision>15</cp:revision>
  <dcterms:created xsi:type="dcterms:W3CDTF">2020-06-06T16:06:43Z</dcterms:created>
  <dcterms:modified xsi:type="dcterms:W3CDTF">2020-06-07T12:08:22Z</dcterms:modified>
</cp:coreProperties>
</file>