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76" r:id="rId3"/>
    <p:sldId id="273" r:id="rId4"/>
    <p:sldId id="271" r:id="rId5"/>
    <p:sldId id="274" r:id="rId6"/>
    <p:sldId id="281" r:id="rId7"/>
    <p:sldId id="257" r:id="rId8"/>
    <p:sldId id="278" r:id="rId9"/>
    <p:sldId id="272" r:id="rId10"/>
    <p:sldId id="279" r:id="rId11"/>
    <p:sldId id="260" r:id="rId12"/>
    <p:sldId id="275" r:id="rId13"/>
    <p:sldId id="262" r:id="rId1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9FB3"/>
    <a:srgbClr val="42B4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4092"/>
    <p:restoredTop sz="70882"/>
  </p:normalViewPr>
  <p:slideViewPr>
    <p:cSldViewPr snapToGrid="0" snapToObjects="1">
      <p:cViewPr varScale="1">
        <p:scale>
          <a:sx n="71" d="100"/>
          <a:sy n="71" d="100"/>
        </p:scale>
        <p:origin x="1048" y="168"/>
      </p:cViewPr>
      <p:guideLst/>
    </p:cSldViewPr>
  </p:slideViewPr>
  <p:notesTextViewPr>
    <p:cViewPr>
      <p:scale>
        <a:sx n="1" d="1"/>
        <a:sy n="1" d="1"/>
      </p:scale>
      <p:origin x="0" y="0"/>
    </p:cViewPr>
  </p:notesTextViewPr>
  <p:notesViewPr>
    <p:cSldViewPr snapToGrid="0" snapToObjects="1">
      <p:cViewPr varScale="1">
        <p:scale>
          <a:sx n="65" d="100"/>
          <a:sy n="65" d="100"/>
        </p:scale>
        <p:origin x="2720"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9B2F6-9C8E-8240-AE9E-E3BF028039BD}" type="datetimeFigureOut">
              <a:rPr lang="en-US" smtClean="0"/>
              <a:t>7/4/20</a:t>
            </a:fld>
            <a:endParaRPr lang="en-US"/>
          </a:p>
        </p:txBody>
      </p:sp>
      <p:sp>
        <p:nvSpPr>
          <p:cNvPr id="4" name="Slide Image Placeholder 3"/>
          <p:cNvSpPr>
            <a:spLocks noGrp="1" noRot="1" noChangeAspect="1"/>
          </p:cNvSpPr>
          <p:nvPr>
            <p:ph type="sldImg" idx="2"/>
          </p:nvPr>
        </p:nvSpPr>
        <p:spPr>
          <a:xfrm>
            <a:off x="1039949" y="229394"/>
            <a:ext cx="4684989" cy="292849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38539" y="3387283"/>
            <a:ext cx="6460676" cy="5458543"/>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6034881" y="589792"/>
            <a:ext cx="684212" cy="458787"/>
          </a:xfrm>
          <a:prstGeom prst="rect">
            <a:avLst/>
          </a:prstGeom>
        </p:spPr>
        <p:txBody>
          <a:bodyPr vert="horz" lIns="91440" tIns="45720" rIns="91440" bIns="45720" rtlCol="0" anchor="b"/>
          <a:lstStyle>
            <a:lvl1pPr algn="r">
              <a:defRPr sz="1200"/>
            </a:lvl1pPr>
          </a:lstStyle>
          <a:p>
            <a:fld id="{D3A87485-4449-1D4E-969B-2F9DA4B324DF}" type="slidenum">
              <a:rPr lang="en-US" smtClean="0"/>
              <a:t>‹#›</a:t>
            </a:fld>
            <a:endParaRPr lang="en-US"/>
          </a:p>
        </p:txBody>
      </p:sp>
    </p:spTree>
    <p:extLst>
      <p:ext uri="{BB962C8B-B14F-4D97-AF65-F5344CB8AC3E}">
        <p14:creationId xmlns:p14="http://schemas.microsoft.com/office/powerpoint/2010/main" val="97054138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1400" dirty="0"/>
              <a:t>Lot’s of people are looking for things that work:</a:t>
            </a:r>
          </a:p>
          <a:p>
            <a:endParaRPr lang="en-US" sz="1400" dirty="0"/>
          </a:p>
          <a:p>
            <a:r>
              <a:rPr lang="en-US" sz="1400" dirty="0"/>
              <a:t>I just want a car that works – it doesn’t have to be a luxury car – just one that takes me from A to B.</a:t>
            </a:r>
          </a:p>
          <a:p>
            <a:r>
              <a:rPr lang="en-US" sz="1400" dirty="0"/>
              <a:t>I just want a phone that works – it doesn’t have to be the latest greatest – just one that lets me do my daily tasks smoothly.</a:t>
            </a:r>
          </a:p>
          <a:p>
            <a:r>
              <a:rPr lang="en-US" sz="1400" dirty="0"/>
              <a:t>I just want a marriage that works – it doesn’t have to be sunshine and rainbows everyday – just one that brings love and trust and and faith and family that draws closer and richer in our hearts.</a:t>
            </a:r>
          </a:p>
          <a:p>
            <a:endParaRPr lang="en-US" sz="1400" dirty="0"/>
          </a:p>
          <a:p>
            <a:r>
              <a:rPr lang="en-US" sz="1400" dirty="0"/>
              <a:t>*Maybe this term doesn’t come up in the beginning, but it comes up in the crisis. This is when people say: Well, what WORKS for us is… or What WORKED for them was…</a:t>
            </a:r>
          </a:p>
          <a:p>
            <a:endParaRPr lang="en-US" sz="1400" dirty="0"/>
          </a:p>
          <a:p>
            <a:r>
              <a:rPr lang="en-US" sz="1400" dirty="0"/>
              <a:t>And so maybe we make some changes…but are they made on the surface or in the heart.  Because the changes on the surface quickly fade back into bad habits. And then someone says something that really hurts:   “This isn’t working.”</a:t>
            </a:r>
          </a:p>
          <a:p>
            <a:endParaRPr lang="en-US" sz="1400" dirty="0"/>
          </a:p>
          <a:p>
            <a:r>
              <a:rPr lang="en-US" sz="1400" dirty="0"/>
              <a:t>Today, I want us to look at Marriage that Works.  Marriage that actually functions to enrich the lives of both spouses, Marriage that actually shows the world around us the Love of Christ.  Marriage that overcomes the crisis and gets deeper instead of falling apart.</a:t>
            </a:r>
          </a:p>
          <a:p>
            <a:endParaRPr lang="en-US" sz="1400" dirty="0"/>
          </a:p>
          <a:p>
            <a:r>
              <a:rPr lang="en-US" sz="1400" dirty="0"/>
              <a:t>I want to share 4 things that make a Marriage that Works….but for part 1, we are going to just look at the first two.</a:t>
            </a:r>
          </a:p>
          <a:p>
            <a:endParaRPr lang="en-US" sz="1400" dirty="0"/>
          </a:p>
        </p:txBody>
      </p:sp>
      <p:sp>
        <p:nvSpPr>
          <p:cNvPr id="4" name="Slide Number Placeholder 3"/>
          <p:cNvSpPr>
            <a:spLocks noGrp="1"/>
          </p:cNvSpPr>
          <p:nvPr>
            <p:ph type="sldNum" sz="quarter" idx="5"/>
          </p:nvPr>
        </p:nvSpPr>
        <p:spPr/>
        <p:txBody>
          <a:bodyPr/>
          <a:lstStyle/>
          <a:p>
            <a:fld id="{D3A87485-4449-1D4E-969B-2F9DA4B324DF}" type="slidenum">
              <a:rPr lang="en-US" smtClean="0"/>
              <a:t>1</a:t>
            </a:fld>
            <a:endParaRPr lang="en-US"/>
          </a:p>
        </p:txBody>
      </p:sp>
    </p:spTree>
    <p:extLst>
      <p:ext uri="{BB962C8B-B14F-4D97-AF65-F5344CB8AC3E}">
        <p14:creationId xmlns:p14="http://schemas.microsoft.com/office/powerpoint/2010/main" val="394802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He shows us the best and the worst.  Men and women of faith &amp; Men and women of cruelty and evil.  We can learn from all of these.</a:t>
            </a:r>
          </a:p>
          <a:p>
            <a:endParaRPr lang="en-US" sz="2000" dirty="0"/>
          </a:p>
          <a:p>
            <a:pPr>
              <a:lnSpc>
                <a:spcPct val="80000"/>
              </a:lnSpc>
            </a:pPr>
            <a:r>
              <a:rPr lang="en-US" altLang="en-US" sz="1600" dirty="0">
                <a:ea typeface="ＭＳ Ｐゴシック" panose="020B0600070205080204" pitchFamily="34" charset="-128"/>
              </a:rPr>
              <a:t>HARD HEARTEDNESS</a:t>
            </a:r>
          </a:p>
          <a:p>
            <a:pPr>
              <a:lnSpc>
                <a:spcPct val="80000"/>
              </a:lnSpc>
            </a:pPr>
            <a:r>
              <a:rPr lang="en-US" altLang="en-US" sz="1600" dirty="0">
                <a:ea typeface="ＭＳ Ｐゴシック" panose="020B0600070205080204" pitchFamily="34" charset="-128"/>
              </a:rPr>
              <a:t>This is the kind of heart that Zedekiah had, and it was </a:t>
            </a:r>
            <a:r>
              <a:rPr lang="en-US" altLang="en-US" sz="1600" dirty="0" err="1">
                <a:ea typeface="ＭＳ Ｐゴシック" panose="020B0600070205080204" pitchFamily="34" charset="-128"/>
              </a:rPr>
              <a:t>devestating</a:t>
            </a:r>
            <a:r>
              <a:rPr lang="en-US" altLang="en-US" sz="1600" dirty="0">
                <a:ea typeface="ＭＳ Ｐゴシック" panose="020B0600070205080204" pitchFamily="34" charset="-128"/>
              </a:rPr>
              <a:t> in his leadership. When parents try to lead a home with this kind of heart it is </a:t>
            </a:r>
            <a:r>
              <a:rPr lang="en-US" altLang="en-US" sz="1600" dirty="0" err="1">
                <a:ea typeface="ＭＳ Ｐゴシック" panose="020B0600070205080204" pitchFamily="34" charset="-128"/>
              </a:rPr>
              <a:t>devestating</a:t>
            </a:r>
            <a:r>
              <a:rPr lang="en-US" altLang="en-US" sz="1600" dirty="0">
                <a:ea typeface="ＭＳ Ｐゴシック" panose="020B0600070205080204" pitchFamily="34" charset="-128"/>
              </a:rPr>
              <a:t>.</a:t>
            </a:r>
          </a:p>
          <a:p>
            <a:pPr>
              <a:lnSpc>
                <a:spcPct val="80000"/>
              </a:lnSpc>
            </a:pPr>
            <a:endParaRPr lang="en-US" altLang="en-US" sz="1600" dirty="0">
              <a:ea typeface="ＭＳ Ｐゴシック" panose="020B0600070205080204" pitchFamily="34" charset="-128"/>
            </a:endParaRPr>
          </a:p>
          <a:p>
            <a:pPr>
              <a:lnSpc>
                <a:spcPct val="80000"/>
              </a:lnSpc>
            </a:pPr>
            <a:r>
              <a:rPr lang="en-US" altLang="en-US" sz="1600" dirty="0">
                <a:ea typeface="ＭＳ Ｐゴシック" panose="020B0600070205080204" pitchFamily="34" charset="-128"/>
              </a:rPr>
              <a:t>We Are Hard-hearted: 2 Chronicles 36:13</a:t>
            </a:r>
          </a:p>
          <a:p>
            <a:pPr lvl="1">
              <a:lnSpc>
                <a:spcPct val="80000"/>
              </a:lnSpc>
            </a:pPr>
            <a:r>
              <a:rPr lang="en-US" altLang="en-US" sz="1600" dirty="0">
                <a:ea typeface="ＭＳ Ｐゴシック" panose="020B0600070205080204" pitchFamily="34" charset="-128"/>
              </a:rPr>
              <a:t>Faults the spouse for dissatisfaction</a:t>
            </a:r>
          </a:p>
          <a:p>
            <a:pPr lvl="1">
              <a:lnSpc>
                <a:spcPct val="80000"/>
              </a:lnSpc>
            </a:pPr>
            <a:r>
              <a:rPr lang="en-US" altLang="en-US" sz="1600" dirty="0">
                <a:ea typeface="ＭＳ Ｐゴシック" panose="020B0600070205080204" pitchFamily="34" charset="-128"/>
              </a:rPr>
              <a:t>Allows events to trigger a desire for divorce</a:t>
            </a:r>
          </a:p>
          <a:p>
            <a:pPr lvl="1">
              <a:lnSpc>
                <a:spcPct val="80000"/>
              </a:lnSpc>
            </a:pPr>
            <a:r>
              <a:rPr lang="en-US" altLang="en-US" sz="1600" dirty="0">
                <a:ea typeface="ＭＳ Ｐゴシック" panose="020B0600070205080204" pitchFamily="34" charset="-128"/>
              </a:rPr>
              <a:t>Bottles up anger rather than communicating</a:t>
            </a:r>
          </a:p>
          <a:p>
            <a:pPr lvl="1">
              <a:lnSpc>
                <a:spcPct val="80000"/>
              </a:lnSpc>
            </a:pPr>
            <a:r>
              <a:rPr lang="en-US" altLang="en-US" sz="1600" dirty="0">
                <a:ea typeface="ＭＳ Ｐゴシック" panose="020B0600070205080204" pitchFamily="34" charset="-128"/>
              </a:rPr>
              <a:t>Counts up perceived “wrongs suffered”</a:t>
            </a:r>
          </a:p>
          <a:p>
            <a:pPr lvl="1">
              <a:lnSpc>
                <a:spcPct val="80000"/>
              </a:lnSpc>
            </a:pPr>
            <a:endParaRPr lang="en-US" altLang="en-US" sz="1600" dirty="0">
              <a:ea typeface="ＭＳ Ｐゴシック" panose="020B0600070205080204" pitchFamily="34" charset="-128"/>
            </a:endParaRPr>
          </a:p>
          <a:p>
            <a:pPr>
              <a:lnSpc>
                <a:spcPct val="80000"/>
              </a:lnSpc>
            </a:pPr>
            <a:r>
              <a:rPr lang="en-US" altLang="en-US" sz="1600" dirty="0">
                <a:ea typeface="ＭＳ Ｐゴシック" panose="020B0600070205080204" pitchFamily="34" charset="-128"/>
              </a:rPr>
              <a:t>We Are Close-hearted: 1 John 3:17</a:t>
            </a:r>
          </a:p>
          <a:p>
            <a:pPr lvl="1">
              <a:lnSpc>
                <a:spcPct val="80000"/>
              </a:lnSpc>
            </a:pPr>
            <a:r>
              <a:rPr lang="en-US" altLang="en-US" sz="1600" dirty="0">
                <a:ea typeface="ＭＳ Ｐゴシック" panose="020B0600070205080204" pitchFamily="34" charset="-128"/>
              </a:rPr>
              <a:t>Ignores their spouse’s dissatisfaction</a:t>
            </a:r>
          </a:p>
          <a:p>
            <a:pPr lvl="1">
              <a:lnSpc>
                <a:spcPct val="80000"/>
              </a:lnSpc>
            </a:pPr>
            <a:r>
              <a:rPr lang="en-US" altLang="en-US" sz="1600" dirty="0">
                <a:ea typeface="ＭＳ Ｐゴシック" panose="020B0600070205080204" pitchFamily="34" charset="-128"/>
              </a:rPr>
              <a:t>Unaware of the severe wounds their spouse faces</a:t>
            </a:r>
          </a:p>
          <a:p>
            <a:pPr lvl="1">
              <a:lnSpc>
                <a:spcPct val="80000"/>
              </a:lnSpc>
            </a:pPr>
            <a:r>
              <a:rPr lang="en-US" altLang="en-US" sz="1600" dirty="0">
                <a:ea typeface="ＭＳ Ｐゴシック" panose="020B0600070205080204" pitchFamily="34" charset="-128"/>
              </a:rPr>
              <a:t>Copes with the difficult dynamic instead of improving it</a:t>
            </a:r>
          </a:p>
          <a:p>
            <a:pPr lvl="1">
              <a:lnSpc>
                <a:spcPct val="80000"/>
              </a:lnSpc>
            </a:pPr>
            <a:r>
              <a:rPr lang="en-US" altLang="en-US" sz="1600" dirty="0">
                <a:ea typeface="ＭＳ Ｐゴシック" panose="020B0600070205080204" pitchFamily="34" charset="-128"/>
              </a:rPr>
              <a:t>Continues to disappoint spouse</a:t>
            </a:r>
          </a:p>
          <a:p>
            <a:pPr>
              <a:lnSpc>
                <a:spcPct val="80000"/>
              </a:lnSpc>
            </a:pPr>
            <a:r>
              <a:rPr lang="en-US" altLang="en-US" sz="1600" dirty="0">
                <a:ea typeface="ＭＳ Ｐゴシック" panose="020B0600070205080204" pitchFamily="34" charset="-128"/>
              </a:rPr>
              <a:t>Psalm 17:7-12 In this psalm David describes his close hearted enemy. He seeks deliverance from this person.  Just imagine how difficult it is to live with someone like this!</a:t>
            </a:r>
          </a:p>
          <a:p>
            <a:pPr>
              <a:lnSpc>
                <a:spcPct val="80000"/>
              </a:lnSpc>
            </a:pPr>
            <a:endParaRPr lang="en-US" altLang="en-US" sz="1600" dirty="0">
              <a:ea typeface="ＭＳ Ｐゴシック" panose="020B0600070205080204" pitchFamily="34" charset="-128"/>
            </a:endParaRPr>
          </a:p>
          <a:p>
            <a:endParaRPr lang="en-US" sz="2000" dirty="0"/>
          </a:p>
        </p:txBody>
      </p:sp>
      <p:sp>
        <p:nvSpPr>
          <p:cNvPr id="4" name="Slide Number Placeholder 3"/>
          <p:cNvSpPr>
            <a:spLocks noGrp="1"/>
          </p:cNvSpPr>
          <p:nvPr>
            <p:ph type="sldNum" sz="quarter" idx="5"/>
          </p:nvPr>
        </p:nvSpPr>
        <p:spPr/>
        <p:txBody>
          <a:bodyPr/>
          <a:lstStyle/>
          <a:p>
            <a:fld id="{D3A87485-4449-1D4E-969B-2F9DA4B324DF}" type="slidenum">
              <a:rPr lang="en-US" smtClean="0"/>
              <a:t>10</a:t>
            </a:fld>
            <a:endParaRPr lang="en-US"/>
          </a:p>
        </p:txBody>
      </p:sp>
    </p:spTree>
    <p:extLst>
      <p:ext uri="{BB962C8B-B14F-4D97-AF65-F5344CB8AC3E}">
        <p14:creationId xmlns:p14="http://schemas.microsoft.com/office/powerpoint/2010/main" val="181163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F847667-D7E5-9340-80F6-337A547B94B2}"/>
              </a:ext>
            </a:extLst>
          </p:cNvPr>
          <p:cNvSpPr>
            <a:spLocks noGrp="1" noRot="1" noChangeAspect="1"/>
          </p:cNvSpPr>
          <p:nvPr>
            <p:ph type="sldImg"/>
          </p:nvPr>
        </p:nvSpPr>
        <p:spPr bwMode="auto">
          <a:xfrm>
            <a:off x="1039813" y="230188"/>
            <a:ext cx="4684712"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BF22052-2B1C-3D46-A716-D91D48F210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dirty="0">
              <a:ea typeface="ＭＳ Ｐゴシック" panose="020B0600070205080204" pitchFamily="34" charset="-128"/>
            </a:endParaRPr>
          </a:p>
          <a:p>
            <a:pPr eaLnBrk="1" hangingPunct="1">
              <a:buFont typeface="Arial" charset="0"/>
              <a:buChar char="•"/>
              <a:defRPr/>
            </a:pPr>
            <a:r>
              <a:rPr lang="en-US" altLang="en-US" sz="1600" dirty="0">
                <a:ea typeface="ＭＳ Ｐゴシック" panose="020B0600070205080204" pitchFamily="34" charset="-128"/>
              </a:rPr>
              <a:t>TREASURE our COMMITMENT:  Some older couples get critical and self-centered.  They yell and argue, and tear each other down.  We need to remember the verse we teach children…</a:t>
            </a:r>
            <a:r>
              <a:rPr lang="en-US" sz="1600" dirty="0"/>
              <a:t>I will give thanks to You, for I am fearfully and wonderfully made; Wonderful are Your works, And my soul knows it very well.</a:t>
            </a:r>
          </a:p>
          <a:p>
            <a:pPr lvl="1" eaLnBrk="1" hangingPunct="1">
              <a:buFont typeface="Arial" charset="0"/>
              <a:buChar char="–"/>
              <a:defRPr/>
            </a:pPr>
            <a:r>
              <a:rPr lang="en-US" sz="1600" dirty="0"/>
              <a:t>Psalms 139:14</a:t>
            </a:r>
          </a:p>
          <a:p>
            <a:pPr eaLnBrk="1" hangingPunct="1">
              <a:spcBef>
                <a:spcPct val="0"/>
              </a:spcBef>
            </a:pPr>
            <a:endParaRPr lang="en-US" altLang="en-US" sz="1600" dirty="0">
              <a:ea typeface="ＭＳ Ｐゴシック" panose="020B0600070205080204" pitchFamily="34" charset="-128"/>
            </a:endParaRPr>
          </a:p>
          <a:p>
            <a:pPr eaLnBrk="1" hangingPunct="1">
              <a:spcBef>
                <a:spcPct val="0"/>
              </a:spcBef>
            </a:pPr>
            <a:r>
              <a:rPr lang="en-US" altLang="en-US" sz="1600" dirty="0">
                <a:ea typeface="ＭＳ Ｐゴシック" panose="020B0600070205080204" pitchFamily="34" charset="-128"/>
              </a:rPr>
              <a:t>Point: YOU are fearfully and wonderfully made.  YOU are God’s special creation.  My soul knows that YOU are precious and gifted…. You are a blessing in my life, and I’m not going to take YOU for granted.</a:t>
            </a:r>
          </a:p>
          <a:p>
            <a:pPr eaLnBrk="1" hangingPunct="1">
              <a:spcBef>
                <a:spcPct val="0"/>
              </a:spcBef>
            </a:pPr>
            <a:endParaRPr lang="en-US" altLang="en-US" sz="1600" dirty="0">
              <a:ea typeface="ＭＳ Ｐゴシック" panose="020B0600070205080204" pitchFamily="34" charset="-128"/>
            </a:endParaRPr>
          </a:p>
          <a:p>
            <a:pPr eaLnBrk="1" hangingPunct="1">
              <a:spcBef>
                <a:spcPct val="0"/>
              </a:spcBef>
            </a:pPr>
            <a:endParaRPr lang="en-US" altLang="en-US" sz="1600" dirty="0">
              <a:ea typeface="ＭＳ Ｐゴシック" panose="020B0600070205080204" pitchFamily="34" charset="-128"/>
            </a:endParaRPr>
          </a:p>
          <a:p>
            <a:r>
              <a:rPr lang="en-US" altLang="en-US" sz="1600" dirty="0">
                <a:ea typeface="ＭＳ Ｐゴシック" panose="020B0600070205080204" pitchFamily="34" charset="-128"/>
              </a:rPr>
              <a:t>TOGETHER WE CAN ADAPT:  We’ve got a race to run, and no matter what distraction or obstacles arise.  We will keep our eyes fixed on Jesus.  Our marriage doesn’t depend on our house, our kids, our finances, our vacations, our love life, our jobs… Our marriage depends on FAITH with GOD. </a:t>
            </a:r>
          </a:p>
          <a:p>
            <a:endParaRPr lang="en-US" sz="1800" dirty="0">
              <a:ea typeface="ＭＳ Ｐゴシック" panose="020B0600070205080204" pitchFamily="34" charset="-128"/>
            </a:endParaRPr>
          </a:p>
          <a:p>
            <a:r>
              <a:rPr lang="en-US" sz="1800" dirty="0"/>
              <a:t>Bring Kindness &amp; Adaptability To Each Season of Life.</a:t>
            </a:r>
          </a:p>
          <a:p>
            <a:pPr lvl="1"/>
            <a:r>
              <a:rPr lang="en-US" sz="1800" dirty="0"/>
              <a:t>House Divided Against Itself. // Bite &amp; Devour One Another</a:t>
            </a:r>
            <a:endParaRPr lang="en-US" altLang="en-US" sz="1800" dirty="0">
              <a:ea typeface="ＭＳ Ｐゴシック" panose="020B0600070205080204" pitchFamily="34" charset="-128"/>
            </a:endParaRPr>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r>
              <a:rPr lang="en-US" sz="1800" dirty="0"/>
              <a:t>TO SERVE TOGETHER:  </a:t>
            </a:r>
            <a:r>
              <a:rPr lang="en-US" altLang="en-US" sz="1800" dirty="0">
                <a:ea typeface="ＭＳ Ｐゴシック" panose="020B0600070205080204" pitchFamily="34" charset="-128"/>
              </a:rPr>
              <a:t>Fascinating that the majority of the apostles were married:  1 Corinthians 9:5. “ Do we not have a right to take along a believing wife, even as the rest of the apostles and the brothers of the Lord and Cephas?”</a:t>
            </a:r>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r>
              <a:rPr lang="en-US" altLang="en-US" sz="1800" dirty="0">
                <a:ea typeface="ＭＳ Ｐゴシック" panose="020B0600070205080204" pitchFamily="34" charset="-128"/>
              </a:rPr>
              <a:t> I love reflecting on it because that must have been challenging. But I imagine the apostles were wonderful husbands.  They didn’t make a lot of money, and they must have been very busy – But with all of Christ’s guidance and wisdom – they must have been great husbands.  And their wives must surely have been blessed to run the race with them.</a:t>
            </a:r>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r>
              <a:rPr lang="en-US" altLang="en-US" sz="1800" dirty="0">
                <a:ea typeface="ＭＳ Ｐゴシック" panose="020B0600070205080204" pitchFamily="34" charset="-128"/>
              </a:rPr>
              <a:t>Ruth 1:16   But Ruth said, "Do not urge me to leave you or turn back from following you; for where you go, I will go, and where you lodge, I will lodge. Your people shall be my people, and your God, my God.</a:t>
            </a:r>
          </a:p>
          <a:p>
            <a:endParaRPr lang="en-US" sz="1800" dirty="0"/>
          </a:p>
          <a:p>
            <a:pPr marL="356616" marR="0" lvl="1" indent="0" algn="l" defTabSz="713232" rtl="0" eaLnBrk="1" fontAlgn="auto" latinLnBrk="0" hangingPunct="1">
              <a:lnSpc>
                <a:spcPct val="100000"/>
              </a:lnSpc>
              <a:spcBef>
                <a:spcPts val="0"/>
              </a:spcBef>
              <a:spcAft>
                <a:spcPts val="0"/>
              </a:spcAft>
              <a:buClrTx/>
              <a:buSzTx/>
              <a:buFontTx/>
              <a:buNone/>
              <a:tabLst/>
              <a:defRPr/>
            </a:pPr>
            <a:r>
              <a:rPr lang="en-US" sz="1800" dirty="0"/>
              <a:t>Aquila &amp; Pricilla (Hospitality, Study, Service) Like Caleb: Take On New Challenges for God’s Glory</a:t>
            </a:r>
          </a:p>
          <a:p>
            <a:pPr marL="356616" marR="0" lvl="1"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REWARD:  I know whom I have believed…</a:t>
            </a:r>
          </a:p>
          <a:p>
            <a:pPr lvl="1"/>
            <a:endParaRPr lang="en-US" sz="1800" dirty="0"/>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endParaRPr lang="en-US" altLang="en-US" sz="1800" dirty="0">
              <a:ea typeface="ＭＳ Ｐゴシック" panose="020B0600070205080204" pitchFamily="34" charset="-128"/>
            </a:endParaRPr>
          </a:p>
          <a:p>
            <a:pPr eaLnBrk="1" hangingPunct="1">
              <a:spcBef>
                <a:spcPct val="0"/>
              </a:spcBef>
            </a:pPr>
            <a:endParaRPr lang="en-US" altLang="en-US" sz="1800" dirty="0">
              <a:ea typeface="ＭＳ Ｐゴシック" panose="020B0600070205080204" pitchFamily="34" charset="-128"/>
            </a:endParaRPr>
          </a:p>
        </p:txBody>
      </p:sp>
      <p:sp>
        <p:nvSpPr>
          <p:cNvPr id="21508" name="Slide Number Placeholder 3">
            <a:extLst>
              <a:ext uri="{FF2B5EF4-FFF2-40B4-BE49-F238E27FC236}">
                <a16:creationId xmlns:a16="http://schemas.microsoft.com/office/drawing/2014/main" id="{E9E45CD9-4C62-3B43-8A9A-06086865D5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6E549B0-41A3-4743-BBBF-3EF273AE20B6}" type="slidenum">
              <a:rPr lang="en-US" altLang="en-US" sz="1200"/>
              <a:pPr eaLnBrk="1" hangingPunct="1"/>
              <a:t>11</a:t>
            </a:fld>
            <a:endParaRPr lang="en-US" altLang="en-US" sz="1200"/>
          </a:p>
        </p:txBody>
      </p:sp>
    </p:spTree>
    <p:extLst>
      <p:ext uri="{BB962C8B-B14F-4D97-AF65-F5344CB8AC3E}">
        <p14:creationId xmlns:p14="http://schemas.microsoft.com/office/powerpoint/2010/main" val="170094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1800" dirty="0"/>
              <a:t>Friends…this is a marriage that works.  </a:t>
            </a:r>
          </a:p>
          <a:p>
            <a:endParaRPr lang="en-US" sz="1800" dirty="0"/>
          </a:p>
          <a:p>
            <a:r>
              <a:rPr lang="en-US" sz="1800" dirty="0"/>
              <a:t>Working FROM Gods plan and working ON the things we can change within ourselves….</a:t>
            </a:r>
          </a:p>
          <a:p>
            <a:endParaRPr lang="en-US" sz="1800" dirty="0"/>
          </a:p>
          <a:p>
            <a:r>
              <a:rPr lang="en-US" sz="1800" dirty="0"/>
              <a:t>Please, realize how much WORK, Jesus has put into saving His Bride.</a:t>
            </a:r>
          </a:p>
          <a:p>
            <a:endParaRPr lang="en-US" sz="1800" dirty="0"/>
          </a:p>
          <a:p>
            <a:r>
              <a:rPr lang="en-US" sz="1800" dirty="0"/>
              <a:t>Jesus left heaven’s glory to pursue us.</a:t>
            </a:r>
          </a:p>
          <a:p>
            <a:r>
              <a:rPr lang="en-US" sz="1800" dirty="0"/>
              <a:t>Jesus brought wisdom and care to our problems and hurts.</a:t>
            </a:r>
          </a:p>
          <a:p>
            <a:r>
              <a:rPr lang="en-US" sz="1800" dirty="0"/>
              <a:t>Jesus suffered and died to rescue us.</a:t>
            </a:r>
          </a:p>
          <a:p>
            <a:r>
              <a:rPr lang="en-US" sz="1800" dirty="0"/>
              <a:t>Jesus rose from the dead to give us HOPE.</a:t>
            </a:r>
          </a:p>
          <a:p>
            <a:endParaRPr lang="en-US" sz="1800" dirty="0"/>
          </a:p>
          <a:p>
            <a:r>
              <a:rPr lang="en-US" sz="1800" dirty="0"/>
              <a:t>He loves us and wants us to choose to FOLLOW HIS LEAD.  We could never have a better LEADER in our LIFE.  </a:t>
            </a:r>
          </a:p>
        </p:txBody>
      </p:sp>
      <p:sp>
        <p:nvSpPr>
          <p:cNvPr id="4" name="Slide Number Placeholder 3"/>
          <p:cNvSpPr>
            <a:spLocks noGrp="1"/>
          </p:cNvSpPr>
          <p:nvPr>
            <p:ph type="sldNum" sz="quarter" idx="5"/>
          </p:nvPr>
        </p:nvSpPr>
        <p:spPr/>
        <p:txBody>
          <a:bodyPr/>
          <a:lstStyle/>
          <a:p>
            <a:fld id="{D3A87485-4449-1D4E-969B-2F9DA4B324DF}" type="slidenum">
              <a:rPr lang="en-US" smtClean="0"/>
              <a:t>12</a:t>
            </a:fld>
            <a:endParaRPr lang="en-US"/>
          </a:p>
        </p:txBody>
      </p:sp>
    </p:spTree>
    <p:extLst>
      <p:ext uri="{BB962C8B-B14F-4D97-AF65-F5344CB8AC3E}">
        <p14:creationId xmlns:p14="http://schemas.microsoft.com/office/powerpoint/2010/main" val="3865079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1800" dirty="0"/>
              <a:t>Moving Towards God… You may need to take that step today – repenting of sin, asking for the help of your church family… </a:t>
            </a:r>
          </a:p>
          <a:p>
            <a:endParaRPr lang="en-US" sz="1800" dirty="0"/>
          </a:p>
          <a:p>
            <a:r>
              <a:rPr lang="en-US" sz="1800" dirty="0"/>
              <a:t>We are here to help you in this journey…</a:t>
            </a:r>
          </a:p>
          <a:p>
            <a:endParaRPr lang="en-US" sz="1800" dirty="0"/>
          </a:p>
          <a:p>
            <a:r>
              <a:rPr lang="en-US" sz="1800" dirty="0"/>
              <a:t>Christ has died for us to take away our sins. He’s inviting you to walk with Him…</a:t>
            </a:r>
          </a:p>
        </p:txBody>
      </p:sp>
      <p:sp>
        <p:nvSpPr>
          <p:cNvPr id="4" name="Slide Number Placeholder 3"/>
          <p:cNvSpPr>
            <a:spLocks noGrp="1"/>
          </p:cNvSpPr>
          <p:nvPr>
            <p:ph type="sldNum" sz="quarter" idx="5"/>
          </p:nvPr>
        </p:nvSpPr>
        <p:spPr/>
        <p:txBody>
          <a:bodyPr/>
          <a:lstStyle/>
          <a:p>
            <a:fld id="{D3A87485-4449-1D4E-969B-2F9DA4B324DF}" type="slidenum">
              <a:rPr lang="en-US" smtClean="0"/>
              <a:t>13</a:t>
            </a:fld>
            <a:endParaRPr lang="en-US"/>
          </a:p>
        </p:txBody>
      </p:sp>
    </p:spTree>
    <p:extLst>
      <p:ext uri="{BB962C8B-B14F-4D97-AF65-F5344CB8AC3E}">
        <p14:creationId xmlns:p14="http://schemas.microsoft.com/office/powerpoint/2010/main" val="1414941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I know this is super familiar to many of you – but there is a generation here who haven’t seen this before or haven’t seen it in a long time, so it needs to be explained…</a:t>
            </a:r>
          </a:p>
        </p:txBody>
      </p:sp>
      <p:sp>
        <p:nvSpPr>
          <p:cNvPr id="4" name="Slide Number Placeholder 3"/>
          <p:cNvSpPr>
            <a:spLocks noGrp="1"/>
          </p:cNvSpPr>
          <p:nvPr>
            <p:ph type="sldNum" sz="quarter" idx="5"/>
          </p:nvPr>
        </p:nvSpPr>
        <p:spPr/>
        <p:txBody>
          <a:bodyPr/>
          <a:lstStyle/>
          <a:p>
            <a:fld id="{D3A87485-4449-1D4E-969B-2F9DA4B324DF}" type="slidenum">
              <a:rPr lang="en-US" smtClean="0"/>
              <a:t>2</a:t>
            </a:fld>
            <a:endParaRPr lang="en-US"/>
          </a:p>
        </p:txBody>
      </p:sp>
    </p:spTree>
    <p:extLst>
      <p:ext uri="{BB962C8B-B14F-4D97-AF65-F5344CB8AC3E}">
        <p14:creationId xmlns:p14="http://schemas.microsoft.com/office/powerpoint/2010/main" val="146640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This morning we will just cover the first two…</a:t>
            </a:r>
          </a:p>
        </p:txBody>
      </p:sp>
      <p:sp>
        <p:nvSpPr>
          <p:cNvPr id="4" name="Slide Number Placeholder 3"/>
          <p:cNvSpPr>
            <a:spLocks noGrp="1"/>
          </p:cNvSpPr>
          <p:nvPr>
            <p:ph type="sldNum" sz="quarter" idx="5"/>
          </p:nvPr>
        </p:nvSpPr>
        <p:spPr/>
        <p:txBody>
          <a:bodyPr/>
          <a:lstStyle/>
          <a:p>
            <a:fld id="{D3A87485-4449-1D4E-969B-2F9DA4B324DF}" type="slidenum">
              <a:rPr lang="en-US" smtClean="0"/>
              <a:t>3</a:t>
            </a:fld>
            <a:endParaRPr lang="en-US"/>
          </a:p>
        </p:txBody>
      </p:sp>
    </p:spTree>
    <p:extLst>
      <p:ext uri="{BB962C8B-B14F-4D97-AF65-F5344CB8AC3E}">
        <p14:creationId xmlns:p14="http://schemas.microsoft.com/office/powerpoint/2010/main" val="296719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Loving Leadership:</a:t>
            </a:r>
          </a:p>
          <a:p>
            <a:pPr lvl="1"/>
            <a:r>
              <a:rPr lang="en-US" sz="2000" dirty="0"/>
              <a:t>He is a Servant, Not A Dictator.</a:t>
            </a:r>
          </a:p>
          <a:p>
            <a:pPr lvl="1"/>
            <a:r>
              <a:rPr lang="en-US" sz="2000" dirty="0"/>
              <a:t>He is a Decision Maker, Not A Lone Wolf</a:t>
            </a:r>
          </a:p>
          <a:p>
            <a:pPr lvl="1"/>
            <a:r>
              <a:rPr lang="en-US" sz="2000" dirty="0"/>
              <a:t>Esther’s Input Was Welcome In the Eyes of the King! (Even when he may have felt interrupted.)</a:t>
            </a:r>
          </a:p>
          <a:p>
            <a:pPr lvl="1"/>
            <a:r>
              <a:rPr lang="en-US" sz="2000" dirty="0"/>
              <a:t>Abraham &amp; Sarah, </a:t>
            </a:r>
          </a:p>
          <a:p>
            <a:endParaRPr lang="en-US" sz="2000" dirty="0"/>
          </a:p>
          <a:p>
            <a:endParaRPr lang="en-US" sz="20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2000" dirty="0"/>
              <a:t>Sanctification: A Mission That Impacts Every Aspect of His Life</a:t>
            </a:r>
          </a:p>
          <a:p>
            <a:pPr lvl="1"/>
            <a:r>
              <a:rPr lang="en-US" sz="2000" dirty="0"/>
              <a:t>In Fostering Beauty</a:t>
            </a:r>
          </a:p>
          <a:p>
            <a:pPr lvl="1"/>
            <a:r>
              <a:rPr lang="en-US" sz="2000" dirty="0"/>
              <a:t>In Sacrifice</a:t>
            </a:r>
          </a:p>
          <a:p>
            <a:pPr lvl="1"/>
            <a:r>
              <a:rPr lang="en-US" sz="2000" dirty="0"/>
              <a:t>In Nourishment</a:t>
            </a:r>
          </a:p>
          <a:p>
            <a:pPr lvl="1"/>
            <a:r>
              <a:rPr lang="en-US" sz="2000" dirty="0"/>
              <a:t>In Cherishing</a:t>
            </a:r>
          </a:p>
          <a:p>
            <a:endParaRPr lang="en-US" sz="2000" dirty="0"/>
          </a:p>
        </p:txBody>
      </p:sp>
      <p:sp>
        <p:nvSpPr>
          <p:cNvPr id="4" name="Slide Number Placeholder 3"/>
          <p:cNvSpPr>
            <a:spLocks noGrp="1"/>
          </p:cNvSpPr>
          <p:nvPr>
            <p:ph type="sldNum" sz="quarter" idx="5"/>
          </p:nvPr>
        </p:nvSpPr>
        <p:spPr/>
        <p:txBody>
          <a:bodyPr/>
          <a:lstStyle/>
          <a:p>
            <a:fld id="{D3A87485-4449-1D4E-969B-2F9DA4B324DF}" type="slidenum">
              <a:rPr lang="en-US" smtClean="0"/>
              <a:t>4</a:t>
            </a:fld>
            <a:endParaRPr lang="en-US"/>
          </a:p>
        </p:txBody>
      </p:sp>
    </p:spTree>
    <p:extLst>
      <p:ext uri="{BB962C8B-B14F-4D97-AF65-F5344CB8AC3E}">
        <p14:creationId xmlns:p14="http://schemas.microsoft.com/office/powerpoint/2010/main" val="207327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1600" b="1" dirty="0">
                <a:solidFill>
                  <a:srgbClr val="0070C0"/>
                </a:solidFill>
                <a:latin typeface="+mn-lt"/>
              </a:rPr>
              <a:t>I Will Learn New Skills &amp; Work To Improve </a:t>
            </a:r>
            <a:br>
              <a:rPr lang="en-US" sz="1600" b="1" dirty="0">
                <a:solidFill>
                  <a:srgbClr val="0070C0"/>
                </a:solidFill>
                <a:latin typeface="+mn-lt"/>
              </a:rPr>
            </a:br>
            <a:r>
              <a:rPr lang="en-US" sz="1600" b="1" dirty="0">
                <a:solidFill>
                  <a:srgbClr val="0070C0"/>
                </a:solidFill>
                <a:latin typeface="+mn-lt"/>
              </a:rPr>
              <a:t>(Ephesians 5 &amp; Colossians 3)</a:t>
            </a:r>
          </a:p>
          <a:p>
            <a:endParaRPr lang="en-US" sz="1600" b="1" dirty="0">
              <a:solidFill>
                <a:srgbClr val="0070C0"/>
              </a:solidFill>
              <a:latin typeface="+mn-lt"/>
            </a:endParaRPr>
          </a:p>
          <a:p>
            <a:r>
              <a:rPr lang="en-US" sz="1600" dirty="0"/>
              <a:t>We don’t improve our marriage by spending our energy “fixing” the other person.  We improve our marriage by being more of who God calls us to be.</a:t>
            </a:r>
          </a:p>
          <a:p>
            <a:endParaRPr lang="en-US" sz="1600" dirty="0"/>
          </a:p>
          <a:p>
            <a:r>
              <a:rPr lang="en-US" sz="1600" dirty="0"/>
              <a:t>Our big idea, was I’m going to read this passage and focus on what God is asking of ME – and give my energy and effort to growing in these qualities…</a:t>
            </a:r>
          </a:p>
          <a:p>
            <a:pPr marL="285750" indent="-285750">
              <a:buFont typeface="Arial" panose="020B0604020202020204" pitchFamily="34" charset="0"/>
              <a:buChar char="•"/>
            </a:pPr>
            <a:r>
              <a:rPr lang="en-US" sz="1600" dirty="0"/>
              <a:t>Thoughtfulness, Nourishing, Cherishing.</a:t>
            </a:r>
          </a:p>
          <a:p>
            <a:pPr marL="285750" indent="-285750">
              <a:buFont typeface="Arial" panose="020B0604020202020204" pitchFamily="34" charset="0"/>
              <a:buChar char="•"/>
            </a:pPr>
            <a:r>
              <a:rPr lang="en-US" sz="1600" dirty="0"/>
              <a:t>Cooperation, Support, Unity, Respect</a:t>
            </a:r>
          </a:p>
          <a:p>
            <a:endParaRPr lang="en-US" sz="1600" dirty="0"/>
          </a:p>
          <a:p>
            <a:endParaRPr lang="en-US" sz="1600" dirty="0"/>
          </a:p>
          <a:p>
            <a:r>
              <a:rPr lang="en-US" sz="1600" dirty="0"/>
              <a:t> - - - God’s Design &amp; God’s Instructions give our marriage an excellent foundation…but what will we do when conflict comes, when hard times test us?  That’s what we will consider today….</a:t>
            </a:r>
          </a:p>
        </p:txBody>
      </p:sp>
      <p:sp>
        <p:nvSpPr>
          <p:cNvPr id="4" name="Slide Number Placeholder 3"/>
          <p:cNvSpPr>
            <a:spLocks noGrp="1"/>
          </p:cNvSpPr>
          <p:nvPr>
            <p:ph type="sldNum" sz="quarter" idx="5"/>
          </p:nvPr>
        </p:nvSpPr>
        <p:spPr/>
        <p:txBody>
          <a:bodyPr/>
          <a:lstStyle/>
          <a:p>
            <a:fld id="{D3A87485-4449-1D4E-969B-2F9DA4B324DF}" type="slidenum">
              <a:rPr lang="en-US" smtClean="0"/>
              <a:t>5</a:t>
            </a:fld>
            <a:endParaRPr lang="en-US"/>
          </a:p>
        </p:txBody>
      </p:sp>
    </p:spTree>
    <p:extLst>
      <p:ext uri="{BB962C8B-B14F-4D97-AF65-F5344CB8AC3E}">
        <p14:creationId xmlns:p14="http://schemas.microsoft.com/office/powerpoint/2010/main" val="1551458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David &amp; Michal – Here’s a sad story of a couple that started out caring about one another – and who worked through some really terrible events…but they end up becoming bitter…</a:t>
            </a:r>
          </a:p>
          <a:p>
            <a:endParaRPr lang="en-US" sz="2000" dirty="0"/>
          </a:p>
          <a:p>
            <a:r>
              <a:rPr lang="en-US" sz="2000" dirty="0"/>
              <a:t>The Bible shows us the highs and lows of many couples, so that we can learn from them – so we can genuinely see ourselves in their bad choices – and we can turn it around!</a:t>
            </a:r>
          </a:p>
        </p:txBody>
      </p:sp>
      <p:sp>
        <p:nvSpPr>
          <p:cNvPr id="4" name="Slide Number Placeholder 3"/>
          <p:cNvSpPr>
            <a:spLocks noGrp="1"/>
          </p:cNvSpPr>
          <p:nvPr>
            <p:ph type="sldNum" sz="quarter" idx="5"/>
          </p:nvPr>
        </p:nvSpPr>
        <p:spPr/>
        <p:txBody>
          <a:bodyPr/>
          <a:lstStyle/>
          <a:p>
            <a:fld id="{D3A87485-4449-1D4E-969B-2F9DA4B324DF}" type="slidenum">
              <a:rPr lang="en-US" smtClean="0"/>
              <a:t>6</a:t>
            </a:fld>
            <a:endParaRPr lang="en-US"/>
          </a:p>
        </p:txBody>
      </p:sp>
    </p:spTree>
    <p:extLst>
      <p:ext uri="{BB962C8B-B14F-4D97-AF65-F5344CB8AC3E}">
        <p14:creationId xmlns:p14="http://schemas.microsoft.com/office/powerpoint/2010/main" val="328860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2000" dirty="0"/>
              <a:t>He shows us the best and the worst.  Men and women of faith &amp; Men and women of cruelty and evil.  We can learn from all of these.</a:t>
            </a:r>
          </a:p>
          <a:p>
            <a:endParaRPr lang="en-US" sz="2000" dirty="0"/>
          </a:p>
          <a:p>
            <a:r>
              <a:rPr lang="en-US" sz="2000" dirty="0"/>
              <a:t>* And in addition to the marriage conflicts we read about, there are principles of unity within the local church, that also create unity and peace in our homes.</a:t>
            </a:r>
          </a:p>
          <a:p>
            <a:endParaRPr lang="en-US" sz="2000" dirty="0"/>
          </a:p>
          <a:p>
            <a:endParaRPr lang="en-US" sz="2000" dirty="0"/>
          </a:p>
          <a:p>
            <a:r>
              <a:rPr lang="en-US" sz="2000" dirty="0"/>
              <a:t>But some are about bigger issues, more important topics, and we seem to see them so differently – that we just can’t get on the same page.</a:t>
            </a:r>
          </a:p>
          <a:p>
            <a:endParaRPr lang="en-US" sz="20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2000" dirty="0"/>
              <a:t>Other things really hurt – we have very strong emotional responses of Anger or Sadness</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20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2000" dirty="0"/>
              <a:t>More things are hard when there is outside pressure.  Time pressure to make a choice quickly, Financial pressure to work within limitations, Pressure from family or friends to consider their opinions or feelings, --- All of these extra factors make reaching a conclusion harder than other things.</a:t>
            </a:r>
          </a:p>
          <a:p>
            <a:endParaRPr lang="en-US" sz="2000" dirty="0"/>
          </a:p>
        </p:txBody>
      </p:sp>
      <p:sp>
        <p:nvSpPr>
          <p:cNvPr id="4" name="Slide Number Placeholder 3"/>
          <p:cNvSpPr>
            <a:spLocks noGrp="1"/>
          </p:cNvSpPr>
          <p:nvPr>
            <p:ph type="sldNum" sz="quarter" idx="5"/>
          </p:nvPr>
        </p:nvSpPr>
        <p:spPr/>
        <p:txBody>
          <a:bodyPr/>
          <a:lstStyle/>
          <a:p>
            <a:fld id="{D3A87485-4449-1D4E-969B-2F9DA4B324DF}" type="slidenum">
              <a:rPr lang="en-US" smtClean="0"/>
              <a:t>7</a:t>
            </a:fld>
            <a:endParaRPr lang="en-US"/>
          </a:p>
        </p:txBody>
      </p:sp>
    </p:spTree>
    <p:extLst>
      <p:ext uri="{BB962C8B-B14F-4D97-AF65-F5344CB8AC3E}">
        <p14:creationId xmlns:p14="http://schemas.microsoft.com/office/powerpoint/2010/main" val="2322798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30188"/>
            <a:ext cx="4684712" cy="2927350"/>
          </a:xfrm>
        </p:spPr>
      </p:sp>
      <p:sp>
        <p:nvSpPr>
          <p:cNvPr id="3" name="Notes Placeholder 2"/>
          <p:cNvSpPr>
            <a:spLocks noGrp="1"/>
          </p:cNvSpPr>
          <p:nvPr>
            <p:ph type="body" idx="1"/>
          </p:nvPr>
        </p:nvSpPr>
        <p:spPr/>
        <p:txBody>
          <a:bodyPr/>
          <a:lstStyle/>
          <a:p>
            <a:r>
              <a:rPr lang="en-US" sz="1800" dirty="0"/>
              <a:t>Some conflicts – we compromise.  Some conflicts we yield and move on.</a:t>
            </a:r>
          </a:p>
          <a:p>
            <a:endParaRPr lang="en-US" sz="1800" dirty="0"/>
          </a:p>
          <a:p>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SEEK the LORDS WILL:  Ungodly &amp; Unhealthy Options Are Eliminated.</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WE EXPRESS…not enough to simply think about it. WE also have to verbalize it.</a:t>
            </a:r>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 1 Cor 13 – Stop Keeping Score!  Genuinely ”No longer seek to collect the debt.”</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Speak Truth in Love… We Consider Both Feelings &amp; Facts, But Facts Maintain Priority. )</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800" dirty="0"/>
              <a:t>Anger: </a:t>
            </a:r>
            <a:r>
              <a:rPr lang="en-US" sz="1800" dirty="0" err="1"/>
              <a:t>Inflamatory</a:t>
            </a:r>
            <a:r>
              <a:rPr lang="en-US" sz="1800" dirty="0"/>
              <a:t>…</a:t>
            </a:r>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713232" rtl="0" eaLnBrk="1" fontAlgn="auto" latinLnBrk="0" hangingPunct="1">
              <a:lnSpc>
                <a:spcPct val="100000"/>
              </a:lnSpc>
              <a:spcBef>
                <a:spcPts val="0"/>
              </a:spcBef>
              <a:spcAft>
                <a:spcPts val="0"/>
              </a:spcAft>
              <a:buClrTx/>
              <a:buSzTx/>
              <a:buFontTx/>
              <a:buNone/>
              <a:tabLst/>
              <a:defRPr/>
            </a:pPr>
            <a:endParaRPr lang="en-US" sz="1800" dirty="0"/>
          </a:p>
          <a:p>
            <a:endParaRPr lang="en-US" sz="1800" dirty="0"/>
          </a:p>
          <a:p>
            <a:endParaRPr lang="en-US" sz="1800" dirty="0"/>
          </a:p>
          <a:p>
            <a:endParaRPr lang="en-US" sz="1800" dirty="0"/>
          </a:p>
        </p:txBody>
      </p:sp>
      <p:sp>
        <p:nvSpPr>
          <p:cNvPr id="4" name="Slide Number Placeholder 3"/>
          <p:cNvSpPr>
            <a:spLocks noGrp="1"/>
          </p:cNvSpPr>
          <p:nvPr>
            <p:ph type="sldNum" sz="quarter" idx="5"/>
          </p:nvPr>
        </p:nvSpPr>
        <p:spPr/>
        <p:txBody>
          <a:bodyPr/>
          <a:lstStyle/>
          <a:p>
            <a:fld id="{D3A87485-4449-1D4E-969B-2F9DA4B324DF}" type="slidenum">
              <a:rPr lang="en-US" smtClean="0"/>
              <a:t>8</a:t>
            </a:fld>
            <a:endParaRPr lang="en-US"/>
          </a:p>
        </p:txBody>
      </p:sp>
    </p:spTree>
    <p:extLst>
      <p:ext uri="{BB962C8B-B14F-4D97-AF65-F5344CB8AC3E}">
        <p14:creationId xmlns:p14="http://schemas.microsoft.com/office/powerpoint/2010/main" val="1577234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990FFAA-699B-7446-8408-DEFE6CFB82C2}"/>
              </a:ext>
            </a:extLst>
          </p:cNvPr>
          <p:cNvSpPr>
            <a:spLocks noGrp="1" noRot="1" noChangeAspect="1"/>
          </p:cNvSpPr>
          <p:nvPr>
            <p:ph type="sldImg"/>
          </p:nvPr>
        </p:nvSpPr>
        <p:spPr bwMode="auto">
          <a:xfrm>
            <a:off x="1039813" y="230188"/>
            <a:ext cx="4684712" cy="292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92ED888-DF8F-0548-BB6F-3A741CB56F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altLang="en-US" sz="1400" dirty="0">
                <a:ea typeface="ＭＳ Ｐゴシック" panose="020B0600070205080204" pitchFamily="34" charset="-128"/>
              </a:rPr>
              <a:t>I heard a quote recently that stopped me in my tracts and that challenged me and I immediately knew I wanted to share it with you.  Mark Driscoll from Mars Hill Church in Seattle simply said this:</a:t>
            </a:r>
          </a:p>
          <a:p>
            <a:endParaRPr lang="en-US" altLang="en-US" sz="1400" dirty="0">
              <a:ea typeface="ＭＳ Ｐゴシック" panose="020B0600070205080204" pitchFamily="34" charset="-128"/>
            </a:endParaRPr>
          </a:p>
          <a:p>
            <a:r>
              <a:rPr lang="en-US" altLang="en-US" sz="1400" dirty="0">
                <a:ea typeface="ＭＳ Ｐゴシック" panose="020B0600070205080204" pitchFamily="34" charset="-128"/>
              </a:rPr>
              <a:t>Mark may be wrong about </a:t>
            </a:r>
            <a:r>
              <a:rPr lang="en-US" altLang="en-US" sz="1400" dirty="0" err="1">
                <a:ea typeface="ＭＳ Ｐゴシック" panose="020B0600070205080204" pitchFamily="34" charset="-128"/>
              </a:rPr>
              <a:t>calvanism</a:t>
            </a:r>
            <a:r>
              <a:rPr lang="en-US" altLang="en-US" sz="1400" dirty="0">
                <a:ea typeface="ＭＳ Ｐゴシック" panose="020B0600070205080204" pitchFamily="34" charset="-128"/>
              </a:rPr>
              <a:t>, but he is right about this.  He is right, and this quote says it so simply.</a:t>
            </a:r>
          </a:p>
          <a:p>
            <a:endParaRPr lang="en-US" altLang="en-US" sz="1400" dirty="0">
              <a:ea typeface="ＭＳ Ｐゴシック" panose="020B0600070205080204" pitchFamily="34" charset="-128"/>
            </a:endParaRPr>
          </a:p>
          <a:p>
            <a:pPr eaLnBrk="1" hangingPunct="1">
              <a:spcBef>
                <a:spcPct val="0"/>
              </a:spcBef>
            </a:pPr>
            <a:r>
              <a:rPr lang="en-US" altLang="en-US" sz="1400" dirty="0">
                <a:ea typeface="ＭＳ Ｐゴシック" panose="020B0600070205080204" pitchFamily="34" charset="-128"/>
              </a:rPr>
              <a:t>An amazing amount of effort goes into making the first day of your marriage magical. We try to make it a once in a lifetime celebration. From embossed invitations to the perfect clothes no detail is overlooked.</a:t>
            </a:r>
          </a:p>
          <a:p>
            <a:pPr eaLnBrk="1" hangingPunct="1">
              <a:spcBef>
                <a:spcPct val="0"/>
              </a:spcBef>
            </a:pPr>
            <a:endParaRPr lang="en-US" altLang="en-US" sz="1400" dirty="0">
              <a:ea typeface="ＭＳ Ｐゴシック" panose="020B0600070205080204" pitchFamily="34" charset="-128"/>
            </a:endParaRPr>
          </a:p>
          <a:p>
            <a:pPr eaLnBrk="1" hangingPunct="1">
              <a:spcBef>
                <a:spcPct val="0"/>
              </a:spcBef>
            </a:pPr>
            <a:r>
              <a:rPr lang="en-US" altLang="en-US" sz="1400" dirty="0">
                <a:ea typeface="ＭＳ Ｐゴシック" panose="020B0600070205080204" pitchFamily="34" charset="-128"/>
              </a:rPr>
              <a:t>Yet – the importance of the first day of our marriage pales in comparison to the importance of the LAST day of our marriage.</a:t>
            </a:r>
          </a:p>
          <a:p>
            <a:pPr eaLnBrk="1" hangingPunct="1">
              <a:spcBef>
                <a:spcPct val="0"/>
              </a:spcBef>
            </a:pPr>
            <a:endParaRPr lang="en-US" altLang="en-US" sz="1400" dirty="0">
              <a:ea typeface="ＭＳ Ｐゴシック" panose="020B0600070205080204" pitchFamily="34" charset="-128"/>
            </a:endParaRPr>
          </a:p>
          <a:p>
            <a:pPr eaLnBrk="1" hangingPunct="1">
              <a:spcBef>
                <a:spcPct val="0"/>
              </a:spcBef>
            </a:pPr>
            <a:r>
              <a:rPr lang="en-US" altLang="en-US" sz="1400" dirty="0">
                <a:ea typeface="ＭＳ Ｐゴシック" panose="020B0600070205080204" pitchFamily="34" charset="-128"/>
              </a:rPr>
              <a:t>There are some things about that LAST day we can’t control.  We can’t pick the date.  We can’t pick the location.  We can’t pick the clothes.</a:t>
            </a:r>
          </a:p>
          <a:p>
            <a:pPr eaLnBrk="1" hangingPunct="1">
              <a:spcBef>
                <a:spcPct val="0"/>
              </a:spcBef>
            </a:pPr>
            <a:endParaRPr lang="en-US" altLang="en-US" sz="1400" dirty="0">
              <a:ea typeface="ＭＳ Ｐゴシック" panose="020B0600070205080204" pitchFamily="34" charset="-128"/>
            </a:endParaRPr>
          </a:p>
          <a:p>
            <a:pPr eaLnBrk="1" hangingPunct="1">
              <a:spcBef>
                <a:spcPct val="0"/>
              </a:spcBef>
            </a:pPr>
            <a:r>
              <a:rPr lang="en-US" altLang="en-US" sz="1400" dirty="0">
                <a:ea typeface="ＭＳ Ｐゴシック" panose="020B0600070205080204" pitchFamily="34" charset="-128"/>
              </a:rPr>
              <a:t>BUT to a very large degree we can decide if the LAST day of our marriage will be a celebration of a lifetime well-shared, or if the Last day of our marriage will be a day of defeat and divorce.</a:t>
            </a:r>
          </a:p>
          <a:p>
            <a:pPr eaLnBrk="1" hangingPunct="1">
              <a:spcBef>
                <a:spcPct val="0"/>
              </a:spcBef>
            </a:pPr>
            <a:endParaRPr lang="en-US" altLang="en-US" sz="1400" dirty="0">
              <a:ea typeface="ＭＳ Ｐゴシック" panose="020B0600070205080204" pitchFamily="34" charset="-128"/>
            </a:endParaRPr>
          </a:p>
          <a:p>
            <a:pPr eaLnBrk="1" hangingPunct="1">
              <a:spcBef>
                <a:spcPct val="0"/>
              </a:spcBef>
            </a:pPr>
            <a:r>
              <a:rPr lang="en-US" altLang="en-US" sz="1400" dirty="0">
                <a:ea typeface="ＭＳ Ｐゴシック" panose="020B0600070205080204" pitchFamily="34" charset="-128"/>
              </a:rPr>
              <a:t>THE REAL ISSUE BEING RAISED BY THIS QUESTION IS:  AM I SETTING MY MARRIAGE UP FOR A 50 or 60 YEAR RUN. OR, Am I </a:t>
            </a:r>
            <a:r>
              <a:rPr lang="en-US" altLang="en-US" sz="1400" dirty="0" err="1">
                <a:ea typeface="ＭＳ Ｐゴシック" panose="020B0600070205080204" pitchFamily="34" charset="-128"/>
              </a:rPr>
              <a:t>negelcting</a:t>
            </a:r>
            <a:r>
              <a:rPr lang="en-US" altLang="en-US" sz="1400" dirty="0">
                <a:ea typeface="ＭＳ Ｐゴシック" panose="020B0600070205080204" pitchFamily="34" charset="-128"/>
              </a:rPr>
              <a:t> my home and setting our family on a trajectory that will end in disaster?  That is a question every married couple needs to consider.</a:t>
            </a:r>
          </a:p>
          <a:p>
            <a:pPr eaLnBrk="1" hangingPunct="1">
              <a:spcBef>
                <a:spcPct val="0"/>
              </a:spcBef>
            </a:pPr>
            <a:endParaRPr lang="en-US" altLang="en-US" sz="1400" dirty="0">
              <a:ea typeface="ＭＳ Ｐゴシック" panose="020B0600070205080204" pitchFamily="34" charset="-128"/>
            </a:endParaRPr>
          </a:p>
          <a:p>
            <a:pPr eaLnBrk="1" hangingPunct="1">
              <a:spcBef>
                <a:spcPct val="0"/>
              </a:spcBef>
            </a:pPr>
            <a:endParaRPr lang="en-US" altLang="en-US" sz="1400"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CF788D8-7670-9B43-921E-0565AD4566C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D22EE61-BCCB-E142-A863-8CE895D88EA0}" type="slidenum">
              <a:rPr lang="en-US" altLang="en-US" sz="1200">
                <a:latin typeface="Calibri" panose="020F0502020204030204" pitchFamily="34" charset="0"/>
              </a:rPr>
              <a:pPr eaLnBrk="1" hangingPunct="1"/>
              <a:t>9</a:t>
            </a:fld>
            <a:endParaRPr lang="en-US" altLang="en-US" sz="1200">
              <a:latin typeface="Calibri" panose="020F0502020204030204" pitchFamily="34" charset="0"/>
            </a:endParaRPr>
          </a:p>
        </p:txBody>
      </p:sp>
    </p:spTree>
    <p:extLst>
      <p:ext uri="{BB962C8B-B14F-4D97-AF65-F5344CB8AC3E}">
        <p14:creationId xmlns:p14="http://schemas.microsoft.com/office/powerpoint/2010/main" val="398303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830985-F03D-9145-A4F5-383ECCA0E2BC}" type="datetimeFigureOut">
              <a:rPr lang="en-US" smtClean="0"/>
              <a:t>7/4/20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1706565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30985-F03D-9145-A4F5-383ECCA0E2BC}" type="datetimeFigureOut">
              <a:rPr lang="en-US" smtClean="0"/>
              <a:t>7/4/20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4088625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30985-F03D-9145-A4F5-383ECCA0E2BC}" type="datetimeFigureOut">
              <a:rPr lang="en-US" smtClean="0"/>
              <a:t>7/4/20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16500471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0070C0"/>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830985-F03D-9145-A4F5-383ECCA0E2BC}" type="datetimeFigureOut">
              <a:rPr lang="en-US" smtClean="0"/>
              <a:t>7/4/20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2835592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830985-F03D-9145-A4F5-383ECCA0E2BC}" type="datetimeFigureOut">
              <a:rPr lang="en-US" smtClean="0"/>
              <a:t>7/4/20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2696275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830985-F03D-9145-A4F5-383ECCA0E2BC}" type="datetimeFigureOut">
              <a:rPr lang="en-US" smtClean="0"/>
              <a:t>7/4/20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1189934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830985-F03D-9145-A4F5-383ECCA0E2BC}" type="datetimeFigureOut">
              <a:rPr lang="en-US" smtClean="0"/>
              <a:t>7/4/20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1937115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830985-F03D-9145-A4F5-383ECCA0E2BC}" type="datetimeFigureOut">
              <a:rPr lang="en-US" smtClean="0"/>
              <a:t>7/4/20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4077513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30985-F03D-9145-A4F5-383ECCA0E2BC}" type="datetimeFigureOut">
              <a:rPr lang="en-US" smtClean="0"/>
              <a:t>7/4/20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1042026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C830985-F03D-9145-A4F5-383ECCA0E2BC}" type="datetimeFigureOut">
              <a:rPr lang="en-US" smtClean="0"/>
              <a:t>7/4/20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2957153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C830985-F03D-9145-A4F5-383ECCA0E2BC}" type="datetimeFigureOut">
              <a:rPr lang="en-US" smtClean="0"/>
              <a:t>7/4/20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7A89C-4867-3742-A5E5-88D6CF571A1E}" type="slidenum">
              <a:rPr lang="en-US" smtClean="0"/>
              <a:t>‹#›</a:t>
            </a:fld>
            <a:endParaRPr lang="en-US"/>
          </a:p>
        </p:txBody>
      </p:sp>
    </p:spTree>
    <p:extLst>
      <p:ext uri="{BB962C8B-B14F-4D97-AF65-F5344CB8AC3E}">
        <p14:creationId xmlns:p14="http://schemas.microsoft.com/office/powerpoint/2010/main" val="42228142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C830985-F03D-9145-A4F5-383ECCA0E2BC}" type="datetimeFigureOut">
              <a:rPr lang="en-US" smtClean="0"/>
              <a:t>7/4/20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2367A89C-4867-3742-A5E5-88D6CF571A1E}" type="slidenum">
              <a:rPr lang="en-US" smtClean="0"/>
              <a:t>‹#›</a:t>
            </a:fld>
            <a:endParaRPr lang="en-US"/>
          </a:p>
        </p:txBody>
      </p:sp>
    </p:spTree>
    <p:extLst>
      <p:ext uri="{BB962C8B-B14F-4D97-AF65-F5344CB8AC3E}">
        <p14:creationId xmlns:p14="http://schemas.microsoft.com/office/powerpoint/2010/main" val="3156877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958A-42A1-E240-A94B-78B620E31C77}"/>
              </a:ext>
            </a:extLst>
          </p:cNvPr>
          <p:cNvSpPr>
            <a:spLocks noGrp="1"/>
          </p:cNvSpPr>
          <p:nvPr>
            <p:ph type="ctrTitle"/>
          </p:nvPr>
        </p:nvSpPr>
        <p:spPr/>
        <p:txBody>
          <a:bodyPr/>
          <a:lstStyle/>
          <a:p>
            <a:r>
              <a:rPr lang="en-US" dirty="0"/>
              <a:t>Marriage That Works</a:t>
            </a:r>
          </a:p>
        </p:txBody>
      </p:sp>
      <p:sp>
        <p:nvSpPr>
          <p:cNvPr id="3" name="Subtitle 2">
            <a:extLst>
              <a:ext uri="{FF2B5EF4-FFF2-40B4-BE49-F238E27FC236}">
                <a16:creationId xmlns:a16="http://schemas.microsoft.com/office/drawing/2014/main" id="{7776F738-9E8C-1140-AE18-1C886AFB953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8FCFCC3-8870-8D47-8A4C-B3671204E219}"/>
              </a:ext>
            </a:extLst>
          </p:cNvPr>
          <p:cNvPicPr>
            <a:picLocks noChangeAspect="1"/>
          </p:cNvPicPr>
          <p:nvPr/>
        </p:nvPicPr>
        <p:blipFill rotWithShape="1">
          <a:blip r:embed="rId3"/>
          <a:srcRect l="4155" r="3679"/>
          <a:stretch/>
        </p:blipFill>
        <p:spPr>
          <a:xfrm>
            <a:off x="0" y="0"/>
            <a:ext cx="9161929" cy="5715541"/>
          </a:xfrm>
          <a:prstGeom prst="rect">
            <a:avLst/>
          </a:prstGeom>
        </p:spPr>
      </p:pic>
    </p:spTree>
    <p:extLst>
      <p:ext uri="{BB962C8B-B14F-4D97-AF65-F5344CB8AC3E}">
        <p14:creationId xmlns:p14="http://schemas.microsoft.com/office/powerpoint/2010/main" val="186411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970A-3BDB-4044-87D8-1FA368F13C8E}"/>
              </a:ext>
            </a:extLst>
          </p:cNvPr>
          <p:cNvSpPr>
            <a:spLocks noGrp="1"/>
          </p:cNvSpPr>
          <p:nvPr>
            <p:ph type="title"/>
          </p:nvPr>
        </p:nvSpPr>
        <p:spPr/>
        <p:txBody>
          <a:bodyPr>
            <a:normAutofit/>
          </a:bodyPr>
          <a:lstStyle/>
          <a:p>
            <a:r>
              <a:rPr lang="en-US" sz="4000" dirty="0"/>
              <a:t>Works </a:t>
            </a:r>
            <a:r>
              <a:rPr lang="en-US" sz="4000" i="1" dirty="0">
                <a:latin typeface="Times New Roman" panose="02020603050405020304" pitchFamily="18" charset="0"/>
                <a:cs typeface="Times New Roman" panose="02020603050405020304" pitchFamily="18" charset="0"/>
              </a:rPr>
              <a:t>towards</a:t>
            </a:r>
            <a:r>
              <a:rPr lang="en-US" sz="4000" dirty="0"/>
              <a:t> Finishing Together</a:t>
            </a:r>
          </a:p>
        </p:txBody>
      </p:sp>
      <p:sp>
        <p:nvSpPr>
          <p:cNvPr id="3" name="Content Placeholder 2">
            <a:extLst>
              <a:ext uri="{FF2B5EF4-FFF2-40B4-BE49-F238E27FC236}">
                <a16:creationId xmlns:a16="http://schemas.microsoft.com/office/drawing/2014/main" id="{A8DD7088-C38E-B945-9F89-2DCA199BEC55}"/>
              </a:ext>
            </a:extLst>
          </p:cNvPr>
          <p:cNvSpPr>
            <a:spLocks noGrp="1"/>
          </p:cNvSpPr>
          <p:nvPr>
            <p:ph idx="1"/>
          </p:nvPr>
        </p:nvSpPr>
        <p:spPr>
          <a:xfrm>
            <a:off x="628650" y="1408908"/>
            <a:ext cx="8058150" cy="3772692"/>
          </a:xfrm>
        </p:spPr>
        <p:txBody>
          <a:bodyPr>
            <a:normAutofit/>
          </a:bodyPr>
          <a:lstStyle/>
          <a:p>
            <a:r>
              <a:rPr lang="en-US" sz="2800" b="1" dirty="0">
                <a:solidFill>
                  <a:srgbClr val="0070C0"/>
                </a:solidFill>
              </a:rPr>
              <a:t>With Security: </a:t>
            </a:r>
            <a:r>
              <a:rPr lang="en-US" altLang="en-US" sz="2800" dirty="0">
                <a:ea typeface="ＭＳ Ｐゴシック" panose="020B0600070205080204" pitchFamily="34" charset="-128"/>
              </a:rPr>
              <a:t>Marriages need security, so God wants us to take the divorce ‘option’ off the table.</a:t>
            </a:r>
          </a:p>
          <a:p>
            <a:pPr lvl="1"/>
            <a:r>
              <a:rPr lang="en-US" altLang="en-US" sz="2400" dirty="0">
                <a:ea typeface="ＭＳ Ｐゴシック" panose="020B0600070205080204" pitchFamily="34" charset="-128"/>
              </a:rPr>
              <a:t>Malachi 2:16, Matthew 19:6</a:t>
            </a:r>
            <a:br>
              <a:rPr lang="en-US" altLang="en-US" sz="2400" dirty="0">
                <a:ea typeface="ＭＳ Ｐゴシック" panose="020B0600070205080204" pitchFamily="34" charset="-128"/>
              </a:rPr>
            </a:br>
            <a:endParaRPr lang="en-US" altLang="en-US" sz="2400" dirty="0">
              <a:ea typeface="ＭＳ Ｐゴシック" panose="020B0600070205080204" pitchFamily="34" charset="-128"/>
            </a:endParaRPr>
          </a:p>
          <a:p>
            <a:r>
              <a:rPr lang="en-US" sz="2800" b="1" dirty="0">
                <a:solidFill>
                  <a:srgbClr val="0070C0"/>
                </a:solidFill>
              </a:rPr>
              <a:t>With Tender-Hearts: </a:t>
            </a:r>
            <a:r>
              <a:rPr lang="en-US" sz="2800" dirty="0"/>
              <a:t>Marriages need hearts that respond to the counsel and needs of others. </a:t>
            </a:r>
          </a:p>
          <a:p>
            <a:pPr lvl="1"/>
            <a:r>
              <a:rPr lang="en-US" sz="2500" dirty="0"/>
              <a:t>2 Chronicles 36:13</a:t>
            </a:r>
          </a:p>
          <a:p>
            <a:pPr marL="0" indent="0">
              <a:buNone/>
            </a:pPr>
            <a:endParaRPr lang="en-US" sz="2800" dirty="0"/>
          </a:p>
          <a:p>
            <a:endParaRPr lang="en-US" sz="2800" dirty="0"/>
          </a:p>
        </p:txBody>
      </p:sp>
    </p:spTree>
    <p:extLst>
      <p:ext uri="{BB962C8B-B14F-4D97-AF65-F5344CB8AC3E}">
        <p14:creationId xmlns:p14="http://schemas.microsoft.com/office/powerpoint/2010/main" val="2441433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B68121C-CDB3-2D49-B977-BDC88B4A9424}"/>
              </a:ext>
            </a:extLst>
          </p:cNvPr>
          <p:cNvSpPr>
            <a:spLocks noGrp="1"/>
          </p:cNvSpPr>
          <p:nvPr>
            <p:ph type="title"/>
          </p:nvPr>
        </p:nvSpPr>
        <p:spPr/>
        <p:txBody>
          <a:bodyPr>
            <a:normAutofit/>
          </a:bodyPr>
          <a:lstStyle/>
          <a:p>
            <a:r>
              <a:rPr lang="en-US" sz="4000" dirty="0"/>
              <a:t>Works </a:t>
            </a:r>
            <a:r>
              <a:rPr lang="en-US" sz="4000" i="1" dirty="0">
                <a:latin typeface="Times New Roman" panose="02020603050405020304" pitchFamily="18" charset="0"/>
                <a:cs typeface="Times New Roman" panose="02020603050405020304" pitchFamily="18" charset="0"/>
              </a:rPr>
              <a:t>towards</a:t>
            </a:r>
            <a:r>
              <a:rPr lang="en-US" sz="4000" dirty="0"/>
              <a:t> Finishing Together</a:t>
            </a:r>
            <a:endParaRPr lang="en-US" altLang="en-US" sz="3600" dirty="0">
              <a:latin typeface="Arial" panose="020B0604020202020204" pitchFamily="34" charset="0"/>
              <a:ea typeface="ＭＳ Ｐゴシック" panose="020B0600070205080204" pitchFamily="34" charset="-128"/>
            </a:endParaRPr>
          </a:p>
        </p:txBody>
      </p:sp>
      <p:sp>
        <p:nvSpPr>
          <p:cNvPr id="16387" name="Content Placeholder 2">
            <a:extLst>
              <a:ext uri="{FF2B5EF4-FFF2-40B4-BE49-F238E27FC236}">
                <a16:creationId xmlns:a16="http://schemas.microsoft.com/office/drawing/2014/main" id="{02CE3218-2B48-2E43-AD01-2C2D8299C2CF}"/>
              </a:ext>
            </a:extLst>
          </p:cNvPr>
          <p:cNvSpPr>
            <a:spLocks noGrp="1"/>
          </p:cNvSpPr>
          <p:nvPr>
            <p:ph idx="1"/>
          </p:nvPr>
        </p:nvSpPr>
        <p:spPr>
          <a:xfrm>
            <a:off x="503147" y="1492250"/>
            <a:ext cx="8515350" cy="4003146"/>
          </a:xfrm>
        </p:spPr>
        <p:txBody>
          <a:bodyPr>
            <a:normAutofit/>
          </a:bodyPr>
          <a:lstStyle/>
          <a:p>
            <a:pPr eaLnBrk="1" hangingPunct="1">
              <a:lnSpc>
                <a:spcPct val="90000"/>
              </a:lnSpc>
            </a:pPr>
            <a:r>
              <a:rPr lang="en-US" altLang="en-US" sz="2800" u="sng" dirty="0">
                <a:ea typeface="ＭＳ Ｐゴシック" panose="020B0600070205080204" pitchFamily="34" charset="-128"/>
              </a:rPr>
              <a:t>Together </a:t>
            </a:r>
            <a:r>
              <a:rPr lang="en-US" altLang="en-US" sz="2800" dirty="0">
                <a:ea typeface="ＭＳ Ｐゴシック" panose="020B0600070205080204" pitchFamily="34" charset="-128"/>
              </a:rPr>
              <a:t>We Can Treasure Our Commitment</a:t>
            </a:r>
          </a:p>
          <a:p>
            <a:pPr lvl="1"/>
            <a:r>
              <a:rPr lang="en-US" altLang="en-US" sz="2400" dirty="0">
                <a:ea typeface="ＭＳ Ｐゴシック" panose="020B0600070205080204" pitchFamily="34" charset="-128"/>
              </a:rPr>
              <a:t>Soul-mates, Room-mates, or Cell-mates? (Prov. 18:22)</a:t>
            </a:r>
          </a:p>
          <a:p>
            <a:pPr eaLnBrk="1" hangingPunct="1">
              <a:lnSpc>
                <a:spcPct val="90000"/>
              </a:lnSpc>
            </a:pPr>
            <a:r>
              <a:rPr lang="en-US" altLang="en-US" sz="2800" u="sng" dirty="0">
                <a:ea typeface="ＭＳ Ｐゴシック" panose="020B0600070205080204" pitchFamily="34" charset="-128"/>
              </a:rPr>
              <a:t>Together </a:t>
            </a:r>
            <a:r>
              <a:rPr lang="en-US" altLang="en-US" sz="2800" dirty="0">
                <a:ea typeface="ＭＳ Ｐゴシック" panose="020B0600070205080204" pitchFamily="34" charset="-128"/>
              </a:rPr>
              <a:t>We Can Adapt To The Changes in Each Season.</a:t>
            </a:r>
          </a:p>
          <a:p>
            <a:pPr lvl="1" eaLnBrk="1" hangingPunct="1">
              <a:lnSpc>
                <a:spcPct val="90000"/>
              </a:lnSpc>
            </a:pPr>
            <a:r>
              <a:rPr lang="en-US" altLang="en-US" sz="2400" dirty="0">
                <a:ea typeface="ＭＳ Ｐゴシック" panose="020B0600070205080204" pitchFamily="34" charset="-128"/>
              </a:rPr>
              <a:t>Ecclesiastes 9:11-12, Hebrews 12:1-2</a:t>
            </a:r>
          </a:p>
          <a:p>
            <a:pPr eaLnBrk="1" hangingPunct="1">
              <a:lnSpc>
                <a:spcPct val="90000"/>
              </a:lnSpc>
            </a:pPr>
            <a:r>
              <a:rPr lang="en-US" altLang="en-US" sz="2800" u="sng" dirty="0">
                <a:ea typeface="ＭＳ Ｐゴシック" panose="020B0600070205080204" pitchFamily="34" charset="-128"/>
              </a:rPr>
              <a:t>Together</a:t>
            </a:r>
            <a:r>
              <a:rPr lang="en-US" altLang="en-US" sz="2800" dirty="0">
                <a:ea typeface="ＭＳ Ｐゴシック" panose="020B0600070205080204" pitchFamily="34" charset="-128"/>
              </a:rPr>
              <a:t> We Can Serve The Lord</a:t>
            </a:r>
          </a:p>
          <a:p>
            <a:pPr lvl="1" eaLnBrk="1" hangingPunct="1">
              <a:lnSpc>
                <a:spcPct val="90000"/>
              </a:lnSpc>
            </a:pPr>
            <a:r>
              <a:rPr lang="en-US" altLang="en-US" sz="2400" dirty="0">
                <a:ea typeface="ＭＳ Ｐゴシック" panose="020B0600070205080204" pitchFamily="34" charset="-128"/>
              </a:rPr>
              <a:t>The Apostles (1 Corinthians 9:5), Aquila &amp; Pricilla (Acts 18:26)</a:t>
            </a:r>
          </a:p>
          <a:p>
            <a:pPr eaLnBrk="1" hangingPunct="1">
              <a:lnSpc>
                <a:spcPct val="90000"/>
              </a:lnSpc>
            </a:pPr>
            <a:r>
              <a:rPr lang="en-US" altLang="en-US" sz="2800" u="sng" dirty="0">
                <a:ea typeface="ＭＳ Ｐゴシック" panose="020B0600070205080204" pitchFamily="34" charset="-128"/>
              </a:rPr>
              <a:t>Together</a:t>
            </a:r>
            <a:r>
              <a:rPr lang="en-US" altLang="en-US" sz="2800" dirty="0">
                <a:ea typeface="ＭＳ Ｐゴシック" panose="020B0600070205080204" pitchFamily="34" charset="-128"/>
              </a:rPr>
              <a:t> We Can Receive The Reward</a:t>
            </a:r>
          </a:p>
          <a:p>
            <a:pPr lvl="1" eaLnBrk="1" hangingPunct="1">
              <a:lnSpc>
                <a:spcPct val="90000"/>
              </a:lnSpc>
            </a:pPr>
            <a:r>
              <a:rPr lang="en-US" altLang="en-US" sz="2400" dirty="0">
                <a:ea typeface="ＭＳ Ｐゴシック" panose="020B0600070205080204" pitchFamily="34" charset="-128"/>
              </a:rPr>
              <a:t>2 Timothy 1:12</a:t>
            </a:r>
          </a:p>
        </p:txBody>
      </p:sp>
    </p:spTree>
    <p:extLst>
      <p:ext uri="{BB962C8B-B14F-4D97-AF65-F5344CB8AC3E}">
        <p14:creationId xmlns:p14="http://schemas.microsoft.com/office/powerpoint/2010/main" val="2034862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4825-D0BD-424B-8603-FA77EAC561C4}"/>
              </a:ext>
            </a:extLst>
          </p:cNvPr>
          <p:cNvSpPr>
            <a:spLocks noGrp="1"/>
          </p:cNvSpPr>
          <p:nvPr>
            <p:ph type="title"/>
          </p:nvPr>
        </p:nvSpPr>
        <p:spPr>
          <a:xfrm>
            <a:off x="628650" y="304270"/>
            <a:ext cx="7886700" cy="5235917"/>
          </a:xfrm>
        </p:spPr>
        <p:txBody>
          <a:bodyPr>
            <a:normAutofit/>
          </a:bodyPr>
          <a:lstStyle/>
          <a:p>
            <a:pPr algn="l"/>
            <a:r>
              <a:rPr lang="en-US" sz="4400" b="1" dirty="0"/>
              <a:t>        A Marriage That Works...</a:t>
            </a:r>
            <a:br>
              <a:rPr lang="en-US" dirty="0"/>
            </a:br>
            <a:br>
              <a:rPr lang="en-US" dirty="0"/>
            </a:br>
            <a:r>
              <a:rPr lang="en-US" dirty="0"/>
              <a:t>                Works </a:t>
            </a:r>
            <a:r>
              <a:rPr lang="en-US" i="1" dirty="0">
                <a:latin typeface="Times New Roman" panose="02020603050405020304" pitchFamily="18" charset="0"/>
                <a:cs typeface="Times New Roman" panose="02020603050405020304" pitchFamily="18" charset="0"/>
              </a:rPr>
              <a:t>from</a:t>
            </a:r>
            <a:r>
              <a:rPr lang="en-US" dirty="0"/>
              <a:t> God’s Design</a:t>
            </a:r>
            <a:br>
              <a:rPr lang="en-US" dirty="0"/>
            </a:br>
            <a:br>
              <a:rPr lang="en-US" sz="1800" dirty="0"/>
            </a:br>
            <a:r>
              <a:rPr lang="en-US" sz="1800" dirty="0"/>
              <a:t>                             </a:t>
            </a:r>
            <a:r>
              <a:rPr lang="en-US" dirty="0"/>
              <a:t>Works </a:t>
            </a:r>
            <a:r>
              <a:rPr lang="en-US" i="1" dirty="0">
                <a:latin typeface="Times New Roman" panose="02020603050405020304" pitchFamily="18" charset="0"/>
                <a:cs typeface="Times New Roman" panose="02020603050405020304" pitchFamily="18" charset="0"/>
              </a:rPr>
              <a:t>on</a:t>
            </a:r>
            <a:r>
              <a:rPr lang="en-US" dirty="0"/>
              <a:t> Self-Improvement</a:t>
            </a:r>
            <a:br>
              <a:rPr lang="en-US" dirty="0"/>
            </a:br>
            <a:br>
              <a:rPr lang="en-US" sz="1800" dirty="0"/>
            </a:br>
            <a:r>
              <a:rPr lang="en-US" sz="1800" dirty="0"/>
              <a:t>                             </a:t>
            </a:r>
            <a:r>
              <a:rPr lang="en-US" dirty="0"/>
              <a:t>Works </a:t>
            </a:r>
            <a:r>
              <a:rPr lang="en-US" i="1" dirty="0">
                <a:latin typeface="Times New Roman" panose="02020603050405020304" pitchFamily="18" charset="0"/>
                <a:cs typeface="Times New Roman" panose="02020603050405020304" pitchFamily="18" charset="0"/>
              </a:rPr>
              <a:t>through</a:t>
            </a:r>
            <a:r>
              <a:rPr lang="en-US" dirty="0"/>
              <a:t> Conflicts</a:t>
            </a:r>
            <a:br>
              <a:rPr lang="en-US" dirty="0"/>
            </a:br>
            <a:br>
              <a:rPr lang="en-US" sz="1800" dirty="0"/>
            </a:br>
            <a:r>
              <a:rPr lang="en-US" sz="1800" dirty="0"/>
              <a:t>                              </a:t>
            </a:r>
            <a:r>
              <a:rPr lang="en-US" dirty="0"/>
              <a:t>Works </a:t>
            </a:r>
            <a:r>
              <a:rPr lang="en-US" i="1" dirty="0">
                <a:latin typeface="Times New Roman" panose="02020603050405020304" pitchFamily="18" charset="0"/>
                <a:cs typeface="Times New Roman" panose="02020603050405020304" pitchFamily="18" charset="0"/>
              </a:rPr>
              <a:t>towards</a:t>
            </a:r>
            <a:r>
              <a:rPr lang="en-US" dirty="0"/>
              <a:t> Finishing Together</a:t>
            </a:r>
          </a:p>
        </p:txBody>
      </p:sp>
    </p:spTree>
    <p:extLst>
      <p:ext uri="{BB962C8B-B14F-4D97-AF65-F5344CB8AC3E}">
        <p14:creationId xmlns:p14="http://schemas.microsoft.com/office/powerpoint/2010/main" val="18078061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958A-42A1-E240-A94B-78B620E31C77}"/>
              </a:ext>
            </a:extLst>
          </p:cNvPr>
          <p:cNvSpPr>
            <a:spLocks noGrp="1"/>
          </p:cNvSpPr>
          <p:nvPr>
            <p:ph type="ctrTitle"/>
          </p:nvPr>
        </p:nvSpPr>
        <p:spPr/>
        <p:txBody>
          <a:bodyPr/>
          <a:lstStyle/>
          <a:p>
            <a:r>
              <a:rPr lang="en-US" dirty="0"/>
              <a:t>Marriage That Works</a:t>
            </a:r>
          </a:p>
        </p:txBody>
      </p:sp>
      <p:sp>
        <p:nvSpPr>
          <p:cNvPr id="3" name="Subtitle 2">
            <a:extLst>
              <a:ext uri="{FF2B5EF4-FFF2-40B4-BE49-F238E27FC236}">
                <a16:creationId xmlns:a16="http://schemas.microsoft.com/office/drawing/2014/main" id="{7776F738-9E8C-1140-AE18-1C886AFB953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8FCFCC3-8870-8D47-8A4C-B3671204E219}"/>
              </a:ext>
            </a:extLst>
          </p:cNvPr>
          <p:cNvPicPr>
            <a:picLocks noChangeAspect="1"/>
          </p:cNvPicPr>
          <p:nvPr/>
        </p:nvPicPr>
        <p:blipFill rotWithShape="1">
          <a:blip r:embed="rId3"/>
          <a:srcRect l="4336" r="3679"/>
          <a:stretch/>
        </p:blipFill>
        <p:spPr>
          <a:xfrm>
            <a:off x="0" y="0"/>
            <a:ext cx="9144000" cy="5715541"/>
          </a:xfrm>
          <a:prstGeom prst="rect">
            <a:avLst/>
          </a:prstGeom>
        </p:spPr>
      </p:pic>
    </p:spTree>
    <p:extLst>
      <p:ext uri="{BB962C8B-B14F-4D97-AF65-F5344CB8AC3E}">
        <p14:creationId xmlns:p14="http://schemas.microsoft.com/office/powerpoint/2010/main" val="392360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BB07-95D6-2E4C-99DD-0F020F828259}"/>
              </a:ext>
            </a:extLst>
          </p:cNvPr>
          <p:cNvSpPr>
            <a:spLocks noGrp="1"/>
          </p:cNvSpPr>
          <p:nvPr>
            <p:ph type="title"/>
          </p:nvPr>
        </p:nvSpPr>
        <p:spPr>
          <a:xfrm>
            <a:off x="628650" y="53261"/>
            <a:ext cx="7886700" cy="1104636"/>
          </a:xfrm>
        </p:spPr>
        <p:txBody>
          <a:bodyPr>
            <a:normAutofit/>
          </a:bodyPr>
          <a:lstStyle/>
          <a:p>
            <a:r>
              <a:rPr lang="en-US" sz="4000" i="1" dirty="0"/>
              <a:t>Marriage That Works</a:t>
            </a:r>
          </a:p>
        </p:txBody>
      </p:sp>
      <p:pic>
        <p:nvPicPr>
          <p:cNvPr id="5" name="Picture 4">
            <a:extLst>
              <a:ext uri="{FF2B5EF4-FFF2-40B4-BE49-F238E27FC236}">
                <a16:creationId xmlns:a16="http://schemas.microsoft.com/office/drawing/2014/main" id="{2135EF4D-DAC3-4F47-8D4E-AFE681D29CC5}"/>
              </a:ext>
            </a:extLst>
          </p:cNvPr>
          <p:cNvPicPr>
            <a:picLocks noChangeAspect="1"/>
          </p:cNvPicPr>
          <p:nvPr/>
        </p:nvPicPr>
        <p:blipFill>
          <a:blip r:embed="rId3"/>
          <a:stretch>
            <a:fillRect/>
          </a:stretch>
        </p:blipFill>
        <p:spPr>
          <a:xfrm>
            <a:off x="2196354" y="1157897"/>
            <a:ext cx="4464424" cy="4017982"/>
          </a:xfrm>
          <a:prstGeom prst="rect">
            <a:avLst/>
          </a:prstGeom>
        </p:spPr>
      </p:pic>
    </p:spTree>
    <p:extLst>
      <p:ext uri="{BB962C8B-B14F-4D97-AF65-F5344CB8AC3E}">
        <p14:creationId xmlns:p14="http://schemas.microsoft.com/office/powerpoint/2010/main" val="646350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4825-D0BD-424B-8603-FA77EAC561C4}"/>
              </a:ext>
            </a:extLst>
          </p:cNvPr>
          <p:cNvSpPr>
            <a:spLocks noGrp="1"/>
          </p:cNvSpPr>
          <p:nvPr>
            <p:ph type="title"/>
          </p:nvPr>
        </p:nvSpPr>
        <p:spPr>
          <a:xfrm>
            <a:off x="628650" y="304270"/>
            <a:ext cx="7886700" cy="5235917"/>
          </a:xfrm>
        </p:spPr>
        <p:txBody>
          <a:bodyPr>
            <a:normAutofit/>
          </a:bodyPr>
          <a:lstStyle/>
          <a:p>
            <a:pPr algn="l"/>
            <a:r>
              <a:rPr lang="en-US" sz="4400" b="1" dirty="0"/>
              <a:t>        A Marriage That Works...</a:t>
            </a:r>
            <a:br>
              <a:rPr lang="en-US" dirty="0"/>
            </a:br>
            <a:br>
              <a:rPr lang="en-US" dirty="0"/>
            </a:br>
            <a:r>
              <a:rPr lang="en-US" dirty="0">
                <a:solidFill>
                  <a:schemeClr val="accent5">
                    <a:lumMod val="75000"/>
                  </a:schemeClr>
                </a:solidFill>
              </a:rPr>
              <a:t>                Works </a:t>
            </a:r>
            <a:r>
              <a:rPr lang="en-US" i="1" dirty="0">
                <a:solidFill>
                  <a:schemeClr val="accent5">
                    <a:lumMod val="75000"/>
                  </a:schemeClr>
                </a:solidFill>
                <a:latin typeface="Times New Roman" panose="02020603050405020304" pitchFamily="18" charset="0"/>
                <a:cs typeface="Times New Roman" panose="02020603050405020304" pitchFamily="18" charset="0"/>
              </a:rPr>
              <a:t>from</a:t>
            </a:r>
            <a:r>
              <a:rPr lang="en-US" dirty="0">
                <a:solidFill>
                  <a:schemeClr val="accent5">
                    <a:lumMod val="75000"/>
                  </a:schemeClr>
                </a:solidFill>
              </a:rPr>
              <a:t> God’s Design</a:t>
            </a:r>
            <a:br>
              <a:rPr lang="en-US" dirty="0">
                <a:solidFill>
                  <a:schemeClr val="accent5">
                    <a:lumMod val="75000"/>
                  </a:schemeClr>
                </a:solidFill>
              </a:rPr>
            </a:br>
            <a:br>
              <a:rPr lang="en-US" sz="1800" dirty="0">
                <a:solidFill>
                  <a:schemeClr val="accent5">
                    <a:lumMod val="75000"/>
                  </a:schemeClr>
                </a:solidFill>
              </a:rPr>
            </a:br>
            <a:r>
              <a:rPr lang="en-US" sz="1800" dirty="0">
                <a:solidFill>
                  <a:schemeClr val="accent5">
                    <a:lumMod val="75000"/>
                  </a:schemeClr>
                </a:solidFill>
              </a:rPr>
              <a:t>                             </a:t>
            </a:r>
            <a:r>
              <a:rPr lang="en-US" dirty="0">
                <a:solidFill>
                  <a:schemeClr val="accent5">
                    <a:lumMod val="75000"/>
                  </a:schemeClr>
                </a:solidFill>
              </a:rPr>
              <a:t>Works </a:t>
            </a:r>
            <a:r>
              <a:rPr lang="en-US" i="1" dirty="0">
                <a:solidFill>
                  <a:schemeClr val="accent5">
                    <a:lumMod val="75000"/>
                  </a:schemeClr>
                </a:solidFill>
                <a:latin typeface="Times New Roman" panose="02020603050405020304" pitchFamily="18" charset="0"/>
                <a:cs typeface="Times New Roman" panose="02020603050405020304" pitchFamily="18" charset="0"/>
              </a:rPr>
              <a:t>on</a:t>
            </a:r>
            <a:r>
              <a:rPr lang="en-US" dirty="0">
                <a:solidFill>
                  <a:schemeClr val="accent5">
                    <a:lumMod val="75000"/>
                  </a:schemeClr>
                </a:solidFill>
              </a:rPr>
              <a:t> Self-Improvement</a:t>
            </a:r>
            <a:br>
              <a:rPr lang="en-US" dirty="0"/>
            </a:br>
            <a:br>
              <a:rPr lang="en-US" sz="1800" dirty="0"/>
            </a:br>
            <a:r>
              <a:rPr lang="en-US" sz="1800" dirty="0">
                <a:solidFill>
                  <a:schemeClr val="accent5">
                    <a:lumMod val="50000"/>
                  </a:schemeClr>
                </a:solidFill>
              </a:rPr>
              <a:t>                             </a:t>
            </a:r>
            <a:r>
              <a:rPr lang="en-US" dirty="0">
                <a:solidFill>
                  <a:schemeClr val="accent5">
                    <a:lumMod val="50000"/>
                  </a:schemeClr>
                </a:solidFill>
              </a:rPr>
              <a:t>Works </a:t>
            </a:r>
            <a:r>
              <a:rPr lang="en-US" i="1" dirty="0">
                <a:solidFill>
                  <a:schemeClr val="accent5">
                    <a:lumMod val="50000"/>
                  </a:schemeClr>
                </a:solidFill>
                <a:latin typeface="Times New Roman" panose="02020603050405020304" pitchFamily="18" charset="0"/>
                <a:cs typeface="Times New Roman" panose="02020603050405020304" pitchFamily="18" charset="0"/>
              </a:rPr>
              <a:t>through</a:t>
            </a:r>
            <a:r>
              <a:rPr lang="en-US" dirty="0">
                <a:solidFill>
                  <a:schemeClr val="accent5">
                    <a:lumMod val="50000"/>
                  </a:schemeClr>
                </a:solidFill>
              </a:rPr>
              <a:t> Conflicts</a:t>
            </a:r>
            <a:br>
              <a:rPr lang="en-US" dirty="0">
                <a:solidFill>
                  <a:schemeClr val="accent5">
                    <a:lumMod val="50000"/>
                  </a:schemeClr>
                </a:solidFill>
              </a:rPr>
            </a:br>
            <a:br>
              <a:rPr lang="en-US" sz="1800" dirty="0">
                <a:solidFill>
                  <a:schemeClr val="accent5">
                    <a:lumMod val="50000"/>
                  </a:schemeClr>
                </a:solidFill>
              </a:rPr>
            </a:br>
            <a:r>
              <a:rPr lang="en-US" sz="1800" dirty="0">
                <a:solidFill>
                  <a:schemeClr val="accent5">
                    <a:lumMod val="50000"/>
                  </a:schemeClr>
                </a:solidFill>
              </a:rPr>
              <a:t>                              </a:t>
            </a:r>
            <a:r>
              <a:rPr lang="en-US" dirty="0">
                <a:solidFill>
                  <a:schemeClr val="accent5">
                    <a:lumMod val="50000"/>
                  </a:schemeClr>
                </a:solidFill>
              </a:rPr>
              <a:t>Works </a:t>
            </a:r>
            <a:r>
              <a:rPr lang="en-US" i="1" dirty="0">
                <a:solidFill>
                  <a:schemeClr val="accent5">
                    <a:lumMod val="50000"/>
                  </a:schemeClr>
                </a:solidFill>
                <a:latin typeface="Times New Roman" panose="02020603050405020304" pitchFamily="18" charset="0"/>
                <a:cs typeface="Times New Roman" panose="02020603050405020304" pitchFamily="18" charset="0"/>
              </a:rPr>
              <a:t>towards</a:t>
            </a:r>
            <a:r>
              <a:rPr lang="en-US" dirty="0">
                <a:solidFill>
                  <a:schemeClr val="accent5">
                    <a:lumMod val="50000"/>
                  </a:schemeClr>
                </a:solidFill>
              </a:rPr>
              <a:t> Finishing Together</a:t>
            </a:r>
          </a:p>
        </p:txBody>
      </p:sp>
    </p:spTree>
    <p:extLst>
      <p:ext uri="{BB962C8B-B14F-4D97-AF65-F5344CB8AC3E}">
        <p14:creationId xmlns:p14="http://schemas.microsoft.com/office/powerpoint/2010/main" val="2451040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4F71-A4A8-F840-A8AC-3B82C22DCF7E}"/>
              </a:ext>
            </a:extLst>
          </p:cNvPr>
          <p:cNvSpPr>
            <a:spLocks noGrp="1"/>
          </p:cNvSpPr>
          <p:nvPr>
            <p:ph type="title"/>
          </p:nvPr>
        </p:nvSpPr>
        <p:spPr/>
        <p:txBody>
          <a:bodyPr>
            <a:normAutofit/>
          </a:bodyPr>
          <a:lstStyle/>
          <a:p>
            <a:r>
              <a:rPr lang="en-US" sz="4000" dirty="0"/>
              <a:t>Works </a:t>
            </a:r>
            <a:r>
              <a:rPr lang="en-US" sz="4000" i="1" dirty="0">
                <a:latin typeface="Times New Roman" panose="02020603050405020304" pitchFamily="18" charset="0"/>
                <a:cs typeface="Times New Roman" panose="02020603050405020304" pitchFamily="18" charset="0"/>
              </a:rPr>
              <a:t>from</a:t>
            </a:r>
            <a:r>
              <a:rPr lang="en-US" sz="4000" dirty="0"/>
              <a:t> God’s Design</a:t>
            </a:r>
            <a:endParaRPr lang="en-US" sz="4000" b="1" dirty="0"/>
          </a:p>
        </p:txBody>
      </p:sp>
      <p:sp>
        <p:nvSpPr>
          <p:cNvPr id="3" name="Content Placeholder 2">
            <a:extLst>
              <a:ext uri="{FF2B5EF4-FFF2-40B4-BE49-F238E27FC236}">
                <a16:creationId xmlns:a16="http://schemas.microsoft.com/office/drawing/2014/main" id="{B3D61DE1-5836-9845-AA84-27BAD588AB73}"/>
              </a:ext>
            </a:extLst>
          </p:cNvPr>
          <p:cNvSpPr>
            <a:spLocks noGrp="1"/>
          </p:cNvSpPr>
          <p:nvPr>
            <p:ph idx="1"/>
          </p:nvPr>
        </p:nvSpPr>
        <p:spPr>
          <a:xfrm>
            <a:off x="467288" y="1631576"/>
            <a:ext cx="8515350" cy="3922062"/>
          </a:xfrm>
        </p:spPr>
        <p:txBody>
          <a:bodyPr>
            <a:normAutofit/>
          </a:bodyPr>
          <a:lstStyle/>
          <a:p>
            <a:r>
              <a:rPr lang="en-US" sz="2800" dirty="0"/>
              <a:t>Husbands Whose </a:t>
            </a:r>
            <a:r>
              <a:rPr lang="en-US" sz="2800" b="1" dirty="0"/>
              <a:t>Model, Mission, &amp; Methods</a:t>
            </a:r>
            <a:r>
              <a:rPr lang="en-US" sz="2800" dirty="0"/>
              <a:t> Are Centered On The Loving Leadership of Christ.</a:t>
            </a:r>
            <a:endParaRPr lang="en-US" sz="2200" dirty="0"/>
          </a:p>
          <a:p>
            <a:endParaRPr lang="en-US" sz="2800" dirty="0"/>
          </a:p>
          <a:p>
            <a:r>
              <a:rPr lang="en-US" sz="2800" dirty="0"/>
              <a:t>Wives Whose Many Talents Are Used…</a:t>
            </a:r>
            <a:br>
              <a:rPr lang="en-US" sz="2800" dirty="0"/>
            </a:br>
            <a:r>
              <a:rPr lang="en-US" sz="2800" dirty="0"/>
              <a:t>	To </a:t>
            </a:r>
            <a:r>
              <a:rPr lang="en-US" sz="2800" b="1" dirty="0"/>
              <a:t>Encourage, Share, Unite, Influence &amp; Enhance</a:t>
            </a:r>
          </a:p>
          <a:p>
            <a:endParaRPr lang="en-US" sz="2800" b="1" dirty="0"/>
          </a:p>
          <a:p>
            <a:pPr marL="0" indent="0" algn="ctr">
              <a:buNone/>
            </a:pPr>
            <a:r>
              <a:rPr lang="en-US" sz="3200" b="1" i="1" dirty="0">
                <a:solidFill>
                  <a:schemeClr val="accent5">
                    <a:lumMod val="75000"/>
                  </a:schemeClr>
                </a:solidFill>
              </a:rPr>
              <a:t>Seeking To Bring Out The </a:t>
            </a:r>
            <a:br>
              <a:rPr lang="en-US" sz="3200" b="1" i="1" dirty="0">
                <a:solidFill>
                  <a:schemeClr val="accent5">
                    <a:lumMod val="75000"/>
                  </a:schemeClr>
                </a:solidFill>
              </a:rPr>
            </a:br>
            <a:r>
              <a:rPr lang="en-US" sz="3200" b="1" i="1" dirty="0">
                <a:solidFill>
                  <a:schemeClr val="accent5">
                    <a:lumMod val="75000"/>
                  </a:schemeClr>
                </a:solidFill>
              </a:rPr>
              <a:t>Best In One Another.</a:t>
            </a:r>
            <a:endParaRPr lang="en-US" sz="3200" i="1" dirty="0">
              <a:solidFill>
                <a:schemeClr val="accent5">
                  <a:lumMod val="75000"/>
                </a:schemeClr>
              </a:solidFill>
            </a:endParaRPr>
          </a:p>
        </p:txBody>
      </p:sp>
    </p:spTree>
    <p:extLst>
      <p:ext uri="{BB962C8B-B14F-4D97-AF65-F5344CB8AC3E}">
        <p14:creationId xmlns:p14="http://schemas.microsoft.com/office/powerpoint/2010/main" val="3681612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FB78-AA5A-774F-A1CF-45300CC9A502}"/>
              </a:ext>
            </a:extLst>
          </p:cNvPr>
          <p:cNvSpPr>
            <a:spLocks noGrp="1"/>
          </p:cNvSpPr>
          <p:nvPr>
            <p:ph type="title"/>
          </p:nvPr>
        </p:nvSpPr>
        <p:spPr>
          <a:xfrm>
            <a:off x="629841" y="304270"/>
            <a:ext cx="7886700" cy="1598719"/>
          </a:xfrm>
        </p:spPr>
        <p:txBody>
          <a:bodyPr>
            <a:normAutofit/>
          </a:bodyPr>
          <a:lstStyle/>
          <a:p>
            <a:pPr algn="ctr"/>
            <a:r>
              <a:rPr lang="en-US" sz="4000" dirty="0">
                <a:solidFill>
                  <a:srgbClr val="0070C0"/>
                </a:solidFill>
                <a:latin typeface="+mn-lt"/>
              </a:rPr>
              <a:t>Works</a:t>
            </a:r>
            <a:r>
              <a:rPr lang="en-US" sz="4000" dirty="0">
                <a:solidFill>
                  <a:srgbClr val="0070C0"/>
                </a:solidFill>
              </a:rPr>
              <a:t> </a:t>
            </a:r>
            <a:r>
              <a:rPr lang="en-US" sz="4000" i="1" dirty="0">
                <a:solidFill>
                  <a:srgbClr val="0070C0"/>
                </a:solidFill>
                <a:latin typeface="Times New Roman" panose="02020603050405020304" pitchFamily="18" charset="0"/>
                <a:cs typeface="Times New Roman" panose="02020603050405020304" pitchFamily="18" charset="0"/>
              </a:rPr>
              <a:t>on</a:t>
            </a:r>
            <a:r>
              <a:rPr lang="en-US" sz="4000" dirty="0">
                <a:solidFill>
                  <a:srgbClr val="0070C0"/>
                </a:solidFill>
              </a:rPr>
              <a:t> </a:t>
            </a:r>
            <a:r>
              <a:rPr lang="en-US" sz="4000" dirty="0">
                <a:solidFill>
                  <a:srgbClr val="0070C0"/>
                </a:solidFill>
                <a:latin typeface="+mn-lt"/>
              </a:rPr>
              <a:t>Self-Improvement</a:t>
            </a:r>
            <a:endParaRPr lang="en-US" sz="4000" b="1" dirty="0">
              <a:solidFill>
                <a:srgbClr val="0070C0"/>
              </a:solidFill>
              <a:latin typeface="+mn-lt"/>
            </a:endParaRPr>
          </a:p>
        </p:txBody>
      </p:sp>
      <p:sp>
        <p:nvSpPr>
          <p:cNvPr id="4" name="Text Placeholder 3">
            <a:extLst>
              <a:ext uri="{FF2B5EF4-FFF2-40B4-BE49-F238E27FC236}">
                <a16:creationId xmlns:a16="http://schemas.microsoft.com/office/drawing/2014/main" id="{F9463FC6-7EAB-374A-A46C-317591B1EF5B}"/>
              </a:ext>
            </a:extLst>
          </p:cNvPr>
          <p:cNvSpPr>
            <a:spLocks noGrp="1"/>
          </p:cNvSpPr>
          <p:nvPr>
            <p:ph type="body" idx="1"/>
          </p:nvPr>
        </p:nvSpPr>
        <p:spPr>
          <a:xfrm>
            <a:off x="629842" y="1508548"/>
            <a:ext cx="3868340" cy="686593"/>
          </a:xfrm>
        </p:spPr>
        <p:txBody>
          <a:bodyPr>
            <a:normAutofit/>
          </a:bodyPr>
          <a:lstStyle/>
          <a:p>
            <a:r>
              <a:rPr lang="en-US" sz="2400" dirty="0">
                <a:solidFill>
                  <a:srgbClr val="0070C0"/>
                </a:solidFill>
              </a:rPr>
              <a:t>The Role of the Head</a:t>
            </a:r>
          </a:p>
        </p:txBody>
      </p:sp>
      <p:sp>
        <p:nvSpPr>
          <p:cNvPr id="3" name="Content Placeholder 2">
            <a:extLst>
              <a:ext uri="{FF2B5EF4-FFF2-40B4-BE49-F238E27FC236}">
                <a16:creationId xmlns:a16="http://schemas.microsoft.com/office/drawing/2014/main" id="{6825997B-89EC-B941-89A3-EDEF83A10BA0}"/>
              </a:ext>
            </a:extLst>
          </p:cNvPr>
          <p:cNvSpPr>
            <a:spLocks noGrp="1"/>
          </p:cNvSpPr>
          <p:nvPr>
            <p:ph sz="half" idx="2"/>
          </p:nvPr>
        </p:nvSpPr>
        <p:spPr>
          <a:xfrm>
            <a:off x="629842" y="2195142"/>
            <a:ext cx="3868340" cy="3070490"/>
          </a:xfrm>
        </p:spPr>
        <p:txBody>
          <a:bodyPr>
            <a:normAutofit/>
          </a:bodyPr>
          <a:lstStyle/>
          <a:p>
            <a:r>
              <a:rPr lang="en-US" dirty="0"/>
              <a:t>So husbands ought also to </a:t>
            </a:r>
            <a:r>
              <a:rPr lang="en-US" u="sng" dirty="0">
                <a:solidFill>
                  <a:schemeClr val="accent5">
                    <a:lumMod val="75000"/>
                  </a:schemeClr>
                </a:solidFill>
              </a:rPr>
              <a:t>love their own wives as their own bodies</a:t>
            </a:r>
            <a:r>
              <a:rPr lang="en-US" dirty="0"/>
              <a:t>. He who loves his own wife loves himself; </a:t>
            </a:r>
            <a:r>
              <a:rPr lang="en-US" b="1" baseline="30000" dirty="0"/>
              <a:t>29 </a:t>
            </a:r>
            <a:r>
              <a:rPr lang="en-US" dirty="0"/>
              <a:t>for no one ever hated his own flesh, but </a:t>
            </a:r>
            <a:r>
              <a:rPr lang="en-US" u="sng" dirty="0">
                <a:solidFill>
                  <a:schemeClr val="accent5">
                    <a:lumMod val="75000"/>
                  </a:schemeClr>
                </a:solidFill>
              </a:rPr>
              <a:t>nourishes and cherishes it</a:t>
            </a:r>
            <a:r>
              <a:rPr lang="en-US" dirty="0"/>
              <a:t>, just as Christ also </a:t>
            </a:r>
            <a:r>
              <a:rPr lang="en-US" i="1" dirty="0"/>
              <a:t>does</a:t>
            </a:r>
            <a:r>
              <a:rPr lang="en-US" dirty="0"/>
              <a:t> the church,</a:t>
            </a:r>
            <a:r>
              <a:rPr lang="en-US" b="1" baseline="30000" dirty="0"/>
              <a:t>30 </a:t>
            </a:r>
            <a:r>
              <a:rPr lang="en-US" dirty="0"/>
              <a:t>because we are members of His body.</a:t>
            </a:r>
          </a:p>
        </p:txBody>
      </p:sp>
      <p:sp>
        <p:nvSpPr>
          <p:cNvPr id="5" name="Text Placeholder 4">
            <a:extLst>
              <a:ext uri="{FF2B5EF4-FFF2-40B4-BE49-F238E27FC236}">
                <a16:creationId xmlns:a16="http://schemas.microsoft.com/office/drawing/2014/main" id="{DFAA0AD8-1B1C-7E45-B67D-CD8276142060}"/>
              </a:ext>
            </a:extLst>
          </p:cNvPr>
          <p:cNvSpPr>
            <a:spLocks noGrp="1"/>
          </p:cNvSpPr>
          <p:nvPr>
            <p:ph type="body" sz="quarter" idx="3"/>
          </p:nvPr>
        </p:nvSpPr>
        <p:spPr>
          <a:xfrm>
            <a:off x="4629150" y="1508548"/>
            <a:ext cx="3887391" cy="686593"/>
          </a:xfrm>
        </p:spPr>
        <p:txBody>
          <a:bodyPr>
            <a:normAutofit/>
          </a:bodyPr>
          <a:lstStyle/>
          <a:p>
            <a:r>
              <a:rPr lang="en-US" sz="2400" dirty="0">
                <a:solidFill>
                  <a:srgbClr val="3B9FB3"/>
                </a:solidFill>
              </a:rPr>
              <a:t>The Role of the Helper</a:t>
            </a:r>
          </a:p>
        </p:txBody>
      </p:sp>
      <p:sp>
        <p:nvSpPr>
          <p:cNvPr id="6" name="Content Placeholder 5">
            <a:extLst>
              <a:ext uri="{FF2B5EF4-FFF2-40B4-BE49-F238E27FC236}">
                <a16:creationId xmlns:a16="http://schemas.microsoft.com/office/drawing/2014/main" id="{F4A99A7A-F6C7-9340-9F1F-AEC4E6DDDC70}"/>
              </a:ext>
            </a:extLst>
          </p:cNvPr>
          <p:cNvSpPr>
            <a:spLocks noGrp="1"/>
          </p:cNvSpPr>
          <p:nvPr>
            <p:ph sz="quarter" idx="4"/>
          </p:nvPr>
        </p:nvSpPr>
        <p:spPr>
          <a:xfrm>
            <a:off x="4629150" y="2195142"/>
            <a:ext cx="3887391" cy="3070490"/>
          </a:xfrm>
        </p:spPr>
        <p:txBody>
          <a:bodyPr/>
          <a:lstStyle/>
          <a:p>
            <a:r>
              <a:rPr lang="en-US" b="1" baseline="30000" dirty="0"/>
              <a:t>24 </a:t>
            </a:r>
            <a:r>
              <a:rPr lang="en-US" dirty="0"/>
              <a:t>But </a:t>
            </a:r>
            <a:r>
              <a:rPr lang="en-US" u="sng" dirty="0">
                <a:solidFill>
                  <a:srgbClr val="3B9FB3"/>
                </a:solidFill>
              </a:rPr>
              <a:t>as the church is subject to Christ</a:t>
            </a:r>
            <a:r>
              <a:rPr lang="en-US" dirty="0"/>
              <a:t>, so also the wives </a:t>
            </a:r>
            <a:r>
              <a:rPr lang="en-US" i="1" dirty="0"/>
              <a:t>ought to be</a:t>
            </a:r>
            <a:r>
              <a:rPr lang="en-US" dirty="0"/>
              <a:t> to their husbands in everything. </a:t>
            </a:r>
            <a:r>
              <a:rPr lang="en-US" b="1" baseline="30000" dirty="0"/>
              <a:t>31 </a:t>
            </a:r>
            <a:r>
              <a:rPr lang="en-US" dirty="0"/>
              <a:t>For this reason a man shall </a:t>
            </a:r>
            <a:r>
              <a:rPr lang="en-US" u="sng" dirty="0">
                <a:solidFill>
                  <a:srgbClr val="3B9FB3"/>
                </a:solidFill>
              </a:rPr>
              <a:t>leave his father and mother and shall be joined to his wife</a:t>
            </a:r>
            <a:r>
              <a:rPr lang="en-US" dirty="0"/>
              <a:t>, and the two shall become one flesh.</a:t>
            </a:r>
          </a:p>
        </p:txBody>
      </p:sp>
    </p:spTree>
    <p:extLst>
      <p:ext uri="{BB962C8B-B14F-4D97-AF65-F5344CB8AC3E}">
        <p14:creationId xmlns:p14="http://schemas.microsoft.com/office/powerpoint/2010/main" val="2240476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970A-3BDB-4044-87D8-1FA368F13C8E}"/>
              </a:ext>
            </a:extLst>
          </p:cNvPr>
          <p:cNvSpPr>
            <a:spLocks noGrp="1"/>
          </p:cNvSpPr>
          <p:nvPr>
            <p:ph type="title"/>
          </p:nvPr>
        </p:nvSpPr>
        <p:spPr/>
        <p:txBody>
          <a:bodyPr>
            <a:normAutofit/>
          </a:bodyPr>
          <a:lstStyle/>
          <a:p>
            <a:r>
              <a:rPr lang="en-US" sz="4000" dirty="0"/>
              <a:t>Works </a:t>
            </a:r>
            <a:r>
              <a:rPr lang="en-US" sz="4000" i="1" dirty="0">
                <a:latin typeface="Times New Roman" panose="02020603050405020304" pitchFamily="18" charset="0"/>
                <a:cs typeface="Times New Roman" panose="02020603050405020304" pitchFamily="18" charset="0"/>
              </a:rPr>
              <a:t>through</a:t>
            </a:r>
            <a:r>
              <a:rPr lang="en-US" sz="4000" dirty="0"/>
              <a:t> Conflict</a:t>
            </a:r>
          </a:p>
        </p:txBody>
      </p:sp>
      <p:sp>
        <p:nvSpPr>
          <p:cNvPr id="3" name="Content Placeholder 2">
            <a:extLst>
              <a:ext uri="{FF2B5EF4-FFF2-40B4-BE49-F238E27FC236}">
                <a16:creationId xmlns:a16="http://schemas.microsoft.com/office/drawing/2014/main" id="{A8DD7088-C38E-B945-9F89-2DCA199BEC55}"/>
              </a:ext>
            </a:extLst>
          </p:cNvPr>
          <p:cNvSpPr>
            <a:spLocks noGrp="1"/>
          </p:cNvSpPr>
          <p:nvPr>
            <p:ph idx="1"/>
          </p:nvPr>
        </p:nvSpPr>
        <p:spPr>
          <a:xfrm>
            <a:off x="539004" y="1408908"/>
            <a:ext cx="8174691" cy="3772692"/>
          </a:xfrm>
        </p:spPr>
        <p:txBody>
          <a:bodyPr>
            <a:normAutofit/>
          </a:bodyPr>
          <a:lstStyle/>
          <a:p>
            <a:r>
              <a:rPr lang="en-US" b="1" baseline="30000" dirty="0"/>
              <a:t>20 </a:t>
            </a:r>
            <a:r>
              <a:rPr lang="en-US" b="1" dirty="0">
                <a:solidFill>
                  <a:schemeClr val="accent5">
                    <a:lumMod val="75000"/>
                  </a:schemeClr>
                </a:solidFill>
              </a:rPr>
              <a:t>Now Michal, Saul’s daughter, loved David. </a:t>
            </a:r>
            <a:r>
              <a:rPr lang="en-US" dirty="0"/>
              <a:t>When they told Saul, the thing was agreeable to him. </a:t>
            </a:r>
            <a:r>
              <a:rPr lang="en-US" b="1" baseline="30000" dirty="0"/>
              <a:t>21 </a:t>
            </a:r>
            <a:r>
              <a:rPr lang="en-US" dirty="0"/>
              <a:t>Saul thought, “I will give her to him that she may become a snare to him…”(1 Samuel 18:20-21)</a:t>
            </a:r>
          </a:p>
          <a:p>
            <a:r>
              <a:rPr lang="en-US" b="1" baseline="30000" dirty="0"/>
              <a:t>11 </a:t>
            </a:r>
            <a:r>
              <a:rPr lang="en-US" dirty="0"/>
              <a:t>Then Saul sent messengers to David’s house to watch him, in order to put him to death in the morning. But Michal, David’s wife, told him, saying, “If you do not save your life tonight, tomorrow you will be put to death.” </a:t>
            </a:r>
            <a:r>
              <a:rPr lang="en-US" b="1" baseline="30000" dirty="0"/>
              <a:t>12 </a:t>
            </a:r>
            <a:r>
              <a:rPr lang="en-US" b="1" dirty="0">
                <a:solidFill>
                  <a:schemeClr val="accent5">
                    <a:lumMod val="75000"/>
                  </a:schemeClr>
                </a:solidFill>
              </a:rPr>
              <a:t>So Michal let David down through a window</a:t>
            </a:r>
            <a:r>
              <a:rPr lang="en-US" dirty="0"/>
              <a:t>, and he went out and fled and escaped. (1 Samuel 19:12-13)</a:t>
            </a:r>
          </a:p>
          <a:p>
            <a:r>
              <a:rPr lang="en-US" b="1" baseline="30000" dirty="0"/>
              <a:t>16 </a:t>
            </a:r>
            <a:r>
              <a:rPr lang="en-US" dirty="0"/>
              <a:t>Then it happened </a:t>
            </a:r>
            <a:r>
              <a:rPr lang="en-US" i="1" dirty="0"/>
              <a:t>as</a:t>
            </a:r>
            <a:r>
              <a:rPr lang="en-US" dirty="0"/>
              <a:t> the ark of the Lord came into the city of David that Michal the daughter of Saul looked out of the window and saw King David leaping and dancing before the Lord; and </a:t>
            </a:r>
            <a:r>
              <a:rPr lang="en-US" b="1" dirty="0">
                <a:solidFill>
                  <a:schemeClr val="accent5">
                    <a:lumMod val="75000"/>
                  </a:schemeClr>
                </a:solidFill>
              </a:rPr>
              <a:t>she despised him in her heart.  </a:t>
            </a:r>
            <a:r>
              <a:rPr lang="en-US" dirty="0"/>
              <a:t>(2 Samuel 6:16)</a:t>
            </a:r>
            <a:endParaRPr lang="en-US" sz="2000" b="1" i="1" dirty="0"/>
          </a:p>
          <a:p>
            <a:endParaRPr lang="en-US" sz="2400" dirty="0"/>
          </a:p>
        </p:txBody>
      </p:sp>
    </p:spTree>
    <p:extLst>
      <p:ext uri="{BB962C8B-B14F-4D97-AF65-F5344CB8AC3E}">
        <p14:creationId xmlns:p14="http://schemas.microsoft.com/office/powerpoint/2010/main" val="19216089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7970A-3BDB-4044-87D8-1FA368F13C8E}"/>
              </a:ext>
            </a:extLst>
          </p:cNvPr>
          <p:cNvSpPr>
            <a:spLocks noGrp="1"/>
          </p:cNvSpPr>
          <p:nvPr>
            <p:ph type="title"/>
          </p:nvPr>
        </p:nvSpPr>
        <p:spPr/>
        <p:txBody>
          <a:bodyPr>
            <a:normAutofit/>
          </a:bodyPr>
          <a:lstStyle/>
          <a:p>
            <a:r>
              <a:rPr lang="en-US" sz="4000" dirty="0"/>
              <a:t>Works </a:t>
            </a:r>
            <a:r>
              <a:rPr lang="en-US" sz="4000" i="1" dirty="0">
                <a:latin typeface="Times New Roman" panose="02020603050405020304" pitchFamily="18" charset="0"/>
                <a:cs typeface="Times New Roman" panose="02020603050405020304" pitchFamily="18" charset="0"/>
              </a:rPr>
              <a:t>through</a:t>
            </a:r>
            <a:r>
              <a:rPr lang="en-US" sz="4000" dirty="0"/>
              <a:t> Conflict</a:t>
            </a:r>
          </a:p>
        </p:txBody>
      </p:sp>
      <p:sp>
        <p:nvSpPr>
          <p:cNvPr id="3" name="Content Placeholder 2">
            <a:extLst>
              <a:ext uri="{FF2B5EF4-FFF2-40B4-BE49-F238E27FC236}">
                <a16:creationId xmlns:a16="http://schemas.microsoft.com/office/drawing/2014/main" id="{A8DD7088-C38E-B945-9F89-2DCA199BEC55}"/>
              </a:ext>
            </a:extLst>
          </p:cNvPr>
          <p:cNvSpPr>
            <a:spLocks noGrp="1"/>
          </p:cNvSpPr>
          <p:nvPr>
            <p:ph idx="1"/>
          </p:nvPr>
        </p:nvSpPr>
        <p:spPr>
          <a:xfrm>
            <a:off x="539004" y="1408908"/>
            <a:ext cx="8174691" cy="3772692"/>
          </a:xfrm>
        </p:spPr>
        <p:txBody>
          <a:bodyPr>
            <a:normAutofit/>
          </a:bodyPr>
          <a:lstStyle/>
          <a:p>
            <a:r>
              <a:rPr lang="en-US" sz="2800" dirty="0"/>
              <a:t>God Shows Us Many Couples In Conflict:</a:t>
            </a:r>
          </a:p>
          <a:p>
            <a:pPr lvl="1"/>
            <a:r>
              <a:rPr lang="en-US" sz="2400" dirty="0"/>
              <a:t>Abraham &amp; Sarah			• Samson &amp; Delilah</a:t>
            </a:r>
          </a:p>
          <a:p>
            <a:pPr lvl="1"/>
            <a:r>
              <a:rPr lang="en-US" sz="2400" dirty="0"/>
              <a:t>Nabal &amp; Abigail			• Ahab &amp; Jezebel</a:t>
            </a:r>
          </a:p>
          <a:p>
            <a:pPr lvl="1"/>
            <a:r>
              <a:rPr lang="en-US" sz="2400" dirty="0"/>
              <a:t>Ahasuerus &amp; Esther		• Hosea &amp; Gomer</a:t>
            </a:r>
          </a:p>
          <a:p>
            <a:r>
              <a:rPr lang="en-US" sz="2800" dirty="0"/>
              <a:t>Conflicts Intensify from Internal &amp; External Pressures:</a:t>
            </a:r>
          </a:p>
          <a:p>
            <a:pPr lvl="1"/>
            <a:r>
              <a:rPr lang="en-US" sz="2500" dirty="0"/>
              <a:t>Internal Pressures (James 4:1-4)</a:t>
            </a:r>
          </a:p>
          <a:p>
            <a:pPr lvl="1"/>
            <a:r>
              <a:rPr lang="en-US" sz="2500" dirty="0"/>
              <a:t>External Pressures (Genesis 19:15-17)</a:t>
            </a:r>
          </a:p>
          <a:p>
            <a:r>
              <a:rPr lang="en-US" sz="2400" b="1" i="1" dirty="0"/>
              <a:t>God Teaches Us To Resolve Our Conflicts With Insight Into Behaviors That Tear Down &amp; Behaviors That Build Up.</a:t>
            </a:r>
            <a:endParaRPr lang="en-US" sz="2000" b="1" i="1" dirty="0"/>
          </a:p>
          <a:p>
            <a:pPr lvl="1"/>
            <a:endParaRPr lang="en-US" sz="2100" dirty="0"/>
          </a:p>
        </p:txBody>
      </p:sp>
    </p:spTree>
    <p:extLst>
      <p:ext uri="{BB962C8B-B14F-4D97-AF65-F5344CB8AC3E}">
        <p14:creationId xmlns:p14="http://schemas.microsoft.com/office/powerpoint/2010/main" val="4158202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5166-3DDB-8E42-A112-3CDA4C08E793}"/>
              </a:ext>
            </a:extLst>
          </p:cNvPr>
          <p:cNvSpPr>
            <a:spLocks noGrp="1"/>
          </p:cNvSpPr>
          <p:nvPr>
            <p:ph type="title"/>
          </p:nvPr>
        </p:nvSpPr>
        <p:spPr/>
        <p:txBody>
          <a:bodyPr/>
          <a:lstStyle/>
          <a:p>
            <a:r>
              <a:rPr lang="en-US" sz="4000" dirty="0"/>
              <a:t>Works </a:t>
            </a:r>
            <a:r>
              <a:rPr lang="en-US" sz="4000" i="1" dirty="0">
                <a:latin typeface="Times New Roman" panose="02020603050405020304" pitchFamily="18" charset="0"/>
                <a:cs typeface="Times New Roman" panose="02020603050405020304" pitchFamily="18" charset="0"/>
              </a:rPr>
              <a:t>through</a:t>
            </a:r>
            <a:r>
              <a:rPr lang="en-US" sz="4000" dirty="0"/>
              <a:t> Conflict</a:t>
            </a:r>
            <a:br>
              <a:rPr lang="en-US" sz="3600" dirty="0"/>
            </a:br>
            <a:r>
              <a:rPr lang="en-US" sz="2800" b="1" dirty="0"/>
              <a:t>Conflict Is Resolved When</a:t>
            </a:r>
            <a:endParaRPr lang="en-US" b="1" dirty="0"/>
          </a:p>
        </p:txBody>
      </p:sp>
      <p:sp>
        <p:nvSpPr>
          <p:cNvPr id="3" name="Content Placeholder 2">
            <a:extLst>
              <a:ext uri="{FF2B5EF4-FFF2-40B4-BE49-F238E27FC236}">
                <a16:creationId xmlns:a16="http://schemas.microsoft.com/office/drawing/2014/main" id="{F6523CC5-188A-DB43-B39D-476E4B55FB62}"/>
              </a:ext>
            </a:extLst>
          </p:cNvPr>
          <p:cNvSpPr>
            <a:spLocks noGrp="1"/>
          </p:cNvSpPr>
          <p:nvPr>
            <p:ph idx="1"/>
          </p:nvPr>
        </p:nvSpPr>
        <p:spPr/>
        <p:txBody>
          <a:bodyPr>
            <a:normAutofit lnSpcReduction="10000"/>
          </a:bodyPr>
          <a:lstStyle/>
          <a:p>
            <a:r>
              <a:rPr lang="en-US" dirty="0"/>
              <a:t>We Seek The Lord’s Will (Genesis 21:12)</a:t>
            </a:r>
          </a:p>
          <a:p>
            <a:r>
              <a:rPr lang="en-US" dirty="0"/>
              <a:t>We Set The Interests of Others Above our Own (Philippians 2:1-4)</a:t>
            </a:r>
          </a:p>
          <a:p>
            <a:r>
              <a:rPr lang="en-US" dirty="0"/>
              <a:t>We Listen &amp; Can Accurately Summarize The Root Problem &amp; Positions. (1 Kings 3:23-25, James 1:19)</a:t>
            </a:r>
          </a:p>
          <a:p>
            <a:r>
              <a:rPr lang="en-US" dirty="0"/>
              <a:t>We Speak The Truth with Love. (Ephesians 4:15)</a:t>
            </a:r>
          </a:p>
          <a:p>
            <a:r>
              <a:rPr lang="en-US" dirty="0"/>
              <a:t>We Discuss Disagreements At Favorable Times. (Esther 5:3-6)</a:t>
            </a:r>
          </a:p>
          <a:p>
            <a:r>
              <a:rPr lang="en-US" dirty="0"/>
              <a:t>We Abandon Threats, Vengeance, &amp; Manipulation. (1 Sam. 19:4-6)</a:t>
            </a:r>
          </a:p>
          <a:p>
            <a:r>
              <a:rPr lang="en-US" dirty="0"/>
              <a:t>We Direct Any Anger At The Problem, Not The Partner. (</a:t>
            </a:r>
            <a:r>
              <a:rPr lang="en-US" dirty="0" err="1"/>
              <a:t>Eph</a:t>
            </a:r>
            <a:r>
              <a:rPr lang="en-US" dirty="0"/>
              <a:t> 4:25)</a:t>
            </a:r>
          </a:p>
          <a:p>
            <a:r>
              <a:rPr lang="en-US" dirty="0"/>
              <a:t>We Express Repentance, Forgiveness, &amp; Loyalty. (1 Cor. 13:5)</a:t>
            </a:r>
          </a:p>
          <a:p>
            <a:r>
              <a:rPr lang="en-US" dirty="0"/>
              <a:t>We Proceed with Respect for God &amp; Each Other.</a:t>
            </a:r>
          </a:p>
        </p:txBody>
      </p:sp>
    </p:spTree>
    <p:extLst>
      <p:ext uri="{BB962C8B-B14F-4D97-AF65-F5344CB8AC3E}">
        <p14:creationId xmlns:p14="http://schemas.microsoft.com/office/powerpoint/2010/main" val="1972160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EBA4384-E63A-CC42-849B-343750B42448}"/>
              </a:ext>
            </a:extLst>
          </p:cNvPr>
          <p:cNvSpPr>
            <a:spLocks noGrp="1"/>
          </p:cNvSpPr>
          <p:nvPr>
            <p:ph type="title"/>
          </p:nvPr>
        </p:nvSpPr>
        <p:spPr/>
        <p:txBody>
          <a:bodyPr/>
          <a:lstStyle/>
          <a:p>
            <a:r>
              <a:rPr lang="en-US" altLang="en-US">
                <a:ea typeface="ＭＳ Ｐゴシック" panose="020B0600070205080204" pitchFamily="34" charset="-128"/>
              </a:rPr>
              <a:t>The Most Important Day…</a:t>
            </a:r>
          </a:p>
        </p:txBody>
      </p:sp>
      <p:sp>
        <p:nvSpPr>
          <p:cNvPr id="17411" name="Content Placeholder 2">
            <a:extLst>
              <a:ext uri="{FF2B5EF4-FFF2-40B4-BE49-F238E27FC236}">
                <a16:creationId xmlns:a16="http://schemas.microsoft.com/office/drawing/2014/main" id="{A25439C0-74EC-8D4E-8DED-317BCF198C87}"/>
              </a:ext>
            </a:extLst>
          </p:cNvPr>
          <p:cNvSpPr>
            <a:spLocks noGrp="1"/>
          </p:cNvSpPr>
          <p:nvPr>
            <p:ph idx="1"/>
          </p:nvPr>
        </p:nvSpPr>
        <p:spPr>
          <a:xfrm>
            <a:off x="628650" y="1521354"/>
            <a:ext cx="8072898" cy="3626115"/>
          </a:xfrm>
        </p:spPr>
        <p:txBody>
          <a:bodyPr>
            <a:normAutofit/>
          </a:bodyPr>
          <a:lstStyle/>
          <a:p>
            <a:r>
              <a:rPr lang="en-US" altLang="en-US" sz="3600" dirty="0">
                <a:ea typeface="ＭＳ Ｐゴシック" panose="020B0600070205080204" pitchFamily="34" charset="-128"/>
              </a:rPr>
              <a:t>“The Most Important Day is the last day. The MOST important day is the last day. </a:t>
            </a:r>
            <a:r>
              <a:rPr lang="en-US" altLang="en-US" sz="3600" b="1" dirty="0">
                <a:ea typeface="ＭＳ Ｐゴシック" panose="020B0600070205080204" pitchFamily="34" charset="-128"/>
              </a:rPr>
              <a:t>The most important day of your marriage is not your wedding day, it’s the last day. </a:t>
            </a:r>
            <a:r>
              <a:rPr lang="en-US" altLang="en-US" sz="3600" dirty="0">
                <a:ea typeface="ＭＳ Ｐゴシック" panose="020B0600070205080204" pitchFamily="34" charset="-128"/>
              </a:rPr>
              <a:t>You need to put far more effort into the last day than the first day.”</a:t>
            </a:r>
          </a:p>
        </p:txBody>
      </p:sp>
    </p:spTree>
    <p:extLst>
      <p:ext uri="{BB962C8B-B14F-4D97-AF65-F5344CB8AC3E}">
        <p14:creationId xmlns:p14="http://schemas.microsoft.com/office/powerpoint/2010/main" val="2111308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TotalTime>
  <Words>2643</Words>
  <Application>Microsoft Macintosh PowerPoint</Application>
  <PresentationFormat>On-screen Show (16:10)</PresentationFormat>
  <Paragraphs>205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Calibri Light</vt:lpstr>
      <vt:lpstr>Times New Roman</vt:lpstr>
      <vt:lpstr>Office Theme</vt:lpstr>
      <vt:lpstr>Marriage That Works</vt:lpstr>
      <vt:lpstr>Marriage That Works</vt:lpstr>
      <vt:lpstr>        A Marriage That Works...                  Works from God’s Design                               Works on Self-Improvement                               Works through Conflicts                                Works towards Finishing Together</vt:lpstr>
      <vt:lpstr>Works from God’s Design</vt:lpstr>
      <vt:lpstr>Works on Self-Improvement</vt:lpstr>
      <vt:lpstr>Works through Conflict</vt:lpstr>
      <vt:lpstr>Works through Conflict</vt:lpstr>
      <vt:lpstr>Works through Conflict Conflict Is Resolved When</vt:lpstr>
      <vt:lpstr>The Most Important Day…</vt:lpstr>
      <vt:lpstr>Works towards Finishing Together</vt:lpstr>
      <vt:lpstr>Works towards Finishing Together</vt:lpstr>
      <vt:lpstr>        A Marriage That Works...                  Works from God’s Design                               Works on Self-Improvement                               Works through Conflicts                                Works towards Finishing Together</vt:lpstr>
      <vt:lpstr>Marriage That Works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That Works</dc:title>
  <dc:creator>Phillip Shumake</dc:creator>
  <cp:lastModifiedBy>Phillip Shumake</cp:lastModifiedBy>
  <cp:revision>127</cp:revision>
  <cp:lastPrinted>2020-07-04T20:01:54Z</cp:lastPrinted>
  <dcterms:created xsi:type="dcterms:W3CDTF">2020-06-09T15:46:58Z</dcterms:created>
  <dcterms:modified xsi:type="dcterms:W3CDTF">2020-07-04T20:02:06Z</dcterms:modified>
</cp:coreProperties>
</file>