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918" r:id="rId2"/>
  </p:sldMasterIdLst>
  <p:notesMasterIdLst>
    <p:notesMasterId r:id="rId25"/>
  </p:notesMasterIdLst>
  <p:sldIdLst>
    <p:sldId id="285" r:id="rId3"/>
    <p:sldId id="259" r:id="rId4"/>
    <p:sldId id="258" r:id="rId5"/>
    <p:sldId id="260" r:id="rId6"/>
    <p:sldId id="261" r:id="rId7"/>
    <p:sldId id="262" r:id="rId8"/>
    <p:sldId id="284" r:id="rId9"/>
    <p:sldId id="283" r:id="rId10"/>
    <p:sldId id="266" r:id="rId11"/>
    <p:sldId id="263" r:id="rId12"/>
    <p:sldId id="264" r:id="rId13"/>
    <p:sldId id="272" r:id="rId14"/>
    <p:sldId id="273" r:id="rId15"/>
    <p:sldId id="275" r:id="rId16"/>
    <p:sldId id="276" r:id="rId17"/>
    <p:sldId id="281" r:id="rId18"/>
    <p:sldId id="282" r:id="rId19"/>
    <p:sldId id="277" r:id="rId20"/>
    <p:sldId id="278" r:id="rId21"/>
    <p:sldId id="267" r:id="rId22"/>
    <p:sldId id="280" r:id="rId23"/>
    <p:sldId id="268" r:id="rId2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32" autoAdjust="0"/>
    <p:restoredTop sz="94249" autoAdjust="0"/>
  </p:normalViewPr>
  <p:slideViewPr>
    <p:cSldViewPr snapToGrid="0">
      <p:cViewPr varScale="1">
        <p:scale>
          <a:sx n="93" d="100"/>
          <a:sy n="93" d="100"/>
        </p:scale>
        <p:origin x="4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AC156-D7AC-4033-852E-2BEAFD476D86}" type="datetimeFigureOut">
              <a:rPr lang="en-US" smtClean="0"/>
              <a:t>8/30/2020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64EF4-1555-4AE0-A17E-A869F2A6E97C}" type="slidenum">
              <a:rPr lang="en-US" smtClean="0"/>
              <a:t>‹#›</a:t>
            </a:fld>
            <a:endParaRPr lang="en-US"/>
          </a:p>
        </p:txBody>
      </p:sp>
    </p:spTree>
    <p:extLst>
      <p:ext uri="{BB962C8B-B14F-4D97-AF65-F5344CB8AC3E}">
        <p14:creationId xmlns:p14="http://schemas.microsoft.com/office/powerpoint/2010/main" val="550158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964EF4-1555-4AE0-A17E-A869F2A6E97C}" type="slidenum">
              <a:rPr lang="en-US" smtClean="0"/>
              <a:t>12</a:t>
            </a:fld>
            <a:endParaRPr lang="en-US"/>
          </a:p>
        </p:txBody>
      </p:sp>
    </p:spTree>
    <p:extLst>
      <p:ext uri="{BB962C8B-B14F-4D97-AF65-F5344CB8AC3E}">
        <p14:creationId xmlns:p14="http://schemas.microsoft.com/office/powerpoint/2010/main" val="2942861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964EF4-1555-4AE0-A17E-A869F2A6E97C}" type="slidenum">
              <a:rPr lang="en-US" smtClean="0"/>
              <a:t>13</a:t>
            </a:fld>
            <a:endParaRPr lang="en-US"/>
          </a:p>
        </p:txBody>
      </p:sp>
    </p:spTree>
    <p:extLst>
      <p:ext uri="{BB962C8B-B14F-4D97-AF65-F5344CB8AC3E}">
        <p14:creationId xmlns:p14="http://schemas.microsoft.com/office/powerpoint/2010/main" val="1566457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964EF4-1555-4AE0-A17E-A869F2A6E97C}" type="slidenum">
              <a:rPr lang="en-US" smtClean="0"/>
              <a:t>15</a:t>
            </a:fld>
            <a:endParaRPr lang="en-US"/>
          </a:p>
        </p:txBody>
      </p:sp>
    </p:spTree>
    <p:extLst>
      <p:ext uri="{BB962C8B-B14F-4D97-AF65-F5344CB8AC3E}">
        <p14:creationId xmlns:p14="http://schemas.microsoft.com/office/powerpoint/2010/main" val="2138349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1949891" y="439635"/>
            <a:ext cx="5244219" cy="4252070"/>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sz="1404"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131570" y="1325880"/>
            <a:ext cx="4279392" cy="2720340"/>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143000" y="4107180"/>
            <a:ext cx="4279392" cy="830580"/>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7819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513724" y="1110198"/>
            <a:ext cx="3947799" cy="320091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sz="1404"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049274" y="2103120"/>
            <a:ext cx="2873502" cy="1211580"/>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5033772" y="533399"/>
            <a:ext cx="3627882" cy="46405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241298" y="3406140"/>
            <a:ext cx="2489454" cy="541020"/>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20024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61147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46460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6303" y="788261"/>
            <a:ext cx="6477805" cy="2182128"/>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846303" y="2970390"/>
            <a:ext cx="6477804" cy="892579"/>
          </a:xfrm>
        </p:spPr>
        <p:txBody>
          <a:bodyPr tIns="91440" bIns="91440">
            <a:normAutofit/>
          </a:bodyPr>
          <a:lstStyle>
            <a:lvl1pPr marL="0" indent="0" algn="l">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p:cNvSpPr>
            <a:spLocks noGrp="1"/>
          </p:cNvSpPr>
          <p:nvPr>
            <p:ph type="ftr" sz="quarter" idx="11"/>
          </p:nvPr>
        </p:nvSpPr>
        <p:spPr>
          <a:xfrm>
            <a:off x="845343" y="274423"/>
            <a:ext cx="4457751" cy="257668"/>
          </a:xfrm>
        </p:spPr>
        <p:txBody>
          <a:bodyPr/>
          <a:lstStyle/>
          <a:p>
            <a:endParaRPr lang="en-US"/>
          </a:p>
        </p:txBody>
      </p:sp>
      <p:sp>
        <p:nvSpPr>
          <p:cNvPr id="6" name="Slide Number Placeholder 5"/>
          <p:cNvSpPr>
            <a:spLocks noGrp="1"/>
          </p:cNvSpPr>
          <p:nvPr>
            <p:ph type="sldNum" sz="quarter" idx="12"/>
          </p:nvPr>
        </p:nvSpPr>
        <p:spPr>
          <a:xfrm>
            <a:off x="7443295" y="112442"/>
            <a:ext cx="608264" cy="419648"/>
          </a:xfrm>
        </p:spPr>
        <p:txBody>
          <a:bodyPr/>
          <a:lstStyle/>
          <a:p>
            <a:fld id="{51845F5A-061D-4825-9AE9-D7794091C6C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3673668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900"/>
            </a:lvl1pPr>
          </a:lstStyle>
          <a:p>
            <a:fld id="{3C04E684-10F4-4CC3-A0B9-F03AA7BE37CF}" type="datetimeFigureOut">
              <a:rPr lang="en-US" smtClean="0"/>
              <a:t>8/30/2020</a:t>
            </a:fld>
            <a:endParaRPr lang="en-US"/>
          </a:p>
        </p:txBody>
      </p:sp>
      <p:sp>
        <p:nvSpPr>
          <p:cNvPr id="5" name="Footer Placeholder 4"/>
          <p:cNvSpPr>
            <a:spLocks noGrp="1"/>
          </p:cNvSpPr>
          <p:nvPr>
            <p:ph type="ftr" sz="quarter" idx="11"/>
          </p:nvPr>
        </p:nvSpPr>
        <p:spPr/>
        <p:txBody>
          <a:bodyPr/>
          <a:lstStyle>
            <a:lvl1pPr>
              <a:defRPr sz="900"/>
            </a:lvl1p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2332254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6875" y="1463441"/>
            <a:ext cx="6464295" cy="1708388"/>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hasCustomPrompt="1"/>
          </p:nvPr>
        </p:nvSpPr>
        <p:spPr>
          <a:xfrm>
            <a:off x="846875" y="3171829"/>
            <a:ext cx="6464295" cy="844108"/>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3360732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8290" y="798365"/>
            <a:ext cx="7204226" cy="88275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6875" y="1804684"/>
            <a:ext cx="3483864" cy="27448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1705" y="1809808"/>
            <a:ext cx="3483864" cy="27392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04E684-10F4-4CC3-A0B9-F03AA7BE37CF}" type="datetimeFigureOut">
              <a:rPr lang="en-US" smtClean="0"/>
              <a:t>8/30/2020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2861495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6875" y="794447"/>
            <a:ext cx="7205746" cy="880266"/>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6875" y="1808106"/>
            <a:ext cx="3483864" cy="668286"/>
          </a:xfrm>
        </p:spPr>
        <p:txBody>
          <a:bodyPr anchor="b">
            <a:normAutofit/>
          </a:bodyPr>
          <a:lstStyle>
            <a:lvl1pPr marL="0" indent="0">
              <a:lnSpc>
                <a:spcPct val="100000"/>
              </a:lnSpc>
              <a:buNone/>
              <a:defRPr sz="21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6875" y="2478707"/>
            <a:ext cx="3483864" cy="2078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0753" y="1810985"/>
            <a:ext cx="3483864" cy="668531"/>
          </a:xfrm>
        </p:spPr>
        <p:txBody>
          <a:bodyPr anchor="b">
            <a:normAutofit/>
          </a:bodyPr>
          <a:lstStyle>
            <a:lvl1pPr marL="0" indent="0">
              <a:lnSpc>
                <a:spcPct val="100000"/>
              </a:lnSpc>
              <a:buNone/>
              <a:defRPr sz="21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570753" y="2476391"/>
            <a:ext cx="3483864" cy="2072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t>8/30/2020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3438807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04E684-10F4-4CC3-A0B9-F03AA7BE37CF}" type="datetimeFigureOut">
              <a:rPr lang="en-US" smtClean="0"/>
              <a:t>8/30/2020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166455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4E684-10F4-4CC3-A0B9-F03AA7BE37CF}" type="datetimeFigureOut">
              <a:rPr lang="en-US" smtClean="0"/>
              <a:t>8/30/2020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13472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262592"/>
            <a:ext cx="2266157" cy="119620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404"/>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628650" y="1676400"/>
            <a:ext cx="78867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4007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19" y="793815"/>
            <a:ext cx="2456260" cy="1935147"/>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542500" y="793815"/>
            <a:ext cx="4509353" cy="375435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3219" y="2728962"/>
            <a:ext cx="2456260" cy="1815765"/>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04E684-10F4-4CC3-A0B9-F03AA7BE37CF}" type="datetimeFigureOut">
              <a:rPr lang="en-US" smtClean="0"/>
              <a:t>8/30/2020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2575541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01809"/>
            <a:ext cx="3055900" cy="4290918"/>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846843" y="941261"/>
            <a:ext cx="4391154" cy="1603507"/>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935452"/>
            <a:ext cx="2093378" cy="3221939"/>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6185" y="2544768"/>
            <a:ext cx="4384865" cy="1746678"/>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43975" y="4558214"/>
            <a:ext cx="4387204" cy="266769"/>
          </a:xfrm>
        </p:spPr>
        <p:txBody>
          <a:bodyPr/>
          <a:lstStyle>
            <a:lvl1pPr algn="l">
              <a:defRPr/>
            </a:lvl1pPr>
          </a:lstStyle>
          <a:p>
            <a:fld id="{3C04E684-10F4-4CC3-A0B9-F03AA7BE37CF}" type="datetimeFigureOut">
              <a:rPr lang="en-US" smtClean="0"/>
              <a:t>8/30/2020</a:t>
            </a:fld>
            <a:endParaRPr lang="en-US"/>
          </a:p>
        </p:txBody>
      </p:sp>
      <p:sp>
        <p:nvSpPr>
          <p:cNvPr id="6" name="Footer Placeholder 5"/>
          <p:cNvSpPr>
            <a:spLocks noGrp="1"/>
          </p:cNvSpPr>
          <p:nvPr>
            <p:ph type="ftr" sz="quarter" idx="11"/>
          </p:nvPr>
        </p:nvSpPr>
        <p:spPr>
          <a:xfrm>
            <a:off x="843975" y="265534"/>
            <a:ext cx="3658364" cy="267443"/>
          </a:xfrm>
        </p:spPr>
        <p:txBody>
          <a:bodyPr/>
          <a:lstStyle/>
          <a:p>
            <a:endParaRPr lang="en-US"/>
          </a:p>
        </p:txBody>
      </p:sp>
      <p:sp>
        <p:nvSpPr>
          <p:cNvPr id="7" name="Slide Number Placeholder 6"/>
          <p:cNvSpPr>
            <a:spLocks noGrp="1"/>
          </p:cNvSpPr>
          <p:nvPr>
            <p:ph type="sldNum" sz="quarter" idx="12"/>
          </p:nvPr>
        </p:nvSpPr>
        <p:spPr>
          <a:xfrm>
            <a:off x="4632596" y="114507"/>
            <a:ext cx="608264" cy="419648"/>
          </a:xfrm>
        </p:spPr>
        <p:txBody>
          <a:bodyPr/>
          <a:lstStyle/>
          <a:p>
            <a:fld id="{51845F5A-061D-4825-9AE9-D7794091C6CF}"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844095" y="536220"/>
            <a:ext cx="4409694" cy="129540"/>
          </a:xfrm>
          <a:prstGeom prst="rect">
            <a:avLst/>
          </a:prstGeom>
          <a:noFill/>
          <a:ln>
            <a:noFill/>
          </a:ln>
        </p:spPr>
      </p:pic>
    </p:spTree>
    <p:extLst>
      <p:ext uri="{BB962C8B-B14F-4D97-AF65-F5344CB8AC3E}">
        <p14:creationId xmlns:p14="http://schemas.microsoft.com/office/powerpoint/2010/main" val="2462504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844095" y="536220"/>
            <a:ext cx="7207758" cy="129540"/>
          </a:xfrm>
          <a:prstGeom prst="rect">
            <a:avLst/>
          </a:prstGeom>
          <a:noFill/>
          <a:ln>
            <a:noFill/>
          </a:ln>
        </p:spPr>
      </p:pic>
    </p:spTree>
    <p:extLst>
      <p:ext uri="{BB962C8B-B14F-4D97-AF65-F5344CB8AC3E}">
        <p14:creationId xmlns:p14="http://schemas.microsoft.com/office/powerpoint/2010/main" val="19457482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3532" y="665811"/>
            <a:ext cx="1211807" cy="388324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47702" y="665811"/>
            <a:ext cx="5871623" cy="38832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6287399" y="2545574"/>
            <a:ext cx="3886200" cy="116586"/>
          </a:xfrm>
          <a:prstGeom prst="rect">
            <a:avLst/>
          </a:prstGeom>
          <a:noFill/>
          <a:ln>
            <a:noFill/>
          </a:ln>
        </p:spPr>
      </p:pic>
    </p:spTree>
    <p:extLst>
      <p:ext uri="{BB962C8B-B14F-4D97-AF65-F5344CB8AC3E}">
        <p14:creationId xmlns:p14="http://schemas.microsoft.com/office/powerpoint/2010/main" val="16977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5407362" y="0"/>
            <a:ext cx="3107988" cy="4789717"/>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sz="1404"/>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623888" y="899159"/>
            <a:ext cx="3950208" cy="2613660"/>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623888" y="3566160"/>
            <a:ext cx="3950208" cy="1250156"/>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2900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262592"/>
            <a:ext cx="2266157" cy="119620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404"/>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628650" y="1676400"/>
            <a:ext cx="370332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4814316" y="1676400"/>
            <a:ext cx="370332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8582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262592"/>
            <a:ext cx="2266157" cy="119620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404"/>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629841" y="304271"/>
            <a:ext cx="7886700" cy="1104636"/>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629841" y="1676400"/>
            <a:ext cx="3703320" cy="792480"/>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629841" y="2606040"/>
            <a:ext cx="370332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4814316" y="1676400"/>
            <a:ext cx="3703320" cy="792480"/>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4814316" y="2606040"/>
            <a:ext cx="370332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44252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477229" y="151330"/>
            <a:ext cx="6189542" cy="501854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sz="1404"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132838" y="1310640"/>
            <a:ext cx="4876038" cy="3413760"/>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0800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534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326075" y="-1"/>
            <a:ext cx="7817925" cy="4933463"/>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sz="1404"/>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2092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3545046" y="0"/>
            <a:ext cx="5604286" cy="5715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sz="1404">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629841" y="533400"/>
            <a:ext cx="2914650" cy="246126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5294376" y="533400"/>
            <a:ext cx="3367278" cy="4663440"/>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629841" y="3147060"/>
            <a:ext cx="2914650"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8/30/2020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813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8/30/2020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49104838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0" r:id="rId7"/>
    <p:sldLayoutId id="2147483741" r:id="rId8"/>
    <p:sldLayoutId id="2147483742" r:id="rId9"/>
    <p:sldLayoutId id="2147483743" r:id="rId10"/>
    <p:sldLayoutId id="2147483744" r:id="rId11"/>
    <p:sldLayoutId id="2147483746"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5099447"/>
            <a:ext cx="9144000" cy="619125"/>
          </a:xfrm>
          <a:prstGeom prst="rect">
            <a:avLst/>
          </a:prstGeom>
        </p:spPr>
      </p:pic>
      <p:sp>
        <p:nvSpPr>
          <p:cNvPr id="13" name="Rectangle 12"/>
          <p:cNvSpPr/>
          <p:nvPr/>
        </p:nvSpPr>
        <p:spPr>
          <a:xfrm>
            <a:off x="0" y="390641"/>
            <a:ext cx="9144000" cy="4705853"/>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510105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847703" y="794437"/>
            <a:ext cx="7202456" cy="8743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47703" y="1809808"/>
            <a:ext cx="7202456" cy="27454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24623" y="275308"/>
            <a:ext cx="1886547" cy="257668"/>
          </a:xfrm>
          <a:prstGeom prst="rect">
            <a:avLst/>
          </a:prstGeom>
        </p:spPr>
        <p:txBody>
          <a:bodyPr vert="horz" lIns="91440" tIns="45720" rIns="91440" bIns="45720" rtlCol="0" anchor="ctr"/>
          <a:lstStyle>
            <a:lvl1pPr algn="r">
              <a:defRPr sz="750">
                <a:solidFill>
                  <a:schemeClr val="tx1">
                    <a:tint val="75000"/>
                  </a:schemeClr>
                </a:solidFill>
              </a:defRPr>
            </a:lvl1pPr>
          </a:lstStyle>
          <a:p>
            <a:fld id="{3C04E684-10F4-4CC3-A0B9-F03AA7BE37CF}" type="datetimeFigureOut">
              <a:rPr lang="en-US" smtClean="0"/>
              <a:t>8/30/2020</a:t>
            </a:fld>
            <a:endParaRPr lang="en-US"/>
          </a:p>
        </p:txBody>
      </p:sp>
      <p:sp>
        <p:nvSpPr>
          <p:cNvPr id="5" name="Footer Placeholder 4"/>
          <p:cNvSpPr>
            <a:spLocks noGrp="1"/>
          </p:cNvSpPr>
          <p:nvPr>
            <p:ph type="ftr" sz="quarter" idx="3"/>
          </p:nvPr>
        </p:nvSpPr>
        <p:spPr>
          <a:xfrm>
            <a:off x="847703" y="274423"/>
            <a:ext cx="4454127" cy="257668"/>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438558" y="114507"/>
            <a:ext cx="608264" cy="419648"/>
          </a:xfrm>
          <a:prstGeom prst="rect">
            <a:avLst/>
          </a:prstGeom>
        </p:spPr>
        <p:txBody>
          <a:bodyPr vert="horz" lIns="91440" tIns="45720" rIns="91440" bIns="45720" rtlCol="0" anchor="t"/>
          <a:lstStyle>
            <a:lvl1pPr algn="r">
              <a:defRPr sz="2100">
                <a:solidFill>
                  <a:schemeClr val="accent1"/>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27278229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Ephesians+5&amp;version=NKJV#fen-NKJV-29310a" TargetMode="Externa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22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r>
              <a:rPr lang="en-US" b="1" dirty="0"/>
              <a:t> </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159520" y="4492725"/>
            <a:ext cx="4083938" cy="1446550"/>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Israel Sinned</a:t>
            </a:r>
          </a:p>
          <a:p>
            <a:endParaRPr lang="en-US" sz="4400" b="1" dirty="0">
              <a:effectLst>
                <a:outerShdw blurRad="38100" dist="38100" dir="2700000" algn="tl">
                  <a:srgbClr val="000000">
                    <a:alpha val="43137"/>
                  </a:srgbClr>
                </a:outerShdw>
              </a:effectLst>
            </a:endParaRP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9" name="Rectangle 8">
            <a:extLst>
              <a:ext uri="{FF2B5EF4-FFF2-40B4-BE49-F238E27FC236}">
                <a16:creationId xmlns:a16="http://schemas.microsoft.com/office/drawing/2014/main" id="{6B23D719-153C-4CEC-B5ED-94AB0F5DFDCB}"/>
              </a:ext>
            </a:extLst>
          </p:cNvPr>
          <p:cNvSpPr/>
          <p:nvPr/>
        </p:nvSpPr>
        <p:spPr>
          <a:xfrm>
            <a:off x="231754" y="4175601"/>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Atonement</a:t>
            </a:r>
          </a:p>
        </p:txBody>
      </p:sp>
      <p:sp>
        <p:nvSpPr>
          <p:cNvPr id="5" name="TextBox 4">
            <a:extLst>
              <a:ext uri="{FF2B5EF4-FFF2-40B4-BE49-F238E27FC236}">
                <a16:creationId xmlns:a16="http://schemas.microsoft.com/office/drawing/2014/main" id="{E310AC81-3175-4152-8CAE-9E6BFC292352}"/>
              </a:ext>
            </a:extLst>
          </p:cNvPr>
          <p:cNvSpPr txBox="1"/>
          <p:nvPr/>
        </p:nvSpPr>
        <p:spPr>
          <a:xfrm>
            <a:off x="4094317" y="487300"/>
            <a:ext cx="4904677" cy="1938992"/>
          </a:xfrm>
          <a:prstGeom prst="rect">
            <a:avLst/>
          </a:prstGeom>
          <a:noFill/>
        </p:spPr>
        <p:txBody>
          <a:bodyPr wrap="square" rtlCol="0">
            <a:spAutoFit/>
          </a:bodyPr>
          <a:lstStyle/>
          <a:p>
            <a:pPr algn="l"/>
            <a:r>
              <a:rPr lang="en-US" sz="2400" b="0" i="0" dirty="0">
                <a:solidFill>
                  <a:srgbClr val="000000"/>
                </a:solidFill>
                <a:effectLst/>
                <a:latin typeface="system-ui"/>
              </a:rPr>
              <a:t>.</a:t>
            </a:r>
            <a:r>
              <a:rPr lang="en-US" sz="2400" b="1" i="0" baseline="30000" dirty="0">
                <a:solidFill>
                  <a:srgbClr val="000000"/>
                </a:solidFill>
                <a:effectLst/>
                <a:latin typeface="system-ui"/>
              </a:rPr>
              <a:t> 44 </a:t>
            </a:r>
            <a:r>
              <a:rPr lang="en-US" sz="2400" b="0" i="0" dirty="0">
                <a:solidFill>
                  <a:srgbClr val="000000"/>
                </a:solidFill>
                <a:effectLst/>
                <a:latin typeface="system-ui"/>
              </a:rPr>
              <a:t>And the </a:t>
            </a:r>
            <a:r>
              <a:rPr lang="en-US" sz="2400" b="0" i="0" cap="small" dirty="0">
                <a:solidFill>
                  <a:srgbClr val="000000"/>
                </a:solidFill>
                <a:effectLst/>
                <a:latin typeface="system-ui"/>
              </a:rPr>
              <a:t>Lord</a:t>
            </a:r>
            <a:r>
              <a:rPr lang="en-US" sz="2400" b="0" i="0" dirty="0">
                <a:solidFill>
                  <a:srgbClr val="000000"/>
                </a:solidFill>
                <a:effectLst/>
                <a:latin typeface="system-ui"/>
              </a:rPr>
              <a:t> spoke to Moses, saying, </a:t>
            </a:r>
            <a:r>
              <a:rPr lang="en-US" sz="2400" b="1" i="0" baseline="30000" dirty="0">
                <a:solidFill>
                  <a:srgbClr val="000000"/>
                </a:solidFill>
                <a:effectLst/>
                <a:latin typeface="system-ui"/>
              </a:rPr>
              <a:t>45 </a:t>
            </a:r>
            <a:r>
              <a:rPr lang="en-US" sz="2400" b="0" i="0" dirty="0">
                <a:solidFill>
                  <a:srgbClr val="000000"/>
                </a:solidFill>
                <a:effectLst/>
                <a:latin typeface="system-ui"/>
              </a:rPr>
              <a:t>“Get away from among this congregation, that I may </a:t>
            </a:r>
            <a:r>
              <a:rPr lang="en-US" sz="2400" b="1" i="0" dirty="0">
                <a:solidFill>
                  <a:srgbClr val="FF0000"/>
                </a:solidFill>
                <a:effectLst>
                  <a:outerShdw blurRad="38100" dist="38100" dir="2700000" algn="tl">
                    <a:srgbClr val="000000">
                      <a:alpha val="43137"/>
                    </a:srgbClr>
                  </a:outerShdw>
                </a:effectLst>
                <a:latin typeface="system-ui"/>
              </a:rPr>
              <a:t>consume them in a moment.”</a:t>
            </a:r>
          </a:p>
          <a:p>
            <a:pPr algn="l"/>
            <a:r>
              <a:rPr lang="en-US" sz="2400" b="0" i="0" dirty="0">
                <a:solidFill>
                  <a:srgbClr val="000000"/>
                </a:solidFill>
                <a:effectLst/>
                <a:latin typeface="system-ui"/>
              </a:rPr>
              <a:t>And they fell on their faces.</a:t>
            </a:r>
            <a:endParaRPr lang="en-US" b="0" i="0" dirty="0">
              <a:solidFill>
                <a:srgbClr val="000000"/>
              </a:solidFill>
              <a:effectLst/>
              <a:latin typeface="system-ui"/>
            </a:endParaRPr>
          </a:p>
        </p:txBody>
      </p:sp>
      <p:sp>
        <p:nvSpPr>
          <p:cNvPr id="11" name="TextBox 10">
            <a:extLst>
              <a:ext uri="{FF2B5EF4-FFF2-40B4-BE49-F238E27FC236}">
                <a16:creationId xmlns:a16="http://schemas.microsoft.com/office/drawing/2014/main" id="{CE833012-C967-421F-B9CE-A0993F05FBD8}"/>
              </a:ext>
            </a:extLst>
          </p:cNvPr>
          <p:cNvSpPr txBox="1"/>
          <p:nvPr/>
        </p:nvSpPr>
        <p:spPr>
          <a:xfrm>
            <a:off x="3993627" y="2426292"/>
            <a:ext cx="5005367" cy="2893741"/>
          </a:xfrm>
          <a:prstGeom prst="rect">
            <a:avLst/>
          </a:prstGeom>
          <a:noFill/>
        </p:spPr>
        <p:txBody>
          <a:bodyPr wrap="square" rtlCol="0">
            <a:spAutoFit/>
          </a:bodyPr>
          <a:lstStyle/>
          <a:p>
            <a:r>
              <a:rPr lang="en-US" sz="2400" b="1" i="0" baseline="30000" dirty="0">
                <a:solidFill>
                  <a:srgbClr val="000000"/>
                </a:solidFill>
                <a:effectLst/>
                <a:latin typeface="system-ui"/>
              </a:rPr>
              <a:t>46 </a:t>
            </a:r>
            <a:r>
              <a:rPr lang="en-US" sz="2400" b="0" i="0" dirty="0">
                <a:solidFill>
                  <a:srgbClr val="000000"/>
                </a:solidFill>
                <a:effectLst/>
                <a:latin typeface="system-ui"/>
              </a:rPr>
              <a:t>So Moses said to Aaron, “Take a censer and put fire in it from the altar, put incense </a:t>
            </a:r>
            <a:r>
              <a:rPr lang="en-US" sz="2400" b="0" i="1" dirty="0">
                <a:solidFill>
                  <a:srgbClr val="000000"/>
                </a:solidFill>
                <a:effectLst/>
                <a:latin typeface="system-ui"/>
              </a:rPr>
              <a:t>on it,</a:t>
            </a:r>
            <a:r>
              <a:rPr lang="en-US" sz="2400" b="0" i="0" dirty="0">
                <a:solidFill>
                  <a:srgbClr val="000000"/>
                </a:solidFill>
                <a:effectLst/>
                <a:latin typeface="system-ui"/>
              </a:rPr>
              <a:t> and take it quickly to the congregation and </a:t>
            </a:r>
            <a:r>
              <a:rPr lang="en-US" sz="2400" b="1" i="0" u="sng" dirty="0">
                <a:latin typeface="system-ui"/>
              </a:rPr>
              <a:t>make atonement for them</a:t>
            </a:r>
            <a:r>
              <a:rPr lang="en-US" sz="2400" b="1" i="0" dirty="0">
                <a:latin typeface="system-ui"/>
              </a:rPr>
              <a:t>; </a:t>
            </a:r>
            <a:r>
              <a:rPr lang="en-US" sz="2400" b="0" i="0" dirty="0">
                <a:solidFill>
                  <a:srgbClr val="000000"/>
                </a:solidFill>
                <a:effectLst/>
                <a:latin typeface="system-ui"/>
              </a:rPr>
              <a:t>for wrath has gone out from the </a:t>
            </a:r>
            <a:r>
              <a:rPr lang="en-US" sz="2400" b="0" i="0" cap="small" dirty="0">
                <a:solidFill>
                  <a:srgbClr val="000000"/>
                </a:solidFill>
                <a:effectLst/>
                <a:latin typeface="system-ui"/>
              </a:rPr>
              <a:t>Lord</a:t>
            </a:r>
            <a:r>
              <a:rPr lang="en-US" sz="2400" b="0" i="0" dirty="0">
                <a:solidFill>
                  <a:srgbClr val="000000"/>
                </a:solidFill>
                <a:effectLst/>
                <a:latin typeface="system-ui"/>
              </a:rPr>
              <a:t>. The plague has begun.” </a:t>
            </a:r>
          </a:p>
          <a:p>
            <a:endParaRPr lang="en-US" dirty="0"/>
          </a:p>
        </p:txBody>
      </p:sp>
    </p:spTree>
    <p:extLst>
      <p:ext uri="{BB962C8B-B14F-4D97-AF65-F5344CB8AC3E}">
        <p14:creationId xmlns:p14="http://schemas.microsoft.com/office/powerpoint/2010/main" val="320567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500"/>
                                        <p:tgtEl>
                                          <p:spTgt spid="3"/>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P spid="9" grpId="0" animBg="1"/>
      <p:bldP spid="5"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91090" y="3968765"/>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r>
              <a:rPr lang="en-US" b="1" dirty="0"/>
              <a:t> </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898933" y="4471864"/>
            <a:ext cx="2425192"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Sinners</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9" name="Rectangle 8">
            <a:extLst>
              <a:ext uri="{FF2B5EF4-FFF2-40B4-BE49-F238E27FC236}">
                <a16:creationId xmlns:a16="http://schemas.microsoft.com/office/drawing/2014/main" id="{6B23D719-153C-4CEC-B5ED-94AB0F5DFDCB}"/>
              </a:ext>
            </a:extLst>
          </p:cNvPr>
          <p:cNvSpPr/>
          <p:nvPr/>
        </p:nvSpPr>
        <p:spPr>
          <a:xfrm>
            <a:off x="226686" y="4173135"/>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Atonement</a:t>
            </a:r>
          </a:p>
        </p:txBody>
      </p:sp>
      <p:sp>
        <p:nvSpPr>
          <p:cNvPr id="5" name="TextBox 4">
            <a:extLst>
              <a:ext uri="{FF2B5EF4-FFF2-40B4-BE49-F238E27FC236}">
                <a16:creationId xmlns:a16="http://schemas.microsoft.com/office/drawing/2014/main" id="{E310AC81-3175-4152-8CAE-9E6BFC292352}"/>
              </a:ext>
            </a:extLst>
          </p:cNvPr>
          <p:cNvSpPr txBox="1"/>
          <p:nvPr/>
        </p:nvSpPr>
        <p:spPr>
          <a:xfrm>
            <a:off x="4023027" y="291413"/>
            <a:ext cx="4904677" cy="4832092"/>
          </a:xfrm>
          <a:prstGeom prst="rect">
            <a:avLst/>
          </a:prstGeom>
          <a:noFill/>
        </p:spPr>
        <p:txBody>
          <a:bodyPr wrap="square" rtlCol="0">
            <a:spAutoFit/>
          </a:bodyPr>
          <a:lstStyle/>
          <a:p>
            <a:pPr algn="l"/>
            <a:r>
              <a:rPr lang="en-US" sz="2800" b="1" i="0" baseline="30000" dirty="0">
                <a:solidFill>
                  <a:srgbClr val="000000"/>
                </a:solidFill>
                <a:effectLst/>
                <a:latin typeface="system-ui"/>
              </a:rPr>
              <a:t>47 </a:t>
            </a:r>
            <a:r>
              <a:rPr lang="en-US" sz="2800" b="0" i="0" dirty="0">
                <a:solidFill>
                  <a:srgbClr val="000000"/>
                </a:solidFill>
                <a:effectLst/>
                <a:latin typeface="system-ui"/>
              </a:rPr>
              <a:t>Then Aaron took </a:t>
            </a:r>
            <a:r>
              <a:rPr lang="en-US" sz="2800" b="0" i="1" dirty="0">
                <a:solidFill>
                  <a:srgbClr val="000000"/>
                </a:solidFill>
                <a:effectLst/>
                <a:latin typeface="system-ui"/>
              </a:rPr>
              <a:t>it</a:t>
            </a:r>
            <a:r>
              <a:rPr lang="en-US" sz="2800" b="0" i="0" dirty="0">
                <a:solidFill>
                  <a:srgbClr val="000000"/>
                </a:solidFill>
                <a:effectLst/>
                <a:latin typeface="system-ui"/>
              </a:rPr>
              <a:t> as Moses commanded, and ran into the midst of the assembly; and already the plague had begun among the people. So he put in the incense and made atonement for the people. </a:t>
            </a:r>
            <a:r>
              <a:rPr lang="en-US" sz="2800" b="1" i="0" baseline="30000" dirty="0">
                <a:solidFill>
                  <a:srgbClr val="000000"/>
                </a:solidFill>
                <a:effectLst/>
                <a:latin typeface="system-ui"/>
              </a:rPr>
              <a:t>48 </a:t>
            </a:r>
            <a:r>
              <a:rPr lang="en-US" sz="2800" b="1" i="0" u="sng" dirty="0">
                <a:solidFill>
                  <a:srgbClr val="000000"/>
                </a:solidFill>
                <a:effectLst/>
                <a:latin typeface="system-ui"/>
              </a:rPr>
              <a:t>And he stood between the dead and the living; so the plague was stopped. </a:t>
            </a:r>
          </a:p>
        </p:txBody>
      </p:sp>
    </p:spTree>
    <p:extLst>
      <p:ext uri="{BB962C8B-B14F-4D97-AF65-F5344CB8AC3E}">
        <p14:creationId xmlns:p14="http://schemas.microsoft.com/office/powerpoint/2010/main" val="1520098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endParaRPr lang="en-US" b="1" dirty="0"/>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93661" y="4591132"/>
            <a:ext cx="4412343"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Other Israelites?</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11" name="TextBox 10">
            <a:extLst>
              <a:ext uri="{FF2B5EF4-FFF2-40B4-BE49-F238E27FC236}">
                <a16:creationId xmlns:a16="http://schemas.microsoft.com/office/drawing/2014/main" id="{6AA6B13A-545D-453D-9F71-38583E29B5BE}"/>
              </a:ext>
            </a:extLst>
          </p:cNvPr>
          <p:cNvSpPr txBox="1"/>
          <p:nvPr/>
        </p:nvSpPr>
        <p:spPr>
          <a:xfrm>
            <a:off x="3993627" y="85406"/>
            <a:ext cx="4989406" cy="4955203"/>
          </a:xfrm>
          <a:prstGeom prst="rect">
            <a:avLst/>
          </a:prstGeom>
          <a:noFill/>
        </p:spPr>
        <p:txBody>
          <a:bodyPr wrap="square" rtlCol="0">
            <a:spAutoFit/>
          </a:bodyPr>
          <a:lstStyle/>
          <a:p>
            <a:pPr algn="l"/>
            <a:r>
              <a:rPr lang="en-US" sz="2400" b="1" i="0" dirty="0">
                <a:solidFill>
                  <a:srgbClr val="000000"/>
                </a:solidFill>
                <a:effectLst/>
                <a:latin typeface="system-ui"/>
              </a:rPr>
              <a:t>(Lev. 1:2-4)  </a:t>
            </a:r>
            <a:r>
              <a:rPr lang="en-US" sz="2400" b="0" i="0" dirty="0">
                <a:solidFill>
                  <a:srgbClr val="000000"/>
                </a:solidFill>
                <a:effectLst/>
                <a:latin typeface="system-ui"/>
              </a:rPr>
              <a:t>‘When any one of you brings an offering to the </a:t>
            </a:r>
            <a:r>
              <a:rPr lang="en-US" sz="2400" b="0" i="0" cap="small" dirty="0">
                <a:solidFill>
                  <a:srgbClr val="000000"/>
                </a:solidFill>
                <a:effectLst/>
                <a:latin typeface="system-ui"/>
              </a:rPr>
              <a:t>Lord</a:t>
            </a:r>
            <a:r>
              <a:rPr lang="en-US" sz="2400" b="0" i="0" dirty="0">
                <a:solidFill>
                  <a:srgbClr val="000000"/>
                </a:solidFill>
                <a:effectLst/>
                <a:latin typeface="system-ui"/>
              </a:rPr>
              <a:t>, you shall bring your offering of the livestock—of the herd and of the flock.</a:t>
            </a:r>
          </a:p>
          <a:p>
            <a:pPr algn="l"/>
            <a:r>
              <a:rPr lang="en-US" sz="2400" b="1" i="0" baseline="30000" dirty="0">
                <a:solidFill>
                  <a:srgbClr val="000000"/>
                </a:solidFill>
                <a:effectLst/>
                <a:latin typeface="system-ui"/>
              </a:rPr>
              <a:t>3 </a:t>
            </a:r>
            <a:r>
              <a:rPr lang="en-US" sz="2400" b="0" i="0" dirty="0">
                <a:solidFill>
                  <a:srgbClr val="000000"/>
                </a:solidFill>
                <a:effectLst/>
                <a:latin typeface="system-ui"/>
              </a:rPr>
              <a:t>‘If his offering </a:t>
            </a:r>
            <a:r>
              <a:rPr lang="en-US" sz="2400" b="0" i="1" dirty="0">
                <a:solidFill>
                  <a:srgbClr val="000000"/>
                </a:solidFill>
                <a:effectLst/>
                <a:latin typeface="system-ui"/>
              </a:rPr>
              <a:t>is</a:t>
            </a:r>
            <a:r>
              <a:rPr lang="en-US" sz="2400" b="0" i="0" dirty="0">
                <a:solidFill>
                  <a:srgbClr val="000000"/>
                </a:solidFill>
                <a:effectLst/>
                <a:latin typeface="system-ui"/>
              </a:rPr>
              <a:t> a burnt sacrifice of the herd, let him offer a male without blemish; he shall offer it of his own free will at the door of the tabernacle of meeting before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1" i="0" baseline="30000" dirty="0">
                <a:solidFill>
                  <a:srgbClr val="000000"/>
                </a:solidFill>
                <a:effectLst/>
                <a:latin typeface="system-ui"/>
              </a:rPr>
              <a:t>4 </a:t>
            </a:r>
            <a:r>
              <a:rPr lang="en-US" sz="2400" b="1" i="0" dirty="0">
                <a:solidFill>
                  <a:srgbClr val="000000"/>
                </a:solidFill>
                <a:effectLst/>
                <a:latin typeface="system-ui"/>
              </a:rPr>
              <a:t>Then he shall put his hand on the head of the burnt offering, and it will be accepted on his behalf to make </a:t>
            </a:r>
            <a:r>
              <a:rPr lang="en-US" sz="2800" b="1" i="0" dirty="0">
                <a:solidFill>
                  <a:srgbClr val="FF0000"/>
                </a:solidFill>
                <a:effectLst>
                  <a:outerShdw blurRad="38100" dist="38100" dir="2700000" algn="tl">
                    <a:srgbClr val="000000">
                      <a:alpha val="43137"/>
                    </a:srgbClr>
                  </a:outerShdw>
                </a:effectLst>
                <a:latin typeface="system-ui"/>
              </a:rPr>
              <a:t>atonement</a:t>
            </a:r>
            <a:r>
              <a:rPr lang="en-US" sz="2400" b="1" i="0" dirty="0">
                <a:solidFill>
                  <a:srgbClr val="000000"/>
                </a:solidFill>
                <a:effectLst/>
                <a:latin typeface="system-ui"/>
              </a:rPr>
              <a:t> for him. </a:t>
            </a:r>
            <a:endParaRPr lang="en-US" dirty="0"/>
          </a:p>
        </p:txBody>
      </p:sp>
      <p:sp>
        <p:nvSpPr>
          <p:cNvPr id="13" name="Rectangle 12">
            <a:extLst>
              <a:ext uri="{FF2B5EF4-FFF2-40B4-BE49-F238E27FC236}">
                <a16:creationId xmlns:a16="http://schemas.microsoft.com/office/drawing/2014/main" id="{FC9A6488-0A25-406E-AB57-2B102C1FD841}"/>
              </a:ext>
            </a:extLst>
          </p:cNvPr>
          <p:cNvSpPr/>
          <p:nvPr/>
        </p:nvSpPr>
        <p:spPr>
          <a:xfrm>
            <a:off x="256927" y="4273331"/>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Animal Sacrifices</a:t>
            </a:r>
          </a:p>
        </p:txBody>
      </p:sp>
    </p:spTree>
    <p:extLst>
      <p:ext uri="{BB962C8B-B14F-4D97-AF65-F5344CB8AC3E}">
        <p14:creationId xmlns:p14="http://schemas.microsoft.com/office/powerpoint/2010/main" val="39715952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1"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7B20-A894-41E2-B21E-6F73243C65D9}"/>
              </a:ext>
            </a:extLst>
          </p:cNvPr>
          <p:cNvSpPr>
            <a:spLocks noGrp="1"/>
          </p:cNvSpPr>
          <p:nvPr>
            <p:ph type="title"/>
          </p:nvPr>
        </p:nvSpPr>
        <p:spPr/>
        <p:txBody>
          <a:bodyPr>
            <a:normAutofit/>
          </a:bodyPr>
          <a:lstStyle/>
          <a:p>
            <a:pPr algn="ctr"/>
            <a:r>
              <a:rPr lang="en-US" sz="4400" b="1" dirty="0"/>
              <a:t>A Major Problem</a:t>
            </a:r>
          </a:p>
        </p:txBody>
      </p:sp>
      <p:sp>
        <p:nvSpPr>
          <p:cNvPr id="3" name="Content Placeholder 2">
            <a:extLst>
              <a:ext uri="{FF2B5EF4-FFF2-40B4-BE49-F238E27FC236}">
                <a16:creationId xmlns:a16="http://schemas.microsoft.com/office/drawing/2014/main" id="{790ADCA2-CF0B-42BC-9F16-4518E5B7A3ED}"/>
              </a:ext>
            </a:extLst>
          </p:cNvPr>
          <p:cNvSpPr>
            <a:spLocks noGrp="1"/>
          </p:cNvSpPr>
          <p:nvPr>
            <p:ph idx="1"/>
          </p:nvPr>
        </p:nvSpPr>
        <p:spPr>
          <a:xfrm>
            <a:off x="268514" y="1523535"/>
            <a:ext cx="8606971" cy="3469257"/>
          </a:xfrm>
        </p:spPr>
        <p:txBody>
          <a:bodyPr>
            <a:normAutofit fontScale="77500" lnSpcReduction="20000"/>
          </a:bodyPr>
          <a:lstStyle/>
          <a:p>
            <a:r>
              <a:rPr lang="en-US" sz="2800" b="1" i="0" baseline="30000" dirty="0">
                <a:solidFill>
                  <a:srgbClr val="000000"/>
                </a:solidFill>
                <a:effectLst/>
                <a:latin typeface="system-ui"/>
              </a:rPr>
              <a:t> </a:t>
            </a:r>
            <a:r>
              <a:rPr lang="en-US" sz="3300" b="1" i="0" baseline="30000" dirty="0">
                <a:solidFill>
                  <a:srgbClr val="000000"/>
                </a:solidFill>
                <a:effectLst/>
                <a:latin typeface="system-ui"/>
              </a:rPr>
              <a:t>”</a:t>
            </a:r>
            <a:r>
              <a:rPr lang="en-US" sz="3300" b="0" i="0" dirty="0">
                <a:solidFill>
                  <a:srgbClr val="000000"/>
                </a:solidFill>
                <a:effectLst/>
                <a:latin typeface="system-ui"/>
              </a:rPr>
              <a:t>For </a:t>
            </a:r>
            <a:r>
              <a:rPr lang="en-US" sz="3300" b="0" i="1" dirty="0">
                <a:solidFill>
                  <a:srgbClr val="000000"/>
                </a:solidFill>
                <a:effectLst/>
                <a:latin typeface="system-ui"/>
              </a:rPr>
              <a:t>it is</a:t>
            </a:r>
            <a:r>
              <a:rPr lang="en-US" sz="3300" b="0" i="0" dirty="0">
                <a:solidFill>
                  <a:srgbClr val="000000"/>
                </a:solidFill>
                <a:effectLst/>
                <a:latin typeface="system-ui"/>
              </a:rPr>
              <a:t> not possible that the blood of bulls and goats could take away sins.” (Hebrews 10:4)</a:t>
            </a:r>
          </a:p>
          <a:p>
            <a:r>
              <a:rPr lang="en-US" sz="3300" dirty="0">
                <a:solidFill>
                  <a:srgbClr val="000000"/>
                </a:solidFill>
                <a:latin typeface="system-ui"/>
              </a:rPr>
              <a:t>How could a Just God continue to withhold wrath from sinners if their sin still remained?</a:t>
            </a:r>
          </a:p>
          <a:p>
            <a:r>
              <a:rPr lang="en-US" sz="3300" b="0" i="0" dirty="0">
                <a:solidFill>
                  <a:srgbClr val="000000"/>
                </a:solidFill>
                <a:effectLst/>
                <a:latin typeface="system-ui"/>
              </a:rPr>
              <a:t>“Therefore, in all things He had to be made like </a:t>
            </a:r>
            <a:r>
              <a:rPr lang="en-US" sz="3300" b="0" i="1" dirty="0">
                <a:solidFill>
                  <a:srgbClr val="000000"/>
                </a:solidFill>
                <a:effectLst/>
                <a:latin typeface="system-ui"/>
              </a:rPr>
              <a:t>His</a:t>
            </a:r>
            <a:r>
              <a:rPr lang="en-US" sz="3300" b="0" i="0" dirty="0">
                <a:solidFill>
                  <a:srgbClr val="000000"/>
                </a:solidFill>
                <a:effectLst/>
                <a:latin typeface="system-ui"/>
              </a:rPr>
              <a:t> brethren, that He might be a merciful and faithful High Priest in things </a:t>
            </a:r>
            <a:r>
              <a:rPr lang="en-US" sz="3300" b="0" i="1" dirty="0">
                <a:solidFill>
                  <a:srgbClr val="000000"/>
                </a:solidFill>
                <a:effectLst/>
                <a:latin typeface="system-ui"/>
              </a:rPr>
              <a:t>pertaining</a:t>
            </a:r>
            <a:r>
              <a:rPr lang="en-US" sz="3300" b="0" i="0" dirty="0">
                <a:solidFill>
                  <a:srgbClr val="000000"/>
                </a:solidFill>
                <a:effectLst/>
                <a:latin typeface="system-ui"/>
              </a:rPr>
              <a:t> to God, to make </a:t>
            </a:r>
            <a:r>
              <a:rPr lang="en-US" sz="3300" b="1" i="0" dirty="0">
                <a:solidFill>
                  <a:srgbClr val="FF0000"/>
                </a:solidFill>
                <a:effectLst>
                  <a:outerShdw blurRad="38100" dist="38100" dir="2700000" algn="tl">
                    <a:srgbClr val="000000">
                      <a:alpha val="43137"/>
                    </a:srgbClr>
                  </a:outerShdw>
                </a:effectLst>
                <a:latin typeface="system-ui"/>
              </a:rPr>
              <a:t>propitiation</a:t>
            </a:r>
            <a:r>
              <a:rPr lang="en-US" sz="3300" b="0" i="0" dirty="0">
                <a:solidFill>
                  <a:srgbClr val="000000"/>
                </a:solidFill>
                <a:effectLst/>
                <a:latin typeface="system-ui"/>
              </a:rPr>
              <a:t> for the sins of the people” (Hebrews 2:17).</a:t>
            </a:r>
            <a:endParaRPr lang="en-US" sz="3300" dirty="0">
              <a:solidFill>
                <a:srgbClr val="000000"/>
              </a:solidFill>
              <a:latin typeface="system-ui"/>
            </a:endParaRPr>
          </a:p>
          <a:p>
            <a:endParaRPr lang="en-US" sz="2800" dirty="0"/>
          </a:p>
        </p:txBody>
      </p:sp>
      <p:sp>
        <p:nvSpPr>
          <p:cNvPr id="6" name="TextBox 5">
            <a:extLst>
              <a:ext uri="{FF2B5EF4-FFF2-40B4-BE49-F238E27FC236}">
                <a16:creationId xmlns:a16="http://schemas.microsoft.com/office/drawing/2014/main" id="{E78C02E6-3249-4D53-9CF2-76618D74B3D4}"/>
              </a:ext>
            </a:extLst>
          </p:cNvPr>
          <p:cNvSpPr txBox="1"/>
          <p:nvPr/>
        </p:nvSpPr>
        <p:spPr>
          <a:xfrm>
            <a:off x="4376057" y="4542971"/>
            <a:ext cx="4499428" cy="523220"/>
          </a:xfrm>
          <a:prstGeom prst="rect">
            <a:avLst/>
          </a:prstGeom>
          <a:noFill/>
        </p:spPr>
        <p:txBody>
          <a:bodyPr wrap="square" rtlCol="0">
            <a:spAutoFit/>
          </a:bodyPr>
          <a:lstStyle/>
          <a:p>
            <a:r>
              <a:rPr lang="en-US" sz="2800" i="1" dirty="0">
                <a:latin typeface="Arial Narrow" panose="020B0606020202030204" pitchFamily="34" charset="0"/>
              </a:rPr>
              <a:t>(N.T. word in place of Atonement)</a:t>
            </a:r>
          </a:p>
        </p:txBody>
      </p:sp>
    </p:spTree>
    <p:extLst>
      <p:ext uri="{BB962C8B-B14F-4D97-AF65-F5344CB8AC3E}">
        <p14:creationId xmlns:p14="http://schemas.microsoft.com/office/powerpoint/2010/main" val="16664177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91090" y="4070365"/>
            <a:ext cx="2017486" cy="769441"/>
          </a:xfrm>
          <a:prstGeom prst="rect">
            <a:avLst/>
          </a:prstGeom>
          <a:noFill/>
        </p:spPr>
        <p:txBody>
          <a:bodyPr wrap="square" rtlCol="0">
            <a:spAutoFit/>
          </a:bodyPr>
          <a:lstStyle/>
          <a:p>
            <a:endParaRPr lang="en-US" sz="4400" b="1" dirty="0">
              <a:effectLst>
                <a:outerShdw blurRad="38100" dist="38100" dir="2700000" algn="tl">
                  <a:srgbClr val="000000">
                    <a:alpha val="43137"/>
                  </a:srgbClr>
                </a:outerShdw>
              </a:effectLst>
            </a:endParaRP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endParaRPr lang="en-US" b="1" dirty="0"/>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93661" y="4591132"/>
            <a:ext cx="4412343"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We have sinned!</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11" name="TextBox 10">
            <a:extLst>
              <a:ext uri="{FF2B5EF4-FFF2-40B4-BE49-F238E27FC236}">
                <a16:creationId xmlns:a16="http://schemas.microsoft.com/office/drawing/2014/main" id="{6AA6B13A-545D-453D-9F71-38583E29B5BE}"/>
              </a:ext>
            </a:extLst>
          </p:cNvPr>
          <p:cNvSpPr txBox="1"/>
          <p:nvPr/>
        </p:nvSpPr>
        <p:spPr>
          <a:xfrm>
            <a:off x="3993031" y="111873"/>
            <a:ext cx="4989406" cy="1200329"/>
          </a:xfrm>
          <a:prstGeom prst="rect">
            <a:avLst/>
          </a:prstGeom>
          <a:noFill/>
        </p:spPr>
        <p:txBody>
          <a:bodyPr wrap="square" rtlCol="0">
            <a:spAutoFit/>
          </a:bodyPr>
          <a:lstStyle/>
          <a:p>
            <a:pPr algn="l"/>
            <a:r>
              <a:rPr lang="en-US" sz="2400" b="1" dirty="0"/>
              <a:t>The previous passages informed us that Jesus is the faithful high priest who </a:t>
            </a:r>
            <a:r>
              <a:rPr lang="en-US" sz="2400" b="1" dirty="0">
                <a:solidFill>
                  <a:srgbClr val="FF0000"/>
                </a:solidFill>
                <a:effectLst>
                  <a:outerShdw blurRad="38100" dist="38100" dir="2700000" algn="tl">
                    <a:srgbClr val="000000">
                      <a:alpha val="43137"/>
                    </a:srgbClr>
                  </a:outerShdw>
                </a:effectLst>
              </a:rPr>
              <a:t>MAKES</a:t>
            </a:r>
            <a:r>
              <a:rPr lang="en-US" sz="2400" b="1" dirty="0">
                <a:effectLst>
                  <a:outerShdw blurRad="38100" dist="38100" dir="2700000" algn="tl">
                    <a:srgbClr val="000000">
                      <a:alpha val="43137"/>
                    </a:srgbClr>
                  </a:outerShdw>
                </a:effectLst>
              </a:rPr>
              <a:t> </a:t>
            </a:r>
            <a:r>
              <a:rPr lang="en-US" sz="2400" b="1" dirty="0"/>
              <a:t>propitiation. </a:t>
            </a:r>
          </a:p>
        </p:txBody>
      </p:sp>
      <p:sp>
        <p:nvSpPr>
          <p:cNvPr id="13" name="TextBox 12">
            <a:extLst>
              <a:ext uri="{FF2B5EF4-FFF2-40B4-BE49-F238E27FC236}">
                <a16:creationId xmlns:a16="http://schemas.microsoft.com/office/drawing/2014/main" id="{0E39E0C2-2388-43D0-AFDB-55581979721D}"/>
              </a:ext>
            </a:extLst>
          </p:cNvPr>
          <p:cNvSpPr txBox="1"/>
          <p:nvPr/>
        </p:nvSpPr>
        <p:spPr>
          <a:xfrm>
            <a:off x="3961715" y="1241768"/>
            <a:ext cx="4989406" cy="461665"/>
          </a:xfrm>
          <a:prstGeom prst="rect">
            <a:avLst/>
          </a:prstGeom>
          <a:noFill/>
        </p:spPr>
        <p:txBody>
          <a:bodyPr wrap="square" rtlCol="0">
            <a:spAutoFit/>
          </a:bodyPr>
          <a:lstStyle/>
          <a:p>
            <a:pPr algn="l"/>
            <a:r>
              <a:rPr lang="en-US" sz="2400" b="1" dirty="0"/>
              <a:t>What is the propitiation?</a:t>
            </a:r>
          </a:p>
        </p:txBody>
      </p:sp>
      <p:sp>
        <p:nvSpPr>
          <p:cNvPr id="14" name="TextBox 13">
            <a:extLst>
              <a:ext uri="{FF2B5EF4-FFF2-40B4-BE49-F238E27FC236}">
                <a16:creationId xmlns:a16="http://schemas.microsoft.com/office/drawing/2014/main" id="{C225A96B-9D09-42E9-8738-07F4D70A5B53}"/>
              </a:ext>
            </a:extLst>
          </p:cNvPr>
          <p:cNvSpPr txBox="1"/>
          <p:nvPr/>
        </p:nvSpPr>
        <p:spPr>
          <a:xfrm>
            <a:off x="3993031" y="1686662"/>
            <a:ext cx="4989406" cy="3416320"/>
          </a:xfrm>
          <a:prstGeom prst="rect">
            <a:avLst/>
          </a:prstGeom>
          <a:noFill/>
        </p:spPr>
        <p:txBody>
          <a:bodyPr wrap="square" rtlCol="0">
            <a:spAutoFit/>
          </a:bodyPr>
          <a:lstStyle/>
          <a:p>
            <a:r>
              <a:rPr lang="en-US" sz="2400" b="1" dirty="0"/>
              <a:t>My little children, these things I write to you, so that you may not sin. And if anyone sins, we have an Advocate with the Father, Jesus Christ the righteous. </a:t>
            </a:r>
            <a:r>
              <a:rPr lang="en-US" sz="2400" b="1" baseline="30000" dirty="0"/>
              <a:t>2 </a:t>
            </a:r>
            <a:r>
              <a:rPr lang="en-US" sz="2400" b="1" dirty="0"/>
              <a:t>And He Himself is the propitiation for our sins, and    not for ours only but also for the whole world.  </a:t>
            </a:r>
            <a:r>
              <a:rPr lang="en-US" sz="2400" dirty="0"/>
              <a:t>(1 John 2:1-2)</a:t>
            </a:r>
          </a:p>
        </p:txBody>
      </p:sp>
      <p:cxnSp>
        <p:nvCxnSpPr>
          <p:cNvPr id="15" name="Straight Connector 14">
            <a:extLst>
              <a:ext uri="{FF2B5EF4-FFF2-40B4-BE49-F238E27FC236}">
                <a16:creationId xmlns:a16="http://schemas.microsoft.com/office/drawing/2014/main" id="{77A0FCB2-B938-4264-A3E6-9813F32A00C2}"/>
              </a:ext>
            </a:extLst>
          </p:cNvPr>
          <p:cNvCxnSpPr/>
          <p:nvPr/>
        </p:nvCxnSpPr>
        <p:spPr>
          <a:xfrm>
            <a:off x="6444343" y="3947886"/>
            <a:ext cx="240517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9B3482-C6BE-4AFB-B3FE-3636A3C3E379}"/>
              </a:ext>
            </a:extLst>
          </p:cNvPr>
          <p:cNvCxnSpPr>
            <a:cxnSpLocks/>
          </p:cNvCxnSpPr>
          <p:nvPr/>
        </p:nvCxnSpPr>
        <p:spPr>
          <a:xfrm>
            <a:off x="4143828" y="4295613"/>
            <a:ext cx="3142343"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853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up)">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C0C0C0"/>
                                      </p:to>
                                    </p:animClr>
                                  </p:sub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up)">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subTnLst>
                                    <p:animClr clrSpc="rgb" dir="cw">
                                      <p:cBhvr override="childStyle">
                                        <p:cTn dur="1" fill="hold" display="0" masterRel="nextClick" afterEffect="1"/>
                                        <p:tgtEl>
                                          <p:spTgt spid="13"/>
                                        </p:tgtEl>
                                        <p:attrNameLst>
                                          <p:attrName>ppt_c</p:attrName>
                                        </p:attrNameLst>
                                      </p:cBhvr>
                                      <p:to>
                                        <a:srgbClr val="C0C0C0"/>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7" grpId="0"/>
      <p:bldP spid="3" grpId="0" animBg="1"/>
      <p:bldP spid="11"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91090" y="4070365"/>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endParaRPr lang="en-US" b="1" dirty="0"/>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93661" y="4591132"/>
            <a:ext cx="4412343"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We have sinned!</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9" name="Rectangle 8">
            <a:extLst>
              <a:ext uri="{FF2B5EF4-FFF2-40B4-BE49-F238E27FC236}">
                <a16:creationId xmlns:a16="http://schemas.microsoft.com/office/drawing/2014/main" id="{6B23D719-153C-4CEC-B5ED-94AB0F5DFDCB}"/>
              </a:ext>
            </a:extLst>
          </p:cNvPr>
          <p:cNvSpPr/>
          <p:nvPr/>
        </p:nvSpPr>
        <p:spPr>
          <a:xfrm>
            <a:off x="252839" y="4228344"/>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Death of Christ</a:t>
            </a:r>
          </a:p>
        </p:txBody>
      </p:sp>
      <p:sp>
        <p:nvSpPr>
          <p:cNvPr id="11" name="TextBox 10">
            <a:extLst>
              <a:ext uri="{FF2B5EF4-FFF2-40B4-BE49-F238E27FC236}">
                <a16:creationId xmlns:a16="http://schemas.microsoft.com/office/drawing/2014/main" id="{6AA6B13A-545D-453D-9F71-38583E29B5BE}"/>
              </a:ext>
            </a:extLst>
          </p:cNvPr>
          <p:cNvSpPr txBox="1"/>
          <p:nvPr/>
        </p:nvSpPr>
        <p:spPr>
          <a:xfrm>
            <a:off x="3892028" y="107780"/>
            <a:ext cx="4989406" cy="1938992"/>
          </a:xfrm>
          <a:prstGeom prst="rect">
            <a:avLst/>
          </a:prstGeom>
          <a:noFill/>
        </p:spPr>
        <p:txBody>
          <a:bodyPr wrap="square" rtlCol="0">
            <a:spAutoFit/>
          </a:bodyPr>
          <a:lstStyle/>
          <a:p>
            <a:r>
              <a:rPr lang="en-US" sz="2400" b="1" baseline="30000" dirty="0"/>
              <a:t>”</a:t>
            </a:r>
            <a:r>
              <a:rPr lang="en-US" sz="2400" b="1" dirty="0"/>
              <a:t>For God so loved the world that He gave His only begotten Son, that whoever believes in Him should not perish but have everlasting life” </a:t>
            </a:r>
            <a:r>
              <a:rPr lang="en-US" sz="2400" dirty="0"/>
              <a:t>(John 3:16)</a:t>
            </a:r>
            <a:endParaRPr lang="en-US" sz="2400" b="1" dirty="0"/>
          </a:p>
        </p:txBody>
      </p:sp>
      <p:sp>
        <p:nvSpPr>
          <p:cNvPr id="20" name="TextBox 19">
            <a:extLst>
              <a:ext uri="{FF2B5EF4-FFF2-40B4-BE49-F238E27FC236}">
                <a16:creationId xmlns:a16="http://schemas.microsoft.com/office/drawing/2014/main" id="{2D1FA84A-7F3F-4F45-A403-E56BC9174C5C}"/>
              </a:ext>
            </a:extLst>
          </p:cNvPr>
          <p:cNvSpPr txBox="1"/>
          <p:nvPr/>
        </p:nvSpPr>
        <p:spPr>
          <a:xfrm>
            <a:off x="3889830" y="1992772"/>
            <a:ext cx="5254170" cy="1569660"/>
          </a:xfrm>
          <a:prstGeom prst="rect">
            <a:avLst/>
          </a:prstGeom>
          <a:noFill/>
        </p:spPr>
        <p:txBody>
          <a:bodyPr wrap="square" rtlCol="0">
            <a:spAutoFit/>
          </a:bodyPr>
          <a:lstStyle/>
          <a:p>
            <a:r>
              <a:rPr lang="en-US" sz="2400" b="1" dirty="0"/>
              <a:t>“In Him we have redemption through His blood, the forgiveness of sins, according to the riches of His grace” </a:t>
            </a:r>
            <a:r>
              <a:rPr lang="en-US" sz="2400" dirty="0"/>
              <a:t>(Eph. 1:7)</a:t>
            </a:r>
            <a:endParaRPr lang="en-US" sz="2400" b="1" dirty="0"/>
          </a:p>
        </p:txBody>
      </p:sp>
      <p:sp>
        <p:nvSpPr>
          <p:cNvPr id="5" name="TextBox 4">
            <a:extLst>
              <a:ext uri="{FF2B5EF4-FFF2-40B4-BE49-F238E27FC236}">
                <a16:creationId xmlns:a16="http://schemas.microsoft.com/office/drawing/2014/main" id="{3CFB1354-B0D1-4419-A955-35D850B79A08}"/>
              </a:ext>
            </a:extLst>
          </p:cNvPr>
          <p:cNvSpPr txBox="1"/>
          <p:nvPr/>
        </p:nvSpPr>
        <p:spPr>
          <a:xfrm>
            <a:off x="3897928" y="3587778"/>
            <a:ext cx="5047681" cy="1569660"/>
          </a:xfrm>
          <a:prstGeom prst="rect">
            <a:avLst/>
          </a:prstGeom>
          <a:noFill/>
        </p:spPr>
        <p:txBody>
          <a:bodyPr wrap="square" rtlCol="0">
            <a:spAutoFit/>
          </a:bodyPr>
          <a:lstStyle/>
          <a:p>
            <a:r>
              <a:rPr lang="en-US" sz="2400" b="1" i="0" dirty="0">
                <a:solidFill>
                  <a:srgbClr val="000000"/>
                </a:solidFill>
                <a:effectLst/>
                <a:latin typeface="system-ui"/>
              </a:rPr>
              <a:t>“Much more then, having now been justified by His blood, we shall be </a:t>
            </a:r>
            <a:r>
              <a:rPr lang="en-US" sz="2400" b="1" i="0" dirty="0">
                <a:solidFill>
                  <a:srgbClr val="FF0000"/>
                </a:solidFill>
                <a:effectLst>
                  <a:outerShdw blurRad="38100" dist="38100" dir="2700000" algn="tl">
                    <a:srgbClr val="000000">
                      <a:alpha val="43137"/>
                    </a:srgbClr>
                  </a:outerShdw>
                </a:effectLst>
                <a:latin typeface="system-ui"/>
              </a:rPr>
              <a:t>saved from wrath </a:t>
            </a:r>
            <a:r>
              <a:rPr lang="en-US" sz="2400" b="1" i="0" dirty="0">
                <a:solidFill>
                  <a:srgbClr val="000000"/>
                </a:solidFill>
                <a:effectLst/>
                <a:latin typeface="system-ui"/>
              </a:rPr>
              <a:t>through Him </a:t>
            </a:r>
            <a:r>
              <a:rPr lang="en-US" sz="2400" i="0" dirty="0">
                <a:solidFill>
                  <a:srgbClr val="000000"/>
                </a:solidFill>
                <a:effectLst/>
                <a:latin typeface="system-ui"/>
              </a:rPr>
              <a:t>(Rom. 5:9).”</a:t>
            </a:r>
            <a:endParaRPr lang="en-US" sz="2400" b="1" dirty="0"/>
          </a:p>
        </p:txBody>
      </p:sp>
    </p:spTree>
    <p:extLst>
      <p:ext uri="{BB962C8B-B14F-4D97-AF65-F5344CB8AC3E}">
        <p14:creationId xmlns:p14="http://schemas.microsoft.com/office/powerpoint/2010/main" val="306673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C0C0C0"/>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subTnLst>
                                    <p:animClr clrSpc="rgb" dir="cw">
                                      <p:cBhvr override="childStyle">
                                        <p:cTn dur="1" fill="hold" display="0" masterRel="nextClick" afterEffect="1"/>
                                        <p:tgtEl>
                                          <p:spTgt spid="20"/>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91090" y="4070365"/>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endParaRPr lang="en-US" b="1" dirty="0"/>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93661" y="4591132"/>
            <a:ext cx="4412343"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We have sinned!</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9" name="Rectangle 8">
            <a:extLst>
              <a:ext uri="{FF2B5EF4-FFF2-40B4-BE49-F238E27FC236}">
                <a16:creationId xmlns:a16="http://schemas.microsoft.com/office/drawing/2014/main" id="{6B23D719-153C-4CEC-B5ED-94AB0F5DFDCB}"/>
              </a:ext>
            </a:extLst>
          </p:cNvPr>
          <p:cNvSpPr/>
          <p:nvPr/>
        </p:nvSpPr>
        <p:spPr>
          <a:xfrm>
            <a:off x="252839" y="4228344"/>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Death of Christ</a:t>
            </a:r>
          </a:p>
        </p:txBody>
      </p:sp>
      <p:sp>
        <p:nvSpPr>
          <p:cNvPr id="18" name="TextBox 17">
            <a:extLst>
              <a:ext uri="{FF2B5EF4-FFF2-40B4-BE49-F238E27FC236}">
                <a16:creationId xmlns:a16="http://schemas.microsoft.com/office/drawing/2014/main" id="{774A4309-B0B2-4D83-BCA0-850A26A44190}"/>
              </a:ext>
            </a:extLst>
          </p:cNvPr>
          <p:cNvSpPr txBox="1"/>
          <p:nvPr/>
        </p:nvSpPr>
        <p:spPr>
          <a:xfrm>
            <a:off x="4366138" y="844042"/>
            <a:ext cx="4631376" cy="707886"/>
          </a:xfrm>
          <a:prstGeom prst="rect">
            <a:avLst/>
          </a:prstGeom>
          <a:noFill/>
        </p:spPr>
        <p:txBody>
          <a:bodyPr wrap="square">
            <a:spAutoFit/>
          </a:bodyPr>
          <a:lstStyle/>
          <a:p>
            <a:r>
              <a:rPr lang="en-US" sz="4000" b="1" dirty="0"/>
              <a:t>Romans 3:23-26</a:t>
            </a:r>
          </a:p>
        </p:txBody>
      </p:sp>
      <p:sp>
        <p:nvSpPr>
          <p:cNvPr id="19" name="TextBox 18">
            <a:extLst>
              <a:ext uri="{FF2B5EF4-FFF2-40B4-BE49-F238E27FC236}">
                <a16:creationId xmlns:a16="http://schemas.microsoft.com/office/drawing/2014/main" id="{0E4F0E1F-685F-49CC-BD0F-738D9A8BD070}"/>
              </a:ext>
            </a:extLst>
          </p:cNvPr>
          <p:cNvSpPr txBox="1"/>
          <p:nvPr/>
        </p:nvSpPr>
        <p:spPr>
          <a:xfrm>
            <a:off x="4366138" y="2102033"/>
            <a:ext cx="4631376" cy="646331"/>
          </a:xfrm>
          <a:prstGeom prst="rect">
            <a:avLst/>
          </a:prstGeom>
          <a:noFill/>
        </p:spPr>
        <p:txBody>
          <a:bodyPr wrap="square">
            <a:spAutoFit/>
          </a:bodyPr>
          <a:lstStyle/>
          <a:p>
            <a:r>
              <a:rPr lang="en-US" sz="3600" b="1" dirty="0"/>
              <a:t>Isaiah 53</a:t>
            </a:r>
          </a:p>
        </p:txBody>
      </p:sp>
      <p:sp>
        <p:nvSpPr>
          <p:cNvPr id="21" name="TextBox 20">
            <a:extLst>
              <a:ext uri="{FF2B5EF4-FFF2-40B4-BE49-F238E27FC236}">
                <a16:creationId xmlns:a16="http://schemas.microsoft.com/office/drawing/2014/main" id="{809F5E1F-6D71-405A-B228-59F32C447B5D}"/>
              </a:ext>
            </a:extLst>
          </p:cNvPr>
          <p:cNvSpPr txBox="1"/>
          <p:nvPr/>
        </p:nvSpPr>
        <p:spPr>
          <a:xfrm>
            <a:off x="4330513" y="3298469"/>
            <a:ext cx="4631376" cy="646331"/>
          </a:xfrm>
          <a:prstGeom prst="rect">
            <a:avLst/>
          </a:prstGeom>
          <a:noFill/>
        </p:spPr>
        <p:txBody>
          <a:bodyPr wrap="square">
            <a:spAutoFit/>
          </a:bodyPr>
          <a:lstStyle/>
          <a:p>
            <a:r>
              <a:rPr lang="en-US" sz="3600" b="1" dirty="0"/>
              <a:t>Galatians 2:20</a:t>
            </a:r>
          </a:p>
        </p:txBody>
      </p:sp>
    </p:spTree>
    <p:extLst>
      <p:ext uri="{BB962C8B-B14F-4D97-AF65-F5344CB8AC3E}">
        <p14:creationId xmlns:p14="http://schemas.microsoft.com/office/powerpoint/2010/main" val="124626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5C9BF0-BE02-402C-8DF2-CD4FFA075F54}"/>
              </a:ext>
            </a:extLst>
          </p:cNvPr>
          <p:cNvSpPr txBox="1"/>
          <p:nvPr/>
        </p:nvSpPr>
        <p:spPr>
          <a:xfrm>
            <a:off x="813459" y="1721923"/>
            <a:ext cx="7517081" cy="646331"/>
          </a:xfrm>
          <a:prstGeom prst="rect">
            <a:avLst/>
          </a:prstGeom>
          <a:noFill/>
        </p:spPr>
        <p:txBody>
          <a:bodyPr wrap="square" rtlCol="0">
            <a:spAutoFit/>
          </a:bodyPr>
          <a:lstStyle/>
          <a:p>
            <a:r>
              <a:rPr lang="en-US" sz="3600" b="1" dirty="0"/>
              <a:t>“Lord, Make Calvary Real to Me”</a:t>
            </a:r>
          </a:p>
        </p:txBody>
      </p:sp>
    </p:spTree>
    <p:extLst>
      <p:ext uri="{BB962C8B-B14F-4D97-AF65-F5344CB8AC3E}">
        <p14:creationId xmlns:p14="http://schemas.microsoft.com/office/powerpoint/2010/main" val="19493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2589D-5833-4FD2-B890-E1A3E090B15C}"/>
              </a:ext>
            </a:extLst>
          </p:cNvPr>
          <p:cNvSpPr>
            <a:spLocks noGrp="1"/>
          </p:cNvSpPr>
          <p:nvPr>
            <p:ph type="title"/>
          </p:nvPr>
        </p:nvSpPr>
        <p:spPr/>
        <p:txBody>
          <a:bodyPr>
            <a:normAutofit/>
          </a:bodyPr>
          <a:lstStyle/>
          <a:p>
            <a:pPr algn="ctr"/>
            <a:r>
              <a:rPr lang="en-US" sz="3600" b="1" dirty="0"/>
              <a:t>Luke 22:19-20</a:t>
            </a:r>
          </a:p>
        </p:txBody>
      </p:sp>
      <p:sp>
        <p:nvSpPr>
          <p:cNvPr id="3" name="Content Placeholder 2">
            <a:extLst>
              <a:ext uri="{FF2B5EF4-FFF2-40B4-BE49-F238E27FC236}">
                <a16:creationId xmlns:a16="http://schemas.microsoft.com/office/drawing/2014/main" id="{61F8CE1E-C0EE-49D8-AC8C-01C8715E5A0D}"/>
              </a:ext>
            </a:extLst>
          </p:cNvPr>
          <p:cNvSpPr>
            <a:spLocks noGrp="1"/>
          </p:cNvSpPr>
          <p:nvPr>
            <p:ph idx="1"/>
          </p:nvPr>
        </p:nvSpPr>
        <p:spPr>
          <a:xfrm>
            <a:off x="847703" y="1300721"/>
            <a:ext cx="7762897" cy="2745480"/>
          </a:xfrm>
        </p:spPr>
        <p:txBody>
          <a:bodyPr>
            <a:noAutofit/>
          </a:bodyPr>
          <a:lstStyle/>
          <a:p>
            <a:r>
              <a:rPr lang="en-US" sz="2800" b="1" i="0" baseline="30000" dirty="0">
                <a:solidFill>
                  <a:srgbClr val="000000"/>
                </a:solidFill>
                <a:effectLst/>
                <a:latin typeface="system-ui"/>
              </a:rPr>
              <a:t>19 </a:t>
            </a:r>
            <a:r>
              <a:rPr lang="en-US" sz="2800" b="1" i="0" dirty="0">
                <a:solidFill>
                  <a:srgbClr val="000000"/>
                </a:solidFill>
                <a:effectLst/>
                <a:latin typeface="system-ui"/>
              </a:rPr>
              <a:t>And He took bread, gave thanks and broke </a:t>
            </a:r>
            <a:r>
              <a:rPr lang="en-US" sz="2800" b="1" i="1" dirty="0">
                <a:solidFill>
                  <a:srgbClr val="000000"/>
                </a:solidFill>
                <a:effectLst/>
                <a:latin typeface="system-ui"/>
              </a:rPr>
              <a:t>it,</a:t>
            </a:r>
            <a:r>
              <a:rPr lang="en-US" sz="2800" b="1" i="0" dirty="0">
                <a:solidFill>
                  <a:srgbClr val="000000"/>
                </a:solidFill>
                <a:effectLst/>
                <a:latin typeface="system-ui"/>
              </a:rPr>
              <a:t> and gave </a:t>
            </a:r>
            <a:r>
              <a:rPr lang="en-US" sz="2800" b="1" i="1" dirty="0">
                <a:solidFill>
                  <a:srgbClr val="000000"/>
                </a:solidFill>
                <a:effectLst/>
                <a:latin typeface="system-ui"/>
              </a:rPr>
              <a:t>it</a:t>
            </a:r>
            <a:r>
              <a:rPr lang="en-US" sz="2800" b="1" i="0" dirty="0">
                <a:solidFill>
                  <a:srgbClr val="000000"/>
                </a:solidFill>
                <a:effectLst/>
                <a:latin typeface="system-ui"/>
              </a:rPr>
              <a:t> to them saying,                 “This is My body which is given for you;               do this in remembrance of Me.”</a:t>
            </a:r>
          </a:p>
          <a:p>
            <a:r>
              <a:rPr lang="en-US" sz="2800" b="1" i="0" baseline="30000" dirty="0">
                <a:solidFill>
                  <a:srgbClr val="000000"/>
                </a:solidFill>
                <a:effectLst/>
                <a:latin typeface="system-ui"/>
              </a:rPr>
              <a:t>20 </a:t>
            </a:r>
            <a:r>
              <a:rPr lang="en-US" sz="2800" b="1" i="0" dirty="0">
                <a:solidFill>
                  <a:srgbClr val="000000"/>
                </a:solidFill>
                <a:effectLst/>
                <a:latin typeface="system-ui"/>
              </a:rPr>
              <a:t>Likewise He also </a:t>
            </a:r>
            <a:r>
              <a:rPr lang="en-US" sz="2800" b="1" i="1" dirty="0">
                <a:solidFill>
                  <a:srgbClr val="000000"/>
                </a:solidFill>
                <a:effectLst/>
                <a:latin typeface="system-ui"/>
              </a:rPr>
              <a:t>took</a:t>
            </a:r>
            <a:r>
              <a:rPr lang="en-US" sz="2800" b="1" i="0" dirty="0">
                <a:solidFill>
                  <a:srgbClr val="000000"/>
                </a:solidFill>
                <a:effectLst/>
                <a:latin typeface="system-ui"/>
              </a:rPr>
              <a:t> the cup after supper, saying, “This cup </a:t>
            </a:r>
            <a:r>
              <a:rPr lang="en-US" sz="2800" b="1" i="1" dirty="0">
                <a:solidFill>
                  <a:srgbClr val="000000"/>
                </a:solidFill>
                <a:effectLst/>
                <a:latin typeface="system-ui"/>
              </a:rPr>
              <a:t>is</a:t>
            </a:r>
            <a:r>
              <a:rPr lang="en-US" sz="2800" b="1" i="0" dirty="0">
                <a:solidFill>
                  <a:srgbClr val="000000"/>
                </a:solidFill>
                <a:effectLst/>
                <a:latin typeface="system-ui"/>
              </a:rPr>
              <a:t> the new covenant in My blood, which is shed for you.”</a:t>
            </a:r>
            <a:br>
              <a:rPr lang="en-US" sz="2800" b="1" dirty="0"/>
            </a:br>
            <a:br>
              <a:rPr lang="en-US" sz="2800" b="1" dirty="0"/>
            </a:br>
            <a:endParaRPr lang="en-US" sz="2800" b="1" dirty="0"/>
          </a:p>
        </p:txBody>
      </p:sp>
    </p:spTree>
    <p:extLst>
      <p:ext uri="{BB962C8B-B14F-4D97-AF65-F5344CB8AC3E}">
        <p14:creationId xmlns:p14="http://schemas.microsoft.com/office/powerpoint/2010/main" val="328996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4B93D6-EAF1-4863-A3EC-C695F63E837A}"/>
              </a:ext>
            </a:extLst>
          </p:cNvPr>
          <p:cNvSpPr txBox="1"/>
          <p:nvPr/>
        </p:nvSpPr>
        <p:spPr>
          <a:xfrm>
            <a:off x="876300" y="819150"/>
            <a:ext cx="7391400" cy="1754326"/>
          </a:xfrm>
          <a:prstGeom prst="rect">
            <a:avLst/>
          </a:prstGeom>
          <a:noFill/>
        </p:spPr>
        <p:txBody>
          <a:bodyPr wrap="square" rtlCol="0">
            <a:spAutoFit/>
          </a:bodyPr>
          <a:lstStyle/>
          <a:p>
            <a:pPr algn="ctr"/>
            <a:r>
              <a:rPr lang="en-US" sz="3600" b="1" dirty="0"/>
              <a:t>The Lord’s Supper is for those who have been forgiven by Christ.</a:t>
            </a:r>
          </a:p>
        </p:txBody>
      </p:sp>
      <p:sp>
        <p:nvSpPr>
          <p:cNvPr id="6" name="TextBox 5">
            <a:extLst>
              <a:ext uri="{FF2B5EF4-FFF2-40B4-BE49-F238E27FC236}">
                <a16:creationId xmlns:a16="http://schemas.microsoft.com/office/drawing/2014/main" id="{E1AA24BE-49DC-4356-93DF-6AD7343795CB}"/>
              </a:ext>
            </a:extLst>
          </p:cNvPr>
          <p:cNvSpPr txBox="1"/>
          <p:nvPr/>
        </p:nvSpPr>
        <p:spPr>
          <a:xfrm>
            <a:off x="876300" y="2857500"/>
            <a:ext cx="7391400" cy="1200329"/>
          </a:xfrm>
          <a:prstGeom prst="rect">
            <a:avLst/>
          </a:prstGeom>
          <a:noFill/>
        </p:spPr>
        <p:txBody>
          <a:bodyPr wrap="square" rtlCol="0">
            <a:spAutoFit/>
          </a:bodyPr>
          <a:lstStyle/>
          <a:p>
            <a:pPr algn="ctr"/>
            <a:r>
              <a:rPr lang="en-US" sz="3600" b="1" dirty="0"/>
              <a:t>To be forgiven we must share in the Death of Christ.</a:t>
            </a:r>
          </a:p>
        </p:txBody>
      </p:sp>
    </p:spTree>
    <p:extLst>
      <p:ext uri="{BB962C8B-B14F-4D97-AF65-F5344CB8AC3E}">
        <p14:creationId xmlns:p14="http://schemas.microsoft.com/office/powerpoint/2010/main" val="346649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73894" y="4105090"/>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       </a:t>
            </a:r>
          </a:p>
          <a:p>
            <a:pPr algn="ctr"/>
            <a:endParaRPr lang="en-US" sz="1800" b="1" dirty="0"/>
          </a:p>
          <a:p>
            <a:pPr algn="ctr"/>
            <a:r>
              <a:rPr lang="en-US" sz="1800" b="1" dirty="0"/>
              <a:t>Sin</a:t>
            </a:r>
            <a:r>
              <a:rPr lang="en-US" b="1" dirty="0"/>
              <a:t> </a:t>
            </a:r>
          </a:p>
        </p:txBody>
      </p:sp>
      <p:sp>
        <p:nvSpPr>
          <p:cNvPr id="9" name="TextBox 8">
            <a:extLst>
              <a:ext uri="{FF2B5EF4-FFF2-40B4-BE49-F238E27FC236}">
                <a16:creationId xmlns:a16="http://schemas.microsoft.com/office/drawing/2014/main" id="{32B65E3F-9242-4B04-BDEF-4E7E1063679B}"/>
              </a:ext>
            </a:extLst>
          </p:cNvPr>
          <p:cNvSpPr txBox="1"/>
          <p:nvPr/>
        </p:nvSpPr>
        <p:spPr>
          <a:xfrm>
            <a:off x="4192859" y="713678"/>
            <a:ext cx="4360126" cy="3970318"/>
          </a:xfrm>
          <a:prstGeom prst="rect">
            <a:avLst/>
          </a:prstGeom>
          <a:noFill/>
        </p:spPr>
        <p:txBody>
          <a:bodyPr wrap="square" rtlCol="0">
            <a:spAutoFit/>
          </a:bodyPr>
          <a:lstStyle/>
          <a:p>
            <a:r>
              <a:rPr lang="en-US" sz="2800" b="0" i="0" u="sng" dirty="0">
                <a:solidFill>
                  <a:srgbClr val="000000"/>
                </a:solidFill>
                <a:effectLst/>
                <a:latin typeface="system-ui"/>
              </a:rPr>
              <a:t>Psalm 45:9</a:t>
            </a:r>
          </a:p>
          <a:p>
            <a:endParaRPr lang="en-US" sz="2800" b="0" i="0" dirty="0">
              <a:solidFill>
                <a:srgbClr val="000000"/>
              </a:solidFill>
              <a:effectLst/>
              <a:latin typeface="system-ui"/>
            </a:endParaRPr>
          </a:p>
          <a:p>
            <a:r>
              <a:rPr lang="en-US" sz="2800" b="0" i="0" dirty="0">
                <a:solidFill>
                  <a:srgbClr val="000000"/>
                </a:solidFill>
                <a:effectLst/>
                <a:latin typeface="system-ui"/>
              </a:rPr>
              <a:t>Your throne, O God, </a:t>
            </a:r>
            <a:r>
              <a:rPr lang="en-US" sz="2800" b="0" i="1" dirty="0">
                <a:solidFill>
                  <a:srgbClr val="000000"/>
                </a:solidFill>
                <a:effectLst/>
                <a:latin typeface="system-ui"/>
              </a:rPr>
              <a:t>is</a:t>
            </a:r>
            <a:r>
              <a:rPr lang="en-US" sz="2800" b="0" i="0" dirty="0">
                <a:solidFill>
                  <a:srgbClr val="000000"/>
                </a:solidFill>
                <a:effectLst/>
                <a:latin typeface="system-ui"/>
              </a:rPr>
              <a:t> forever and ever;</a:t>
            </a:r>
            <a:br>
              <a:rPr lang="en-US" sz="2800" dirty="0"/>
            </a:br>
            <a:r>
              <a:rPr lang="en-US" sz="2800" b="0" i="0" dirty="0">
                <a:solidFill>
                  <a:srgbClr val="000000"/>
                </a:solidFill>
                <a:effectLst/>
                <a:latin typeface="system-ui"/>
              </a:rPr>
              <a:t>A scepter of righteousness </a:t>
            </a:r>
            <a:r>
              <a:rPr lang="en-US" sz="2800" b="0" i="1" dirty="0">
                <a:solidFill>
                  <a:srgbClr val="000000"/>
                </a:solidFill>
                <a:effectLst/>
                <a:latin typeface="system-ui"/>
              </a:rPr>
              <a:t>is</a:t>
            </a:r>
            <a:r>
              <a:rPr lang="en-US" sz="2800" b="0" i="0" dirty="0">
                <a:solidFill>
                  <a:srgbClr val="000000"/>
                </a:solidFill>
                <a:effectLst/>
                <a:latin typeface="system-ui"/>
              </a:rPr>
              <a:t> the scepter of Your kingdom.</a:t>
            </a:r>
            <a:br>
              <a:rPr lang="en-US" sz="2800" dirty="0"/>
            </a:br>
            <a:r>
              <a:rPr lang="en-US" sz="2800" b="1" i="0" baseline="30000" dirty="0">
                <a:solidFill>
                  <a:srgbClr val="000000"/>
                </a:solidFill>
                <a:effectLst/>
                <a:latin typeface="system-ui"/>
              </a:rPr>
              <a:t>7 </a:t>
            </a:r>
            <a:r>
              <a:rPr lang="en-US" sz="2800" b="1" i="0" u="sng" dirty="0">
                <a:solidFill>
                  <a:srgbClr val="000000"/>
                </a:solidFill>
                <a:effectLst/>
                <a:latin typeface="system-ui"/>
              </a:rPr>
              <a:t>You love righteousness and hate wickedness</a:t>
            </a:r>
            <a:r>
              <a:rPr lang="en-US" sz="2800" b="0" i="0" dirty="0">
                <a:solidFill>
                  <a:srgbClr val="000000"/>
                </a:solidFill>
                <a:effectLst/>
                <a:latin typeface="system-ui"/>
              </a:rPr>
              <a:t>;</a:t>
            </a:r>
            <a:endParaRPr lang="en-US" sz="2800" dirty="0"/>
          </a:p>
        </p:txBody>
      </p:sp>
    </p:spTree>
    <p:extLst>
      <p:ext uri="{BB962C8B-B14F-4D97-AF65-F5344CB8AC3E}">
        <p14:creationId xmlns:p14="http://schemas.microsoft.com/office/powerpoint/2010/main" val="9830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30207E3-6506-48E5-A344-D179D84BF5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74" b="11001"/>
          <a:stretch/>
        </p:blipFill>
        <p:spPr bwMode="auto">
          <a:xfrm>
            <a:off x="20" y="10"/>
            <a:ext cx="9143980" cy="57149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2D3787-1DF5-44C1-960A-5520DC61DC7C}"/>
              </a:ext>
            </a:extLst>
          </p:cNvPr>
          <p:cNvSpPr txBox="1"/>
          <p:nvPr/>
        </p:nvSpPr>
        <p:spPr>
          <a:xfrm>
            <a:off x="622300" y="4495800"/>
            <a:ext cx="8229600" cy="523220"/>
          </a:xfrm>
          <a:prstGeom prst="rect">
            <a:avLst/>
          </a:prstGeom>
          <a:solidFill>
            <a:schemeClr val="bg1"/>
          </a:solidFill>
        </p:spPr>
        <p:txBody>
          <a:bodyPr wrap="square" rtlCol="0">
            <a:spAutoFit/>
          </a:bodyPr>
          <a:lstStyle/>
          <a:p>
            <a:r>
              <a:rPr lang="en-US" sz="2800" b="1" dirty="0"/>
              <a:t>How can we participate in the death of Christ?</a:t>
            </a:r>
          </a:p>
        </p:txBody>
      </p:sp>
    </p:spTree>
    <p:extLst>
      <p:ext uri="{BB962C8B-B14F-4D97-AF65-F5344CB8AC3E}">
        <p14:creationId xmlns:p14="http://schemas.microsoft.com/office/powerpoint/2010/main" val="3967175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F87EE-BA2E-4B2C-AE21-9265E2F20208}"/>
              </a:ext>
            </a:extLst>
          </p:cNvPr>
          <p:cNvSpPr>
            <a:spLocks noGrp="1"/>
          </p:cNvSpPr>
          <p:nvPr>
            <p:ph type="title"/>
          </p:nvPr>
        </p:nvSpPr>
        <p:spPr/>
        <p:txBody>
          <a:bodyPr>
            <a:normAutofit/>
          </a:bodyPr>
          <a:lstStyle/>
          <a:p>
            <a:pPr algn="ctr"/>
            <a:r>
              <a:rPr lang="en-US" sz="4000" b="1" dirty="0"/>
              <a:t>Romans 6:3-5</a:t>
            </a:r>
          </a:p>
        </p:txBody>
      </p:sp>
      <p:sp>
        <p:nvSpPr>
          <p:cNvPr id="3" name="TextBox 2">
            <a:extLst>
              <a:ext uri="{FF2B5EF4-FFF2-40B4-BE49-F238E27FC236}">
                <a16:creationId xmlns:a16="http://schemas.microsoft.com/office/drawing/2014/main" id="{7B818427-6139-4445-A9D2-1AABDA170E03}"/>
              </a:ext>
            </a:extLst>
          </p:cNvPr>
          <p:cNvSpPr txBox="1"/>
          <p:nvPr/>
        </p:nvSpPr>
        <p:spPr>
          <a:xfrm>
            <a:off x="355600" y="1472918"/>
            <a:ext cx="8597900" cy="3539430"/>
          </a:xfrm>
          <a:prstGeom prst="rect">
            <a:avLst/>
          </a:prstGeom>
          <a:noFill/>
        </p:spPr>
        <p:txBody>
          <a:bodyPr wrap="square" rtlCol="0">
            <a:spAutoFit/>
          </a:bodyPr>
          <a:lstStyle/>
          <a:p>
            <a:r>
              <a:rPr lang="en-US" sz="2800" b="1" i="0" baseline="30000" dirty="0">
                <a:solidFill>
                  <a:srgbClr val="000000"/>
                </a:solidFill>
                <a:effectLst/>
                <a:latin typeface="system-ui"/>
              </a:rPr>
              <a:t>3 </a:t>
            </a:r>
            <a:r>
              <a:rPr lang="en-US" sz="2800" b="0" i="0" dirty="0">
                <a:solidFill>
                  <a:srgbClr val="000000"/>
                </a:solidFill>
                <a:effectLst/>
                <a:latin typeface="system-ui"/>
              </a:rPr>
              <a:t>Or do you not know that as many of us as were baptized into Christ Jesus were baptized into His death? </a:t>
            </a:r>
            <a:r>
              <a:rPr lang="en-US" sz="2800" b="1" i="0" baseline="30000" dirty="0">
                <a:solidFill>
                  <a:srgbClr val="000000"/>
                </a:solidFill>
                <a:effectLst/>
                <a:latin typeface="system-ui"/>
              </a:rPr>
              <a:t>4 </a:t>
            </a:r>
            <a:r>
              <a:rPr lang="en-US" sz="2800" b="0" i="0" dirty="0">
                <a:solidFill>
                  <a:srgbClr val="000000"/>
                </a:solidFill>
                <a:effectLst/>
                <a:latin typeface="system-ui"/>
              </a:rPr>
              <a:t>Therefore we were buried with Him through baptism into death, that just as Christ was raised from the dead by the glory of the Father, even so we also should walk in newness of life. </a:t>
            </a:r>
            <a:r>
              <a:rPr lang="en-US" sz="2800" b="1" i="0" baseline="30000" dirty="0">
                <a:solidFill>
                  <a:srgbClr val="000000"/>
                </a:solidFill>
                <a:effectLst/>
                <a:latin typeface="system-ui"/>
              </a:rPr>
              <a:t>5 </a:t>
            </a:r>
            <a:r>
              <a:rPr lang="en-US" sz="2800" b="0" i="0" dirty="0">
                <a:solidFill>
                  <a:srgbClr val="000000"/>
                </a:solidFill>
                <a:effectLst/>
                <a:latin typeface="system-ui"/>
              </a:rPr>
              <a:t>For if we have been united together in the likeness of His death, certainly we also shall be </a:t>
            </a:r>
            <a:r>
              <a:rPr lang="en-US" sz="2800" b="0" i="1" dirty="0">
                <a:solidFill>
                  <a:srgbClr val="000000"/>
                </a:solidFill>
                <a:effectLst/>
                <a:latin typeface="system-ui"/>
              </a:rPr>
              <a:t>in the likeness</a:t>
            </a:r>
            <a:r>
              <a:rPr lang="en-US" sz="2800" b="0" i="0" dirty="0">
                <a:solidFill>
                  <a:srgbClr val="000000"/>
                </a:solidFill>
                <a:effectLst/>
                <a:latin typeface="system-ui"/>
              </a:rPr>
              <a:t> of </a:t>
            </a:r>
            <a:r>
              <a:rPr lang="en-US" sz="2800" b="0" i="1" dirty="0">
                <a:solidFill>
                  <a:srgbClr val="000000"/>
                </a:solidFill>
                <a:effectLst/>
                <a:latin typeface="system-ui"/>
              </a:rPr>
              <a:t>His</a:t>
            </a:r>
            <a:r>
              <a:rPr lang="en-US" sz="2800" b="0" i="0" dirty="0">
                <a:solidFill>
                  <a:srgbClr val="000000"/>
                </a:solidFill>
                <a:effectLst/>
                <a:latin typeface="system-ui"/>
              </a:rPr>
              <a:t> resurrection.</a:t>
            </a:r>
            <a:endParaRPr lang="en-US" sz="2800" dirty="0"/>
          </a:p>
        </p:txBody>
      </p:sp>
      <p:cxnSp>
        <p:nvCxnSpPr>
          <p:cNvPr id="5" name="Straight Connector 4">
            <a:extLst>
              <a:ext uri="{FF2B5EF4-FFF2-40B4-BE49-F238E27FC236}">
                <a16:creationId xmlns:a16="http://schemas.microsoft.com/office/drawing/2014/main" id="{28AACBF9-3716-448B-8716-218BCAD510E1}"/>
              </a:ext>
            </a:extLst>
          </p:cNvPr>
          <p:cNvCxnSpPr>
            <a:cxnSpLocks/>
          </p:cNvCxnSpPr>
          <p:nvPr/>
        </p:nvCxnSpPr>
        <p:spPr>
          <a:xfrm>
            <a:off x="3670300" y="2362200"/>
            <a:ext cx="33274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580811E-2E74-47F2-A12E-1E76543F067B}"/>
              </a:ext>
            </a:extLst>
          </p:cNvPr>
          <p:cNvCxnSpPr>
            <a:cxnSpLocks/>
          </p:cNvCxnSpPr>
          <p:nvPr/>
        </p:nvCxnSpPr>
        <p:spPr>
          <a:xfrm>
            <a:off x="1778000" y="2768600"/>
            <a:ext cx="23241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EC48807-F57A-4EDE-9FB9-99C6A0387D8A}"/>
              </a:ext>
            </a:extLst>
          </p:cNvPr>
          <p:cNvCxnSpPr>
            <a:cxnSpLocks/>
          </p:cNvCxnSpPr>
          <p:nvPr/>
        </p:nvCxnSpPr>
        <p:spPr>
          <a:xfrm>
            <a:off x="3543300" y="4076700"/>
            <a:ext cx="22098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267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CA80A36-DB72-41FA-84B2-7095D35321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846"/>
          <a:stretch/>
        </p:blipFill>
        <p:spPr bwMode="auto">
          <a:xfrm>
            <a:off x="20" y="-165090"/>
            <a:ext cx="9143980" cy="57149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1047A4B-2733-43D0-9E99-A5249222EC1A}"/>
              </a:ext>
            </a:extLst>
          </p:cNvPr>
          <p:cNvSpPr txBox="1"/>
          <p:nvPr/>
        </p:nvSpPr>
        <p:spPr>
          <a:xfrm>
            <a:off x="1143000" y="4318000"/>
            <a:ext cx="444500" cy="400110"/>
          </a:xfrm>
          <a:prstGeom prst="rect">
            <a:avLst/>
          </a:prstGeom>
          <a:noFill/>
        </p:spPr>
        <p:txBody>
          <a:bodyPr wrap="square" rtlCol="0">
            <a:spAutoFit/>
          </a:bodyPr>
          <a:lstStyle/>
          <a:p>
            <a:r>
              <a:rPr lang="en-US" sz="2000" b="1" dirty="0">
                <a:latin typeface="Times New Roman" panose="02020603050405020304" pitchFamily="18" charset="0"/>
                <a:ea typeface="Cambria" panose="02040503050406030204" pitchFamily="18" charset="0"/>
                <a:cs typeface="Times New Roman" panose="02020603050405020304" pitchFamily="18" charset="0"/>
              </a:rPr>
              <a:t>in</a:t>
            </a:r>
          </a:p>
        </p:txBody>
      </p:sp>
    </p:spTree>
    <p:extLst>
      <p:ext uri="{BB962C8B-B14F-4D97-AF65-F5344CB8AC3E}">
        <p14:creationId xmlns:p14="http://schemas.microsoft.com/office/powerpoint/2010/main" val="4202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73894" y="4125168"/>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         </a:t>
            </a:r>
          </a:p>
          <a:p>
            <a:pPr algn="ctr"/>
            <a:endParaRPr lang="en-US" sz="1800" b="1" dirty="0"/>
          </a:p>
          <a:p>
            <a:pPr algn="ctr"/>
            <a:r>
              <a:rPr lang="en-US" sz="1800" b="1" dirty="0"/>
              <a:t>Sin</a:t>
            </a:r>
            <a:r>
              <a:rPr lang="en-US" b="1" dirty="0"/>
              <a:t> </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54946" y="1050005"/>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bg1"/>
                </a:solidFill>
              </a:rPr>
              <a:t>Pu  I  s he s </a:t>
            </a:r>
          </a:p>
          <a:p>
            <a:pPr algn="ctr"/>
            <a:endParaRPr lang="en-US" sz="800" b="1" dirty="0">
              <a:solidFill>
                <a:schemeClr val="bg1"/>
              </a:solidFill>
            </a:endParaRPr>
          </a:p>
          <a:p>
            <a:pPr algn="ctr"/>
            <a:r>
              <a:rPr lang="en-US" sz="1600" b="1" dirty="0">
                <a:solidFill>
                  <a:schemeClr val="bg1"/>
                </a:solidFill>
              </a:rPr>
              <a:t>S  I  n</a:t>
            </a:r>
          </a:p>
        </p:txBody>
      </p:sp>
    </p:spTree>
    <p:extLst>
      <p:ext uri="{BB962C8B-B14F-4D97-AF65-F5344CB8AC3E}">
        <p14:creationId xmlns:p14="http://schemas.microsoft.com/office/powerpoint/2010/main" val="150203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277994" y="4124140"/>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  </a:t>
            </a:r>
          </a:p>
          <a:p>
            <a:pPr algn="ctr"/>
            <a:endParaRPr lang="en-US" sz="1800" b="1" dirty="0"/>
          </a:p>
          <a:p>
            <a:pPr algn="ctr"/>
            <a:r>
              <a:rPr lang="en-US" sz="1800" b="1" dirty="0"/>
              <a:t>sin</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54946" y="1050005"/>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1218040F-7808-404D-9E90-480D86216247}"/>
              </a:ext>
            </a:extLst>
          </p:cNvPr>
          <p:cNvSpPr txBox="1"/>
          <p:nvPr/>
        </p:nvSpPr>
        <p:spPr>
          <a:xfrm>
            <a:off x="2966446" y="371413"/>
            <a:ext cx="5879559" cy="1569660"/>
          </a:xfrm>
          <a:prstGeom prst="rect">
            <a:avLst/>
          </a:prstGeom>
          <a:noFill/>
        </p:spPr>
        <p:txBody>
          <a:bodyPr wrap="square" rtlCol="0">
            <a:spAutoFit/>
          </a:bodyPr>
          <a:lstStyle/>
          <a:p>
            <a:r>
              <a:rPr lang="en-US" sz="3600" b="1" i="0" baseline="30000" dirty="0">
                <a:solidFill>
                  <a:srgbClr val="000000"/>
                </a:solidFill>
                <a:effectLst/>
                <a:latin typeface="system-ui"/>
              </a:rPr>
              <a:t>Romans 1:18 </a:t>
            </a:r>
          </a:p>
          <a:p>
            <a:r>
              <a:rPr lang="en-US" sz="2400" b="0" i="0" dirty="0">
                <a:solidFill>
                  <a:srgbClr val="000000"/>
                </a:solidFill>
                <a:effectLst/>
                <a:latin typeface="system-ui"/>
              </a:rPr>
              <a:t>For the wrath of God is revealed from heaven against all ungodliness and unrighteousness of men, </a:t>
            </a:r>
            <a:endParaRPr lang="en-US" sz="2400" dirty="0"/>
          </a:p>
        </p:txBody>
      </p:sp>
      <p:sp>
        <p:nvSpPr>
          <p:cNvPr id="3" name="TextBox 2">
            <a:extLst>
              <a:ext uri="{FF2B5EF4-FFF2-40B4-BE49-F238E27FC236}">
                <a16:creationId xmlns:a16="http://schemas.microsoft.com/office/drawing/2014/main" id="{FDC966E1-5112-4841-B23B-96D95B9D5A7F}"/>
              </a:ext>
            </a:extLst>
          </p:cNvPr>
          <p:cNvSpPr txBox="1"/>
          <p:nvPr/>
        </p:nvSpPr>
        <p:spPr>
          <a:xfrm>
            <a:off x="2966446" y="1964597"/>
            <a:ext cx="6177554" cy="2677656"/>
          </a:xfrm>
          <a:prstGeom prst="rect">
            <a:avLst/>
          </a:prstGeom>
          <a:noFill/>
        </p:spPr>
        <p:txBody>
          <a:bodyPr wrap="square" rtlCol="0">
            <a:spAutoFit/>
          </a:bodyPr>
          <a:lstStyle/>
          <a:p>
            <a:r>
              <a:rPr lang="en-US" sz="2400" b="1" baseline="30000" dirty="0">
                <a:solidFill>
                  <a:srgbClr val="000000"/>
                </a:solidFill>
                <a:latin typeface="Arial Narrow" panose="020B0606020202030204" pitchFamily="34" charset="0"/>
              </a:rPr>
              <a:t>“</a:t>
            </a:r>
            <a:r>
              <a:rPr lang="en-US" sz="2400" b="0" i="0" dirty="0">
                <a:solidFill>
                  <a:srgbClr val="000000"/>
                </a:solidFill>
                <a:effectLst/>
                <a:latin typeface="Arial Narrow" panose="020B0606020202030204" pitchFamily="34" charset="0"/>
              </a:rPr>
              <a:t>being filled with all unrighteousness, sexual </a:t>
            </a:r>
            <a:r>
              <a:rPr lang="en-US" sz="2400" b="0" i="0" dirty="0" err="1">
                <a:solidFill>
                  <a:srgbClr val="000000"/>
                </a:solidFill>
                <a:effectLst/>
                <a:latin typeface="Arial Narrow" panose="020B0606020202030204" pitchFamily="34" charset="0"/>
              </a:rPr>
              <a:t>immorality,wickedness</a:t>
            </a:r>
            <a:r>
              <a:rPr lang="en-US" sz="2400" b="0" i="0" dirty="0">
                <a:solidFill>
                  <a:srgbClr val="000000"/>
                </a:solidFill>
                <a:effectLst/>
                <a:latin typeface="Arial Narrow" panose="020B0606020202030204" pitchFamily="34" charset="0"/>
              </a:rPr>
              <a:t>, covetousness, maliciousness; full of envy, murder, strife, deceit, evil-mindedness; </a:t>
            </a:r>
            <a:r>
              <a:rPr lang="en-US" sz="2400" b="0" i="1" dirty="0">
                <a:solidFill>
                  <a:srgbClr val="000000"/>
                </a:solidFill>
                <a:effectLst/>
                <a:latin typeface="Arial Narrow" panose="020B0606020202030204" pitchFamily="34" charset="0"/>
              </a:rPr>
              <a:t>they are</a:t>
            </a:r>
            <a:r>
              <a:rPr lang="en-US" sz="2400" b="0" i="0" dirty="0">
                <a:solidFill>
                  <a:srgbClr val="000000"/>
                </a:solidFill>
                <a:effectLst/>
                <a:latin typeface="Arial Narrow" panose="020B0606020202030204" pitchFamily="34" charset="0"/>
              </a:rPr>
              <a:t> whisperers, </a:t>
            </a:r>
            <a:r>
              <a:rPr lang="en-US" sz="2400" b="1" i="0" baseline="30000" dirty="0">
                <a:solidFill>
                  <a:srgbClr val="000000"/>
                </a:solidFill>
                <a:effectLst/>
                <a:latin typeface="Arial Narrow" panose="020B0606020202030204" pitchFamily="34" charset="0"/>
              </a:rPr>
              <a:t>30 </a:t>
            </a:r>
            <a:r>
              <a:rPr lang="en-US" sz="2400" b="0" i="0" dirty="0">
                <a:solidFill>
                  <a:srgbClr val="000000"/>
                </a:solidFill>
                <a:effectLst/>
                <a:latin typeface="Arial Narrow" panose="020B0606020202030204" pitchFamily="34" charset="0"/>
              </a:rPr>
              <a:t>backbiters, haters of God, violent, proud, boasters, inventors of evil things, disobedient to parents, </a:t>
            </a:r>
            <a:r>
              <a:rPr lang="en-US" sz="2400" b="1" i="0" baseline="30000" dirty="0">
                <a:solidFill>
                  <a:srgbClr val="000000"/>
                </a:solidFill>
                <a:effectLst/>
                <a:latin typeface="Arial Narrow" panose="020B0606020202030204" pitchFamily="34" charset="0"/>
              </a:rPr>
              <a:t>31 </a:t>
            </a:r>
            <a:r>
              <a:rPr lang="en-US" sz="2400" b="0" i="0" dirty="0">
                <a:solidFill>
                  <a:srgbClr val="000000"/>
                </a:solidFill>
                <a:effectLst/>
                <a:latin typeface="Arial Narrow" panose="020B0606020202030204" pitchFamily="34" charset="0"/>
              </a:rPr>
              <a:t>undiscerning, untrustworthy, unloving, </a:t>
            </a:r>
            <a:endParaRPr lang="en-US" sz="2400" dirty="0">
              <a:latin typeface="Arial Narrow" panose="020B0606020202030204" pitchFamily="34" charset="0"/>
            </a:endParaRPr>
          </a:p>
        </p:txBody>
      </p:sp>
      <p:cxnSp>
        <p:nvCxnSpPr>
          <p:cNvPr id="9" name="Straight Connector 8">
            <a:extLst>
              <a:ext uri="{FF2B5EF4-FFF2-40B4-BE49-F238E27FC236}">
                <a16:creationId xmlns:a16="http://schemas.microsoft.com/office/drawing/2014/main" id="{01029909-8731-4316-A34D-64E8FB2FC414}"/>
              </a:ext>
            </a:extLst>
          </p:cNvPr>
          <p:cNvCxnSpPr>
            <a:cxnSpLocks/>
          </p:cNvCxnSpPr>
          <p:nvPr/>
        </p:nvCxnSpPr>
        <p:spPr>
          <a:xfrm>
            <a:off x="4058653" y="1140854"/>
            <a:ext cx="156321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00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6" name="TextBox 5">
            <a:extLst>
              <a:ext uri="{FF2B5EF4-FFF2-40B4-BE49-F238E27FC236}">
                <a16:creationId xmlns:a16="http://schemas.microsoft.com/office/drawing/2014/main" id="{75CDC208-7B84-4CAC-A4E0-9EB06BF0827B}"/>
              </a:ext>
            </a:extLst>
          </p:cNvPr>
          <p:cNvSpPr txBox="1"/>
          <p:nvPr/>
        </p:nvSpPr>
        <p:spPr>
          <a:xfrm>
            <a:off x="1312501" y="4093613"/>
            <a:ext cx="2017486"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b="1" dirty="0"/>
              <a:t>Sin</a:t>
            </a:r>
            <a:endParaRPr lang="en-US" sz="1800" b="1" dirty="0"/>
          </a:p>
        </p:txBody>
      </p:sp>
      <p:sp>
        <p:nvSpPr>
          <p:cNvPr id="10" name="TextBox 9">
            <a:extLst>
              <a:ext uri="{FF2B5EF4-FFF2-40B4-BE49-F238E27FC236}">
                <a16:creationId xmlns:a16="http://schemas.microsoft.com/office/drawing/2014/main" id="{99EB2980-2503-4D44-8DEC-8C98209E2055}"/>
              </a:ext>
            </a:extLst>
          </p:cNvPr>
          <p:cNvSpPr txBox="1"/>
          <p:nvPr/>
        </p:nvSpPr>
        <p:spPr>
          <a:xfrm>
            <a:off x="1554946" y="1050005"/>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5" name="TextBox 4">
            <a:extLst>
              <a:ext uri="{FF2B5EF4-FFF2-40B4-BE49-F238E27FC236}">
                <a16:creationId xmlns:a16="http://schemas.microsoft.com/office/drawing/2014/main" id="{3E712BA2-7BA6-4ADB-9EC3-3E3B23CA4325}"/>
              </a:ext>
            </a:extLst>
          </p:cNvPr>
          <p:cNvSpPr txBox="1"/>
          <p:nvPr/>
        </p:nvSpPr>
        <p:spPr>
          <a:xfrm>
            <a:off x="2998793" y="208344"/>
            <a:ext cx="5739731" cy="4770537"/>
          </a:xfrm>
          <a:prstGeom prst="rect">
            <a:avLst/>
          </a:prstGeom>
          <a:noFill/>
        </p:spPr>
        <p:txBody>
          <a:bodyPr wrap="square" rtlCol="0">
            <a:spAutoFit/>
          </a:bodyPr>
          <a:lstStyle/>
          <a:p>
            <a:r>
              <a:rPr lang="en-US" sz="2400" b="1" i="0" baseline="30000" dirty="0">
                <a:solidFill>
                  <a:srgbClr val="000000"/>
                </a:solidFill>
                <a:effectLst/>
                <a:latin typeface="system-ui"/>
              </a:rPr>
              <a:t>Ephesians 5</a:t>
            </a:r>
          </a:p>
          <a:p>
            <a:r>
              <a:rPr lang="en-US" sz="2400" b="1" i="0" baseline="30000" dirty="0">
                <a:solidFill>
                  <a:srgbClr val="000000"/>
                </a:solidFill>
                <a:effectLst/>
                <a:latin typeface="system-ui"/>
              </a:rPr>
              <a:t>3 </a:t>
            </a:r>
            <a:r>
              <a:rPr lang="en-US" sz="2400" b="0" i="0" dirty="0">
                <a:solidFill>
                  <a:srgbClr val="000000"/>
                </a:solidFill>
                <a:effectLst/>
                <a:latin typeface="system-ui"/>
              </a:rPr>
              <a:t>But fornication and all uncleanness or covetousness, let it not even be named among you, as is fitting for saints; </a:t>
            </a:r>
            <a:r>
              <a:rPr lang="en-US" sz="2400" b="1" i="0" baseline="30000" dirty="0">
                <a:solidFill>
                  <a:srgbClr val="000000"/>
                </a:solidFill>
                <a:effectLst/>
                <a:latin typeface="system-ui"/>
              </a:rPr>
              <a:t>4 </a:t>
            </a:r>
            <a:r>
              <a:rPr lang="en-US" sz="2400" b="0" i="0" dirty="0">
                <a:solidFill>
                  <a:srgbClr val="000000"/>
                </a:solidFill>
                <a:effectLst/>
                <a:latin typeface="system-ui"/>
              </a:rPr>
              <a:t>neither filthiness, nor foolish talking, nor coarse jesting, which are not fitting, but rather  giving of thanks. </a:t>
            </a:r>
            <a:r>
              <a:rPr lang="en-US" sz="2400" b="1" i="0" baseline="30000" dirty="0">
                <a:solidFill>
                  <a:srgbClr val="000000"/>
                </a:solidFill>
                <a:effectLst/>
                <a:latin typeface="system-ui"/>
              </a:rPr>
              <a:t>5 </a:t>
            </a:r>
            <a:r>
              <a:rPr lang="en-US" sz="2400" b="0" i="0" dirty="0">
                <a:solidFill>
                  <a:srgbClr val="000000"/>
                </a:solidFill>
                <a:effectLst/>
                <a:latin typeface="system-ui"/>
              </a:rPr>
              <a:t>For </a:t>
            </a:r>
            <a:r>
              <a:rPr lang="en-US" sz="2400" b="0" i="0" baseline="30000" dirty="0">
                <a:solidFill>
                  <a:srgbClr val="000000"/>
                </a:solidFill>
                <a:effectLst/>
                <a:latin typeface="system-ui"/>
              </a:rPr>
              <a:t>[</a:t>
            </a:r>
            <a:r>
              <a:rPr lang="en-US" sz="2400" b="0" i="0" baseline="30000" dirty="0">
                <a:solidFill>
                  <a:srgbClr val="4A4A4A"/>
                </a:solidFill>
                <a:effectLst/>
                <a:latin typeface="system-ui"/>
                <a:hlinkClick r:id="rId2" tooltip="See footnote a"/>
              </a:rPr>
              <a:t>a</a:t>
            </a:r>
            <a:r>
              <a:rPr lang="en-US" sz="2400" b="0" i="0" baseline="30000" dirty="0">
                <a:solidFill>
                  <a:srgbClr val="000000"/>
                </a:solidFill>
                <a:effectLst/>
                <a:latin typeface="system-ui"/>
              </a:rPr>
              <a:t>]</a:t>
            </a:r>
            <a:r>
              <a:rPr lang="en-US" sz="2400" b="0" i="0" dirty="0">
                <a:solidFill>
                  <a:srgbClr val="000000"/>
                </a:solidFill>
                <a:effectLst/>
                <a:latin typeface="system-ui"/>
              </a:rPr>
              <a:t>this you know, that no fornicator, unclean person, nor covetous man, who is an idolater, has any inheritance in the kingdom of Christ and God.           </a:t>
            </a:r>
          </a:p>
          <a:p>
            <a:r>
              <a:rPr lang="en-US" sz="2400" b="1" i="0" baseline="30000" dirty="0">
                <a:solidFill>
                  <a:srgbClr val="000000"/>
                </a:solidFill>
                <a:effectLst/>
                <a:latin typeface="system-ui"/>
              </a:rPr>
              <a:t>6 </a:t>
            </a:r>
            <a:r>
              <a:rPr lang="en-US" sz="2400" b="0" i="0" dirty="0">
                <a:solidFill>
                  <a:srgbClr val="000000"/>
                </a:solidFill>
                <a:effectLst/>
                <a:latin typeface="system-ui"/>
              </a:rPr>
              <a:t>Let no one deceive you with empty words, for because of these things the wrath of God comes upon the sons of disobedience. </a:t>
            </a:r>
            <a:endParaRPr lang="en-US" sz="2400" dirty="0"/>
          </a:p>
        </p:txBody>
      </p:sp>
      <p:cxnSp>
        <p:nvCxnSpPr>
          <p:cNvPr id="13" name="Straight Connector 12">
            <a:extLst>
              <a:ext uri="{FF2B5EF4-FFF2-40B4-BE49-F238E27FC236}">
                <a16:creationId xmlns:a16="http://schemas.microsoft.com/office/drawing/2014/main" id="{51618DDC-0B7C-4D62-A41C-298FD008F075}"/>
              </a:ext>
            </a:extLst>
          </p:cNvPr>
          <p:cNvCxnSpPr>
            <a:cxnSpLocks/>
          </p:cNvCxnSpPr>
          <p:nvPr/>
        </p:nvCxnSpPr>
        <p:spPr>
          <a:xfrm>
            <a:off x="3200697" y="4154988"/>
            <a:ext cx="285014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EA897ED-573E-410A-A85B-1F74A923DE42}"/>
              </a:ext>
            </a:extLst>
          </p:cNvPr>
          <p:cNvCxnSpPr>
            <a:cxnSpLocks/>
          </p:cNvCxnSpPr>
          <p:nvPr/>
        </p:nvCxnSpPr>
        <p:spPr>
          <a:xfrm>
            <a:off x="3486359" y="4521876"/>
            <a:ext cx="505933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E91F557-6459-4B6C-A323-AE026BAC0C75}"/>
              </a:ext>
            </a:extLst>
          </p:cNvPr>
          <p:cNvCxnSpPr>
            <a:cxnSpLocks/>
          </p:cNvCxnSpPr>
          <p:nvPr/>
        </p:nvCxnSpPr>
        <p:spPr>
          <a:xfrm>
            <a:off x="3085603" y="4866667"/>
            <a:ext cx="4635997" cy="1061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8D35B9A-DF3C-4704-91B2-BC8654597126}"/>
              </a:ext>
            </a:extLst>
          </p:cNvPr>
          <p:cNvSpPr txBox="1"/>
          <p:nvPr/>
        </p:nvSpPr>
        <p:spPr>
          <a:xfrm>
            <a:off x="813925" y="4487252"/>
            <a:ext cx="2425192"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Sinners</a:t>
            </a:r>
          </a:p>
        </p:txBody>
      </p:sp>
    </p:spTree>
    <p:extLst>
      <p:ext uri="{BB962C8B-B14F-4D97-AF65-F5344CB8AC3E}">
        <p14:creationId xmlns:p14="http://schemas.microsoft.com/office/powerpoint/2010/main" val="425612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r>
              <a:rPr lang="en-US" b="1" dirty="0"/>
              <a:t> </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506295" y="4582143"/>
            <a:ext cx="2901893"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Israel Sinned</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9" name="Rectangle 8">
            <a:extLst>
              <a:ext uri="{FF2B5EF4-FFF2-40B4-BE49-F238E27FC236}">
                <a16:creationId xmlns:a16="http://schemas.microsoft.com/office/drawing/2014/main" id="{6B23D719-153C-4CEC-B5ED-94AB0F5DFDCB}"/>
              </a:ext>
            </a:extLst>
          </p:cNvPr>
          <p:cNvSpPr/>
          <p:nvPr/>
        </p:nvSpPr>
        <p:spPr>
          <a:xfrm>
            <a:off x="297995" y="4267362"/>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Atonement</a:t>
            </a:r>
          </a:p>
        </p:txBody>
      </p:sp>
      <p:sp>
        <p:nvSpPr>
          <p:cNvPr id="18" name="TextBox 17">
            <a:extLst>
              <a:ext uri="{FF2B5EF4-FFF2-40B4-BE49-F238E27FC236}">
                <a16:creationId xmlns:a16="http://schemas.microsoft.com/office/drawing/2014/main" id="{7527D9D5-B3D0-4537-AE9D-144CFF71CB8E}"/>
              </a:ext>
            </a:extLst>
          </p:cNvPr>
          <p:cNvSpPr txBox="1"/>
          <p:nvPr/>
        </p:nvSpPr>
        <p:spPr>
          <a:xfrm>
            <a:off x="5224172" y="48247"/>
            <a:ext cx="4364414" cy="646331"/>
          </a:xfrm>
          <a:prstGeom prst="rect">
            <a:avLst/>
          </a:prstGeom>
          <a:noFill/>
        </p:spPr>
        <p:txBody>
          <a:bodyPr wrap="square" rtlCol="0">
            <a:spAutoFit/>
          </a:bodyPr>
          <a:lstStyle/>
          <a:p>
            <a:r>
              <a:rPr lang="en-US" sz="3600" b="1" dirty="0"/>
              <a:t>Exodus 32</a:t>
            </a:r>
          </a:p>
        </p:txBody>
      </p:sp>
      <p:sp>
        <p:nvSpPr>
          <p:cNvPr id="11" name="TextBox 10">
            <a:extLst>
              <a:ext uri="{FF2B5EF4-FFF2-40B4-BE49-F238E27FC236}">
                <a16:creationId xmlns:a16="http://schemas.microsoft.com/office/drawing/2014/main" id="{86CDB087-8FC0-43FD-A3A5-098E79DE8670}"/>
              </a:ext>
            </a:extLst>
          </p:cNvPr>
          <p:cNvSpPr txBox="1"/>
          <p:nvPr/>
        </p:nvSpPr>
        <p:spPr>
          <a:xfrm>
            <a:off x="3993627" y="624880"/>
            <a:ext cx="4852378" cy="1200329"/>
          </a:xfrm>
          <a:prstGeom prst="rect">
            <a:avLst/>
          </a:prstGeom>
          <a:noFill/>
        </p:spPr>
        <p:txBody>
          <a:bodyPr wrap="square" rtlCol="0">
            <a:spAutoFit/>
          </a:bodyPr>
          <a:lstStyle/>
          <a:p>
            <a:r>
              <a:rPr lang="en-US" sz="2400" b="1" i="0" baseline="30000" dirty="0">
                <a:solidFill>
                  <a:srgbClr val="000000"/>
                </a:solidFill>
                <a:effectLst/>
                <a:latin typeface="system-ui"/>
              </a:rPr>
              <a:t>10 </a:t>
            </a:r>
            <a:r>
              <a:rPr lang="en-US" sz="2400" b="1" i="0" dirty="0">
                <a:solidFill>
                  <a:srgbClr val="000000"/>
                </a:solidFill>
                <a:effectLst/>
                <a:latin typeface="system-ui"/>
              </a:rPr>
              <a:t>Now therefore, let Me alone, that My wrath may burn hot against them…</a:t>
            </a:r>
            <a:endParaRPr lang="en-US" sz="2400" b="1" dirty="0"/>
          </a:p>
        </p:txBody>
      </p:sp>
      <p:sp>
        <p:nvSpPr>
          <p:cNvPr id="13" name="TextBox 12">
            <a:extLst>
              <a:ext uri="{FF2B5EF4-FFF2-40B4-BE49-F238E27FC236}">
                <a16:creationId xmlns:a16="http://schemas.microsoft.com/office/drawing/2014/main" id="{314622F6-164F-424D-96CE-0E6E429D6DED}"/>
              </a:ext>
            </a:extLst>
          </p:cNvPr>
          <p:cNvSpPr txBox="1"/>
          <p:nvPr/>
        </p:nvSpPr>
        <p:spPr>
          <a:xfrm>
            <a:off x="3993627" y="1768547"/>
            <a:ext cx="5150372" cy="1938992"/>
          </a:xfrm>
          <a:prstGeom prst="rect">
            <a:avLst/>
          </a:prstGeom>
          <a:noFill/>
        </p:spPr>
        <p:txBody>
          <a:bodyPr wrap="square" rtlCol="0">
            <a:spAutoFit/>
          </a:bodyPr>
          <a:lstStyle/>
          <a:p>
            <a:r>
              <a:rPr lang="en-US" sz="2400" b="1" i="0" baseline="30000" dirty="0">
                <a:solidFill>
                  <a:srgbClr val="000000"/>
                </a:solidFill>
                <a:effectLst/>
                <a:latin typeface="system-ui"/>
              </a:rPr>
              <a:t>30 </a:t>
            </a:r>
            <a:r>
              <a:rPr lang="en-US" sz="2400" b="1" i="0" dirty="0">
                <a:solidFill>
                  <a:srgbClr val="000000"/>
                </a:solidFill>
                <a:effectLst/>
                <a:latin typeface="system-ui"/>
              </a:rPr>
              <a:t>Now it came to pass on the next day that Moses said to the people, “You have committed a great sin. So now I will go up to the </a:t>
            </a:r>
            <a:r>
              <a:rPr lang="en-US" sz="2400" b="1" i="0" cap="small" dirty="0">
                <a:solidFill>
                  <a:srgbClr val="000000"/>
                </a:solidFill>
                <a:effectLst/>
                <a:latin typeface="system-ui"/>
              </a:rPr>
              <a:t>Lord</a:t>
            </a:r>
            <a:r>
              <a:rPr lang="en-US" sz="2400" b="1" i="0" dirty="0">
                <a:solidFill>
                  <a:srgbClr val="000000"/>
                </a:solidFill>
                <a:effectLst/>
                <a:latin typeface="system-ui"/>
              </a:rPr>
              <a:t>; perhaps I can make </a:t>
            </a:r>
            <a:r>
              <a:rPr lang="en-US" sz="2400" b="1" i="0" dirty="0">
                <a:solidFill>
                  <a:srgbClr val="FF0000"/>
                </a:solidFill>
                <a:effectLst>
                  <a:outerShdw blurRad="38100" dist="38100" dir="2700000" algn="tl">
                    <a:srgbClr val="000000">
                      <a:alpha val="43137"/>
                    </a:srgbClr>
                  </a:outerShdw>
                </a:effectLst>
                <a:latin typeface="system-ui"/>
              </a:rPr>
              <a:t>atonement </a:t>
            </a:r>
            <a:r>
              <a:rPr lang="en-US" sz="2400" b="1" i="0" dirty="0">
                <a:solidFill>
                  <a:srgbClr val="000000"/>
                </a:solidFill>
                <a:effectLst/>
                <a:latin typeface="system-ui"/>
              </a:rPr>
              <a:t>for your sin.” </a:t>
            </a:r>
            <a:endParaRPr lang="en-US" sz="2400" b="1" dirty="0"/>
          </a:p>
        </p:txBody>
      </p:sp>
      <p:sp>
        <p:nvSpPr>
          <p:cNvPr id="14" name="TextBox 13">
            <a:extLst>
              <a:ext uri="{FF2B5EF4-FFF2-40B4-BE49-F238E27FC236}">
                <a16:creationId xmlns:a16="http://schemas.microsoft.com/office/drawing/2014/main" id="{F156A72D-4CBF-4021-9883-ABA5C5879534}"/>
              </a:ext>
            </a:extLst>
          </p:cNvPr>
          <p:cNvSpPr txBox="1"/>
          <p:nvPr/>
        </p:nvSpPr>
        <p:spPr>
          <a:xfrm>
            <a:off x="4017378" y="3599696"/>
            <a:ext cx="5019744" cy="1569660"/>
          </a:xfrm>
          <a:prstGeom prst="rect">
            <a:avLst/>
          </a:prstGeom>
          <a:noFill/>
        </p:spPr>
        <p:txBody>
          <a:bodyPr wrap="square" rtlCol="0">
            <a:spAutoFit/>
          </a:bodyPr>
          <a:lstStyle/>
          <a:p>
            <a:r>
              <a:rPr lang="en-US" sz="2400" b="1" i="0" baseline="30000" dirty="0">
                <a:solidFill>
                  <a:srgbClr val="000000"/>
                </a:solidFill>
                <a:effectLst/>
                <a:latin typeface="system-ui"/>
              </a:rPr>
              <a:t>31 </a:t>
            </a:r>
            <a:r>
              <a:rPr lang="en-US" sz="2400" b="1" i="0" dirty="0">
                <a:solidFill>
                  <a:srgbClr val="000000"/>
                </a:solidFill>
                <a:effectLst/>
                <a:latin typeface="system-ui"/>
              </a:rPr>
              <a:t>Then Moses returned to the Lord  and said, “Oh, these people have committed a great sin, and have  made for themselves a god of gold! </a:t>
            </a:r>
            <a:endParaRPr lang="en-US" sz="2400" b="1" dirty="0"/>
          </a:p>
        </p:txBody>
      </p:sp>
    </p:spTree>
    <p:extLst>
      <p:ext uri="{BB962C8B-B14F-4D97-AF65-F5344CB8AC3E}">
        <p14:creationId xmlns:p14="http://schemas.microsoft.com/office/powerpoint/2010/main" val="13647222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500"/>
                            </p:stCondLst>
                            <p:childTnLst>
                              <p:par>
                                <p:cTn id="13" presetID="6"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ircle(in)">
                                      <p:cBhvr>
                                        <p:cTn id="15" dur="2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3" grpId="0" animBg="1"/>
      <p:bldP spid="9" grpId="0" animBg="1"/>
      <p:bldP spid="18" grpId="0"/>
      <p:bldP spid="11"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r>
              <a:rPr lang="en-US" b="1" dirty="0"/>
              <a:t> </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2" name="Arrow: Down 11">
            <a:extLst>
              <a:ext uri="{FF2B5EF4-FFF2-40B4-BE49-F238E27FC236}">
                <a16:creationId xmlns:a16="http://schemas.microsoft.com/office/drawing/2014/main" id="{D5728143-E860-48BC-9A43-AB1A32140FAD}"/>
              </a:ext>
            </a:extLst>
          </p:cNvPr>
          <p:cNvSpPr/>
          <p:nvPr/>
        </p:nvSpPr>
        <p:spPr>
          <a:xfrm>
            <a:off x="1640183" y="1601327"/>
            <a:ext cx="772677" cy="27378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effectLst>
                  <a:outerShdw blurRad="38100" dist="38100" dir="2700000" algn="tl">
                    <a:srgbClr val="000000">
                      <a:alpha val="43137"/>
                    </a:srgbClr>
                  </a:outerShdw>
                </a:effectLst>
              </a:rPr>
              <a:t>W R   ATH</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7" name="TextBox 16">
            <a:extLst>
              <a:ext uri="{FF2B5EF4-FFF2-40B4-BE49-F238E27FC236}">
                <a16:creationId xmlns:a16="http://schemas.microsoft.com/office/drawing/2014/main" id="{CB16E433-7670-4DA0-961A-41430450D961}"/>
              </a:ext>
            </a:extLst>
          </p:cNvPr>
          <p:cNvSpPr txBox="1"/>
          <p:nvPr/>
        </p:nvSpPr>
        <p:spPr>
          <a:xfrm>
            <a:off x="506295" y="4582143"/>
            <a:ext cx="2901893"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Israel Sinned</a:t>
            </a:r>
          </a:p>
        </p:txBody>
      </p:sp>
      <p:sp>
        <p:nvSpPr>
          <p:cNvPr id="3" name="Arrow: Down 2">
            <a:extLst>
              <a:ext uri="{FF2B5EF4-FFF2-40B4-BE49-F238E27FC236}">
                <a16:creationId xmlns:a16="http://schemas.microsoft.com/office/drawing/2014/main" id="{5659DF8E-F540-48D7-B07B-4811C6839AEA}"/>
              </a:ext>
            </a:extLst>
          </p:cNvPr>
          <p:cNvSpPr/>
          <p:nvPr/>
        </p:nvSpPr>
        <p:spPr>
          <a:xfrm rot="700363">
            <a:off x="2642445" y="1538666"/>
            <a:ext cx="648000" cy="280047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outerShdw blurRad="38100" dist="38100" dir="2700000" algn="tl">
                    <a:srgbClr val="000000">
                      <a:alpha val="43137"/>
                    </a:srgbClr>
                  </a:outerShdw>
                </a:effectLst>
              </a:rPr>
              <a:t>Provides</a:t>
            </a:r>
          </a:p>
        </p:txBody>
      </p:sp>
      <p:sp>
        <p:nvSpPr>
          <p:cNvPr id="9" name="Rectangle 8">
            <a:extLst>
              <a:ext uri="{FF2B5EF4-FFF2-40B4-BE49-F238E27FC236}">
                <a16:creationId xmlns:a16="http://schemas.microsoft.com/office/drawing/2014/main" id="{6B23D719-153C-4CEC-B5ED-94AB0F5DFDCB}"/>
              </a:ext>
            </a:extLst>
          </p:cNvPr>
          <p:cNvSpPr/>
          <p:nvPr/>
        </p:nvSpPr>
        <p:spPr>
          <a:xfrm>
            <a:off x="297995" y="4267362"/>
            <a:ext cx="3151261" cy="45348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Atonement</a:t>
            </a:r>
          </a:p>
        </p:txBody>
      </p:sp>
      <p:sp>
        <p:nvSpPr>
          <p:cNvPr id="18" name="TextBox 17">
            <a:extLst>
              <a:ext uri="{FF2B5EF4-FFF2-40B4-BE49-F238E27FC236}">
                <a16:creationId xmlns:a16="http://schemas.microsoft.com/office/drawing/2014/main" id="{7527D9D5-B3D0-4537-AE9D-144CFF71CB8E}"/>
              </a:ext>
            </a:extLst>
          </p:cNvPr>
          <p:cNvSpPr txBox="1"/>
          <p:nvPr/>
        </p:nvSpPr>
        <p:spPr>
          <a:xfrm>
            <a:off x="5224172" y="48247"/>
            <a:ext cx="4364414" cy="646331"/>
          </a:xfrm>
          <a:prstGeom prst="rect">
            <a:avLst/>
          </a:prstGeom>
          <a:noFill/>
        </p:spPr>
        <p:txBody>
          <a:bodyPr wrap="square" rtlCol="0">
            <a:spAutoFit/>
          </a:bodyPr>
          <a:lstStyle/>
          <a:p>
            <a:r>
              <a:rPr lang="en-US" sz="3600" b="1" dirty="0"/>
              <a:t>Exodus 32</a:t>
            </a:r>
          </a:p>
        </p:txBody>
      </p:sp>
      <p:sp>
        <p:nvSpPr>
          <p:cNvPr id="11" name="TextBox 10">
            <a:extLst>
              <a:ext uri="{FF2B5EF4-FFF2-40B4-BE49-F238E27FC236}">
                <a16:creationId xmlns:a16="http://schemas.microsoft.com/office/drawing/2014/main" id="{86CDB087-8FC0-43FD-A3A5-098E79DE8670}"/>
              </a:ext>
            </a:extLst>
          </p:cNvPr>
          <p:cNvSpPr txBox="1"/>
          <p:nvPr/>
        </p:nvSpPr>
        <p:spPr>
          <a:xfrm>
            <a:off x="3993627" y="671047"/>
            <a:ext cx="4852378" cy="1200329"/>
          </a:xfrm>
          <a:prstGeom prst="rect">
            <a:avLst/>
          </a:prstGeom>
          <a:noFill/>
        </p:spPr>
        <p:txBody>
          <a:bodyPr wrap="square" rtlCol="0">
            <a:spAutoFit/>
          </a:bodyPr>
          <a:lstStyle/>
          <a:p>
            <a:r>
              <a:rPr lang="en-US" sz="2400" b="1" i="0" baseline="30000" dirty="0">
                <a:solidFill>
                  <a:srgbClr val="000000"/>
                </a:solidFill>
                <a:effectLst/>
                <a:latin typeface="system-ui"/>
              </a:rPr>
              <a:t>32 </a:t>
            </a:r>
            <a:r>
              <a:rPr lang="en-US" sz="2400" b="1" i="0" dirty="0">
                <a:solidFill>
                  <a:srgbClr val="000000"/>
                </a:solidFill>
                <a:effectLst/>
                <a:latin typeface="system-ui"/>
              </a:rPr>
              <a:t>Yet now, if You will forgive their sin—but if not, I pray, blot </a:t>
            </a:r>
            <a:r>
              <a:rPr lang="en-US" sz="2400" b="1" i="0" dirty="0">
                <a:solidFill>
                  <a:srgbClr val="FF0000"/>
                </a:solidFill>
                <a:effectLst>
                  <a:outerShdw blurRad="38100" dist="38100" dir="2700000" algn="tl">
                    <a:srgbClr val="000000">
                      <a:alpha val="43137"/>
                    </a:srgbClr>
                  </a:outerShdw>
                </a:effectLst>
                <a:latin typeface="system-ui"/>
              </a:rPr>
              <a:t>me </a:t>
            </a:r>
            <a:r>
              <a:rPr lang="en-US" sz="2400" b="1" i="0" dirty="0">
                <a:solidFill>
                  <a:srgbClr val="000000"/>
                </a:solidFill>
                <a:effectLst/>
                <a:latin typeface="system-ui"/>
              </a:rPr>
              <a:t>out of Your book which You have written.”</a:t>
            </a:r>
            <a:endParaRPr lang="en-US" sz="2400" b="1" dirty="0"/>
          </a:p>
        </p:txBody>
      </p:sp>
      <p:sp>
        <p:nvSpPr>
          <p:cNvPr id="5" name="TextBox 4">
            <a:extLst>
              <a:ext uri="{FF2B5EF4-FFF2-40B4-BE49-F238E27FC236}">
                <a16:creationId xmlns:a16="http://schemas.microsoft.com/office/drawing/2014/main" id="{672330EB-CBCE-4BBB-A2B3-AD92CA985408}"/>
              </a:ext>
            </a:extLst>
          </p:cNvPr>
          <p:cNvSpPr txBox="1"/>
          <p:nvPr/>
        </p:nvSpPr>
        <p:spPr>
          <a:xfrm>
            <a:off x="3993627" y="1994194"/>
            <a:ext cx="4760893" cy="2739211"/>
          </a:xfrm>
          <a:prstGeom prst="rect">
            <a:avLst/>
          </a:prstGeom>
          <a:noFill/>
        </p:spPr>
        <p:txBody>
          <a:bodyPr wrap="square" rtlCol="0">
            <a:spAutoFit/>
          </a:bodyPr>
          <a:lstStyle/>
          <a:p>
            <a:r>
              <a:rPr lang="en-US" sz="2800" b="1" i="0" dirty="0">
                <a:solidFill>
                  <a:srgbClr val="000000"/>
                </a:solidFill>
                <a:effectLst/>
                <a:latin typeface="system-ui"/>
              </a:rPr>
              <a:t>Psalm 106:23</a:t>
            </a:r>
          </a:p>
          <a:p>
            <a:r>
              <a:rPr lang="en-US" sz="2400" b="1" i="0" dirty="0">
                <a:solidFill>
                  <a:srgbClr val="000000"/>
                </a:solidFill>
                <a:effectLst/>
                <a:latin typeface="system-ui"/>
              </a:rPr>
              <a:t>Therefore He said that He would destroy them,</a:t>
            </a:r>
            <a:br>
              <a:rPr lang="en-US" sz="2400" b="1" dirty="0"/>
            </a:br>
            <a:r>
              <a:rPr lang="en-US" sz="2400" b="1" i="0" dirty="0">
                <a:solidFill>
                  <a:srgbClr val="000000"/>
                </a:solidFill>
                <a:effectLst/>
                <a:latin typeface="system-ui"/>
              </a:rPr>
              <a:t>Had not Moses His chosen one stood before Him in the breach,</a:t>
            </a:r>
            <a:br>
              <a:rPr lang="en-US" sz="2400" b="1" dirty="0"/>
            </a:br>
            <a:r>
              <a:rPr lang="en-US" sz="2400" b="1" i="0" dirty="0">
                <a:solidFill>
                  <a:srgbClr val="FF0000"/>
                </a:solidFill>
                <a:effectLst>
                  <a:outerShdw blurRad="38100" dist="38100" dir="2700000" algn="tl">
                    <a:srgbClr val="000000">
                      <a:alpha val="43137"/>
                    </a:srgbClr>
                  </a:outerShdw>
                </a:effectLst>
                <a:latin typeface="system-ui"/>
              </a:rPr>
              <a:t>To turn away His wrath</a:t>
            </a:r>
            <a:r>
              <a:rPr lang="en-US" sz="2400" b="1" i="0" dirty="0">
                <a:solidFill>
                  <a:srgbClr val="000000"/>
                </a:solidFill>
                <a:effectLst/>
                <a:latin typeface="system-ui"/>
              </a:rPr>
              <a:t>, lest He destroy </a:t>
            </a:r>
            <a:r>
              <a:rPr lang="en-US" sz="2400" b="1" i="1" dirty="0">
                <a:solidFill>
                  <a:srgbClr val="000000"/>
                </a:solidFill>
                <a:effectLst/>
                <a:latin typeface="system-ui"/>
              </a:rPr>
              <a:t>them.</a:t>
            </a:r>
            <a:endParaRPr lang="en-US" sz="2400" b="1" dirty="0"/>
          </a:p>
        </p:txBody>
      </p:sp>
    </p:spTree>
    <p:extLst>
      <p:ext uri="{BB962C8B-B14F-4D97-AF65-F5344CB8AC3E}">
        <p14:creationId xmlns:p14="http://schemas.microsoft.com/office/powerpoint/2010/main" val="299914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2" name="TextBox 1">
            <a:extLst>
              <a:ext uri="{FF2B5EF4-FFF2-40B4-BE49-F238E27FC236}">
                <a16:creationId xmlns:a16="http://schemas.microsoft.com/office/drawing/2014/main" id="{BB4B77D3-138C-4031-A2DF-85607DBC4B8D}"/>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
        <p:nvSpPr>
          <p:cNvPr id="18" name="TextBox 17">
            <a:extLst>
              <a:ext uri="{FF2B5EF4-FFF2-40B4-BE49-F238E27FC236}">
                <a16:creationId xmlns:a16="http://schemas.microsoft.com/office/drawing/2014/main" id="{7527D9D5-B3D0-4537-AE9D-144CFF71CB8E}"/>
              </a:ext>
            </a:extLst>
          </p:cNvPr>
          <p:cNvSpPr txBox="1"/>
          <p:nvPr/>
        </p:nvSpPr>
        <p:spPr>
          <a:xfrm>
            <a:off x="4920918" y="1311613"/>
            <a:ext cx="4364414" cy="646331"/>
          </a:xfrm>
          <a:prstGeom prst="rect">
            <a:avLst/>
          </a:prstGeom>
          <a:noFill/>
        </p:spPr>
        <p:txBody>
          <a:bodyPr wrap="square" rtlCol="0">
            <a:spAutoFit/>
          </a:bodyPr>
          <a:lstStyle/>
          <a:p>
            <a:r>
              <a:rPr lang="en-US" sz="3600" b="1" dirty="0"/>
              <a:t>Numbers 16</a:t>
            </a:r>
          </a:p>
        </p:txBody>
      </p:sp>
      <p:sp>
        <p:nvSpPr>
          <p:cNvPr id="21" name="TextBox 20">
            <a:extLst>
              <a:ext uri="{FF2B5EF4-FFF2-40B4-BE49-F238E27FC236}">
                <a16:creationId xmlns:a16="http://schemas.microsoft.com/office/drawing/2014/main" id="{2A20F1F8-DAC1-43EB-A94B-10B1D78A4FAD}"/>
              </a:ext>
            </a:extLst>
          </p:cNvPr>
          <p:cNvSpPr txBox="1"/>
          <p:nvPr/>
        </p:nvSpPr>
        <p:spPr>
          <a:xfrm>
            <a:off x="4724799" y="1999760"/>
            <a:ext cx="3561305" cy="2677656"/>
          </a:xfrm>
          <a:prstGeom prst="rect">
            <a:avLst/>
          </a:prstGeom>
          <a:noFill/>
        </p:spPr>
        <p:txBody>
          <a:bodyPr wrap="square" rtlCol="0">
            <a:spAutoFit/>
          </a:bodyPr>
          <a:lstStyle/>
          <a:p>
            <a:r>
              <a:rPr lang="en-US" sz="2800" dirty="0">
                <a:latin typeface="Cambria" panose="02040503050406030204" pitchFamily="18" charset="0"/>
                <a:ea typeface="Cambria" panose="02040503050406030204" pitchFamily="18" charset="0"/>
              </a:rPr>
              <a:t>God had caused the earth to swallow up a group of men who had rebelled against Moses and Aaron, His chosen leaders.</a:t>
            </a:r>
          </a:p>
        </p:txBody>
      </p:sp>
    </p:spTree>
    <p:extLst>
      <p:ext uri="{BB962C8B-B14F-4D97-AF65-F5344CB8AC3E}">
        <p14:creationId xmlns:p14="http://schemas.microsoft.com/office/powerpoint/2010/main" val="288138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6A36B0-1B07-42AC-91B9-757E1FA31458}"/>
              </a:ext>
            </a:extLst>
          </p:cNvPr>
          <p:cNvSpPr txBox="1"/>
          <p:nvPr/>
        </p:nvSpPr>
        <p:spPr>
          <a:xfrm>
            <a:off x="1273894" y="371413"/>
            <a:ext cx="2017486" cy="769441"/>
          </a:xfrm>
          <a:prstGeom prst="rect">
            <a:avLst/>
          </a:prstGeom>
          <a:noFill/>
        </p:spPr>
        <p:txBody>
          <a:bodyPr wrap="square" rtlCol="0">
            <a:spAutoFit/>
          </a:bodyPr>
          <a:lstStyle/>
          <a:p>
            <a:r>
              <a:rPr lang="en-US" sz="4400" b="1" dirty="0"/>
              <a:t>GOD</a:t>
            </a:r>
          </a:p>
        </p:txBody>
      </p:sp>
      <p:sp>
        <p:nvSpPr>
          <p:cNvPr id="7" name="TextBox 6">
            <a:extLst>
              <a:ext uri="{FF2B5EF4-FFF2-40B4-BE49-F238E27FC236}">
                <a16:creationId xmlns:a16="http://schemas.microsoft.com/office/drawing/2014/main" id="{7A64D46E-98B7-46AA-8E0E-421DF8280941}"/>
              </a:ext>
            </a:extLst>
          </p:cNvPr>
          <p:cNvSpPr txBox="1"/>
          <p:nvPr/>
        </p:nvSpPr>
        <p:spPr>
          <a:xfrm>
            <a:off x="297995" y="1050005"/>
            <a:ext cx="1170878" cy="584775"/>
          </a:xfrm>
          <a:prstGeom prst="rect">
            <a:avLst/>
          </a:prstGeom>
          <a:noFill/>
        </p:spPr>
        <p:txBody>
          <a:bodyPr wrap="square" rtlCol="0">
            <a:spAutoFit/>
          </a:bodyPr>
          <a:lstStyle/>
          <a:p>
            <a:r>
              <a:rPr lang="en-US" sz="3200" b="1" dirty="0"/>
              <a:t>Holy</a:t>
            </a:r>
          </a:p>
        </p:txBody>
      </p:sp>
      <p:sp>
        <p:nvSpPr>
          <p:cNvPr id="8" name="Arrow: Down 7">
            <a:extLst>
              <a:ext uri="{FF2B5EF4-FFF2-40B4-BE49-F238E27FC236}">
                <a16:creationId xmlns:a16="http://schemas.microsoft.com/office/drawing/2014/main" id="{81D44A08-0E30-4A6B-8F77-31C676F4C7AA}"/>
              </a:ext>
            </a:extLst>
          </p:cNvPr>
          <p:cNvSpPr/>
          <p:nvPr/>
        </p:nvSpPr>
        <p:spPr>
          <a:xfrm rot="20638712">
            <a:off x="821066" y="1578990"/>
            <a:ext cx="585439" cy="27665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Hates</a:t>
            </a:r>
          </a:p>
          <a:p>
            <a:pPr algn="ctr"/>
            <a:endParaRPr lang="en-US" sz="1800" b="1" dirty="0"/>
          </a:p>
          <a:p>
            <a:pPr algn="ctr"/>
            <a:r>
              <a:rPr lang="en-US" sz="1800" b="1" dirty="0"/>
              <a:t>Sin</a:t>
            </a:r>
            <a:endParaRPr lang="en-US" b="1" dirty="0"/>
          </a:p>
        </p:txBody>
      </p:sp>
      <p:sp>
        <p:nvSpPr>
          <p:cNvPr id="10" name="TextBox 9">
            <a:extLst>
              <a:ext uri="{FF2B5EF4-FFF2-40B4-BE49-F238E27FC236}">
                <a16:creationId xmlns:a16="http://schemas.microsoft.com/office/drawing/2014/main" id="{99EB2980-2503-4D44-8DEC-8C98209E2055}"/>
              </a:ext>
            </a:extLst>
          </p:cNvPr>
          <p:cNvSpPr txBox="1"/>
          <p:nvPr/>
        </p:nvSpPr>
        <p:spPr>
          <a:xfrm>
            <a:off x="1581938" y="1050004"/>
            <a:ext cx="1170878" cy="584775"/>
          </a:xfrm>
          <a:prstGeom prst="rect">
            <a:avLst/>
          </a:prstGeom>
          <a:noFill/>
        </p:spPr>
        <p:txBody>
          <a:bodyPr wrap="square" rtlCol="0">
            <a:spAutoFit/>
          </a:bodyPr>
          <a:lstStyle/>
          <a:p>
            <a:r>
              <a:rPr lang="en-US" sz="3200" b="1" dirty="0"/>
              <a:t>Just</a:t>
            </a:r>
          </a:p>
        </p:txBody>
      </p:sp>
      <p:sp>
        <p:nvSpPr>
          <p:cNvPr id="17" name="TextBox 16">
            <a:extLst>
              <a:ext uri="{FF2B5EF4-FFF2-40B4-BE49-F238E27FC236}">
                <a16:creationId xmlns:a16="http://schemas.microsoft.com/office/drawing/2014/main" id="{CB16E433-7670-4DA0-961A-41430450D961}"/>
              </a:ext>
            </a:extLst>
          </p:cNvPr>
          <p:cNvSpPr txBox="1"/>
          <p:nvPr/>
        </p:nvSpPr>
        <p:spPr>
          <a:xfrm>
            <a:off x="172258" y="4487252"/>
            <a:ext cx="3792341" cy="769441"/>
          </a:xfrm>
          <a:prstGeom prst="rect">
            <a:avLst/>
          </a:prstGeom>
          <a:noFill/>
        </p:spPr>
        <p:txBody>
          <a:bodyPr wrap="square" rtlCol="0">
            <a:spAutoFit/>
          </a:bodyPr>
          <a:lstStyle/>
          <a:p>
            <a:r>
              <a:rPr lang="en-US" sz="4400" b="1" dirty="0">
                <a:effectLst>
                  <a:outerShdw blurRad="38100" dist="38100" dir="2700000" algn="tl">
                    <a:srgbClr val="000000">
                      <a:alpha val="43137"/>
                    </a:srgbClr>
                  </a:outerShdw>
                </a:effectLst>
              </a:rPr>
              <a:t>Israel Sinned</a:t>
            </a:r>
          </a:p>
        </p:txBody>
      </p:sp>
      <p:sp>
        <p:nvSpPr>
          <p:cNvPr id="5" name="TextBox 4">
            <a:extLst>
              <a:ext uri="{FF2B5EF4-FFF2-40B4-BE49-F238E27FC236}">
                <a16:creationId xmlns:a16="http://schemas.microsoft.com/office/drawing/2014/main" id="{E310AC81-3175-4152-8CAE-9E6BFC292352}"/>
              </a:ext>
            </a:extLst>
          </p:cNvPr>
          <p:cNvSpPr txBox="1"/>
          <p:nvPr/>
        </p:nvSpPr>
        <p:spPr>
          <a:xfrm>
            <a:off x="4038037" y="216291"/>
            <a:ext cx="4904677" cy="4893647"/>
          </a:xfrm>
          <a:prstGeom prst="rect">
            <a:avLst/>
          </a:prstGeom>
          <a:noFill/>
        </p:spPr>
        <p:txBody>
          <a:bodyPr wrap="square" rtlCol="0">
            <a:spAutoFit/>
          </a:bodyPr>
          <a:lstStyle/>
          <a:p>
            <a:pPr algn="l"/>
            <a:r>
              <a:rPr lang="en-US" sz="2400" b="1" i="0" baseline="30000" dirty="0">
                <a:solidFill>
                  <a:srgbClr val="000000"/>
                </a:solidFill>
                <a:effectLst/>
                <a:latin typeface="system-ui"/>
              </a:rPr>
              <a:t>41 </a:t>
            </a:r>
            <a:r>
              <a:rPr lang="en-US" sz="2400" b="0" i="0" dirty="0">
                <a:solidFill>
                  <a:srgbClr val="000000"/>
                </a:solidFill>
                <a:effectLst/>
                <a:latin typeface="system-ui"/>
              </a:rPr>
              <a:t>On the next day all the congregation of the children of Israel complained against Moses and Aaron, saying, “You have killed the people of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1" i="0" baseline="30000" dirty="0">
                <a:solidFill>
                  <a:srgbClr val="000000"/>
                </a:solidFill>
                <a:effectLst/>
                <a:latin typeface="system-ui"/>
              </a:rPr>
              <a:t>42 </a:t>
            </a:r>
            <a:r>
              <a:rPr lang="en-US" sz="2400" b="0" i="0" dirty="0">
                <a:solidFill>
                  <a:srgbClr val="000000"/>
                </a:solidFill>
                <a:effectLst/>
                <a:latin typeface="system-ui"/>
              </a:rPr>
              <a:t>Now it happened, when the congregation had gathered against Moses and Aaron, that they turned toward the tabernacle of meeting; and suddenly the cloud covered it, and the glory of the </a:t>
            </a:r>
            <a:r>
              <a:rPr lang="en-US" sz="2400" b="0" i="0" cap="small" dirty="0">
                <a:solidFill>
                  <a:srgbClr val="000000"/>
                </a:solidFill>
                <a:effectLst/>
                <a:latin typeface="system-ui"/>
              </a:rPr>
              <a:t>Lord</a:t>
            </a:r>
            <a:r>
              <a:rPr lang="en-US" sz="2400" b="0" i="0" dirty="0">
                <a:solidFill>
                  <a:srgbClr val="000000"/>
                </a:solidFill>
                <a:effectLst/>
                <a:latin typeface="system-ui"/>
              </a:rPr>
              <a:t> appeared. </a:t>
            </a:r>
            <a:r>
              <a:rPr lang="en-US" sz="2400" b="1" i="0" baseline="30000" dirty="0">
                <a:solidFill>
                  <a:srgbClr val="000000"/>
                </a:solidFill>
                <a:effectLst/>
                <a:latin typeface="system-ui"/>
              </a:rPr>
              <a:t>43 </a:t>
            </a:r>
            <a:r>
              <a:rPr lang="en-US" sz="2400" b="0" i="0" dirty="0">
                <a:solidFill>
                  <a:srgbClr val="000000"/>
                </a:solidFill>
                <a:effectLst/>
                <a:latin typeface="system-ui"/>
              </a:rPr>
              <a:t>Then Moses and Aaron came before the tabernacle of meeting.</a:t>
            </a:r>
          </a:p>
        </p:txBody>
      </p:sp>
      <p:sp>
        <p:nvSpPr>
          <p:cNvPr id="2" name="TextBox 1">
            <a:extLst>
              <a:ext uri="{FF2B5EF4-FFF2-40B4-BE49-F238E27FC236}">
                <a16:creationId xmlns:a16="http://schemas.microsoft.com/office/drawing/2014/main" id="{7A1FFA56-8442-485C-8E6F-37F3E5D5C162}"/>
              </a:ext>
            </a:extLst>
          </p:cNvPr>
          <p:cNvSpPr txBox="1"/>
          <p:nvPr/>
        </p:nvSpPr>
        <p:spPr>
          <a:xfrm>
            <a:off x="2822749" y="1043150"/>
            <a:ext cx="1170878" cy="584775"/>
          </a:xfrm>
          <a:prstGeom prst="rect">
            <a:avLst/>
          </a:prstGeom>
          <a:noFill/>
        </p:spPr>
        <p:txBody>
          <a:bodyPr wrap="square" rtlCol="0">
            <a:spAutoFit/>
          </a:bodyPr>
          <a:lstStyle/>
          <a:p>
            <a:r>
              <a:rPr lang="en-US" sz="3200" b="1" dirty="0"/>
              <a:t>Love</a:t>
            </a:r>
          </a:p>
        </p:txBody>
      </p:sp>
    </p:spTree>
    <p:extLst>
      <p:ext uri="{BB962C8B-B14F-4D97-AF65-F5344CB8AC3E}">
        <p14:creationId xmlns:p14="http://schemas.microsoft.com/office/powerpoint/2010/main" val="234373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p:bldP spid="5" grpId="0"/>
    </p:bldLst>
  </p:timing>
</p:sld>
</file>

<file path=ppt/theme/theme1.xml><?xml version="1.0" encoding="utf-8"?>
<a:theme xmlns:a="http://schemas.openxmlformats.org/drawingml/2006/main" name="BrushVTI">
  <a:themeElements>
    <a:clrScheme name="AnalogousFromRegularSeed_2SEEDS">
      <a:dk1>
        <a:srgbClr val="000000"/>
      </a:dk1>
      <a:lt1>
        <a:srgbClr val="FFFFFF"/>
      </a:lt1>
      <a:dk2>
        <a:srgbClr val="243741"/>
      </a:dk2>
      <a:lt2>
        <a:srgbClr val="E2E8E7"/>
      </a:lt2>
      <a:accent1>
        <a:srgbClr val="B13B52"/>
      </a:accent1>
      <a:accent2>
        <a:srgbClr val="C34D95"/>
      </a:accent2>
      <a:accent3>
        <a:srgbClr val="C3674D"/>
      </a:accent3>
      <a:accent4>
        <a:srgbClr val="3BB182"/>
      </a:accent4>
      <a:accent5>
        <a:srgbClr val="46B2B4"/>
      </a:accent5>
      <a:accent6>
        <a:srgbClr val="3B7EB1"/>
      </a:accent6>
      <a:hlink>
        <a:srgbClr val="31937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TotalTime>
  <Words>1399</Words>
  <Application>Microsoft Office PowerPoint</Application>
  <PresentationFormat>On-screen Show (16:10)</PresentationFormat>
  <Paragraphs>188</Paragraphs>
  <Slides>22</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Arial Narrow</vt:lpstr>
      <vt:lpstr>Calibri</vt:lpstr>
      <vt:lpstr>Cambria</vt:lpstr>
      <vt:lpstr>Century Gothic</vt:lpstr>
      <vt:lpstr>Elephant</vt:lpstr>
      <vt:lpstr>system-ui</vt:lpstr>
      <vt:lpstr>Times New Roman</vt:lpstr>
      <vt:lpstr>BrushVTI</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Major Problem</vt:lpstr>
      <vt:lpstr>PowerPoint Presentation</vt:lpstr>
      <vt:lpstr>PowerPoint Presentation</vt:lpstr>
      <vt:lpstr>PowerPoint Presentation</vt:lpstr>
      <vt:lpstr>PowerPoint Presentation</vt:lpstr>
      <vt:lpstr>Luke 22:19-20</vt:lpstr>
      <vt:lpstr>PowerPoint Presentation</vt:lpstr>
      <vt:lpstr>PowerPoint Presentation</vt:lpstr>
      <vt:lpstr>Romans 6:3-5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ATONEMENT</dc:title>
  <dc:creator>Brad Beutjer</dc:creator>
  <cp:lastModifiedBy>Brad Beutjer</cp:lastModifiedBy>
  <cp:revision>46</cp:revision>
  <dcterms:created xsi:type="dcterms:W3CDTF">2020-08-28T00:12:00Z</dcterms:created>
  <dcterms:modified xsi:type="dcterms:W3CDTF">2020-08-30T14:37:27Z</dcterms:modified>
</cp:coreProperties>
</file>