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59" r:id="rId5"/>
    <p:sldId id="268" r:id="rId6"/>
    <p:sldId id="270" r:id="rId7"/>
    <p:sldId id="272" r:id="rId8"/>
    <p:sldId id="269" r:id="rId9"/>
    <p:sldId id="271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9D94"/>
    <a:srgbClr val="353334"/>
    <a:srgbClr val="C3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5"/>
    <p:restoredTop sz="93831"/>
  </p:normalViewPr>
  <p:slideViewPr>
    <p:cSldViewPr snapToGrid="0" snapToObjects="1">
      <p:cViewPr varScale="1">
        <p:scale>
          <a:sx n="86" d="100"/>
          <a:sy n="86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0F81-FF2F-9647-86FF-BCB3F1BE052E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D699-84C2-A148-BBE3-24528949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D699-84C2-A148-BBE3-24528949F5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AE3-ABD0-0C42-AF1C-D7B7035A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56F0-B8DE-4F41-A536-00194E913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19D7-A57D-CB4A-83A4-5981C9C0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429C-5D14-334F-8E49-B0DEBF18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F030-369F-964E-B4C7-F2888549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B3D-05BD-C348-87C7-5F5D14C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B179-AF51-954C-96AF-B945A220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E999-9DEC-0843-B216-3C6A9018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86DE-CA02-0342-B2BC-5CC5A8AB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A864-6606-9440-A71F-7D825EDF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22449-2FF5-EB49-A373-F8ED324A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5D6B-E201-6B40-BF2A-D6338E8B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BE1C-C6C1-564B-8AB3-565D5243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CE1B-501F-1B48-8DE7-A96CC78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0FE4-F4E6-4A4A-AFFB-C017B2F8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0F3-8DFB-1148-9DFB-C0B7601E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F1F3-95E6-4D4B-8933-B42B06C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D44C-A57C-6E4F-90BB-BFF33EFA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B5E7-AA7E-A741-A4B3-978BEFD7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9108-8203-8B4E-BA97-5D03D70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AC27-3D05-C24F-B551-7CA6273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BFBD-26C3-7B48-9CB7-E4779B51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E16D-1101-2541-96EA-FBC354F2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478D-D6FA-104B-BCBB-F9858DEF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F08E-8D9F-3249-89B0-E7562DF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FAA1-353E-E543-B752-F57388E2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810B-5CC9-C34C-B598-AC2F6CD66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643C1-24EA-BC47-88DE-61280CDE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6DE01-30F1-E944-85AA-84928581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AC84-07B0-9D41-A3AA-11F4918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9E6CB-E373-9446-9186-A2F673F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A8B3-5B60-7143-99C8-E4A410D5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E8A0-8402-8842-9D7E-8F470E42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B0C5-040C-B14C-9761-5609BA008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8BD2-AF60-5348-BCB4-7683E58B0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ECE5-A655-EF44-B946-16A2A201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D5361-4D7E-4545-BFBC-55D2F02F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C72E-8360-9A46-A688-D543ECD7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11E04-DF6D-294F-97E8-6AD523A5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A93C-0B4F-644E-A5C5-7D87A250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25610-B82A-7D49-AF42-C5DAA8B4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388D2-A3F8-624D-A77E-D917EEA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E557C-03C2-0A40-8798-7F3CE476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E632F-ECA6-C846-9460-919705EC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FF0-A2D5-CC48-B876-159BADF1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09DF-4C91-9148-A9FB-71A9682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6C1E-75C5-BB42-9D87-EDAAD150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AD6F-9EEE-A346-8BE6-8CC42258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976AA-3C77-8043-BEEA-C96D8BC1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0405-B082-8148-B942-0420C5C1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D69B-1A4A-E541-BF3A-46EEB1E5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EDB8-615D-5F43-8436-F03B39D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E47-7734-5249-BDB3-88C4DE1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E64E0-2D52-1D4F-B90E-6758B8422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984B3-0818-FB4A-BC98-BB52C97C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1119-F301-A64F-8395-F2C33CA0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B2D5-412E-4C4E-9CB9-249A20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6D70-0C06-F548-A86A-0A43E20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B74AE-E467-DE47-AF8E-6FD36D35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7C20-60AE-0B4F-8193-A1721938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E7BD-3F29-6641-BF07-EF4FF3932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101-BFFA-3C44-BAD4-6F6948B8B0B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CA11-D809-2141-8191-21365FDF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DC42-B939-4947-8CF5-95FB73F13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21B-07FB-8742-A9A6-3CE770A7E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55" y="5131016"/>
            <a:ext cx="8941089" cy="1559719"/>
          </a:xfrm>
          <a:solidFill>
            <a:srgbClr val="C3B3A9">
              <a:alpha val="68000"/>
            </a:srgbClr>
          </a:solidFill>
        </p:spPr>
        <p:txBody>
          <a:bodyPr>
            <a:noAutofit/>
          </a:bodyPr>
          <a:lstStyle/>
          <a:p>
            <a:r>
              <a:rPr lang="en-US" b="1" dirty="0"/>
              <a:t>Leaving Sinai</a:t>
            </a:r>
            <a:br>
              <a:rPr lang="en-US" b="1" dirty="0"/>
            </a:br>
            <a:r>
              <a:rPr lang="en-US" sz="4000" b="1" dirty="0"/>
              <a:t>Numbers 10-11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0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Complaint #2 (11:4-35)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/>
          </a:bodyPr>
          <a:lstStyle/>
          <a:p>
            <a:r>
              <a:rPr lang="en-US" sz="3200" b="1" dirty="0"/>
              <a:t>The Complaint (vs. 4-9)</a:t>
            </a:r>
          </a:p>
          <a:p>
            <a:pPr lvl="1"/>
            <a:r>
              <a:rPr lang="en-US" sz="2800" b="1" dirty="0"/>
              <a:t>Begins With the Rabble</a:t>
            </a:r>
          </a:p>
          <a:p>
            <a:pPr lvl="2"/>
            <a:r>
              <a:rPr lang="en-US" sz="2400" b="1" dirty="0"/>
              <a:t>The Non-Israelites Who Came With From Egypt (Contrasted With Israel In Vs. 2)</a:t>
            </a:r>
          </a:p>
          <a:p>
            <a:pPr lvl="2"/>
            <a:r>
              <a:rPr lang="en-US" sz="2400" b="1" dirty="0"/>
              <a:t>Nature of the Complaint</a:t>
            </a:r>
          </a:p>
          <a:p>
            <a:pPr lvl="3"/>
            <a:r>
              <a:rPr lang="en-US" sz="2200" b="1" dirty="0"/>
              <a:t>“We Remember” Food From Egypt (Not Remembering God’s Mighty Acts)</a:t>
            </a:r>
          </a:p>
          <a:p>
            <a:pPr lvl="3"/>
            <a:r>
              <a:rPr lang="en-US" sz="2200" b="1" dirty="0"/>
              <a:t>Longing for Greater Variety (“Nothing But This Manna…”)</a:t>
            </a:r>
          </a:p>
          <a:p>
            <a:pPr lvl="1"/>
            <a:r>
              <a:rPr lang="en-US" sz="2800" b="1" dirty="0"/>
              <a:t>Spreads to the Israelites (vs. 4)</a:t>
            </a:r>
          </a:p>
          <a:p>
            <a:pPr lvl="2"/>
            <a:r>
              <a:rPr lang="en-US" sz="2400" b="1" dirty="0"/>
              <a:t>Complaining is Contagious (When I Complain, I Am Spreading a “Virus”)</a:t>
            </a:r>
          </a:p>
          <a:p>
            <a:pPr lvl="2"/>
            <a:r>
              <a:rPr lang="en-US" sz="2400" b="1" dirty="0"/>
              <a:t>Matches How Jews Treated the True Bread From Heaven (John 6:41)</a:t>
            </a:r>
          </a:p>
          <a:p>
            <a:pPr lvl="1"/>
            <a:r>
              <a:rPr lang="en-US" sz="2800" b="1" dirty="0"/>
              <a:t>Description of Manna (vs. 7-9; Exodus 16:31)</a:t>
            </a:r>
          </a:p>
          <a:p>
            <a:pPr lvl="2"/>
            <a:r>
              <a:rPr lang="en-US" sz="2400" b="1" dirty="0"/>
              <a:t>You Can Do a Variety of Things With Manna </a:t>
            </a:r>
          </a:p>
          <a:p>
            <a:pPr lvl="2"/>
            <a:r>
              <a:rPr lang="en-US" sz="2400" b="1" dirty="0"/>
              <a:t>Tastes Like Honey (A Taste of the Promised Land)</a:t>
            </a:r>
          </a:p>
          <a:p>
            <a:pPr lvl="2"/>
            <a:r>
              <a:rPr lang="en-US" sz="2400" b="1" dirty="0"/>
              <a:t>Sinful Hearts Do Not Enjoy the Taste of God’s Food</a:t>
            </a:r>
          </a:p>
          <a:p>
            <a:pPr lvl="2"/>
            <a:endParaRPr lang="en-US" sz="2400" b="1" dirty="0"/>
          </a:p>
          <a:p>
            <a:pPr lvl="2"/>
            <a:endParaRPr lang="en-US" sz="24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Complaint #2 (11:4-35)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Moses’ Anguish (vs. 10-15)</a:t>
            </a:r>
          </a:p>
          <a:p>
            <a:pPr lvl="1"/>
            <a:r>
              <a:rPr lang="en-US" sz="2800" b="1" dirty="0"/>
              <a:t>Moses Speaking to God – Not Complaining to Others</a:t>
            </a:r>
          </a:p>
          <a:p>
            <a:pPr lvl="2"/>
            <a:r>
              <a:rPr lang="en-US" sz="2400" b="1" dirty="0"/>
              <a:t>Do We Complain To God or to People?</a:t>
            </a:r>
          </a:p>
          <a:p>
            <a:pPr lvl="2"/>
            <a:r>
              <a:rPr lang="en-US" sz="2400" b="1" dirty="0"/>
              <a:t>Yet, He Doesn’t Intercede For the People</a:t>
            </a:r>
          </a:p>
          <a:p>
            <a:pPr lvl="1"/>
            <a:r>
              <a:rPr lang="en-US" sz="2800" b="1" dirty="0"/>
              <a:t>Burden is Too Great For Moses Alone</a:t>
            </a:r>
          </a:p>
          <a:p>
            <a:pPr lvl="2"/>
            <a:r>
              <a:rPr lang="en-US" sz="2400" b="1" dirty="0"/>
              <a:t>Can’t Do This Alone (Forgetting God Is With Him?)</a:t>
            </a:r>
          </a:p>
          <a:p>
            <a:pPr lvl="2"/>
            <a:r>
              <a:rPr lang="en-US" sz="2400" b="1" dirty="0"/>
              <a:t>Moses Requests to Die (We Can Be Open Before God)</a:t>
            </a:r>
          </a:p>
          <a:p>
            <a:r>
              <a:rPr lang="en-US" sz="3300" b="1" dirty="0"/>
              <a:t>Moses Gets Help (vs. 16-30)</a:t>
            </a:r>
          </a:p>
          <a:p>
            <a:pPr lvl="1"/>
            <a:r>
              <a:rPr lang="en-US" sz="2900" b="1" dirty="0"/>
              <a:t>Instructions (vs. 16-23)</a:t>
            </a:r>
          </a:p>
          <a:p>
            <a:pPr lvl="2"/>
            <a:r>
              <a:rPr lang="en-US" sz="2500" b="1" dirty="0"/>
              <a:t>Gather Seventy Men to Receive “Some of the Spirit” </a:t>
            </a:r>
          </a:p>
          <a:p>
            <a:pPr lvl="2"/>
            <a:r>
              <a:rPr lang="en-US" sz="2500" b="1" dirty="0"/>
              <a:t>God Promises One Month of Meat</a:t>
            </a:r>
          </a:p>
          <a:p>
            <a:pPr lvl="2"/>
            <a:r>
              <a:rPr lang="en-US" sz="2500" b="1" dirty="0"/>
              <a:t>Moses’ Doubt Similar to the Apostles (Vs. 21; cf. Mark 8:4)</a:t>
            </a:r>
          </a:p>
          <a:p>
            <a:pPr lvl="2"/>
            <a:r>
              <a:rPr lang="en-US" sz="2500" b="1" dirty="0"/>
              <a:t>God Doesn’t Have Shortened Arms (Imagine an Alligator)</a:t>
            </a:r>
          </a:p>
          <a:p>
            <a:pPr lvl="1"/>
            <a:r>
              <a:rPr lang="en-US" sz="2900" b="1" dirty="0"/>
              <a:t>The Event (vs. 24-25)</a:t>
            </a:r>
          </a:p>
          <a:p>
            <a:pPr lvl="2"/>
            <a:r>
              <a:rPr lang="en-US" sz="2500" b="1" dirty="0"/>
              <a:t>Seventy Men Received Spirit &amp; Prophesied For a Moment</a:t>
            </a:r>
          </a:p>
          <a:p>
            <a:pPr lvl="2"/>
            <a:r>
              <a:rPr lang="en-US" sz="2500" b="1" dirty="0"/>
              <a:t>Proves to Congregation That These Men Are Designated (Like Apostles in Acts 2)</a:t>
            </a:r>
          </a:p>
          <a:p>
            <a:pPr lvl="1"/>
            <a:r>
              <a:rPr lang="en-US" sz="2900" b="1" dirty="0"/>
              <a:t>Eldad &amp; </a:t>
            </a:r>
            <a:r>
              <a:rPr lang="en-US" sz="2900" b="1" dirty="0" err="1"/>
              <a:t>Medad</a:t>
            </a:r>
            <a:r>
              <a:rPr lang="en-US" sz="2900" b="1" dirty="0"/>
              <a:t> (vs. 26-30)</a:t>
            </a:r>
          </a:p>
          <a:p>
            <a:pPr lvl="2"/>
            <a:r>
              <a:rPr lang="en-US" sz="2500" b="1" dirty="0"/>
              <a:t>Two Guys Who Missed the Meeting Received Spirit &amp; Prophesied in the Camp</a:t>
            </a:r>
          </a:p>
          <a:p>
            <a:pPr lvl="2"/>
            <a:r>
              <a:rPr lang="en-US" sz="2500" b="1" dirty="0"/>
              <a:t>Joshua Jealous for Moses, But Moses Isn’t Jealous For Himself (cf. Mark 9:38-41)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Complaint #2 (11:4-35)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The Quail (vs. 31-35)</a:t>
            </a:r>
          </a:p>
          <a:p>
            <a:pPr lvl="1"/>
            <a:r>
              <a:rPr lang="en-US" sz="2900" b="1" dirty="0"/>
              <a:t>The Wind From the Lord Brought Quail (Wind = Spirit)</a:t>
            </a:r>
          </a:p>
          <a:p>
            <a:pPr lvl="1"/>
            <a:r>
              <a:rPr lang="en-US" sz="2900" b="1" dirty="0"/>
              <a:t>The Spirit Up to This Point…</a:t>
            </a:r>
          </a:p>
          <a:p>
            <a:pPr lvl="2"/>
            <a:r>
              <a:rPr lang="en-US" sz="2500" b="1" dirty="0"/>
              <a:t>The Spirit of God Involved in Creation (Genesis 1:2)</a:t>
            </a:r>
          </a:p>
          <a:p>
            <a:pPr lvl="2"/>
            <a:r>
              <a:rPr lang="en-US" sz="2500" b="1" dirty="0"/>
              <a:t>The Spirit of God Involved in Recreation (Genesis 8:1)</a:t>
            </a:r>
          </a:p>
          <a:p>
            <a:pPr lvl="2"/>
            <a:r>
              <a:rPr lang="en-US" sz="2500" b="1" dirty="0"/>
              <a:t>The Spirit of God Involved in Exodus (Exodus 14:21)</a:t>
            </a:r>
          </a:p>
          <a:p>
            <a:pPr lvl="2"/>
            <a:r>
              <a:rPr lang="en-US" sz="2500" b="1" dirty="0"/>
              <a:t>The Spirit of God Involved in Tabernacle (Exodus 28:3; 31:3; 35:31)</a:t>
            </a:r>
          </a:p>
          <a:p>
            <a:pPr lvl="2"/>
            <a:r>
              <a:rPr lang="en-US" sz="2500" b="1" dirty="0"/>
              <a:t>The Spirit of God Just Rested on 70 Elders (Numbers 11:24-30)</a:t>
            </a:r>
          </a:p>
          <a:p>
            <a:pPr lvl="1"/>
            <a:r>
              <a:rPr lang="en-US" sz="2900" b="1" dirty="0"/>
              <a:t>Abundance of Quail</a:t>
            </a:r>
          </a:p>
          <a:p>
            <a:pPr lvl="2"/>
            <a:r>
              <a:rPr lang="en-US" sz="2500" b="1" dirty="0"/>
              <a:t>12-15 Mile Radius</a:t>
            </a:r>
          </a:p>
          <a:p>
            <a:pPr lvl="2"/>
            <a:r>
              <a:rPr lang="en-US" sz="2500" b="1" dirty="0"/>
              <a:t>At Minimum, Everyone Gathered 10 Homers (2,200 Liters)</a:t>
            </a:r>
          </a:p>
          <a:p>
            <a:pPr lvl="2"/>
            <a:r>
              <a:rPr lang="en-US" sz="2500" b="1" dirty="0"/>
              <a:t>Meat-Crazed People Hoarding All They Can Get</a:t>
            </a:r>
          </a:p>
          <a:p>
            <a:pPr lvl="1"/>
            <a:r>
              <a:rPr lang="en-US" sz="2900" b="1" dirty="0"/>
              <a:t>God Sends “A Very Great Plague” While Meat is in Their Teeth</a:t>
            </a:r>
          </a:p>
          <a:p>
            <a:pPr lvl="2"/>
            <a:r>
              <a:rPr lang="en-US" sz="2500" b="1" dirty="0"/>
              <a:t>“So also will the rich man fade away in the </a:t>
            </a:r>
            <a:r>
              <a:rPr lang="en-US" sz="2500" b="1" i="1" u="sng" dirty="0"/>
              <a:t>midst</a:t>
            </a:r>
            <a:r>
              <a:rPr lang="en-US" sz="2500" b="1" dirty="0"/>
              <a:t> of his pursuits.” (James 1:11)</a:t>
            </a:r>
          </a:p>
          <a:p>
            <a:r>
              <a:rPr lang="en-US" sz="3300" b="1" dirty="0"/>
              <a:t>First </a:t>
            </a:r>
            <a:r>
              <a:rPr lang="en-US" sz="3300" b="1"/>
              <a:t>Two Stops</a:t>
            </a:r>
            <a:endParaRPr lang="en-US" sz="3300" b="1" dirty="0"/>
          </a:p>
          <a:p>
            <a:pPr lvl="1"/>
            <a:r>
              <a:rPr lang="en-US" sz="2900" b="1" dirty="0"/>
              <a:t>Vs. 1-3 – Named </a:t>
            </a:r>
            <a:r>
              <a:rPr lang="en-US" sz="2900" b="1" dirty="0" err="1"/>
              <a:t>Taberah</a:t>
            </a:r>
            <a:r>
              <a:rPr lang="en-US" sz="2900" b="1" dirty="0"/>
              <a:t> (Burning)</a:t>
            </a:r>
          </a:p>
          <a:p>
            <a:pPr lvl="1"/>
            <a:r>
              <a:rPr lang="en-US" sz="2900" b="1" dirty="0"/>
              <a:t>Vs. 4-35 – Named </a:t>
            </a:r>
            <a:r>
              <a:rPr lang="en-US" sz="2900" b="1" dirty="0" err="1"/>
              <a:t>Kibroth-Hattaavah</a:t>
            </a:r>
            <a:r>
              <a:rPr lang="en-US" sz="2900" b="1" dirty="0"/>
              <a:t> (Graves of Craving)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94FF-64D7-A84A-AD6F-A2438476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76438"/>
            <a:ext cx="10735056" cy="67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B07811-5B30-B240-AF36-D7096351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3" y="338328"/>
            <a:ext cx="11776874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9634"/>
            <a:ext cx="7890934" cy="1228186"/>
          </a:xfrm>
        </p:spPr>
        <p:txBody>
          <a:bodyPr/>
          <a:lstStyle/>
          <a:p>
            <a:pPr algn="ctr"/>
            <a:r>
              <a:rPr lang="en-US" b="1" dirty="0"/>
              <a:t>Leaving Sinai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20"/>
            <a:ext cx="11954934" cy="551128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/>
              <a:t>Introductory Thoughts</a:t>
            </a:r>
          </a:p>
          <a:p>
            <a:pPr lvl="1"/>
            <a:r>
              <a:rPr lang="en-US" sz="4000" b="1" dirty="0"/>
              <a:t>They Are Finally Setting Out For Promised Land</a:t>
            </a:r>
          </a:p>
          <a:p>
            <a:pPr lvl="1"/>
            <a:r>
              <a:rPr lang="en-US" sz="4000" b="1" dirty="0"/>
              <a:t>Transition: Obedience to Disobedience</a:t>
            </a:r>
          </a:p>
          <a:p>
            <a:pPr lvl="2"/>
            <a:r>
              <a:rPr lang="en-US" sz="3600" b="1" dirty="0"/>
              <a:t>Israel Obeyed All The Measurable Commands (Ch. 1-10)</a:t>
            </a:r>
          </a:p>
          <a:p>
            <a:pPr lvl="2"/>
            <a:r>
              <a:rPr lang="en-US" sz="3600" b="1" dirty="0"/>
              <a:t>Israel Will Struggle With Their Attitudes (Ch. 11-25)</a:t>
            </a:r>
          </a:p>
          <a:p>
            <a:pPr marL="0" indent="0">
              <a:buNone/>
            </a:pPr>
            <a:endParaRPr lang="en-US" sz="4400" b="1" dirty="0"/>
          </a:p>
          <a:p>
            <a:r>
              <a:rPr lang="en-US" sz="4400" b="1" dirty="0"/>
              <a:t>Outline of Section</a:t>
            </a:r>
          </a:p>
          <a:p>
            <a:pPr lvl="1"/>
            <a:r>
              <a:rPr lang="en-US" sz="4000" b="1" dirty="0"/>
              <a:t>Trumpets (10:1-10)</a:t>
            </a:r>
          </a:p>
          <a:p>
            <a:pPr lvl="1"/>
            <a:r>
              <a:rPr lang="en-US" sz="4000" b="1" dirty="0"/>
              <a:t>Leaving Sinai (10:11-36)</a:t>
            </a:r>
          </a:p>
          <a:p>
            <a:pPr lvl="1"/>
            <a:r>
              <a:rPr lang="en-US" sz="4000" b="1" dirty="0"/>
              <a:t>Complaint #1 (11:1-3)</a:t>
            </a:r>
          </a:p>
          <a:p>
            <a:pPr lvl="1"/>
            <a:r>
              <a:rPr lang="en-US" sz="4000" b="1" dirty="0"/>
              <a:t>Complaint #2 (11:4-35)</a:t>
            </a:r>
          </a:p>
          <a:p>
            <a:endParaRPr lang="en-US" sz="4400" b="1" dirty="0"/>
          </a:p>
          <a:p>
            <a:pPr marL="0" indent="0">
              <a:buNone/>
            </a:pPr>
            <a:endParaRPr lang="en-US" sz="48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Trumpets (10:1-10)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199213"/>
            <a:ext cx="11954934" cy="565878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Uses of the Trumpets</a:t>
            </a:r>
          </a:p>
          <a:p>
            <a:pPr lvl="1"/>
            <a:r>
              <a:rPr lang="en-US" sz="2800" b="1" dirty="0"/>
              <a:t>Gathering</a:t>
            </a:r>
          </a:p>
          <a:p>
            <a:pPr lvl="2"/>
            <a:r>
              <a:rPr lang="en-US" sz="2400" b="1" dirty="0"/>
              <a:t>Two Gathers Everyone (vs. 3, 7)</a:t>
            </a:r>
          </a:p>
          <a:p>
            <a:pPr lvl="2"/>
            <a:r>
              <a:rPr lang="en-US" sz="2400" b="1" dirty="0"/>
              <a:t>One Gathers the Leaders (vs. 4)</a:t>
            </a:r>
          </a:p>
          <a:p>
            <a:pPr lvl="1"/>
            <a:r>
              <a:rPr lang="en-US" sz="2800" b="1" dirty="0"/>
              <a:t>Setting Out (vs. 5-6)</a:t>
            </a:r>
            <a:endParaRPr lang="en-US" sz="2400" b="1" dirty="0"/>
          </a:p>
          <a:p>
            <a:pPr lvl="1"/>
            <a:r>
              <a:rPr lang="en-US" sz="2800" b="1" dirty="0"/>
              <a:t>War Signal (vs. 9; cf. Numbers 31:6)</a:t>
            </a:r>
          </a:p>
          <a:p>
            <a:pPr lvl="2"/>
            <a:r>
              <a:rPr lang="en-US" sz="2400" b="1" dirty="0"/>
              <a:t>“In Your Land” (Implicit Promise They Will Receive the Land) </a:t>
            </a:r>
          </a:p>
          <a:p>
            <a:pPr lvl="2"/>
            <a:r>
              <a:rPr lang="en-US" sz="2400" b="1" dirty="0"/>
              <a:t>“That You May be Remembered… &amp; Saved” (God Will Help When They Ask)</a:t>
            </a:r>
          </a:p>
          <a:p>
            <a:pPr lvl="1"/>
            <a:r>
              <a:rPr lang="en-US" sz="2800" b="1" dirty="0"/>
              <a:t>Worship (vs. 10)</a:t>
            </a:r>
          </a:p>
          <a:p>
            <a:pPr lvl="2"/>
            <a:r>
              <a:rPr lang="en-US" sz="2400" b="1" dirty="0"/>
              <a:t>Instruments Tied to Tabernacle/Temple (Which Was Eventually Destroyed)</a:t>
            </a:r>
          </a:p>
          <a:p>
            <a:r>
              <a:rPr lang="en-US" sz="3300" b="1" dirty="0"/>
              <a:t>Users of the Trumpets</a:t>
            </a:r>
          </a:p>
          <a:p>
            <a:pPr lvl="1"/>
            <a:r>
              <a:rPr lang="en-US" sz="2900" b="1" dirty="0"/>
              <a:t>The Priests (vs. 8)</a:t>
            </a:r>
          </a:p>
          <a:p>
            <a:pPr lvl="1"/>
            <a:r>
              <a:rPr lang="en-US" sz="2800" b="1" dirty="0"/>
              <a:t>No Further Instructions for Instruments Until 400 Years Later</a:t>
            </a:r>
          </a:p>
          <a:p>
            <a:pPr lvl="2"/>
            <a:r>
              <a:rPr lang="en-US" sz="2400" b="1" dirty="0"/>
              <a:t>David Added Harps, Lyres, &amp; Cymbals (1 Chronicles 16:1-6)</a:t>
            </a:r>
          </a:p>
          <a:p>
            <a:pPr lvl="2"/>
            <a:r>
              <a:rPr lang="en-US" sz="2400" b="1" dirty="0"/>
              <a:t>David Did So At God’s Command (2 Chronicles 29:25-27; cf. Ezra 3:10; Nehemiah 12:24)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Leaving Sinai (10:11-36)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9300631" cy="551128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Setting Out (vs. 11-28)</a:t>
            </a:r>
          </a:p>
          <a:p>
            <a:pPr marL="0" indent="0">
              <a:buNone/>
            </a:pPr>
            <a:endParaRPr lang="en-US" sz="3200" b="1" dirty="0"/>
          </a:p>
          <a:p>
            <a:endParaRPr lang="en-US" sz="3300" b="1" dirty="0"/>
          </a:p>
          <a:p>
            <a:endParaRPr lang="en-US" sz="3300" b="1" dirty="0"/>
          </a:p>
          <a:p>
            <a:pPr marL="914400" lvl="2" indent="0">
              <a:buNone/>
            </a:pPr>
            <a:endParaRPr lang="en-US" sz="3300" b="1" dirty="0"/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Exact Conformity to Numbers 2:1-34</a:t>
            </a:r>
          </a:p>
          <a:p>
            <a:pPr lvl="1"/>
            <a:r>
              <a:rPr lang="en-US" sz="2800" b="1" dirty="0"/>
              <a:t>Duration At Sinai</a:t>
            </a:r>
          </a:p>
          <a:p>
            <a:pPr lvl="2"/>
            <a:r>
              <a:rPr lang="en-US" sz="2200" b="1" dirty="0"/>
              <a:t>11 Months (vs. 11; cf. Ex. 19:1)</a:t>
            </a:r>
          </a:p>
          <a:p>
            <a:pPr lvl="2"/>
            <a:r>
              <a:rPr lang="en-US" sz="2200" b="1" dirty="0"/>
              <a:t>58/187 Chapters of the Pentateuch (31% of Moses’ Writings)</a:t>
            </a:r>
          </a:p>
          <a:p>
            <a:pPr lvl="1"/>
            <a:r>
              <a:rPr lang="en-US" sz="2800" b="1" dirty="0"/>
              <a:t>God Leads From The Front Like a Shepherd (Psalm 68:7)</a:t>
            </a:r>
          </a:p>
          <a:p>
            <a:pPr lvl="1"/>
            <a:r>
              <a:rPr lang="en-US" sz="2800" b="1" dirty="0"/>
              <a:t>God’s Laws Have Brought Organization to the People</a:t>
            </a:r>
          </a:p>
          <a:p>
            <a:pPr lvl="1"/>
            <a:endParaRPr lang="en-US" sz="29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88D1BE8-D94D-A349-890E-1745B7F6F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0996"/>
              </p:ext>
            </p:extLst>
          </p:nvPr>
        </p:nvGraphicFramePr>
        <p:xfrm>
          <a:off x="198969" y="1975278"/>
          <a:ext cx="8818033" cy="211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19">
                  <a:extLst>
                    <a:ext uri="{9D8B030D-6E8A-4147-A177-3AD203B41FA5}">
                      <a16:colId xmlns:a16="http://schemas.microsoft.com/office/drawing/2014/main" val="4199660727"/>
                    </a:ext>
                  </a:extLst>
                </a:gridCol>
                <a:gridCol w="1259719">
                  <a:extLst>
                    <a:ext uri="{9D8B030D-6E8A-4147-A177-3AD203B41FA5}">
                      <a16:colId xmlns:a16="http://schemas.microsoft.com/office/drawing/2014/main" val="70322614"/>
                    </a:ext>
                  </a:extLst>
                </a:gridCol>
                <a:gridCol w="1259719">
                  <a:extLst>
                    <a:ext uri="{9D8B030D-6E8A-4147-A177-3AD203B41FA5}">
                      <a16:colId xmlns:a16="http://schemas.microsoft.com/office/drawing/2014/main" val="3105675437"/>
                    </a:ext>
                  </a:extLst>
                </a:gridCol>
                <a:gridCol w="1259719">
                  <a:extLst>
                    <a:ext uri="{9D8B030D-6E8A-4147-A177-3AD203B41FA5}">
                      <a16:colId xmlns:a16="http://schemas.microsoft.com/office/drawing/2014/main" val="1757739573"/>
                    </a:ext>
                  </a:extLst>
                </a:gridCol>
                <a:gridCol w="1259719">
                  <a:extLst>
                    <a:ext uri="{9D8B030D-6E8A-4147-A177-3AD203B41FA5}">
                      <a16:colId xmlns:a16="http://schemas.microsoft.com/office/drawing/2014/main" val="730600852"/>
                    </a:ext>
                  </a:extLst>
                </a:gridCol>
                <a:gridCol w="1259719">
                  <a:extLst>
                    <a:ext uri="{9D8B030D-6E8A-4147-A177-3AD203B41FA5}">
                      <a16:colId xmlns:a16="http://schemas.microsoft.com/office/drawing/2014/main" val="3234997418"/>
                    </a:ext>
                  </a:extLst>
                </a:gridCol>
                <a:gridCol w="1259719">
                  <a:extLst>
                    <a:ext uri="{9D8B030D-6E8A-4147-A177-3AD203B41FA5}">
                      <a16:colId xmlns:a16="http://schemas.microsoft.com/office/drawing/2014/main" val="3073506701"/>
                    </a:ext>
                  </a:extLst>
                </a:gridCol>
              </a:tblGrid>
              <a:tr h="122512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Dan</a:t>
                      </a:r>
                    </a:p>
                    <a:p>
                      <a:pPr algn="ctr"/>
                      <a:r>
                        <a:rPr lang="en-US" b="1" dirty="0"/>
                        <a:t>Asher</a:t>
                      </a:r>
                    </a:p>
                    <a:p>
                      <a:pPr algn="ctr"/>
                      <a:r>
                        <a:rPr lang="en-US" b="1" dirty="0"/>
                        <a:t>Naphtali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Ephraim </a:t>
                      </a:r>
                    </a:p>
                    <a:p>
                      <a:pPr algn="ctr"/>
                      <a:r>
                        <a:rPr lang="en-US" b="1" dirty="0"/>
                        <a:t>Manasseh</a:t>
                      </a:r>
                    </a:p>
                    <a:p>
                      <a:pPr algn="ctr"/>
                      <a:r>
                        <a:rPr lang="en-US" b="1" dirty="0"/>
                        <a:t>Benjamin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Tabernacle Furniture</a:t>
                      </a:r>
                    </a:p>
                    <a:p>
                      <a:pPr algn="ctr"/>
                      <a:r>
                        <a:rPr lang="en-US" b="1" dirty="0"/>
                        <a:t> </a:t>
                      </a:r>
                    </a:p>
                    <a:p>
                      <a:pPr algn="ctr"/>
                      <a:r>
                        <a:rPr lang="en-US" b="1" dirty="0"/>
                        <a:t>(Kohath)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Reuben</a:t>
                      </a:r>
                    </a:p>
                    <a:p>
                      <a:pPr algn="ctr"/>
                      <a:r>
                        <a:rPr lang="en-US" b="1" dirty="0"/>
                        <a:t>Simeon</a:t>
                      </a:r>
                    </a:p>
                    <a:p>
                      <a:pPr algn="ctr"/>
                      <a:r>
                        <a:rPr lang="en-US" b="1" dirty="0"/>
                        <a:t>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Tabernacle Material</a:t>
                      </a:r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(Gershon &amp; </a:t>
                      </a:r>
                      <a:r>
                        <a:rPr lang="en-US" b="1" dirty="0" err="1"/>
                        <a:t>Merari</a:t>
                      </a:r>
                      <a:r>
                        <a:rPr lang="en-US" b="1" dirty="0"/>
                        <a:t>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Judah</a:t>
                      </a:r>
                    </a:p>
                    <a:p>
                      <a:pPr algn="ctr"/>
                      <a:r>
                        <a:rPr lang="en-US" b="1" dirty="0"/>
                        <a:t>Issachar</a:t>
                      </a:r>
                    </a:p>
                    <a:p>
                      <a:pPr algn="ctr"/>
                      <a:r>
                        <a:rPr lang="en-US" b="1" dirty="0"/>
                        <a:t>Zebulun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Ark of the Covenant</a:t>
                      </a:r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(Priests)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11846"/>
                  </a:ext>
                </a:extLst>
              </a:tr>
              <a:tr h="64729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10:25-28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10:21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10:17-20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10:17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Numbers 10:33-36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115473"/>
                  </a:ext>
                </a:extLst>
              </a:tr>
            </a:tbl>
          </a:graphicData>
        </a:graphic>
      </p:graphicFrame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7BE2E81B-078B-744D-A0E2-DC636862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400" y="1405324"/>
            <a:ext cx="2023531" cy="5402105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124A3533-8F71-6945-BBA0-2EBE8B4974FF}"/>
              </a:ext>
            </a:extLst>
          </p:cNvPr>
          <p:cNvSpPr/>
          <p:nvPr/>
        </p:nvSpPr>
        <p:spPr>
          <a:xfrm>
            <a:off x="5168900" y="1434072"/>
            <a:ext cx="1854200" cy="393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FFDB933-F67B-544E-8FDF-353F9FFD1ECB}"/>
              </a:ext>
            </a:extLst>
          </p:cNvPr>
          <p:cNvSpPr/>
          <p:nvPr/>
        </p:nvSpPr>
        <p:spPr>
          <a:xfrm rot="5400000">
            <a:off x="8688914" y="4387331"/>
            <a:ext cx="1854200" cy="393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Leaving Sinai (10:11-36)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Meeting </a:t>
            </a:r>
            <a:r>
              <a:rPr lang="en-US" sz="3300" b="1" dirty="0" err="1"/>
              <a:t>Hobab</a:t>
            </a:r>
            <a:r>
              <a:rPr lang="en-US" sz="3300" b="1" dirty="0"/>
              <a:t> (vs. 29-32)</a:t>
            </a:r>
          </a:p>
          <a:p>
            <a:pPr lvl="1"/>
            <a:r>
              <a:rPr lang="en-US" sz="2900" b="1" dirty="0"/>
              <a:t>Who is </a:t>
            </a:r>
            <a:r>
              <a:rPr lang="en-US" sz="2900" b="1" dirty="0" err="1"/>
              <a:t>Hobab</a:t>
            </a:r>
            <a:r>
              <a:rPr lang="en-US" sz="2900" b="1" dirty="0"/>
              <a:t> the Midianite?</a:t>
            </a:r>
          </a:p>
          <a:p>
            <a:pPr lvl="2"/>
            <a:r>
              <a:rPr lang="en-US" sz="2500" b="1" dirty="0"/>
              <a:t>Debated: Either Brother-in-Law or Father-in-Law of Moses</a:t>
            </a:r>
          </a:p>
          <a:p>
            <a:pPr lvl="2"/>
            <a:r>
              <a:rPr lang="en-US" sz="2500" b="1" dirty="0"/>
              <a:t>Sinai Bookended by Interaction With Family (Ex. 18; Num. 10)</a:t>
            </a:r>
          </a:p>
          <a:p>
            <a:pPr lvl="1"/>
            <a:r>
              <a:rPr lang="en-US" sz="2900" b="1" dirty="0"/>
              <a:t>The Request</a:t>
            </a:r>
          </a:p>
          <a:p>
            <a:pPr lvl="2"/>
            <a:r>
              <a:rPr lang="en-US" sz="2500" b="1" dirty="0"/>
              <a:t>Moses Wants </a:t>
            </a:r>
            <a:r>
              <a:rPr lang="en-US" sz="2500" b="1" dirty="0" err="1"/>
              <a:t>Hobab</a:t>
            </a:r>
            <a:r>
              <a:rPr lang="en-US" sz="2500" b="1" dirty="0"/>
              <a:t> to Help Guide Them (vs. 31)</a:t>
            </a:r>
          </a:p>
          <a:p>
            <a:pPr lvl="3"/>
            <a:r>
              <a:rPr lang="en-US" sz="2300" b="1" dirty="0"/>
              <a:t>God Already Promised to Guide With Fire, Cloud, &amp; Trumpets</a:t>
            </a:r>
          </a:p>
          <a:p>
            <a:pPr lvl="3"/>
            <a:r>
              <a:rPr lang="en-US" sz="2300" b="1" dirty="0" err="1"/>
              <a:t>Hobab</a:t>
            </a:r>
            <a:r>
              <a:rPr lang="en-US" sz="2300" b="1" dirty="0"/>
              <a:t> Could Help With Specific Matters (Locating Water / Where to Pitch Tents)</a:t>
            </a:r>
          </a:p>
          <a:p>
            <a:pPr lvl="2"/>
            <a:r>
              <a:rPr lang="en-US" sz="2500" b="1" dirty="0" err="1"/>
              <a:t>Hobab</a:t>
            </a:r>
            <a:r>
              <a:rPr lang="en-US" sz="2500" b="1" dirty="0"/>
              <a:t> Evidently Comes</a:t>
            </a:r>
          </a:p>
          <a:p>
            <a:pPr lvl="3"/>
            <a:r>
              <a:rPr lang="en-US" sz="2300" b="1" dirty="0"/>
              <a:t>“Conversion” Allowed Him to be Blessed (vs. 29)</a:t>
            </a:r>
          </a:p>
          <a:p>
            <a:pPr lvl="3"/>
            <a:r>
              <a:rPr lang="en-US" sz="2400" b="1" dirty="0"/>
              <a:t>Judges 1:16 &amp; 4:11 Shows Descendants in Land</a:t>
            </a:r>
          </a:p>
          <a:p>
            <a:r>
              <a:rPr lang="en-US" sz="3200" b="1" dirty="0"/>
              <a:t>The Ark &amp; The First Stage of the Journey (vs. 33-36)</a:t>
            </a:r>
          </a:p>
          <a:p>
            <a:pPr lvl="1"/>
            <a:r>
              <a:rPr lang="en-US" sz="2800" b="1" dirty="0"/>
              <a:t>They Have Travelled For Three Days (35-45 Miles)</a:t>
            </a:r>
          </a:p>
          <a:p>
            <a:pPr lvl="2"/>
            <a:r>
              <a:rPr lang="en-US" sz="2400" b="1" dirty="0"/>
              <a:t>Sinai to Kadesh is 11 Day Journey (Deut. 1:2)</a:t>
            </a:r>
          </a:p>
          <a:p>
            <a:pPr lvl="2"/>
            <a:r>
              <a:rPr lang="en-US" sz="2400" b="1" dirty="0"/>
              <a:t>They Are 27% of the Way There! (Great Progress Will Soon End)</a:t>
            </a:r>
          </a:p>
          <a:p>
            <a:pPr lvl="1"/>
            <a:r>
              <a:rPr lang="en-US" sz="2800" b="1" dirty="0"/>
              <a:t>Moses’ Prayers (vs. 35-36)</a:t>
            </a:r>
          </a:p>
          <a:p>
            <a:pPr lvl="2"/>
            <a:r>
              <a:rPr lang="en-US" sz="2400" b="1" dirty="0"/>
              <a:t>When Ark Sets Out: For God To Defeat the Enemies (Psalm 68:1)</a:t>
            </a:r>
          </a:p>
          <a:p>
            <a:pPr lvl="2"/>
            <a:r>
              <a:rPr lang="en-US" sz="2400" b="1" dirty="0"/>
              <a:t>When Ark Rests: For God To Continually Dwell With Them</a:t>
            </a:r>
          </a:p>
          <a:p>
            <a:pPr lvl="1"/>
            <a:endParaRPr lang="en-US" sz="28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9D076-0434-9145-861D-4CA8B2842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8414"/>
              </p:ext>
            </p:extLst>
          </p:nvPr>
        </p:nvGraphicFramePr>
        <p:xfrm>
          <a:off x="114925" y="164515"/>
          <a:ext cx="11962150" cy="652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165">
                  <a:extLst>
                    <a:ext uri="{9D8B030D-6E8A-4147-A177-3AD203B41FA5}">
                      <a16:colId xmlns:a16="http://schemas.microsoft.com/office/drawing/2014/main" val="278050853"/>
                    </a:ext>
                  </a:extLst>
                </a:gridCol>
                <a:gridCol w="2670628">
                  <a:extLst>
                    <a:ext uri="{9D8B030D-6E8A-4147-A177-3AD203B41FA5}">
                      <a16:colId xmlns:a16="http://schemas.microsoft.com/office/drawing/2014/main" val="1280373776"/>
                    </a:ext>
                  </a:extLst>
                </a:gridCol>
                <a:gridCol w="2960915">
                  <a:extLst>
                    <a:ext uri="{9D8B030D-6E8A-4147-A177-3AD203B41FA5}">
                      <a16:colId xmlns:a16="http://schemas.microsoft.com/office/drawing/2014/main" val="961311293"/>
                    </a:ext>
                  </a:extLst>
                </a:gridCol>
                <a:gridCol w="2955012">
                  <a:extLst>
                    <a:ext uri="{9D8B030D-6E8A-4147-A177-3AD203B41FA5}">
                      <a16:colId xmlns:a16="http://schemas.microsoft.com/office/drawing/2014/main" val="986204421"/>
                    </a:ext>
                  </a:extLst>
                </a:gridCol>
                <a:gridCol w="2392430">
                  <a:extLst>
                    <a:ext uri="{9D8B030D-6E8A-4147-A177-3AD203B41FA5}">
                      <a16:colId xmlns:a16="http://schemas.microsoft.com/office/drawing/2014/main" val="663983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Nature of Complaint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God’s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Moses’ Response</a:t>
                      </a:r>
                    </a:p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22050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Numbers 11:1-3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Misfortunes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Sends 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Intercedes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(11:2)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20319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7030A0"/>
                          </a:solidFill>
                        </a:rPr>
                        <a:t>Numbers 11:4-35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Overabundance of Quail / Great Plague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Complains to God (11:10-15)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57845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B050"/>
                          </a:solidFill>
                        </a:rPr>
                        <a:t>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00B050"/>
                          </a:solidFill>
                        </a:rPr>
                        <a:t>Numbers 12:1-16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Leadership of Moses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Leprosy on Aaron &amp; Miriam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Intercedes (12:13)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38626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     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/>
                        <a:t>Numbers 13:1-14:45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Promised Land Too Intimidating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Sentenced to 40 Years of Wandering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Intercedes (14:11-20)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43519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B050"/>
                          </a:solidFill>
                        </a:rPr>
                        <a:t>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00B050"/>
                          </a:solidFill>
                        </a:rPr>
                        <a:t>Numbers 16:1-17:12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Leadership of Moses &amp; Aaron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Sends Earthquake &amp; Plague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Intercedes With Aaron (16:43-50)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9664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7030A0"/>
                          </a:solidFill>
                        </a:rPr>
                        <a:t>Numbers 20:2-13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Gives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Lacks Faith (20:10-13)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62157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Numbers 21:4-9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Various Misfortunes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Sends Fiery Serpents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Intercedes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(21:7-9)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73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65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080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Complaint #1 (11:1-3)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199213"/>
            <a:ext cx="11954934" cy="565878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Their Complaint</a:t>
            </a:r>
          </a:p>
          <a:p>
            <a:pPr lvl="1"/>
            <a:r>
              <a:rPr lang="en-US" sz="2800" b="1" dirty="0"/>
              <a:t>What “Misfortunes” Would They Be Experiencing? </a:t>
            </a:r>
          </a:p>
          <a:p>
            <a:pPr lvl="2"/>
            <a:r>
              <a:rPr lang="en-US" sz="2400" b="1" dirty="0"/>
              <a:t>General Discomfort (Sore Legs, Thirsty, Hot Sun, </a:t>
            </a:r>
            <a:r>
              <a:rPr lang="en-US" sz="2400" b="1" dirty="0" err="1"/>
              <a:t>etc</a:t>
            </a:r>
            <a:r>
              <a:rPr lang="en-US" sz="2400" b="1" dirty="0"/>
              <a:t>…)</a:t>
            </a:r>
          </a:p>
          <a:p>
            <a:pPr lvl="2"/>
            <a:r>
              <a:rPr lang="en-US" sz="2400" b="1" dirty="0"/>
              <a:t>Frightening Animals (Snakes, Scorpions, </a:t>
            </a:r>
            <a:r>
              <a:rPr lang="en-US" sz="2400" b="1" dirty="0" err="1"/>
              <a:t>etc</a:t>
            </a:r>
            <a:r>
              <a:rPr lang="en-US" sz="2400" b="1" dirty="0"/>
              <a:t>…)</a:t>
            </a:r>
          </a:p>
          <a:p>
            <a:pPr lvl="1"/>
            <a:r>
              <a:rPr lang="en-US" sz="2800" b="1" dirty="0"/>
              <a:t>Three Days of Travel Neglects 400 Years of Agony (How Soon We Forget)</a:t>
            </a:r>
          </a:p>
          <a:p>
            <a:r>
              <a:rPr lang="en-US" sz="3300" b="1" dirty="0"/>
              <a:t>God’s Response</a:t>
            </a:r>
          </a:p>
          <a:p>
            <a:pPr lvl="1"/>
            <a:r>
              <a:rPr lang="en-US" sz="2800" b="1" dirty="0"/>
              <a:t>Fire Burned Among Them &amp; Some Outlying Parts of Camp</a:t>
            </a:r>
          </a:p>
          <a:p>
            <a:pPr lvl="1"/>
            <a:r>
              <a:rPr lang="en-US" sz="2800" b="1" dirty="0"/>
              <a:t>Complaining Spreads Like Fire (First Complaint of Many)</a:t>
            </a:r>
          </a:p>
          <a:p>
            <a:pPr lvl="1"/>
            <a:r>
              <a:rPr lang="en-US" sz="2800" b="1" dirty="0"/>
              <a:t>“</a:t>
            </a:r>
            <a:r>
              <a:rPr lang="en-US" sz="2800" b="1" baseline="30000" dirty="0"/>
              <a:t>9</a:t>
            </a:r>
            <a:r>
              <a:rPr lang="en-US" sz="2800" b="1" dirty="0"/>
              <a:t>We must not put Christ to the test, as some of them did and were destroyed by serpents, </a:t>
            </a:r>
            <a:r>
              <a:rPr lang="en-US" sz="2800" b="1" baseline="30000" dirty="0"/>
              <a:t>10</a:t>
            </a:r>
            <a:r>
              <a:rPr lang="en-US" sz="2800" b="1" dirty="0"/>
              <a:t>nor grumble, as some of them did and were destroyed by the Destroyer.” (1 Corinthians 10:9-10)</a:t>
            </a:r>
          </a:p>
          <a:p>
            <a:r>
              <a:rPr lang="en-US" sz="3200" b="1" dirty="0"/>
              <a:t>Moses’ Intercession</a:t>
            </a:r>
          </a:p>
          <a:p>
            <a:pPr lvl="1"/>
            <a:r>
              <a:rPr lang="en-US" sz="2800" b="1" dirty="0"/>
              <a:t>Moses’ Intercession Causes Fire to “Die Down” </a:t>
            </a:r>
          </a:p>
          <a:p>
            <a:pPr lvl="1"/>
            <a:r>
              <a:rPr lang="en-US" sz="2800" b="1" dirty="0"/>
              <a:t>Our Complaints Require Intercession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1279</Words>
  <Application>Microsoft Macintosh PowerPoint</Application>
  <PresentationFormat>Widescreen</PresentationFormat>
  <Paragraphs>196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Leaving Sinai Numbers 10-11</vt:lpstr>
      <vt:lpstr>PowerPoint Presentation</vt:lpstr>
      <vt:lpstr>PowerPoint Presentation</vt:lpstr>
      <vt:lpstr>Leaving Sinai</vt:lpstr>
      <vt:lpstr>Trumpets (10:1-10)</vt:lpstr>
      <vt:lpstr>Leaving Sinai (10:11-36)</vt:lpstr>
      <vt:lpstr>Leaving Sinai (10:11-36)</vt:lpstr>
      <vt:lpstr>PowerPoint Presentation</vt:lpstr>
      <vt:lpstr>Complaint #1 (11:1-3)</vt:lpstr>
      <vt:lpstr>Complaint #2 (11:4-35)</vt:lpstr>
      <vt:lpstr>Complaint #2 (11:4-35)</vt:lpstr>
      <vt:lpstr>Complaint #2 (11:4-35)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Ch. 1-4</dc:title>
  <dc:creator>Erik Borlaug</dc:creator>
  <cp:lastModifiedBy>Erik Borlaug</cp:lastModifiedBy>
  <cp:revision>308</cp:revision>
  <cp:lastPrinted>2020-09-15T15:22:20Z</cp:lastPrinted>
  <dcterms:created xsi:type="dcterms:W3CDTF">2020-02-10T21:56:27Z</dcterms:created>
  <dcterms:modified xsi:type="dcterms:W3CDTF">2020-09-16T03:12:29Z</dcterms:modified>
</cp:coreProperties>
</file>