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83" r:id="rId2"/>
    <p:sldId id="256" r:id="rId3"/>
    <p:sldId id="282" r:id="rId4"/>
    <p:sldId id="284" r:id="rId5"/>
    <p:sldId id="292" r:id="rId6"/>
    <p:sldId id="287" r:id="rId7"/>
    <p:sldId id="288" r:id="rId8"/>
    <p:sldId id="289" r:id="rId9"/>
    <p:sldId id="290" r:id="rId10"/>
    <p:sldId id="291" r:id="rId11"/>
    <p:sldId id="285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2" autoAdjust="0"/>
    <p:restoredTop sz="94660"/>
  </p:normalViewPr>
  <p:slideViewPr>
    <p:cSldViewPr>
      <p:cViewPr>
        <p:scale>
          <a:sx n="75" d="100"/>
          <a:sy n="75" d="100"/>
        </p:scale>
        <p:origin x="612" y="174"/>
      </p:cViewPr>
      <p:guideLst>
        <p:guide orient="horz" pos="180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9E93F-7C74-4C25-A2CA-64E298BD3AE5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B71FD-69D6-4445-B852-D5CE215D8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2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4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67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79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1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26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2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B71FD-69D6-4445-B852-D5CE215D81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2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4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1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2"/>
            <a:ext cx="8229600" cy="365505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324600" cy="46606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/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5" y="5339955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7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7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42D223-4769-4A62-A648-6498F853926E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5" y="5339955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5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E18999-26B2-4772-B46B-D381C0F44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A0CD-9ABE-407F-9E18-A47776D07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18" y="876300"/>
            <a:ext cx="7772400" cy="1524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word </a:t>
            </a:r>
            <a:r>
              <a:rPr lang="en-US" i="1" dirty="0"/>
              <a:t>Peace </a:t>
            </a:r>
            <a:r>
              <a:rPr lang="en-US" dirty="0"/>
              <a:t>appears 428 times in the ASV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A1C41-5612-4653-8A79-D96B18254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737823"/>
            <a:ext cx="7772400" cy="99975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God is called “The God of Peace”                          10 times in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202533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42137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7F1F0-2C02-482B-9F72-A7EC06018F3D}"/>
              </a:ext>
            </a:extLst>
          </p:cNvPr>
          <p:cNvSpPr txBox="1"/>
          <p:nvPr/>
        </p:nvSpPr>
        <p:spPr>
          <a:xfrm>
            <a:off x="247402" y="1931021"/>
            <a:ext cx="2476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“Glory to God in the highest,</a:t>
            </a:r>
            <a:br>
              <a:rPr lang="en-US" sz="2400" dirty="0"/>
            </a:br>
            <a:r>
              <a:rPr lang="en-US" sz="2400" dirty="0"/>
              <a:t>and on earth peace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</a:t>
            </a:r>
            <a:r>
              <a:rPr lang="en-US" sz="2400" dirty="0"/>
              <a:t>those with whom he is pleased!”</a:t>
            </a:r>
            <a:r>
              <a:rPr lang="en-US" sz="2400" baseline="30000" dirty="0"/>
              <a:t>                  (Luke 2:14)</a:t>
            </a:r>
            <a:endParaRPr 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33349A-5781-4A53-A996-B9927F7A3F90}"/>
              </a:ext>
            </a:extLst>
          </p:cNvPr>
          <p:cNvSpPr txBox="1"/>
          <p:nvPr/>
        </p:nvSpPr>
        <p:spPr>
          <a:xfrm>
            <a:off x="3619748" y="1969300"/>
            <a:ext cx="51432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“I, therefore, the prisoner of the Lord, beseech you to walk worthy of the calling with which you were called, </a:t>
            </a:r>
            <a:r>
              <a:rPr lang="en-US" sz="2400" baseline="30000" dirty="0"/>
              <a:t>2 </a:t>
            </a:r>
            <a:r>
              <a:rPr lang="en-US" sz="2400" dirty="0"/>
              <a:t>with all lowliness and gentleness, with longsuffering, bearing with one another in love, </a:t>
            </a:r>
            <a:r>
              <a:rPr lang="en-US" sz="2400" baseline="30000" dirty="0"/>
              <a:t>3 </a:t>
            </a:r>
            <a:r>
              <a:rPr lang="en-US" sz="2400" dirty="0"/>
              <a:t>endeavoring to keep the unity of the Spirit in the bond of peace”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C4D757F-6915-48F9-87CF-06B7686416B5}"/>
              </a:ext>
            </a:extLst>
          </p:cNvPr>
          <p:cNvCxnSpPr>
            <a:cxnSpLocks/>
          </p:cNvCxnSpPr>
          <p:nvPr/>
        </p:nvCxnSpPr>
        <p:spPr>
          <a:xfrm>
            <a:off x="3733800" y="4914900"/>
            <a:ext cx="4876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C2025F-7A40-422B-A1D0-55EE2B972C41}"/>
              </a:ext>
            </a:extLst>
          </p:cNvPr>
          <p:cNvCxnSpPr>
            <a:cxnSpLocks/>
          </p:cNvCxnSpPr>
          <p:nvPr/>
        </p:nvCxnSpPr>
        <p:spPr>
          <a:xfrm>
            <a:off x="3733800" y="5295900"/>
            <a:ext cx="221821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80E4CD1-C44F-4ED2-BF86-1A096200B2DA}"/>
              </a:ext>
            </a:extLst>
          </p:cNvPr>
          <p:cNvCxnSpPr>
            <a:cxnSpLocks/>
          </p:cNvCxnSpPr>
          <p:nvPr/>
        </p:nvCxnSpPr>
        <p:spPr>
          <a:xfrm>
            <a:off x="3733800" y="3848100"/>
            <a:ext cx="4419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CD2357-876F-466B-88C0-4C1E9766ED14}"/>
              </a:ext>
            </a:extLst>
          </p:cNvPr>
          <p:cNvCxnSpPr>
            <a:cxnSpLocks/>
          </p:cNvCxnSpPr>
          <p:nvPr/>
        </p:nvCxnSpPr>
        <p:spPr>
          <a:xfrm>
            <a:off x="3733800" y="4229100"/>
            <a:ext cx="1905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A0ABAE-E90B-4901-804F-9B7C892DA09C}"/>
              </a:ext>
            </a:extLst>
          </p:cNvPr>
          <p:cNvCxnSpPr>
            <a:cxnSpLocks/>
          </p:cNvCxnSpPr>
          <p:nvPr/>
        </p:nvCxnSpPr>
        <p:spPr>
          <a:xfrm>
            <a:off x="5943600" y="4229100"/>
            <a:ext cx="2438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ECC980C-39FE-483A-86FB-09AC5D8B8C69}"/>
              </a:ext>
            </a:extLst>
          </p:cNvPr>
          <p:cNvCxnSpPr>
            <a:cxnSpLocks/>
          </p:cNvCxnSpPr>
          <p:nvPr/>
        </p:nvCxnSpPr>
        <p:spPr>
          <a:xfrm>
            <a:off x="3733800" y="4533900"/>
            <a:ext cx="2209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141ABDE-E45E-451C-B1D3-DD0A126858F3}"/>
              </a:ext>
            </a:extLst>
          </p:cNvPr>
          <p:cNvSpPr txBox="1"/>
          <p:nvPr/>
        </p:nvSpPr>
        <p:spPr>
          <a:xfrm>
            <a:off x="4343400" y="596324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Ephesians 4:1-4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F3D5B51-E3F8-4037-AD43-00AA0B5BEF21}"/>
              </a:ext>
            </a:extLst>
          </p:cNvPr>
          <p:cNvCxnSpPr>
            <a:cxnSpLocks/>
          </p:cNvCxnSpPr>
          <p:nvPr/>
        </p:nvCxnSpPr>
        <p:spPr>
          <a:xfrm>
            <a:off x="6324600" y="4533900"/>
            <a:ext cx="1828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1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24200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04DCB57-0840-4484-9A09-64194C86BBC0}"/>
              </a:ext>
            </a:extLst>
          </p:cNvPr>
          <p:cNvSpPr/>
          <p:nvPr/>
        </p:nvSpPr>
        <p:spPr>
          <a:xfrm>
            <a:off x="0" y="-2474"/>
            <a:ext cx="5952012" cy="560317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14F5AE-E16F-4B7F-B80E-86C374E50242}"/>
              </a:ext>
            </a:extLst>
          </p:cNvPr>
          <p:cNvSpPr txBox="1"/>
          <p:nvPr/>
        </p:nvSpPr>
        <p:spPr>
          <a:xfrm>
            <a:off x="132670" y="1961093"/>
            <a:ext cx="27629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“God was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</a:t>
            </a:r>
            <a:endParaRPr lang="en-US" sz="2800" dirty="0"/>
          </a:p>
          <a:p>
            <a:pPr algn="ctr"/>
            <a:r>
              <a:rPr lang="en-US" sz="2800" dirty="0"/>
              <a:t>Reconciling the world to   Himself”          </a:t>
            </a:r>
            <a:r>
              <a:rPr lang="en-US" sz="2000" dirty="0"/>
              <a:t>(2 Cor. 5:19)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158D6F-6D71-4B94-A101-052F9A2BFEF0}"/>
              </a:ext>
            </a:extLst>
          </p:cNvPr>
          <p:cNvSpPr txBox="1"/>
          <p:nvPr/>
        </p:nvSpPr>
        <p:spPr>
          <a:xfrm>
            <a:off x="3390900" y="1961093"/>
            <a:ext cx="24009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“We implore </a:t>
            </a:r>
            <a:r>
              <a:rPr lang="en-US" sz="2800" i="1" dirty="0"/>
              <a:t>you</a:t>
            </a:r>
            <a:r>
              <a:rPr lang="en-US" sz="2800" dirty="0"/>
              <a:t> on Christ’s behalf,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reconciled </a:t>
            </a:r>
            <a:r>
              <a:rPr lang="en-US" sz="2800" dirty="0"/>
              <a:t>to God.”      </a:t>
            </a:r>
            <a:r>
              <a:rPr lang="en-US" dirty="0"/>
              <a:t>(2 Cor. 5:20)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5462B9-AD76-487A-BCC0-17C7DC80ADFE}"/>
              </a:ext>
            </a:extLst>
          </p:cNvPr>
          <p:cNvCxnSpPr>
            <a:cxnSpLocks/>
          </p:cNvCxnSpPr>
          <p:nvPr/>
        </p:nvCxnSpPr>
        <p:spPr>
          <a:xfrm>
            <a:off x="685800" y="2781300"/>
            <a:ext cx="1676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B7E8886-B3D6-4C4D-B3B0-BB0F2BF26F04}"/>
              </a:ext>
            </a:extLst>
          </p:cNvPr>
          <p:cNvSpPr txBox="1"/>
          <p:nvPr/>
        </p:nvSpPr>
        <p:spPr>
          <a:xfrm>
            <a:off x="132670" y="4515638"/>
            <a:ext cx="3098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Baptized Into 		     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10C974-E87B-468A-83F7-8F238A8B2CD7}"/>
              </a:ext>
            </a:extLst>
          </p:cNvPr>
          <p:cNvSpPr txBox="1"/>
          <p:nvPr/>
        </p:nvSpPr>
        <p:spPr>
          <a:xfrm>
            <a:off x="5952012" y="333640"/>
            <a:ext cx="32681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/>
              <a:t>26 </a:t>
            </a:r>
            <a:r>
              <a:rPr lang="en-US" sz="2400" dirty="0"/>
              <a:t>For you are all sons of God through faith in Christ Jesus. </a:t>
            </a:r>
            <a:r>
              <a:rPr lang="en-US" sz="2400" baseline="30000" dirty="0"/>
              <a:t>27 </a:t>
            </a:r>
            <a:r>
              <a:rPr lang="en-US" sz="2400" dirty="0"/>
              <a:t>For as many of you as were baptized into Christ have put on Christ. </a:t>
            </a:r>
            <a:r>
              <a:rPr lang="en-US" sz="2400" baseline="30000" dirty="0"/>
              <a:t>28 </a:t>
            </a:r>
            <a:r>
              <a:rPr lang="en-US" sz="2400" dirty="0"/>
              <a:t>There is neither Jew nor Greek, there is neither slave nor free, there is neither male nor female; for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all one       </a:t>
            </a:r>
            <a:r>
              <a:rPr lang="en-US" sz="2400" dirty="0"/>
              <a:t>in Christ Jesus.”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8A390E-3375-452A-ACDD-D3C0E0C1C356}"/>
              </a:ext>
            </a:extLst>
          </p:cNvPr>
          <p:cNvSpPr txBox="1"/>
          <p:nvPr/>
        </p:nvSpPr>
        <p:spPr>
          <a:xfrm>
            <a:off x="4975700" y="290584"/>
            <a:ext cx="1197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Gal. 3: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069E763-ADBE-4FC8-A1BE-D5463DA6E8E9}"/>
              </a:ext>
            </a:extLst>
          </p:cNvPr>
          <p:cNvCxnSpPr>
            <a:cxnSpLocks/>
          </p:cNvCxnSpPr>
          <p:nvPr/>
        </p:nvCxnSpPr>
        <p:spPr>
          <a:xfrm>
            <a:off x="6096000" y="5448300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50369B-4C7F-4591-943E-1F07CA6F1260}"/>
              </a:ext>
            </a:extLst>
          </p:cNvPr>
          <p:cNvCxnSpPr>
            <a:cxnSpLocks/>
          </p:cNvCxnSpPr>
          <p:nvPr/>
        </p:nvCxnSpPr>
        <p:spPr>
          <a:xfrm>
            <a:off x="7924800" y="11049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454CE76-5D2F-49A9-A8BC-32A66DB7BA41}"/>
              </a:ext>
            </a:extLst>
          </p:cNvPr>
          <p:cNvCxnSpPr>
            <a:cxnSpLocks/>
          </p:cNvCxnSpPr>
          <p:nvPr/>
        </p:nvCxnSpPr>
        <p:spPr>
          <a:xfrm flipV="1">
            <a:off x="6096000" y="1409699"/>
            <a:ext cx="609600" cy="907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B08EBE1-1335-43E1-A4F8-AB056BFDA670}"/>
              </a:ext>
            </a:extLst>
          </p:cNvPr>
          <p:cNvCxnSpPr>
            <a:cxnSpLocks/>
          </p:cNvCxnSpPr>
          <p:nvPr/>
        </p:nvCxnSpPr>
        <p:spPr>
          <a:xfrm flipV="1">
            <a:off x="6836229" y="1409699"/>
            <a:ext cx="2155371" cy="1088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689535A-678D-4EB2-A237-625FA0EF33F2}"/>
              </a:ext>
            </a:extLst>
          </p:cNvPr>
          <p:cNvCxnSpPr>
            <a:cxnSpLocks/>
          </p:cNvCxnSpPr>
          <p:nvPr/>
        </p:nvCxnSpPr>
        <p:spPr>
          <a:xfrm flipV="1">
            <a:off x="6051138" y="2552699"/>
            <a:ext cx="2960192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064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8" grpId="0"/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381000" y="12573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191000" y="131885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Man</a:t>
            </a:r>
          </a:p>
        </p:txBody>
      </p:sp>
      <p:pic>
        <p:nvPicPr>
          <p:cNvPr id="1026" name="Picture 2" descr="Image result for drawing of clasped hands">
            <a:extLst>
              <a:ext uri="{FF2B5EF4-FFF2-40B4-BE49-F238E27FC236}">
                <a16:creationId xmlns:a16="http://schemas.microsoft.com/office/drawing/2014/main" id="{04A1D958-B04B-4D50-A76B-7A31BF5F9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58754"/>
            <a:ext cx="21621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F41909-ED75-43E9-832F-CF57B368C905}"/>
              </a:ext>
            </a:extLst>
          </p:cNvPr>
          <p:cNvSpPr/>
          <p:nvPr/>
        </p:nvSpPr>
        <p:spPr>
          <a:xfrm>
            <a:off x="1651536" y="753308"/>
            <a:ext cx="2539464" cy="2753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585D7E3-010F-4F9E-8475-C7F464D45B33}"/>
              </a:ext>
            </a:extLst>
          </p:cNvPr>
          <p:cNvSpPr/>
          <p:nvPr/>
        </p:nvSpPr>
        <p:spPr>
          <a:xfrm>
            <a:off x="1651536" y="2199229"/>
            <a:ext cx="2362200" cy="2699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03BEC-169B-4807-B37F-8FFF11BC000F}"/>
              </a:ext>
            </a:extLst>
          </p:cNvPr>
          <p:cNvSpPr txBox="1"/>
          <p:nvPr/>
        </p:nvSpPr>
        <p:spPr>
          <a:xfrm>
            <a:off x="2159454" y="131885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Peace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0" y="13114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191000" y="1421824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962400" y="2006599"/>
            <a:ext cx="1219200" cy="381001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ENMITY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6ECD32-C349-48F7-B24A-218C6B07C9D8}"/>
              </a:ext>
            </a:extLst>
          </p:cNvPr>
          <p:cNvSpPr txBox="1"/>
          <p:nvPr/>
        </p:nvSpPr>
        <p:spPr>
          <a:xfrm>
            <a:off x="3771900" y="254344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Disloyalty caused the sin.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78ABDD-B736-4415-A08C-E1732E508082}"/>
              </a:ext>
            </a:extLst>
          </p:cNvPr>
          <p:cNvSpPr txBox="1"/>
          <p:nvPr/>
        </p:nvSpPr>
        <p:spPr>
          <a:xfrm>
            <a:off x="3771900" y="3080281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Guilt caused him to hide!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CE4553-F404-4392-B428-4DAEECCAA306}"/>
              </a:ext>
            </a:extLst>
          </p:cNvPr>
          <p:cNvSpPr txBox="1"/>
          <p:nvPr/>
        </p:nvSpPr>
        <p:spPr>
          <a:xfrm>
            <a:off x="3771900" y="3578101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“And you, who once were alienated and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enemies in your mind </a:t>
            </a:r>
            <a:r>
              <a:rPr lang="en-US" sz="2800" b="0" i="0" dirty="0">
                <a:effectLst/>
                <a:latin typeface="system-ui"/>
              </a:rPr>
              <a:t>by wicked works…(Col. 1:21)</a:t>
            </a:r>
            <a:endParaRPr lang="en-US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C52D30-F97A-49E0-BAEB-DA0275F79515}"/>
              </a:ext>
            </a:extLst>
          </p:cNvPr>
          <p:cNvSpPr txBox="1"/>
          <p:nvPr/>
        </p:nvSpPr>
        <p:spPr>
          <a:xfrm>
            <a:off x="2819400" y="4999503"/>
            <a:ext cx="651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The sinners attitude had to change</a:t>
            </a:r>
            <a:r>
              <a:rPr lang="en-US" sz="28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</p:spTree>
    <p:extLst>
      <p:ext uri="{BB962C8B-B14F-4D97-AF65-F5344CB8AC3E}">
        <p14:creationId xmlns:p14="http://schemas.microsoft.com/office/powerpoint/2010/main" val="9610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  <p:bldP spid="16" grpId="0"/>
      <p:bldP spid="17" grpId="0"/>
      <p:bldP spid="19" grpId="0"/>
      <p:bldP spid="2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0" y="13114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745059" y="131743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962400" y="2006599"/>
            <a:ext cx="1219200" cy="381001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ENMITY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D1701A-1AEC-4BC6-B72F-E715E326D6F5}"/>
              </a:ext>
            </a:extLst>
          </p:cNvPr>
          <p:cNvSpPr txBox="1"/>
          <p:nvPr/>
        </p:nvSpPr>
        <p:spPr>
          <a:xfrm>
            <a:off x="3771900" y="290584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Jesus was prophesied to be the “Prince of Peace” (Is. 9:6)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2B7D7-4A80-44AE-AD6D-32CBD60788BE}"/>
              </a:ext>
            </a:extLst>
          </p:cNvPr>
          <p:cNvSpPr txBox="1"/>
          <p:nvPr/>
        </p:nvSpPr>
        <p:spPr>
          <a:xfrm>
            <a:off x="3962400" y="4066808"/>
            <a:ext cx="5245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“</a:t>
            </a:r>
            <a:r>
              <a:rPr lang="en-US" sz="2000" dirty="0"/>
              <a:t>And I,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 am lifted up </a:t>
            </a:r>
            <a:r>
              <a:rPr lang="en-US" sz="2000" dirty="0"/>
              <a:t>from the earth,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draw </a:t>
            </a:r>
            <a:r>
              <a:rPr lang="en-US" sz="2000" dirty="0"/>
              <a:t>all </a:t>
            </a:r>
            <a:r>
              <a:rPr lang="en-US" sz="2000" i="1" dirty="0"/>
              <a:t>peoples</a:t>
            </a:r>
            <a:r>
              <a:rPr lang="en-US" sz="2000" dirty="0"/>
              <a:t> to Myself.” (John 12:32) 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02607-0DB5-4F5C-A147-E1D1BDF362B6}"/>
              </a:ext>
            </a:extLst>
          </p:cNvPr>
          <p:cNvSpPr txBox="1"/>
          <p:nvPr/>
        </p:nvSpPr>
        <p:spPr>
          <a:xfrm>
            <a:off x="3467100" y="164260"/>
            <a:ext cx="5676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 His birth, Angels said, </a:t>
            </a:r>
            <a:r>
              <a:rPr lang="en-US" sz="2400" b="1" i="1" dirty="0"/>
              <a:t>“Glory to God in the highest, And on earth </a:t>
            </a:r>
            <a:r>
              <a:rPr lang="en-US" sz="2400" b="1" i="1" u="sng" dirty="0">
                <a:solidFill>
                  <a:srgbClr val="FFFF00"/>
                </a:solidFill>
              </a:rPr>
              <a:t>peace,</a:t>
            </a:r>
            <a:r>
              <a:rPr lang="en-US" sz="2400" b="1" i="1" dirty="0"/>
              <a:t> goodwill toward men!” </a:t>
            </a:r>
            <a:r>
              <a:rPr lang="en-US" b="1" dirty="0"/>
              <a:t>(Lk.2:14)</a:t>
            </a:r>
            <a:endParaRPr lang="en-US" b="1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FF9F2B-C6B8-47D1-9F67-BC439FEF14E8}"/>
              </a:ext>
            </a:extLst>
          </p:cNvPr>
          <p:cNvSpPr txBox="1"/>
          <p:nvPr/>
        </p:nvSpPr>
        <p:spPr>
          <a:xfrm>
            <a:off x="100444" y="1987541"/>
            <a:ext cx="27189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“And as Moses lifted up the serpent in the wilderness, even so must the Son of Man be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lifted up, </a:t>
            </a:r>
            <a:r>
              <a:rPr lang="en-US" sz="2000" baseline="30000" dirty="0"/>
              <a:t>15 </a:t>
            </a:r>
            <a:r>
              <a:rPr lang="en-US" sz="2000" dirty="0"/>
              <a:t>that whoever believes in Him should not perish but have eternal life.” (John 3:15).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98E0DA-3EA1-4B07-B9A9-7A7413CEF82F}"/>
              </a:ext>
            </a:extLst>
          </p:cNvPr>
          <p:cNvSpPr txBox="1"/>
          <p:nvPr/>
        </p:nvSpPr>
        <p:spPr>
          <a:xfrm>
            <a:off x="3962400" y="2628900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/>
              <a:t>16 </a:t>
            </a:r>
            <a:r>
              <a:rPr lang="en-US" sz="2000" dirty="0"/>
              <a:t>For God so loved the world that He gave His only begotten Son, that whoever believes in Him should not perish but have everlasting life.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1BB332-54FF-4CE2-94BB-7BAF7C596651}"/>
              </a:ext>
            </a:extLst>
          </p:cNvPr>
          <p:cNvCxnSpPr>
            <a:cxnSpLocks/>
          </p:cNvCxnSpPr>
          <p:nvPr/>
        </p:nvCxnSpPr>
        <p:spPr>
          <a:xfrm flipH="1">
            <a:off x="3771900" y="2197100"/>
            <a:ext cx="16383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B17085-307D-4BBB-80A4-6B126E3AD98F}"/>
              </a:ext>
            </a:extLst>
          </p:cNvPr>
          <p:cNvCxnSpPr>
            <a:cxnSpLocks/>
          </p:cNvCxnSpPr>
          <p:nvPr/>
        </p:nvCxnSpPr>
        <p:spPr>
          <a:xfrm>
            <a:off x="228600" y="4152900"/>
            <a:ext cx="18669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4516DA-0EB0-47D0-8DDA-64EF5768A161}"/>
              </a:ext>
            </a:extLst>
          </p:cNvPr>
          <p:cNvCxnSpPr>
            <a:cxnSpLocks/>
          </p:cNvCxnSpPr>
          <p:nvPr/>
        </p:nvCxnSpPr>
        <p:spPr>
          <a:xfrm>
            <a:off x="4038600" y="3572590"/>
            <a:ext cx="2971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152DA4-53EA-4047-B210-8632030FDD31}"/>
              </a:ext>
            </a:extLst>
          </p:cNvPr>
          <p:cNvSpPr txBox="1"/>
          <p:nvPr/>
        </p:nvSpPr>
        <p:spPr>
          <a:xfrm>
            <a:off x="5791200" y="49911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1John 4:19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D8B19BF4-EDAB-4696-93AD-4E28B9506B45}"/>
              </a:ext>
            </a:extLst>
          </p:cNvPr>
          <p:cNvSpPr/>
          <p:nvPr/>
        </p:nvSpPr>
        <p:spPr>
          <a:xfrm rot="10800000" flipV="1">
            <a:off x="3142137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</p:spTree>
    <p:extLst>
      <p:ext uri="{BB962C8B-B14F-4D97-AF65-F5344CB8AC3E}">
        <p14:creationId xmlns:p14="http://schemas.microsoft.com/office/powerpoint/2010/main" val="227582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21" grpId="0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24200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04DCB57-0840-4484-9A09-64194C86BBC0}"/>
              </a:ext>
            </a:extLst>
          </p:cNvPr>
          <p:cNvSpPr/>
          <p:nvPr/>
        </p:nvSpPr>
        <p:spPr>
          <a:xfrm>
            <a:off x="0" y="-2474"/>
            <a:ext cx="5952012" cy="560317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14F5AE-E16F-4B7F-B80E-86C374E50242}"/>
              </a:ext>
            </a:extLst>
          </p:cNvPr>
          <p:cNvSpPr txBox="1"/>
          <p:nvPr/>
        </p:nvSpPr>
        <p:spPr>
          <a:xfrm>
            <a:off x="132670" y="1961093"/>
            <a:ext cx="27629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“God was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</a:t>
            </a:r>
            <a:endParaRPr lang="en-US" sz="2800" dirty="0"/>
          </a:p>
          <a:p>
            <a:pPr algn="ctr"/>
            <a:r>
              <a:rPr lang="en-US" sz="2800" dirty="0"/>
              <a:t>Reconciling the world to   Himself”          </a:t>
            </a:r>
            <a:r>
              <a:rPr lang="en-US" sz="2000" dirty="0"/>
              <a:t>(2 Cor. 5:19)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158D6F-6D71-4B94-A101-052F9A2BFEF0}"/>
              </a:ext>
            </a:extLst>
          </p:cNvPr>
          <p:cNvSpPr txBox="1"/>
          <p:nvPr/>
        </p:nvSpPr>
        <p:spPr>
          <a:xfrm>
            <a:off x="3333750" y="1790700"/>
            <a:ext cx="2590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</a:t>
            </a:r>
            <a:r>
              <a:rPr lang="en-US" sz="2400" dirty="0"/>
              <a:t>Therefore,      having been justified by faith, we have peace with God through our Lord Jesus Christ”                </a:t>
            </a:r>
            <a:r>
              <a:rPr lang="en-US" dirty="0"/>
              <a:t>(Rom. 5:1)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5462B9-AD76-487A-BCC0-17C7DC80ADFE}"/>
              </a:ext>
            </a:extLst>
          </p:cNvPr>
          <p:cNvCxnSpPr>
            <a:cxnSpLocks/>
          </p:cNvCxnSpPr>
          <p:nvPr/>
        </p:nvCxnSpPr>
        <p:spPr>
          <a:xfrm>
            <a:off x="685800" y="2781300"/>
            <a:ext cx="1676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AD64655-9868-4401-B00F-24C69D43FBBE}"/>
              </a:ext>
            </a:extLst>
          </p:cNvPr>
          <p:cNvSpPr txBox="1"/>
          <p:nvPr/>
        </p:nvSpPr>
        <p:spPr>
          <a:xfrm>
            <a:off x="6172200" y="571500"/>
            <a:ext cx="28391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“For if when we were enemies we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were reconciled </a:t>
            </a:r>
            <a:r>
              <a:rPr lang="en-US" sz="2800" b="0" i="0" dirty="0">
                <a:effectLst/>
                <a:latin typeface="system-ui"/>
              </a:rPr>
              <a:t>to God through the death of His Son, much more, having been reconciled, we shall be saved by His life”                    	(Rom. 5:10)     </a:t>
            </a:r>
            <a:endParaRPr lang="en-US" sz="28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0909C53-39DC-4B5D-B722-5371A9924040}"/>
              </a:ext>
            </a:extLst>
          </p:cNvPr>
          <p:cNvCxnSpPr>
            <a:cxnSpLocks/>
          </p:cNvCxnSpPr>
          <p:nvPr/>
        </p:nvCxnSpPr>
        <p:spPr>
          <a:xfrm>
            <a:off x="4267200" y="3314700"/>
            <a:ext cx="122192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5705C0B-4173-48C8-BFAF-BB0C594062C1}"/>
              </a:ext>
            </a:extLst>
          </p:cNvPr>
          <p:cNvCxnSpPr>
            <a:cxnSpLocks/>
          </p:cNvCxnSpPr>
          <p:nvPr/>
        </p:nvCxnSpPr>
        <p:spPr>
          <a:xfrm>
            <a:off x="3505200" y="3695700"/>
            <a:ext cx="213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39B4C6C-2336-4BEB-AF75-DBBD4C277369}"/>
              </a:ext>
            </a:extLst>
          </p:cNvPr>
          <p:cNvSpPr txBox="1"/>
          <p:nvPr/>
        </p:nvSpPr>
        <p:spPr>
          <a:xfrm>
            <a:off x="6084682" y="977900"/>
            <a:ext cx="29831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/>
              <a:t> </a:t>
            </a:r>
            <a:r>
              <a:rPr lang="en-US" sz="2800" dirty="0"/>
              <a:t>”And let the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 of God </a:t>
            </a:r>
            <a:r>
              <a:rPr lang="en-US" sz="2800" dirty="0"/>
              <a:t>rule in your hearts, to which also you were called in one body; and be thankful” </a:t>
            </a:r>
            <a:r>
              <a:rPr lang="en-US" sz="2400" dirty="0"/>
              <a:t>(Colossians 3:15).</a:t>
            </a:r>
          </a:p>
        </p:txBody>
      </p:sp>
    </p:spTree>
    <p:extLst>
      <p:ext uri="{BB962C8B-B14F-4D97-AF65-F5344CB8AC3E}">
        <p14:creationId xmlns:p14="http://schemas.microsoft.com/office/powerpoint/2010/main" val="3703927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8" grpId="0"/>
      <p:bldP spid="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42137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AAF08-0E1B-4CF3-8B39-61D776FAF28A}"/>
              </a:ext>
            </a:extLst>
          </p:cNvPr>
          <p:cNvSpPr txBox="1"/>
          <p:nvPr/>
        </p:nvSpPr>
        <p:spPr>
          <a:xfrm>
            <a:off x="3733800" y="245034"/>
            <a:ext cx="5282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Christ is concerned with peace among believers!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7F1F0-2C02-482B-9F72-A7EC06018F3D}"/>
              </a:ext>
            </a:extLst>
          </p:cNvPr>
          <p:cNvSpPr txBox="1"/>
          <p:nvPr/>
        </p:nvSpPr>
        <p:spPr>
          <a:xfrm>
            <a:off x="247402" y="1931021"/>
            <a:ext cx="2476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“Glory to God in the highest,</a:t>
            </a:r>
            <a:br>
              <a:rPr lang="en-US" sz="2400" dirty="0"/>
            </a:br>
            <a:r>
              <a:rPr lang="en-US" sz="2400" dirty="0"/>
              <a:t>and on earth peace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</a:t>
            </a:r>
            <a:r>
              <a:rPr lang="en-US" sz="2400" dirty="0"/>
              <a:t>those with whom he is pleased!”</a:t>
            </a:r>
            <a:r>
              <a:rPr lang="en-US" sz="2400" baseline="30000" dirty="0"/>
              <a:t> (ESV)                (Luke 2:14)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EE64C4-92A5-423E-AC3F-4D0FD0C0EDAF}"/>
              </a:ext>
            </a:extLst>
          </p:cNvPr>
          <p:cNvSpPr txBox="1"/>
          <p:nvPr/>
        </p:nvSpPr>
        <p:spPr>
          <a:xfrm>
            <a:off x="3595130" y="1875546"/>
            <a:ext cx="53014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Jesus prayed for His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apostles:</a:t>
            </a:r>
            <a:r>
              <a:rPr lang="en-US" sz="2800" dirty="0"/>
              <a:t> “…keep</a:t>
            </a:r>
            <a:r>
              <a:rPr lang="en-US" sz="2800" baseline="30000" dirty="0"/>
              <a:t> </a:t>
            </a:r>
            <a:r>
              <a:rPr lang="en-US" sz="2800" dirty="0"/>
              <a:t>through Your name those whom You have given Me, that they may be one as We </a:t>
            </a:r>
            <a:r>
              <a:rPr lang="en-US" sz="2800" i="1" dirty="0"/>
              <a:t>are.</a:t>
            </a:r>
            <a:r>
              <a:rPr lang="en-US" sz="2800" dirty="0"/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C281A4-996E-47A9-8B40-FE38A42F65FF}"/>
              </a:ext>
            </a:extLst>
          </p:cNvPr>
          <p:cNvCxnSpPr>
            <a:cxnSpLocks/>
          </p:cNvCxnSpPr>
          <p:nvPr/>
        </p:nvCxnSpPr>
        <p:spPr>
          <a:xfrm>
            <a:off x="5113812" y="1257300"/>
            <a:ext cx="326818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21F6097-2EFF-43F9-B24D-D85198B98E3C}"/>
              </a:ext>
            </a:extLst>
          </p:cNvPr>
          <p:cNvCxnSpPr>
            <a:cxnSpLocks/>
          </p:cNvCxnSpPr>
          <p:nvPr/>
        </p:nvCxnSpPr>
        <p:spPr>
          <a:xfrm>
            <a:off x="4504212" y="3619500"/>
            <a:ext cx="403018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30EA78-14AA-4847-95DB-78389672F142}"/>
              </a:ext>
            </a:extLst>
          </p:cNvPr>
          <p:cNvCxnSpPr>
            <a:cxnSpLocks/>
          </p:cNvCxnSpPr>
          <p:nvPr/>
        </p:nvCxnSpPr>
        <p:spPr>
          <a:xfrm>
            <a:off x="3733800" y="4000500"/>
            <a:ext cx="1143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D03CBDA-F27D-49F6-82FD-1AF8B34AA897}"/>
              </a:ext>
            </a:extLst>
          </p:cNvPr>
          <p:cNvSpPr txBox="1"/>
          <p:nvPr/>
        </p:nvSpPr>
        <p:spPr>
          <a:xfrm>
            <a:off x="6425786" y="412561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John 13:34</a:t>
            </a:r>
          </a:p>
          <a:p>
            <a:r>
              <a:rPr lang="en-US" sz="2800" b="1" dirty="0"/>
              <a:t>         15:12</a:t>
            </a:r>
          </a:p>
          <a:p>
            <a:r>
              <a:rPr lang="en-US" sz="2800" b="1" dirty="0"/>
              <a:t>         15:17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6B78F7-1595-4D33-B1B5-5DD4E193643A}"/>
              </a:ext>
            </a:extLst>
          </p:cNvPr>
          <p:cNvSpPr txBox="1"/>
          <p:nvPr/>
        </p:nvSpPr>
        <p:spPr>
          <a:xfrm>
            <a:off x="3843768" y="4330538"/>
            <a:ext cx="1989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Personal Ambition</a:t>
            </a:r>
          </a:p>
        </p:txBody>
      </p:sp>
    </p:spTree>
    <p:extLst>
      <p:ext uri="{BB962C8B-B14F-4D97-AF65-F5344CB8AC3E}">
        <p14:creationId xmlns:p14="http://schemas.microsoft.com/office/powerpoint/2010/main" val="668453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1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42137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AAF08-0E1B-4CF3-8B39-61D776FAF28A}"/>
              </a:ext>
            </a:extLst>
          </p:cNvPr>
          <p:cNvSpPr txBox="1"/>
          <p:nvPr/>
        </p:nvSpPr>
        <p:spPr>
          <a:xfrm>
            <a:off x="3733800" y="245034"/>
            <a:ext cx="5282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Christ is concerned with peace among believers!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7F1F0-2C02-482B-9F72-A7EC06018F3D}"/>
              </a:ext>
            </a:extLst>
          </p:cNvPr>
          <p:cNvSpPr txBox="1"/>
          <p:nvPr/>
        </p:nvSpPr>
        <p:spPr>
          <a:xfrm>
            <a:off x="247402" y="1931021"/>
            <a:ext cx="2476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“Glory to God in the highest,</a:t>
            </a:r>
            <a:br>
              <a:rPr lang="en-US" sz="2400" dirty="0"/>
            </a:br>
            <a:r>
              <a:rPr lang="en-US" sz="2400" dirty="0"/>
              <a:t>and on earth peace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</a:t>
            </a:r>
            <a:r>
              <a:rPr lang="en-US" sz="2400" dirty="0"/>
              <a:t>those with whom he is pleased!”</a:t>
            </a:r>
            <a:r>
              <a:rPr lang="en-US" sz="2400" baseline="30000" dirty="0"/>
              <a:t> (ESV)               (Luke 2:14)</a:t>
            </a:r>
            <a:endParaRPr lang="en-US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EE64C4-92A5-423E-AC3F-4D0FD0C0EDAF}"/>
              </a:ext>
            </a:extLst>
          </p:cNvPr>
          <p:cNvSpPr txBox="1"/>
          <p:nvPr/>
        </p:nvSpPr>
        <p:spPr>
          <a:xfrm>
            <a:off x="3595131" y="1875546"/>
            <a:ext cx="51900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Jesus prayed for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r>
              <a:rPr lang="en-US" sz="2800" dirty="0"/>
              <a:t>:</a:t>
            </a:r>
          </a:p>
          <a:p>
            <a:r>
              <a:rPr lang="en-US" sz="2800" dirty="0"/>
              <a:t>“,,,for those who will believe in Me through their word; </a:t>
            </a:r>
            <a:r>
              <a:rPr lang="en-US" sz="2800" baseline="30000" dirty="0"/>
              <a:t>21 </a:t>
            </a:r>
            <a:r>
              <a:rPr lang="en-US" sz="2800" dirty="0"/>
              <a:t>that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may be one</a:t>
            </a:r>
            <a:r>
              <a:rPr lang="en-US" sz="2800" dirty="0"/>
              <a:t>, as You, Father, </a:t>
            </a:r>
            <a:r>
              <a:rPr lang="en-US" sz="2800" i="1" dirty="0"/>
              <a:t>are</a:t>
            </a:r>
            <a:r>
              <a:rPr lang="en-US" sz="2800" dirty="0"/>
              <a:t> in Me, and I in You; that they also may be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in Us</a:t>
            </a:r>
            <a:r>
              <a:rPr lang="en-US" sz="2800" dirty="0"/>
              <a:t>.”                		(John 17:20-21)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C281A4-996E-47A9-8B40-FE38A42F65FF}"/>
              </a:ext>
            </a:extLst>
          </p:cNvPr>
          <p:cNvCxnSpPr>
            <a:cxnSpLocks/>
          </p:cNvCxnSpPr>
          <p:nvPr/>
        </p:nvCxnSpPr>
        <p:spPr>
          <a:xfrm>
            <a:off x="5113812" y="1257300"/>
            <a:ext cx="326818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939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42137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AAF08-0E1B-4CF3-8B39-61D776FAF28A}"/>
              </a:ext>
            </a:extLst>
          </p:cNvPr>
          <p:cNvSpPr txBox="1"/>
          <p:nvPr/>
        </p:nvSpPr>
        <p:spPr>
          <a:xfrm>
            <a:off x="4479472" y="457533"/>
            <a:ext cx="528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Jew and Gentile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7F1F0-2C02-482B-9F72-A7EC06018F3D}"/>
              </a:ext>
            </a:extLst>
          </p:cNvPr>
          <p:cNvSpPr txBox="1"/>
          <p:nvPr/>
        </p:nvSpPr>
        <p:spPr>
          <a:xfrm>
            <a:off x="247402" y="1931021"/>
            <a:ext cx="2476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“Glory to God in the highest,</a:t>
            </a:r>
            <a:br>
              <a:rPr lang="en-US" sz="2400" dirty="0"/>
            </a:br>
            <a:r>
              <a:rPr lang="en-US" sz="2400" dirty="0"/>
              <a:t>and on earth peace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</a:t>
            </a:r>
            <a:r>
              <a:rPr lang="en-US" sz="2400" dirty="0"/>
              <a:t>those with whom he is pleased!”</a:t>
            </a:r>
            <a:r>
              <a:rPr lang="en-US" sz="2400" baseline="30000" dirty="0"/>
              <a:t>                  (Luke 2:14)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A85B67-3321-4299-8AAC-6B23C51F1FAD}"/>
              </a:ext>
            </a:extLst>
          </p:cNvPr>
          <p:cNvSpPr txBox="1"/>
          <p:nvPr/>
        </p:nvSpPr>
        <p:spPr>
          <a:xfrm>
            <a:off x="3390900" y="1861323"/>
            <a:ext cx="56256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14 </a:t>
            </a:r>
            <a:r>
              <a:rPr lang="en-US" dirty="0"/>
              <a:t>For He Himself is our peace,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has made both one</a:t>
            </a:r>
            <a:r>
              <a:rPr lang="en-US" dirty="0"/>
              <a:t>, and has broken down the middle wall of separation, </a:t>
            </a:r>
            <a:r>
              <a:rPr lang="en-US" baseline="30000" dirty="0"/>
              <a:t>15 </a:t>
            </a:r>
            <a:r>
              <a:rPr lang="en-US" dirty="0"/>
              <a:t>having abolished in His flesh the enmity, </a:t>
            </a:r>
            <a:r>
              <a:rPr lang="en-US" i="1" dirty="0"/>
              <a:t>that is,</a:t>
            </a:r>
            <a:r>
              <a:rPr lang="en-US" dirty="0"/>
              <a:t> the law of commandments </a:t>
            </a:r>
            <a:r>
              <a:rPr lang="en-US" i="1" dirty="0"/>
              <a:t>contained</a:t>
            </a:r>
            <a:r>
              <a:rPr lang="en-US" dirty="0"/>
              <a:t> in ordinances, so as to create in Himself one new man </a:t>
            </a:r>
            <a:r>
              <a:rPr lang="en-US" i="1" dirty="0"/>
              <a:t>from</a:t>
            </a:r>
            <a:r>
              <a:rPr lang="en-US" dirty="0"/>
              <a:t> the two,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making peace,</a:t>
            </a:r>
            <a:r>
              <a:rPr lang="en-US" dirty="0"/>
              <a:t> </a:t>
            </a:r>
            <a:r>
              <a:rPr lang="en-US" baseline="30000" dirty="0"/>
              <a:t>16 </a:t>
            </a:r>
            <a:r>
              <a:rPr lang="en-US" dirty="0"/>
              <a:t>and that He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 reconcile them both to God in one body through the cross, </a:t>
            </a:r>
            <a:r>
              <a:rPr lang="en-US" dirty="0"/>
              <a:t>thereby putting to death the enmity. </a:t>
            </a:r>
            <a:r>
              <a:rPr lang="en-US" baseline="30000" dirty="0"/>
              <a:t>17 </a:t>
            </a:r>
            <a:r>
              <a:rPr lang="en-US" dirty="0"/>
              <a:t>And He came and preached peace to you who were afar off and to those who were near. </a:t>
            </a:r>
            <a:r>
              <a:rPr lang="en-US" baseline="30000" dirty="0"/>
              <a:t>18 </a:t>
            </a:r>
            <a:r>
              <a:rPr lang="en-US" dirty="0"/>
              <a:t>For through Him we both have access by one Spirit to the Father.</a:t>
            </a:r>
          </a:p>
        </p:txBody>
      </p:sp>
    </p:spTree>
    <p:extLst>
      <p:ext uri="{BB962C8B-B14F-4D97-AF65-F5344CB8AC3E}">
        <p14:creationId xmlns:p14="http://schemas.microsoft.com/office/powerpoint/2010/main" val="28343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E9292EA-F72C-44DB-9101-7F201EACF154}"/>
              </a:ext>
            </a:extLst>
          </p:cNvPr>
          <p:cNvSpPr txBox="1"/>
          <p:nvPr/>
        </p:nvSpPr>
        <p:spPr>
          <a:xfrm>
            <a:off x="24740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29F99D-5125-4F52-836A-08062BACC245}"/>
              </a:ext>
            </a:extLst>
          </p:cNvPr>
          <p:cNvSpPr txBox="1"/>
          <p:nvPr/>
        </p:nvSpPr>
        <p:spPr>
          <a:xfrm>
            <a:off x="4504212" y="1346246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5796C9-E25D-48BF-9A5A-774D349954C6}"/>
              </a:ext>
            </a:extLst>
          </p:cNvPr>
          <p:cNvSpPr txBox="1"/>
          <p:nvPr/>
        </p:nvSpPr>
        <p:spPr>
          <a:xfrm>
            <a:off x="2590800" y="952500"/>
            <a:ext cx="60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 INNED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46E5CA7-1118-4484-AC1F-3FA4428D8592}"/>
              </a:ext>
            </a:extLst>
          </p:cNvPr>
          <p:cNvSpPr/>
          <p:nvPr/>
        </p:nvSpPr>
        <p:spPr>
          <a:xfrm>
            <a:off x="1371600" y="1409699"/>
            <a:ext cx="1447800" cy="381001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CC00E0-82D0-4C07-903B-DD585B0117D6}"/>
              </a:ext>
            </a:extLst>
          </p:cNvPr>
          <p:cNvSpPr/>
          <p:nvPr/>
        </p:nvSpPr>
        <p:spPr>
          <a:xfrm>
            <a:off x="2724150" y="290584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Atonement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3F6B54E-4092-4ACE-9EEB-1B066367819F}"/>
              </a:ext>
            </a:extLst>
          </p:cNvPr>
          <p:cNvSpPr/>
          <p:nvPr/>
        </p:nvSpPr>
        <p:spPr>
          <a:xfrm rot="10800000" flipV="1">
            <a:off x="3142137" y="1382484"/>
            <a:ext cx="1602922" cy="40821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BELIEVES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109D3A-8B6E-428B-9C61-640AC639EE4F}"/>
              </a:ext>
            </a:extLst>
          </p:cNvPr>
          <p:cNvSpPr/>
          <p:nvPr/>
        </p:nvSpPr>
        <p:spPr>
          <a:xfrm>
            <a:off x="2724150" y="333640"/>
            <a:ext cx="533400" cy="4419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 </a:t>
            </a:r>
            <a:r>
              <a:rPr lang="en-US" sz="2400" b="1" dirty="0" err="1"/>
              <a:t>rop</a:t>
            </a:r>
            <a:r>
              <a:rPr lang="en-US" sz="2400" b="1" dirty="0"/>
              <a:t> I T  I AT 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AAF08-0E1B-4CF3-8B39-61D776FAF28A}"/>
              </a:ext>
            </a:extLst>
          </p:cNvPr>
          <p:cNvSpPr txBox="1"/>
          <p:nvPr/>
        </p:nvSpPr>
        <p:spPr>
          <a:xfrm>
            <a:off x="4595751" y="469083"/>
            <a:ext cx="528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Jew and Gentile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97F1F0-2C02-482B-9F72-A7EC06018F3D}"/>
              </a:ext>
            </a:extLst>
          </p:cNvPr>
          <p:cNvSpPr txBox="1"/>
          <p:nvPr/>
        </p:nvSpPr>
        <p:spPr>
          <a:xfrm>
            <a:off x="247402" y="1931021"/>
            <a:ext cx="2476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“Glory to God in the highest,</a:t>
            </a:r>
            <a:br>
              <a:rPr lang="en-US" sz="2400" dirty="0"/>
            </a:br>
            <a:r>
              <a:rPr lang="en-US" sz="2400" dirty="0"/>
              <a:t>and on earth peace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 </a:t>
            </a:r>
            <a:r>
              <a:rPr lang="en-US" sz="2400" dirty="0"/>
              <a:t>those with whom he is pleased!”</a:t>
            </a:r>
            <a:r>
              <a:rPr lang="en-US" sz="2400" baseline="30000" dirty="0"/>
              <a:t>  </a:t>
            </a:r>
            <a:r>
              <a:rPr lang="en-US" sz="2800" baseline="30000" dirty="0"/>
              <a:t>(ESV)</a:t>
            </a:r>
            <a:r>
              <a:rPr lang="en-US" sz="2400" baseline="30000" dirty="0"/>
              <a:t>                (Luke 2:14)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C6FAFC-2FFD-4453-B92F-4C2499862422}"/>
              </a:ext>
            </a:extLst>
          </p:cNvPr>
          <p:cNvSpPr txBox="1"/>
          <p:nvPr/>
        </p:nvSpPr>
        <p:spPr>
          <a:xfrm>
            <a:off x="3939640" y="1931021"/>
            <a:ext cx="516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Other Causes of Division: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552FAD-AEA6-4719-B498-038D1C233067}"/>
              </a:ext>
            </a:extLst>
          </p:cNvPr>
          <p:cNvSpPr txBox="1"/>
          <p:nvPr/>
        </p:nvSpPr>
        <p:spPr>
          <a:xfrm>
            <a:off x="3393868" y="2495877"/>
            <a:ext cx="550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Locals and Foreigners (Acts 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5CED44-D26C-48C9-B9AF-51F23127C67C}"/>
              </a:ext>
            </a:extLst>
          </p:cNvPr>
          <p:cNvSpPr txBox="1"/>
          <p:nvPr/>
        </p:nvSpPr>
        <p:spPr>
          <a:xfrm>
            <a:off x="3390900" y="3005435"/>
            <a:ext cx="550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Preachers (1 Corinthians 1-4)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0AE098-F09C-45A4-89FE-057209390679}"/>
              </a:ext>
            </a:extLst>
          </p:cNvPr>
          <p:cNvSpPr txBox="1"/>
          <p:nvPr/>
        </p:nvSpPr>
        <p:spPr>
          <a:xfrm>
            <a:off x="3412671" y="3467100"/>
            <a:ext cx="550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Haves &amp; Have nots (1Cor. 11)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5E123C-CCD2-420A-9B5C-AB36970F1DD3}"/>
              </a:ext>
            </a:extLst>
          </p:cNvPr>
          <p:cNvSpPr txBox="1"/>
          <p:nvPr/>
        </p:nvSpPr>
        <p:spPr>
          <a:xfrm>
            <a:off x="3412671" y="4000500"/>
            <a:ext cx="550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Fleshly &amp; Spiritual (Gal. 5:15)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58858E-FC28-46DE-9DA9-81C59A6515F3}"/>
              </a:ext>
            </a:extLst>
          </p:cNvPr>
          <p:cNvSpPr txBox="1"/>
          <p:nvPr/>
        </p:nvSpPr>
        <p:spPr>
          <a:xfrm>
            <a:off x="3412671" y="4529435"/>
            <a:ext cx="5502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Political: Matthew, the Publican vs. 	     Simon, the Zealot</a:t>
            </a:r>
          </a:p>
          <a:p>
            <a:r>
              <a:rPr lang="en-US" sz="2400" dirty="0"/>
              <a:t>              </a:t>
            </a:r>
            <a:r>
              <a:rPr lang="en-US" sz="2000" dirty="0"/>
              <a:t>(Matt. 10:3 &amp; Luke 6:15)`</a:t>
            </a:r>
            <a:r>
              <a:rPr lang="en-US" sz="2400" dirty="0"/>
              <a:t>	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B157FC6-02A3-47FC-9336-84FCF5314B18}"/>
              </a:ext>
            </a:extLst>
          </p:cNvPr>
          <p:cNvCxnSpPr>
            <a:cxnSpLocks/>
          </p:cNvCxnSpPr>
          <p:nvPr/>
        </p:nvCxnSpPr>
        <p:spPr>
          <a:xfrm>
            <a:off x="4876800" y="4914900"/>
            <a:ext cx="3124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DEB9EBF-EC15-42CE-8B14-81E0ECC75B4F}"/>
              </a:ext>
            </a:extLst>
          </p:cNvPr>
          <p:cNvCxnSpPr>
            <a:cxnSpLocks/>
          </p:cNvCxnSpPr>
          <p:nvPr/>
        </p:nvCxnSpPr>
        <p:spPr>
          <a:xfrm>
            <a:off x="4876800" y="5295900"/>
            <a:ext cx="2590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2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6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4847</TotalTime>
  <Words>1057</Words>
  <Application>Microsoft Office PowerPoint</Application>
  <PresentationFormat>On-screen Show (16:10)</PresentationFormat>
  <Paragraphs>126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system-ui</vt:lpstr>
      <vt:lpstr>Verdana</vt:lpstr>
      <vt:lpstr>Wingdings 2</vt:lpstr>
      <vt:lpstr>Wingdings 3</vt:lpstr>
      <vt:lpstr>Concourse</vt:lpstr>
      <vt:lpstr>The word Peace appears 428 times in the ASV Bible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Hated Word in the       English Language</dc:title>
  <dc:creator>Christina</dc:creator>
  <cp:lastModifiedBy>Brad Beutjer</cp:lastModifiedBy>
  <cp:revision>110</cp:revision>
  <dcterms:created xsi:type="dcterms:W3CDTF">2016-06-21T23:10:38Z</dcterms:created>
  <dcterms:modified xsi:type="dcterms:W3CDTF">2020-09-27T02:00:32Z</dcterms:modified>
</cp:coreProperties>
</file>