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4"/>
  </p:notesMasterIdLst>
  <p:sldIdLst>
    <p:sldId id="257" r:id="rId2"/>
    <p:sldId id="259" r:id="rId3"/>
    <p:sldId id="258" r:id="rId4"/>
    <p:sldId id="261" r:id="rId5"/>
    <p:sldId id="262" r:id="rId6"/>
    <p:sldId id="264" r:id="rId7"/>
    <p:sldId id="265" r:id="rId8"/>
    <p:sldId id="256" r:id="rId9"/>
    <p:sldId id="266" r:id="rId10"/>
    <p:sldId id="270" r:id="rId11"/>
    <p:sldId id="391" r:id="rId12"/>
    <p:sldId id="268"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86236"/>
  </p:normalViewPr>
  <p:slideViewPr>
    <p:cSldViewPr snapToGrid="0" snapToObjects="1">
      <p:cViewPr varScale="1">
        <p:scale>
          <a:sx n="120" d="100"/>
          <a:sy n="120" d="100"/>
        </p:scale>
        <p:origin x="20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B93F1D-FF2D-CC40-9A10-D9ABE9E30297}" type="datetimeFigureOut">
              <a:rPr lang="en-US" smtClean="0"/>
              <a:t>9/19/20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54D030-515E-DE47-9E48-F7C8022172C6}" type="slidenum">
              <a:rPr lang="en-US" smtClean="0"/>
              <a:t>‹#›</a:t>
            </a:fld>
            <a:endParaRPr lang="en-US"/>
          </a:p>
        </p:txBody>
      </p:sp>
    </p:spTree>
    <p:extLst>
      <p:ext uri="{BB962C8B-B14F-4D97-AF65-F5344CB8AC3E}">
        <p14:creationId xmlns:p14="http://schemas.microsoft.com/office/powerpoint/2010/main" val="58481958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algn="ctr"/>
            <a:r>
              <a:rPr lang="en-US" sz="1400" dirty="0"/>
              <a:t>The problem with this, is that it all revolves around </a:t>
            </a:r>
            <a:r>
              <a:rPr lang="en-US" sz="1400" b="1" u="sng" dirty="0"/>
              <a:t>ME</a:t>
            </a:r>
            <a:r>
              <a:rPr lang="en-US" sz="1400" dirty="0"/>
              <a:t>. </a:t>
            </a:r>
          </a:p>
          <a:p>
            <a:pPr algn="ctr"/>
            <a:r>
              <a:rPr lang="en-US" sz="1200" dirty="0"/>
              <a:t>The reality is that this will stunt your spiritual growth if unchecked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sng" dirty="0"/>
              <a:t>How do we combat this?</a:t>
            </a:r>
          </a:p>
          <a:p>
            <a:pPr algn="ctr"/>
            <a:endParaRPr lang="en-US" dirty="0"/>
          </a:p>
        </p:txBody>
      </p:sp>
      <p:sp>
        <p:nvSpPr>
          <p:cNvPr id="4" name="Slide Number Placeholder 3"/>
          <p:cNvSpPr>
            <a:spLocks noGrp="1"/>
          </p:cNvSpPr>
          <p:nvPr>
            <p:ph type="sldNum" sz="quarter" idx="5"/>
          </p:nvPr>
        </p:nvSpPr>
        <p:spPr/>
        <p:txBody>
          <a:bodyPr/>
          <a:lstStyle/>
          <a:p>
            <a:fld id="{5154D030-515E-DE47-9E48-F7C8022172C6}" type="slidenum">
              <a:rPr lang="en-US" smtClean="0"/>
              <a:t>9</a:t>
            </a:fld>
            <a:endParaRPr lang="en-US"/>
          </a:p>
        </p:txBody>
      </p:sp>
    </p:spTree>
    <p:extLst>
      <p:ext uri="{BB962C8B-B14F-4D97-AF65-F5344CB8AC3E}">
        <p14:creationId xmlns:p14="http://schemas.microsoft.com/office/powerpoint/2010/main" val="1207847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54D030-515E-DE47-9E48-F7C8022172C6}" type="slidenum">
              <a:rPr lang="en-US" smtClean="0"/>
              <a:t>10</a:t>
            </a:fld>
            <a:endParaRPr lang="en-US"/>
          </a:p>
        </p:txBody>
      </p:sp>
    </p:spTree>
    <p:extLst>
      <p:ext uri="{BB962C8B-B14F-4D97-AF65-F5344CB8AC3E}">
        <p14:creationId xmlns:p14="http://schemas.microsoft.com/office/powerpoint/2010/main" val="411062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D6A3F3-8ABC-9746-98FF-75AA0343578A}" type="datetimeFigureOut">
              <a:rPr lang="en-US" smtClean="0"/>
              <a:t>9/19/20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2034399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D6A3F3-8ABC-9746-98FF-75AA0343578A}" type="datetimeFigureOut">
              <a:rPr lang="en-US" smtClean="0"/>
              <a:t>9/19/20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312329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D6A3F3-8ABC-9746-98FF-75AA0343578A}" type="datetimeFigureOut">
              <a:rPr lang="en-US" smtClean="0"/>
              <a:t>9/19/20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248909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D6A3F3-8ABC-9746-98FF-75AA0343578A}" type="datetimeFigureOut">
              <a:rPr lang="en-US" smtClean="0"/>
              <a:t>9/19/20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140802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D6A3F3-8ABC-9746-98FF-75AA0343578A}" type="datetimeFigureOut">
              <a:rPr lang="en-US" smtClean="0"/>
              <a:t>9/19/20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4087594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D6A3F3-8ABC-9746-98FF-75AA0343578A}" type="datetimeFigureOut">
              <a:rPr lang="en-US" smtClean="0"/>
              <a:t>9/19/20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332394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D6A3F3-8ABC-9746-98FF-75AA0343578A}" type="datetimeFigureOut">
              <a:rPr lang="en-US" smtClean="0"/>
              <a:t>9/19/20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388284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D6A3F3-8ABC-9746-98FF-75AA0343578A}" type="datetimeFigureOut">
              <a:rPr lang="en-US" smtClean="0"/>
              <a:t>9/19/20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3598782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6A3F3-8ABC-9746-98FF-75AA0343578A}" type="datetimeFigureOut">
              <a:rPr lang="en-US" smtClean="0"/>
              <a:t>9/19/20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428584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FD6A3F3-8ABC-9746-98FF-75AA0343578A}" type="datetimeFigureOut">
              <a:rPr lang="en-US" smtClean="0"/>
              <a:t>9/19/20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90471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FD6A3F3-8ABC-9746-98FF-75AA0343578A}" type="datetimeFigureOut">
              <a:rPr lang="en-US" smtClean="0"/>
              <a:t>9/19/20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4E084-E503-5B41-B953-8DD83283C3F0}" type="slidenum">
              <a:rPr lang="en-US" smtClean="0"/>
              <a:t>‹#›</a:t>
            </a:fld>
            <a:endParaRPr lang="en-US"/>
          </a:p>
        </p:txBody>
      </p:sp>
    </p:spTree>
    <p:extLst>
      <p:ext uri="{BB962C8B-B14F-4D97-AF65-F5344CB8AC3E}">
        <p14:creationId xmlns:p14="http://schemas.microsoft.com/office/powerpoint/2010/main" val="329794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6FD6A3F3-8ABC-9746-98FF-75AA0343578A}" type="datetimeFigureOut">
              <a:rPr lang="en-US" smtClean="0"/>
              <a:t>9/19/20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EC4E084-E503-5B41-B953-8DD83283C3F0}" type="slidenum">
              <a:rPr lang="en-US" smtClean="0"/>
              <a:t>‹#›</a:t>
            </a:fld>
            <a:endParaRPr lang="en-US"/>
          </a:p>
        </p:txBody>
      </p:sp>
    </p:spTree>
    <p:extLst>
      <p:ext uri="{BB962C8B-B14F-4D97-AF65-F5344CB8AC3E}">
        <p14:creationId xmlns:p14="http://schemas.microsoft.com/office/powerpoint/2010/main" val="151464224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5574CB-9C5A-6242-B749-A4377CD7A727}"/>
              </a:ext>
            </a:extLst>
          </p:cNvPr>
          <p:cNvSpPr/>
          <p:nvPr/>
        </p:nvSpPr>
        <p:spPr>
          <a:xfrm>
            <a:off x="-26854" y="1553767"/>
            <a:ext cx="9197711" cy="707886"/>
          </a:xfrm>
          <a:prstGeom prst="rect">
            <a:avLst/>
          </a:prstGeom>
        </p:spPr>
        <p:txBody>
          <a:bodyPr wrap="none">
            <a:spAutoFit/>
          </a:bodyPr>
          <a:lstStyle/>
          <a:p>
            <a:pPr algn="ctr"/>
            <a:r>
              <a:rPr lang="en-US" sz="4000" dirty="0"/>
              <a:t>“It was for </a:t>
            </a:r>
            <a:r>
              <a:rPr lang="en-US" sz="4000" b="1" u="sng" dirty="0">
                <a:solidFill>
                  <a:srgbClr val="FFFF00"/>
                </a:solidFill>
              </a:rPr>
              <a:t>freedom</a:t>
            </a:r>
            <a:r>
              <a:rPr lang="en-US" sz="4000" dirty="0"/>
              <a:t> that Christ set us free…</a:t>
            </a:r>
          </a:p>
        </p:txBody>
      </p:sp>
    </p:spTree>
    <p:extLst>
      <p:ext uri="{BB962C8B-B14F-4D97-AF65-F5344CB8AC3E}">
        <p14:creationId xmlns:p14="http://schemas.microsoft.com/office/powerpoint/2010/main" val="426137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0DF-084B-2347-A577-51811759030F}"/>
              </a:ext>
            </a:extLst>
          </p:cNvPr>
          <p:cNvSpPr>
            <a:spLocks noGrp="1"/>
          </p:cNvSpPr>
          <p:nvPr>
            <p:ph type="title"/>
          </p:nvPr>
        </p:nvSpPr>
        <p:spPr>
          <a:xfrm>
            <a:off x="628650" y="337708"/>
            <a:ext cx="7886700" cy="994172"/>
          </a:xfrm>
        </p:spPr>
        <p:txBody>
          <a:bodyPr>
            <a:noAutofit/>
          </a:bodyPr>
          <a:lstStyle/>
          <a:p>
            <a:pPr algn="ctr"/>
            <a:r>
              <a:rPr lang="en-US" sz="3600" b="1" dirty="0"/>
              <a:t>The heart of one living by the Spirit</a:t>
            </a:r>
          </a:p>
        </p:txBody>
      </p:sp>
      <p:sp>
        <p:nvSpPr>
          <p:cNvPr id="3" name="Text Placeholder 2">
            <a:extLst>
              <a:ext uri="{FF2B5EF4-FFF2-40B4-BE49-F238E27FC236}">
                <a16:creationId xmlns:a16="http://schemas.microsoft.com/office/drawing/2014/main" id="{DADDDA3C-EE21-6B43-A808-CD18F2A4B08B}"/>
              </a:ext>
            </a:extLst>
          </p:cNvPr>
          <p:cNvSpPr>
            <a:spLocks noGrp="1"/>
          </p:cNvSpPr>
          <p:nvPr>
            <p:ph type="body" idx="1"/>
          </p:nvPr>
        </p:nvSpPr>
        <p:spPr>
          <a:xfrm>
            <a:off x="22393" y="1331881"/>
            <a:ext cx="3047726" cy="617934"/>
          </a:xfrm>
        </p:spPr>
        <p:txBody>
          <a:bodyPr anchor="ctr">
            <a:normAutofit/>
          </a:bodyPr>
          <a:lstStyle/>
          <a:p>
            <a:pPr algn="ctr"/>
            <a:r>
              <a:rPr lang="en-US" sz="2400" dirty="0"/>
              <a:t>Boast in the LORD</a:t>
            </a:r>
          </a:p>
        </p:txBody>
      </p:sp>
      <p:sp>
        <p:nvSpPr>
          <p:cNvPr id="6" name="Content Placeholder 3">
            <a:extLst>
              <a:ext uri="{FF2B5EF4-FFF2-40B4-BE49-F238E27FC236}">
                <a16:creationId xmlns:a16="http://schemas.microsoft.com/office/drawing/2014/main" id="{EBF5F794-3386-4440-89B9-4F74CCBDC79C}"/>
              </a:ext>
            </a:extLst>
          </p:cNvPr>
          <p:cNvSpPr>
            <a:spLocks noGrp="1"/>
          </p:cNvSpPr>
          <p:nvPr>
            <p:ph sz="half" idx="2"/>
          </p:nvPr>
        </p:nvSpPr>
        <p:spPr>
          <a:xfrm>
            <a:off x="23995" y="2236864"/>
            <a:ext cx="3044521" cy="3478136"/>
          </a:xfrm>
        </p:spPr>
        <p:txBody>
          <a:bodyPr/>
          <a:lstStyle/>
          <a:p>
            <a:r>
              <a:rPr lang="en-US" dirty="0"/>
              <a:t>Galatians 1:3-5</a:t>
            </a:r>
          </a:p>
          <a:p>
            <a:r>
              <a:rPr lang="en-US" dirty="0"/>
              <a:t>Galatians 1:10</a:t>
            </a:r>
          </a:p>
          <a:p>
            <a:r>
              <a:rPr lang="en-US" dirty="0"/>
              <a:t>Galatians 2:17-20</a:t>
            </a:r>
          </a:p>
          <a:p>
            <a:endParaRPr lang="en-US" dirty="0"/>
          </a:p>
          <a:p>
            <a:endParaRPr lang="en-US" dirty="0"/>
          </a:p>
          <a:p>
            <a:pPr marL="0" indent="0" algn="ctr">
              <a:buNone/>
            </a:pPr>
            <a:r>
              <a:rPr lang="en-US" dirty="0"/>
              <a:t>“But may it never be that I would boast, except in the </a:t>
            </a:r>
            <a:r>
              <a:rPr lang="en-US" b="1" u="sng" dirty="0"/>
              <a:t>cross of our Lord Jesus Christ</a:t>
            </a:r>
            <a:r>
              <a:rPr lang="en-US" dirty="0"/>
              <a:t>”</a:t>
            </a:r>
          </a:p>
        </p:txBody>
      </p:sp>
      <p:sp>
        <p:nvSpPr>
          <p:cNvPr id="7" name="Text Placeholder 2">
            <a:extLst>
              <a:ext uri="{FF2B5EF4-FFF2-40B4-BE49-F238E27FC236}">
                <a16:creationId xmlns:a16="http://schemas.microsoft.com/office/drawing/2014/main" id="{A2470F2A-18FC-434C-B2D2-42348A91FC94}"/>
              </a:ext>
            </a:extLst>
          </p:cNvPr>
          <p:cNvSpPr txBox="1">
            <a:spLocks/>
          </p:cNvSpPr>
          <p:nvPr/>
        </p:nvSpPr>
        <p:spPr>
          <a:xfrm>
            <a:off x="3026155" y="1331881"/>
            <a:ext cx="3047726" cy="617934"/>
          </a:xfrm>
          <a:prstGeom prst="rect">
            <a:avLst/>
          </a:prstGeom>
        </p:spPr>
        <p:txBody>
          <a:bodyPr vert="horz" lIns="68580" tIns="34290" rIns="68580" bIns="3429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Edify Others</a:t>
            </a:r>
          </a:p>
        </p:txBody>
      </p:sp>
      <p:sp>
        <p:nvSpPr>
          <p:cNvPr id="9" name="Text Placeholder 2">
            <a:extLst>
              <a:ext uri="{FF2B5EF4-FFF2-40B4-BE49-F238E27FC236}">
                <a16:creationId xmlns:a16="http://schemas.microsoft.com/office/drawing/2014/main" id="{36422EF8-F361-AC46-858D-D268BC4E1E4B}"/>
              </a:ext>
            </a:extLst>
          </p:cNvPr>
          <p:cNvSpPr txBox="1">
            <a:spLocks/>
          </p:cNvSpPr>
          <p:nvPr/>
        </p:nvSpPr>
        <p:spPr>
          <a:xfrm>
            <a:off x="6073881" y="1331881"/>
            <a:ext cx="3047726" cy="617934"/>
          </a:xfrm>
          <a:prstGeom prst="rect">
            <a:avLst/>
          </a:prstGeom>
        </p:spPr>
        <p:txBody>
          <a:bodyPr vert="horz" lIns="68580" tIns="34290" rIns="68580" bIns="3429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Appreciate Others </a:t>
            </a:r>
          </a:p>
        </p:txBody>
      </p:sp>
      <p:sp>
        <p:nvSpPr>
          <p:cNvPr id="8" name="Content Placeholder 3">
            <a:extLst>
              <a:ext uri="{FF2B5EF4-FFF2-40B4-BE49-F238E27FC236}">
                <a16:creationId xmlns:a16="http://schemas.microsoft.com/office/drawing/2014/main" id="{C627A108-C60A-1841-8AD3-76B10AFB2DFD}"/>
              </a:ext>
            </a:extLst>
          </p:cNvPr>
          <p:cNvSpPr txBox="1">
            <a:spLocks/>
          </p:cNvSpPr>
          <p:nvPr/>
        </p:nvSpPr>
        <p:spPr>
          <a:xfrm>
            <a:off x="3029361" y="2236864"/>
            <a:ext cx="3044521" cy="347813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Galatians 2:6-10</a:t>
            </a:r>
          </a:p>
          <a:p>
            <a:r>
              <a:rPr lang="en-US" sz="2100" dirty="0"/>
              <a:t>Galatians 5:13</a:t>
            </a:r>
          </a:p>
          <a:p>
            <a:r>
              <a:rPr lang="en-US" sz="2100" dirty="0"/>
              <a:t>Galatians 6:10</a:t>
            </a:r>
          </a:p>
          <a:p>
            <a:pPr marL="0" indent="0">
              <a:buNone/>
            </a:pPr>
            <a:endParaRPr lang="en-US" sz="2100" dirty="0"/>
          </a:p>
          <a:p>
            <a:pPr marL="0" indent="0" algn="ctr">
              <a:buNone/>
            </a:pPr>
            <a:r>
              <a:rPr lang="en-US" sz="1800" dirty="0"/>
              <a:t>Brethren, even if anyone is caught in any trespass, you who are spiritual, </a:t>
            </a:r>
            <a:r>
              <a:rPr lang="en-US" sz="1800" b="1" u="sng" dirty="0"/>
              <a:t>restore such a one in a spirit of gentleness</a:t>
            </a:r>
            <a:r>
              <a:rPr lang="en-US" sz="1800" dirty="0"/>
              <a:t>; </a:t>
            </a:r>
            <a:r>
              <a:rPr lang="en-US" sz="1800" i="1" dirty="0"/>
              <a:t>each one</a:t>
            </a:r>
            <a:r>
              <a:rPr lang="en-US" sz="1800" dirty="0"/>
              <a:t> looking to yourself, so that you too will not be tempted.</a:t>
            </a:r>
          </a:p>
          <a:p>
            <a:endParaRPr lang="en-US" sz="2100" dirty="0"/>
          </a:p>
          <a:p>
            <a:endParaRPr lang="en-US" sz="2100" dirty="0"/>
          </a:p>
          <a:p>
            <a:pPr marL="0" indent="0" algn="ctr">
              <a:buNone/>
            </a:pPr>
            <a:endParaRPr lang="en-US" sz="2100" dirty="0"/>
          </a:p>
          <a:p>
            <a:endParaRPr lang="en-US" sz="2100" dirty="0"/>
          </a:p>
        </p:txBody>
      </p:sp>
      <p:sp>
        <p:nvSpPr>
          <p:cNvPr id="10" name="Content Placeholder 3">
            <a:extLst>
              <a:ext uri="{FF2B5EF4-FFF2-40B4-BE49-F238E27FC236}">
                <a16:creationId xmlns:a16="http://schemas.microsoft.com/office/drawing/2014/main" id="{58D75911-5966-6944-85EA-751A83781389}"/>
              </a:ext>
            </a:extLst>
          </p:cNvPr>
          <p:cNvSpPr txBox="1">
            <a:spLocks/>
          </p:cNvSpPr>
          <p:nvPr/>
        </p:nvSpPr>
        <p:spPr>
          <a:xfrm>
            <a:off x="6073883" y="2236864"/>
            <a:ext cx="3151974" cy="347813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Galatians 1:24</a:t>
            </a:r>
          </a:p>
          <a:p>
            <a:r>
              <a:rPr lang="en-US" sz="2100" dirty="0"/>
              <a:t>Galatians 3:26-29</a:t>
            </a:r>
          </a:p>
          <a:p>
            <a:r>
              <a:rPr lang="en-US" sz="2100" dirty="0"/>
              <a:t>Galatians  6:6, 9-10</a:t>
            </a:r>
          </a:p>
          <a:p>
            <a:pPr marL="0" indent="0">
              <a:buNone/>
            </a:pPr>
            <a:endParaRPr lang="en-US" sz="2100" dirty="0"/>
          </a:p>
          <a:p>
            <a:pPr marL="0" indent="0" algn="ctr">
              <a:buNone/>
            </a:pPr>
            <a:r>
              <a:rPr lang="en-US" sz="1800" dirty="0"/>
              <a:t>“For neither is circumcision anything, nor uncircumcision, but a </a:t>
            </a:r>
            <a:r>
              <a:rPr lang="en-US" sz="1800" b="1" u="sng" dirty="0"/>
              <a:t>new creation</a:t>
            </a:r>
            <a:r>
              <a:rPr lang="en-US" sz="1800" dirty="0"/>
              <a:t>. And those who will walk by this rule, peace and mercy </a:t>
            </a:r>
            <a:r>
              <a:rPr lang="en-US" sz="1800" i="1" dirty="0"/>
              <a:t>be</a:t>
            </a:r>
            <a:r>
              <a:rPr lang="en-US" sz="1800" dirty="0"/>
              <a:t> upon them, and upon </a:t>
            </a:r>
            <a:r>
              <a:rPr lang="en-US" sz="1800" b="1" u="sng" dirty="0"/>
              <a:t>the Israel of God</a:t>
            </a:r>
            <a:r>
              <a:rPr lang="en-US" sz="1800" dirty="0"/>
              <a:t>.”</a:t>
            </a:r>
          </a:p>
        </p:txBody>
      </p:sp>
    </p:spTree>
    <p:extLst>
      <p:ext uri="{BB962C8B-B14F-4D97-AF65-F5344CB8AC3E}">
        <p14:creationId xmlns:p14="http://schemas.microsoft.com/office/powerpoint/2010/main" val="3034626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additive="base">
                                        <p:cTn id="1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additive="base">
                                        <p:cTn id="3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anim calcmode="lin" valueType="num">
                                      <p:cBhvr additive="base">
                                        <p:cTn id="3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 calcmode="lin" valueType="num">
                                      <p:cBhvr additive="base">
                                        <p:cTn id="4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anim calcmode="lin" valueType="num">
                                      <p:cBhvr additive="base">
                                        <p:cTn id="4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0">
                                            <p:txEl>
                                              <p:pRg st="0" end="0"/>
                                            </p:txEl>
                                          </p:spTgt>
                                        </p:tgtEl>
                                        <p:attrNameLst>
                                          <p:attrName>style.visibility</p:attrName>
                                        </p:attrNameLst>
                                      </p:cBhvr>
                                      <p:to>
                                        <p:strVal val="visible"/>
                                      </p:to>
                                    </p:set>
                                    <p:anim calcmode="lin" valueType="num">
                                      <p:cBhvr additive="base">
                                        <p:cTn id="5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0">
                                            <p:txEl>
                                              <p:pRg st="1" end="1"/>
                                            </p:txEl>
                                          </p:spTgt>
                                        </p:tgtEl>
                                        <p:attrNameLst>
                                          <p:attrName>style.visibility</p:attrName>
                                        </p:attrNameLst>
                                      </p:cBhvr>
                                      <p:to>
                                        <p:strVal val="visible"/>
                                      </p:to>
                                    </p:set>
                                    <p:anim calcmode="lin" valueType="num">
                                      <p:cBhvr additive="base">
                                        <p:cTn id="6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0">
                                            <p:txEl>
                                              <p:pRg st="2" end="2"/>
                                            </p:txEl>
                                          </p:spTgt>
                                        </p:tgtEl>
                                        <p:attrNameLst>
                                          <p:attrName>style.visibility</p:attrName>
                                        </p:attrNameLst>
                                      </p:cBhvr>
                                      <p:to>
                                        <p:strVal val="visible"/>
                                      </p:to>
                                    </p:set>
                                    <p:anim calcmode="lin" valueType="num">
                                      <p:cBhvr additive="base">
                                        <p:cTn id="6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0">
                                            <p:txEl>
                                              <p:pRg st="4" end="4"/>
                                            </p:txEl>
                                          </p:spTgt>
                                        </p:tgtEl>
                                        <p:attrNameLst>
                                          <p:attrName>style.visibility</p:attrName>
                                        </p:attrNameLst>
                                      </p:cBhvr>
                                      <p:to>
                                        <p:strVal val="visible"/>
                                      </p:to>
                                    </p:set>
                                    <p:anim calcmode="lin" valueType="num">
                                      <p:cBhvr additive="base">
                                        <p:cTn id="7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uiExpand="1" build="p"/>
      <p:bldP spid="7"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2990"/>
          </a:xfrm>
        </p:spPr>
        <p:txBody>
          <a:bodyPr>
            <a:noAutofit/>
          </a:bodyPr>
          <a:lstStyle/>
          <a:p>
            <a:pPr algn="ctr"/>
            <a:r>
              <a:rPr lang="en-US" sz="4050" dirty="0"/>
              <a:t>Having/living in freedom </a:t>
            </a:r>
            <a:br>
              <a:rPr lang="en-US" sz="4050" dirty="0"/>
            </a:br>
            <a:r>
              <a:rPr lang="en-US" sz="4050" dirty="0"/>
              <a:t>…according to the World</a:t>
            </a:r>
          </a:p>
        </p:txBody>
      </p:sp>
      <p:sp>
        <p:nvSpPr>
          <p:cNvPr id="3" name="Content Placeholder 2"/>
          <p:cNvSpPr>
            <a:spLocks noGrp="1"/>
          </p:cNvSpPr>
          <p:nvPr>
            <p:ph idx="1"/>
          </p:nvPr>
        </p:nvSpPr>
        <p:spPr>
          <a:xfrm>
            <a:off x="323850" y="1348740"/>
            <a:ext cx="8105775" cy="3667125"/>
          </a:xfrm>
        </p:spPr>
        <p:txBody>
          <a:bodyPr>
            <a:normAutofit/>
          </a:bodyPr>
          <a:lstStyle/>
          <a:p>
            <a:r>
              <a:rPr lang="en-US" sz="2700" dirty="0"/>
              <a:t>You/your freedom is more important/valuable than anyone else’s.</a:t>
            </a:r>
          </a:p>
          <a:p>
            <a:r>
              <a:rPr lang="en-US" sz="2700" dirty="0"/>
              <a:t>Meet strength with [greater] strength</a:t>
            </a:r>
          </a:p>
          <a:p>
            <a:r>
              <a:rPr lang="en-US" sz="2700" dirty="0"/>
              <a:t>Having “the truth” justifies extreme action:</a:t>
            </a:r>
          </a:p>
          <a:p>
            <a:pPr lvl="1"/>
            <a:r>
              <a:rPr lang="en-US" sz="2400" dirty="0"/>
              <a:t>In-your-face confrontation </a:t>
            </a:r>
          </a:p>
          <a:p>
            <a:pPr lvl="1"/>
            <a:r>
              <a:rPr lang="en-US" sz="2400" dirty="0"/>
              <a:t>Exploitation of all avenues</a:t>
            </a:r>
          </a:p>
          <a:p>
            <a:r>
              <a:rPr lang="en-US" sz="2700" dirty="0"/>
              <a:t>You have got to challenge anything that makes you appear small/insignificant. </a:t>
            </a:r>
          </a:p>
          <a:p>
            <a:endParaRPr lang="en-US" sz="2700" dirty="0"/>
          </a:p>
          <a:p>
            <a:endParaRPr lang="en-US" sz="2700" dirty="0"/>
          </a:p>
          <a:p>
            <a:endParaRPr lang="en-US" dirty="0"/>
          </a:p>
        </p:txBody>
      </p:sp>
    </p:spTree>
    <p:extLst>
      <p:ext uri="{BB962C8B-B14F-4D97-AF65-F5344CB8AC3E}">
        <p14:creationId xmlns:p14="http://schemas.microsoft.com/office/powerpoint/2010/main" val="3590006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0DF-084B-2347-A577-51811759030F}"/>
              </a:ext>
            </a:extLst>
          </p:cNvPr>
          <p:cNvSpPr>
            <a:spLocks noGrp="1"/>
          </p:cNvSpPr>
          <p:nvPr>
            <p:ph type="title"/>
          </p:nvPr>
        </p:nvSpPr>
        <p:spPr>
          <a:xfrm>
            <a:off x="628650" y="285751"/>
            <a:ext cx="7886700" cy="994172"/>
          </a:xfrm>
        </p:spPr>
        <p:txBody>
          <a:bodyPr>
            <a:noAutofit/>
          </a:bodyPr>
          <a:lstStyle/>
          <a:p>
            <a:pPr algn="ctr"/>
            <a:r>
              <a:rPr lang="en-US" sz="3600" b="1" u="sng" dirty="0"/>
              <a:t>Cultivating Humility</a:t>
            </a:r>
          </a:p>
        </p:txBody>
      </p:sp>
      <p:sp>
        <p:nvSpPr>
          <p:cNvPr id="16" name="TextBox 15">
            <a:extLst>
              <a:ext uri="{FF2B5EF4-FFF2-40B4-BE49-F238E27FC236}">
                <a16:creationId xmlns:a16="http://schemas.microsoft.com/office/drawing/2014/main" id="{E7077616-E3F2-AA4B-A9B6-9A41FE67134C}"/>
              </a:ext>
            </a:extLst>
          </p:cNvPr>
          <p:cNvSpPr txBox="1"/>
          <p:nvPr/>
        </p:nvSpPr>
        <p:spPr>
          <a:xfrm>
            <a:off x="0" y="1676401"/>
            <a:ext cx="4572000" cy="1200329"/>
          </a:xfrm>
          <a:prstGeom prst="rect">
            <a:avLst/>
          </a:prstGeom>
          <a:noFill/>
          <a:ln>
            <a:solidFill>
              <a:srgbClr val="FFC000"/>
            </a:solidFill>
          </a:ln>
        </p:spPr>
        <p:txBody>
          <a:bodyPr wrap="square" rtlCol="0">
            <a:spAutoFit/>
          </a:bodyPr>
          <a:lstStyle/>
          <a:p>
            <a:pPr algn="ctr"/>
            <a:r>
              <a:rPr lang="en-US" sz="3600" dirty="0"/>
              <a:t>You are NOT the goal, Christ is.</a:t>
            </a:r>
          </a:p>
        </p:txBody>
      </p:sp>
      <p:sp>
        <p:nvSpPr>
          <p:cNvPr id="17" name="TextBox 16">
            <a:extLst>
              <a:ext uri="{FF2B5EF4-FFF2-40B4-BE49-F238E27FC236}">
                <a16:creationId xmlns:a16="http://schemas.microsoft.com/office/drawing/2014/main" id="{5984AB4A-4037-494A-A5F3-787344C28697}"/>
              </a:ext>
            </a:extLst>
          </p:cNvPr>
          <p:cNvSpPr txBox="1"/>
          <p:nvPr/>
        </p:nvSpPr>
        <p:spPr>
          <a:xfrm>
            <a:off x="2286000" y="2861356"/>
            <a:ext cx="4572000" cy="1200329"/>
          </a:xfrm>
          <a:prstGeom prst="rect">
            <a:avLst/>
          </a:prstGeom>
          <a:noFill/>
          <a:ln>
            <a:solidFill>
              <a:srgbClr val="FFC000"/>
            </a:solidFill>
          </a:ln>
        </p:spPr>
        <p:txBody>
          <a:bodyPr wrap="square" rtlCol="0">
            <a:spAutoFit/>
          </a:bodyPr>
          <a:lstStyle/>
          <a:p>
            <a:pPr algn="ctr"/>
            <a:r>
              <a:rPr lang="en-US" sz="3600" dirty="0"/>
              <a:t>Remember the grace of God</a:t>
            </a:r>
          </a:p>
        </p:txBody>
      </p:sp>
      <p:sp>
        <p:nvSpPr>
          <p:cNvPr id="18" name="TextBox 17">
            <a:extLst>
              <a:ext uri="{FF2B5EF4-FFF2-40B4-BE49-F238E27FC236}">
                <a16:creationId xmlns:a16="http://schemas.microsoft.com/office/drawing/2014/main" id="{CDEED004-9B25-D84A-A731-1955E5952639}"/>
              </a:ext>
            </a:extLst>
          </p:cNvPr>
          <p:cNvSpPr txBox="1"/>
          <p:nvPr/>
        </p:nvSpPr>
        <p:spPr>
          <a:xfrm>
            <a:off x="4572000" y="1676400"/>
            <a:ext cx="4572000" cy="1200329"/>
          </a:xfrm>
          <a:prstGeom prst="rect">
            <a:avLst/>
          </a:prstGeom>
          <a:noFill/>
          <a:ln>
            <a:solidFill>
              <a:srgbClr val="FFC000"/>
            </a:solidFill>
          </a:ln>
        </p:spPr>
        <p:txBody>
          <a:bodyPr wrap="square" rtlCol="0">
            <a:spAutoFit/>
          </a:bodyPr>
          <a:lstStyle/>
          <a:p>
            <a:pPr algn="ctr"/>
            <a:r>
              <a:rPr lang="en-US" sz="3600" dirty="0"/>
              <a:t>Consider the needs of your brother</a:t>
            </a:r>
          </a:p>
        </p:txBody>
      </p:sp>
    </p:spTree>
    <p:extLst>
      <p:ext uri="{BB962C8B-B14F-4D97-AF65-F5344CB8AC3E}">
        <p14:creationId xmlns:p14="http://schemas.microsoft.com/office/powerpoint/2010/main" val="1252780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900" decel="100000" fill="hold"/>
                                        <p:tgtEl>
                                          <p:spTgt spid="1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900" decel="100000" fill="hold"/>
                                        <p:tgtEl>
                                          <p:spTgt spid="1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5574CB-9C5A-6242-B749-A4377CD7A727}"/>
              </a:ext>
            </a:extLst>
          </p:cNvPr>
          <p:cNvSpPr/>
          <p:nvPr/>
        </p:nvSpPr>
        <p:spPr>
          <a:xfrm>
            <a:off x="0" y="1553766"/>
            <a:ext cx="9144000" cy="1938992"/>
          </a:xfrm>
          <a:prstGeom prst="rect">
            <a:avLst/>
          </a:prstGeom>
        </p:spPr>
        <p:txBody>
          <a:bodyPr wrap="square">
            <a:spAutoFit/>
          </a:bodyPr>
          <a:lstStyle/>
          <a:p>
            <a:pPr algn="ctr"/>
            <a:r>
              <a:rPr lang="en-US" sz="4000" dirty="0"/>
              <a:t>“It was for freedom that Christ set us free; therefore </a:t>
            </a:r>
            <a:r>
              <a:rPr lang="en-US" sz="4000" b="1" u="sng" dirty="0">
                <a:solidFill>
                  <a:srgbClr val="FFFF00"/>
                </a:solidFill>
              </a:rPr>
              <a:t>keep standing firm</a:t>
            </a:r>
            <a:r>
              <a:rPr lang="en-US" sz="4000" dirty="0">
                <a:solidFill>
                  <a:srgbClr val="FFFF00"/>
                </a:solidFill>
              </a:rPr>
              <a:t> </a:t>
            </a:r>
            <a:r>
              <a:rPr lang="en-US" sz="4000" dirty="0"/>
              <a:t>and </a:t>
            </a:r>
            <a:r>
              <a:rPr lang="en-US" sz="4000" b="1" u="sng" dirty="0">
                <a:solidFill>
                  <a:srgbClr val="FFFF00"/>
                </a:solidFill>
              </a:rPr>
              <a:t>do not be subject</a:t>
            </a:r>
            <a:r>
              <a:rPr lang="en-US" sz="4000" dirty="0"/>
              <a:t> again to a yoke of slavery.”</a:t>
            </a:r>
          </a:p>
        </p:txBody>
      </p:sp>
    </p:spTree>
    <p:extLst>
      <p:ext uri="{BB962C8B-B14F-4D97-AF65-F5344CB8AC3E}">
        <p14:creationId xmlns:p14="http://schemas.microsoft.com/office/powerpoint/2010/main" val="4088520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0DF-084B-2347-A577-51811759030F}"/>
              </a:ext>
            </a:extLst>
          </p:cNvPr>
          <p:cNvSpPr>
            <a:spLocks noGrp="1"/>
          </p:cNvSpPr>
          <p:nvPr>
            <p:ph type="title"/>
          </p:nvPr>
        </p:nvSpPr>
        <p:spPr/>
        <p:txBody>
          <a:bodyPr>
            <a:noAutofit/>
          </a:bodyPr>
          <a:lstStyle/>
          <a:p>
            <a:pPr algn="ctr"/>
            <a:r>
              <a:rPr lang="en-US" sz="4500" b="1" dirty="0"/>
              <a:t>Outlook of Galatians</a:t>
            </a:r>
            <a:br>
              <a:rPr lang="en-US" sz="4500" b="1" dirty="0"/>
            </a:br>
            <a:r>
              <a:rPr lang="en-US" sz="2700" dirty="0"/>
              <a:t>Galatians is a book of freedom</a:t>
            </a:r>
            <a:br>
              <a:rPr lang="en-US" sz="4500" dirty="0"/>
            </a:br>
            <a:endParaRPr lang="en-US" sz="4500" b="1" dirty="0"/>
          </a:p>
        </p:txBody>
      </p:sp>
      <p:sp>
        <p:nvSpPr>
          <p:cNvPr id="3" name="Content Placeholder 2">
            <a:extLst>
              <a:ext uri="{FF2B5EF4-FFF2-40B4-BE49-F238E27FC236}">
                <a16:creationId xmlns:a16="http://schemas.microsoft.com/office/drawing/2014/main" id="{97CFFB32-23AA-644B-8197-815B4EB80B2B}"/>
              </a:ext>
            </a:extLst>
          </p:cNvPr>
          <p:cNvSpPr>
            <a:spLocks noGrp="1"/>
          </p:cNvSpPr>
          <p:nvPr>
            <p:ph sz="half" idx="1"/>
          </p:nvPr>
        </p:nvSpPr>
        <p:spPr>
          <a:xfrm>
            <a:off x="0" y="1553766"/>
            <a:ext cx="3103685" cy="4161234"/>
          </a:xfrm>
        </p:spPr>
        <p:txBody>
          <a:bodyPr>
            <a:normAutofit fontScale="92500" lnSpcReduction="10000"/>
          </a:bodyPr>
          <a:lstStyle/>
          <a:p>
            <a:pPr marL="0" indent="0" algn="ctr">
              <a:buNone/>
            </a:pPr>
            <a:r>
              <a:rPr lang="en-US" sz="2800" dirty="0"/>
              <a:t>Chapter 1</a:t>
            </a:r>
          </a:p>
          <a:p>
            <a:pPr marL="0" indent="0" algn="ctr">
              <a:buNone/>
            </a:pPr>
            <a:r>
              <a:rPr lang="en-US" sz="2800" dirty="0"/>
              <a:t>Chapter 2</a:t>
            </a:r>
          </a:p>
          <a:p>
            <a:pPr marL="0" indent="0" algn="ctr">
              <a:buNone/>
            </a:pPr>
            <a:r>
              <a:rPr lang="en-US" sz="2800" dirty="0"/>
              <a:t>                             Chapters 3&amp;4</a:t>
            </a:r>
          </a:p>
          <a:p>
            <a:pPr marL="0" indent="0" algn="ctr">
              <a:buNone/>
            </a:pPr>
            <a:r>
              <a:rPr lang="en-US" sz="2800" dirty="0"/>
              <a:t>                                 Chapter 5 </a:t>
            </a:r>
          </a:p>
          <a:p>
            <a:pPr marL="0" indent="0" algn="ctr">
              <a:buNone/>
            </a:pPr>
            <a:r>
              <a:rPr lang="en-US" sz="2800" dirty="0"/>
              <a:t>Chapter 6</a:t>
            </a:r>
          </a:p>
        </p:txBody>
      </p:sp>
      <p:sp>
        <p:nvSpPr>
          <p:cNvPr id="4" name="Content Placeholder 3">
            <a:extLst>
              <a:ext uri="{FF2B5EF4-FFF2-40B4-BE49-F238E27FC236}">
                <a16:creationId xmlns:a16="http://schemas.microsoft.com/office/drawing/2014/main" id="{36588D27-33A8-5A4F-AEEE-907BE35D769E}"/>
              </a:ext>
            </a:extLst>
          </p:cNvPr>
          <p:cNvSpPr>
            <a:spLocks noGrp="1"/>
          </p:cNvSpPr>
          <p:nvPr>
            <p:ph sz="half" idx="2"/>
          </p:nvPr>
        </p:nvSpPr>
        <p:spPr>
          <a:xfrm>
            <a:off x="3103684" y="1553766"/>
            <a:ext cx="6040316" cy="4161234"/>
          </a:xfrm>
        </p:spPr>
        <p:txBody>
          <a:bodyPr>
            <a:normAutofit fontScale="92500" lnSpcReduction="10000"/>
          </a:bodyPr>
          <a:lstStyle/>
          <a:p>
            <a:pPr marL="0" indent="0" algn="ctr">
              <a:buNone/>
            </a:pPr>
            <a:r>
              <a:rPr lang="en-US" sz="2800" dirty="0"/>
              <a:t>Freedom is only found in the Gospel</a:t>
            </a:r>
          </a:p>
          <a:p>
            <a:pPr marL="0" indent="0" algn="ctr">
              <a:buNone/>
            </a:pPr>
            <a:r>
              <a:rPr lang="en-US" sz="2800" dirty="0"/>
              <a:t>Defending apostleship for the sake of the Gospel</a:t>
            </a:r>
          </a:p>
          <a:p>
            <a:pPr marL="0" indent="0" algn="ctr">
              <a:buNone/>
            </a:pPr>
            <a:r>
              <a:rPr lang="en-US" sz="2800" dirty="0"/>
              <a:t>The Gospel vs the Law (obtaining your freedom)</a:t>
            </a:r>
          </a:p>
          <a:p>
            <a:pPr marL="0" indent="0" algn="ctr">
              <a:buNone/>
            </a:pPr>
            <a:r>
              <a:rPr lang="en-US" sz="2800" dirty="0"/>
              <a:t>The Flesh vs the Spirit (living free)</a:t>
            </a:r>
          </a:p>
          <a:p>
            <a:pPr marL="0" indent="0" algn="ctr">
              <a:buNone/>
            </a:pPr>
            <a:r>
              <a:rPr lang="en-US" sz="2800" dirty="0"/>
              <a:t>Helping others obtain/maintain said freedom</a:t>
            </a:r>
          </a:p>
          <a:p>
            <a:pPr marL="0" indent="0" algn="ctr">
              <a:buNone/>
            </a:pPr>
            <a:endParaRPr lang="en-US" dirty="0"/>
          </a:p>
          <a:p>
            <a:pPr marL="0" indent="0" algn="ctr">
              <a:buNone/>
            </a:pPr>
            <a:endParaRPr lang="en-US" dirty="0"/>
          </a:p>
          <a:p>
            <a:pPr marL="0" indent="0" algn="ctr">
              <a:buNone/>
            </a:pPr>
            <a:r>
              <a:rPr lang="en-US" dirty="0"/>
              <a:t> </a:t>
            </a:r>
          </a:p>
          <a:p>
            <a:endParaRPr lang="en-US" dirty="0"/>
          </a:p>
        </p:txBody>
      </p:sp>
    </p:spTree>
    <p:extLst>
      <p:ext uri="{BB962C8B-B14F-4D97-AF65-F5344CB8AC3E}">
        <p14:creationId xmlns:p14="http://schemas.microsoft.com/office/powerpoint/2010/main" val="25926854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additive="base">
                                        <p:cTn id="2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 calcmode="lin" valueType="num">
                                      <p:cBhvr additive="base">
                                        <p:cTn id="4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additive="base">
                                        <p:cTn id="5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0DF-084B-2347-A577-51811759030F}"/>
              </a:ext>
            </a:extLst>
          </p:cNvPr>
          <p:cNvSpPr>
            <a:spLocks noGrp="1"/>
          </p:cNvSpPr>
          <p:nvPr>
            <p:ph type="title"/>
          </p:nvPr>
        </p:nvSpPr>
        <p:spPr/>
        <p:txBody>
          <a:bodyPr>
            <a:noAutofit/>
          </a:bodyPr>
          <a:lstStyle/>
          <a:p>
            <a:pPr algn="ctr"/>
            <a:r>
              <a:rPr lang="en-US" sz="4950" b="1" dirty="0"/>
              <a:t>Two things that enslave</a:t>
            </a:r>
          </a:p>
        </p:txBody>
      </p:sp>
      <p:sp>
        <p:nvSpPr>
          <p:cNvPr id="3" name="Content Placeholder 2">
            <a:extLst>
              <a:ext uri="{FF2B5EF4-FFF2-40B4-BE49-F238E27FC236}">
                <a16:creationId xmlns:a16="http://schemas.microsoft.com/office/drawing/2014/main" id="{F0EF3C8D-B04F-F741-8B42-CC10221C8193}"/>
              </a:ext>
            </a:extLst>
          </p:cNvPr>
          <p:cNvSpPr>
            <a:spLocks noGrp="1"/>
          </p:cNvSpPr>
          <p:nvPr>
            <p:ph sz="half" idx="1"/>
          </p:nvPr>
        </p:nvSpPr>
        <p:spPr>
          <a:xfrm>
            <a:off x="0" y="1044442"/>
            <a:ext cx="4291567" cy="3626115"/>
          </a:xfrm>
        </p:spPr>
        <p:txBody>
          <a:bodyPr anchor="ctr">
            <a:normAutofit/>
          </a:bodyPr>
          <a:lstStyle/>
          <a:p>
            <a:pPr marL="0" indent="0" algn="ctr">
              <a:buNone/>
            </a:pPr>
            <a:r>
              <a:rPr lang="en-US" sz="3600" b="1" u="sng" dirty="0">
                <a:solidFill>
                  <a:srgbClr val="FFFF00"/>
                </a:solidFill>
              </a:rPr>
              <a:t>Following</a:t>
            </a:r>
            <a:r>
              <a:rPr lang="en-US" sz="3600" dirty="0"/>
              <a:t> any teaching that goes CONTRARY to the GOSPEL of Christ</a:t>
            </a:r>
            <a:r>
              <a:rPr lang="en-US" sz="3300" dirty="0"/>
              <a:t>. </a:t>
            </a:r>
          </a:p>
        </p:txBody>
      </p:sp>
      <p:sp>
        <p:nvSpPr>
          <p:cNvPr id="4" name="Content Placeholder 3">
            <a:extLst>
              <a:ext uri="{FF2B5EF4-FFF2-40B4-BE49-F238E27FC236}">
                <a16:creationId xmlns:a16="http://schemas.microsoft.com/office/drawing/2014/main" id="{69BEFC5B-6729-0A4E-8FC0-0CFE88CE262F}"/>
              </a:ext>
            </a:extLst>
          </p:cNvPr>
          <p:cNvSpPr>
            <a:spLocks noGrp="1"/>
          </p:cNvSpPr>
          <p:nvPr>
            <p:ph sz="half" idx="2"/>
          </p:nvPr>
        </p:nvSpPr>
        <p:spPr>
          <a:xfrm>
            <a:off x="4572000" y="1102920"/>
            <a:ext cx="4291567" cy="3509157"/>
          </a:xfrm>
        </p:spPr>
        <p:txBody>
          <a:bodyPr anchor="ctr">
            <a:normAutofit/>
          </a:bodyPr>
          <a:lstStyle/>
          <a:p>
            <a:pPr marL="0" indent="0" algn="ctr">
              <a:buNone/>
            </a:pPr>
            <a:r>
              <a:rPr lang="en-US" sz="3600" b="1" u="sng" dirty="0">
                <a:solidFill>
                  <a:srgbClr val="FFFF00"/>
                </a:solidFill>
              </a:rPr>
              <a:t>Living</a:t>
            </a:r>
            <a:r>
              <a:rPr lang="en-US" sz="3600" dirty="0"/>
              <a:t> in any way that seems to go CONTRARY to the GOSPEL of Christ.  </a:t>
            </a:r>
          </a:p>
        </p:txBody>
      </p:sp>
    </p:spTree>
    <p:extLst>
      <p:ext uri="{BB962C8B-B14F-4D97-AF65-F5344CB8AC3E}">
        <p14:creationId xmlns:p14="http://schemas.microsoft.com/office/powerpoint/2010/main" val="38994236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0028C-8346-2D4F-9975-F2C51146C29C}"/>
              </a:ext>
            </a:extLst>
          </p:cNvPr>
          <p:cNvSpPr>
            <a:spLocks noGrp="1"/>
          </p:cNvSpPr>
          <p:nvPr>
            <p:ph type="title"/>
          </p:nvPr>
        </p:nvSpPr>
        <p:spPr>
          <a:xfrm>
            <a:off x="628650" y="0"/>
            <a:ext cx="7886700" cy="994172"/>
          </a:xfrm>
        </p:spPr>
        <p:txBody>
          <a:bodyPr>
            <a:normAutofit/>
          </a:bodyPr>
          <a:lstStyle/>
          <a:p>
            <a:pPr algn="ctr"/>
            <a:r>
              <a:rPr lang="en-US" sz="4050" dirty="0"/>
              <a:t>Life in the Spirit</a:t>
            </a:r>
          </a:p>
        </p:txBody>
      </p:sp>
      <p:sp>
        <p:nvSpPr>
          <p:cNvPr id="3" name="Content Placeholder 2">
            <a:extLst>
              <a:ext uri="{FF2B5EF4-FFF2-40B4-BE49-F238E27FC236}">
                <a16:creationId xmlns:a16="http://schemas.microsoft.com/office/drawing/2014/main" id="{C6F967FD-9B20-4D44-A894-AF19CE13D402}"/>
              </a:ext>
            </a:extLst>
          </p:cNvPr>
          <p:cNvSpPr>
            <a:spLocks noGrp="1"/>
          </p:cNvSpPr>
          <p:nvPr>
            <p:ph sz="half" idx="1"/>
          </p:nvPr>
        </p:nvSpPr>
        <p:spPr>
          <a:xfrm>
            <a:off x="0" y="1293613"/>
            <a:ext cx="4629150" cy="4121945"/>
          </a:xfrm>
        </p:spPr>
        <p:txBody>
          <a:bodyPr>
            <a:normAutofit fontScale="85000" lnSpcReduction="20000"/>
          </a:bodyPr>
          <a:lstStyle/>
          <a:p>
            <a:r>
              <a:rPr lang="en-US" sz="2700" dirty="0"/>
              <a:t>Definitive Statement: If you walk by the Spirit, the Flesh will lose. </a:t>
            </a:r>
          </a:p>
          <a:p>
            <a:r>
              <a:rPr lang="en-US" sz="2700" dirty="0"/>
              <a:t>Spirit v Flesh. There’s a battle happening. </a:t>
            </a:r>
          </a:p>
          <a:p>
            <a:r>
              <a:rPr lang="en-US" sz="2700" dirty="0"/>
              <a:t>So who’s your commanding officer? It will shows what side you’re on. </a:t>
            </a:r>
          </a:p>
          <a:p>
            <a:r>
              <a:rPr lang="en-US" sz="2700" dirty="0"/>
              <a:t>If you’re on the Spirit’s side, this is what you will reap. </a:t>
            </a:r>
          </a:p>
          <a:p>
            <a:r>
              <a:rPr lang="en-US" sz="2700" dirty="0"/>
              <a:t>You belong to Christ, because you’ve killed the enemy (self.)</a:t>
            </a:r>
          </a:p>
          <a:p>
            <a:r>
              <a:rPr lang="en-US" sz="2700" dirty="0"/>
              <a:t>And so, if we live by (because) of the Spirit, continue to comport yourself in said fashion. </a:t>
            </a:r>
          </a:p>
          <a:p>
            <a:endParaRPr lang="en-US" dirty="0"/>
          </a:p>
        </p:txBody>
      </p:sp>
      <p:sp>
        <p:nvSpPr>
          <p:cNvPr id="4" name="Content Placeholder 3">
            <a:extLst>
              <a:ext uri="{FF2B5EF4-FFF2-40B4-BE49-F238E27FC236}">
                <a16:creationId xmlns:a16="http://schemas.microsoft.com/office/drawing/2014/main" id="{C99E2DCE-AF43-BE47-8E21-B88820FBDD22}"/>
              </a:ext>
            </a:extLst>
          </p:cNvPr>
          <p:cNvSpPr>
            <a:spLocks noGrp="1"/>
          </p:cNvSpPr>
          <p:nvPr>
            <p:ph sz="half" idx="2"/>
          </p:nvPr>
        </p:nvSpPr>
        <p:spPr>
          <a:xfrm>
            <a:off x="4572000" y="796527"/>
            <a:ext cx="4572000" cy="4918473"/>
          </a:xfrm>
        </p:spPr>
        <p:txBody>
          <a:bodyPr>
            <a:noAutofit/>
          </a:bodyPr>
          <a:lstStyle/>
          <a:p>
            <a:pPr marL="0" indent="0" algn="ctr">
              <a:buNone/>
            </a:pPr>
            <a:r>
              <a:rPr lang="en-US" sz="1700" dirty="0"/>
              <a:t>16 But I say, walk by the Spirit, and you will not carry out the desire of the flesh. 17 For the flesh sets its desire against the Spirit, and the Spirit against the flesh; for these are in opposition to one another, so that you may not do the things that you please. 18 But if you are led by the Spirit, you are not under the Law. 19 Now the deeds of the flesh are evident, which are: immorality, impurity, sensuality, 20 idolatry, sorcery, enmities, strife, jealousy, outbursts of anger, disputes, dissensions, factions, 21 envying, drunkenness, carousing, and things like these, of which I forewarn you, just as I have forewarned you, that those who practice such things will not inherit the kingdom of God. 22 But the fruit of the Spirit is love, joy, peace, patience, kindness, goodness, faithfulness, 23 gentleness, self-control; against such things there is no law. 24 Now those who belong to Christ Jesus have crucified the flesh with its passions and desires. 25 If we live by the Spirit, let us also walk by the Spirit</a:t>
            </a:r>
            <a:r>
              <a:rPr lang="en-US" sz="1800" dirty="0"/>
              <a:t>.</a:t>
            </a:r>
          </a:p>
        </p:txBody>
      </p:sp>
    </p:spTree>
    <p:extLst>
      <p:ext uri="{BB962C8B-B14F-4D97-AF65-F5344CB8AC3E}">
        <p14:creationId xmlns:p14="http://schemas.microsoft.com/office/powerpoint/2010/main" val="38369110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0DF-084B-2347-A577-51811759030F}"/>
              </a:ext>
            </a:extLst>
          </p:cNvPr>
          <p:cNvSpPr>
            <a:spLocks noGrp="1"/>
          </p:cNvSpPr>
          <p:nvPr>
            <p:ph type="title"/>
          </p:nvPr>
        </p:nvSpPr>
        <p:spPr>
          <a:xfrm>
            <a:off x="628650" y="623614"/>
            <a:ext cx="7886700" cy="994172"/>
          </a:xfrm>
        </p:spPr>
        <p:txBody>
          <a:bodyPr>
            <a:noAutofit/>
          </a:bodyPr>
          <a:lstStyle/>
          <a:p>
            <a:pPr algn="ctr"/>
            <a:r>
              <a:rPr lang="en-US" sz="4950" b="1" dirty="0"/>
              <a:t>Let’s assume that’s you...</a:t>
            </a:r>
          </a:p>
        </p:txBody>
      </p:sp>
      <p:sp>
        <p:nvSpPr>
          <p:cNvPr id="3" name="Title 1">
            <a:extLst>
              <a:ext uri="{FF2B5EF4-FFF2-40B4-BE49-F238E27FC236}">
                <a16:creationId xmlns:a16="http://schemas.microsoft.com/office/drawing/2014/main" id="{0A545E5C-F5E1-3C4A-B8AE-ADCCAAB26D66}"/>
              </a:ext>
            </a:extLst>
          </p:cNvPr>
          <p:cNvSpPr txBox="1">
            <a:spLocks/>
          </p:cNvSpPr>
          <p:nvPr/>
        </p:nvSpPr>
        <p:spPr>
          <a:xfrm>
            <a:off x="628650" y="3103044"/>
            <a:ext cx="7886700" cy="99417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950" b="1" dirty="0"/>
              <a:t>…what would you need to hear?</a:t>
            </a:r>
          </a:p>
        </p:txBody>
      </p:sp>
    </p:spTree>
    <p:extLst>
      <p:ext uri="{BB962C8B-B14F-4D97-AF65-F5344CB8AC3E}">
        <p14:creationId xmlns:p14="http://schemas.microsoft.com/office/powerpoint/2010/main" val="16600754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0DF-084B-2347-A577-51811759030F}"/>
              </a:ext>
            </a:extLst>
          </p:cNvPr>
          <p:cNvSpPr>
            <a:spLocks noGrp="1"/>
          </p:cNvSpPr>
          <p:nvPr>
            <p:ph type="title"/>
          </p:nvPr>
        </p:nvSpPr>
        <p:spPr>
          <a:xfrm>
            <a:off x="202018" y="1305031"/>
            <a:ext cx="8739963" cy="3104938"/>
          </a:xfrm>
        </p:spPr>
        <p:txBody>
          <a:bodyPr>
            <a:noAutofit/>
          </a:bodyPr>
          <a:lstStyle/>
          <a:p>
            <a:pPr algn="ctr"/>
            <a:r>
              <a:rPr lang="en-US" sz="5400" b="1" dirty="0"/>
              <a:t>Let us not become boastful, challenging one another, envying one another.</a:t>
            </a:r>
            <a:endParaRPr lang="en-US" sz="8000" b="1" dirty="0"/>
          </a:p>
        </p:txBody>
      </p:sp>
    </p:spTree>
    <p:extLst>
      <p:ext uri="{BB962C8B-B14F-4D97-AF65-F5344CB8AC3E}">
        <p14:creationId xmlns:p14="http://schemas.microsoft.com/office/powerpoint/2010/main" val="6732213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33AFD-2ED4-0444-8829-54E5E1D68513}"/>
              </a:ext>
            </a:extLst>
          </p:cNvPr>
          <p:cNvSpPr>
            <a:spLocks noGrp="1"/>
          </p:cNvSpPr>
          <p:nvPr>
            <p:ph type="ctrTitle"/>
          </p:nvPr>
        </p:nvSpPr>
        <p:spPr/>
        <p:txBody>
          <a:bodyPr>
            <a:normAutofit/>
          </a:bodyPr>
          <a:lstStyle/>
          <a:p>
            <a:r>
              <a:rPr lang="en-US" sz="6000" b="1" dirty="0"/>
              <a:t>Producing Humility</a:t>
            </a:r>
          </a:p>
        </p:txBody>
      </p:sp>
      <p:sp>
        <p:nvSpPr>
          <p:cNvPr id="3" name="Subtitle 2">
            <a:extLst>
              <a:ext uri="{FF2B5EF4-FFF2-40B4-BE49-F238E27FC236}">
                <a16:creationId xmlns:a16="http://schemas.microsoft.com/office/drawing/2014/main" id="{252B8921-933F-CF4A-847B-1F7A0037D353}"/>
              </a:ext>
            </a:extLst>
          </p:cNvPr>
          <p:cNvSpPr>
            <a:spLocks noGrp="1"/>
          </p:cNvSpPr>
          <p:nvPr>
            <p:ph type="subTitle" idx="1"/>
          </p:nvPr>
        </p:nvSpPr>
        <p:spPr/>
        <p:txBody>
          <a:bodyPr>
            <a:normAutofit/>
          </a:bodyPr>
          <a:lstStyle/>
          <a:p>
            <a:endParaRPr lang="en-US" sz="2400" b="1" dirty="0"/>
          </a:p>
        </p:txBody>
      </p:sp>
    </p:spTree>
    <p:extLst>
      <p:ext uri="{BB962C8B-B14F-4D97-AF65-F5344CB8AC3E}">
        <p14:creationId xmlns:p14="http://schemas.microsoft.com/office/powerpoint/2010/main" val="15548289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0DF-084B-2347-A577-51811759030F}"/>
              </a:ext>
            </a:extLst>
          </p:cNvPr>
          <p:cNvSpPr>
            <a:spLocks noGrp="1"/>
          </p:cNvSpPr>
          <p:nvPr>
            <p:ph type="title"/>
          </p:nvPr>
        </p:nvSpPr>
        <p:spPr>
          <a:xfrm>
            <a:off x="638827" y="340702"/>
            <a:ext cx="7886700" cy="994172"/>
          </a:xfrm>
        </p:spPr>
        <p:txBody>
          <a:bodyPr>
            <a:noAutofit/>
          </a:bodyPr>
          <a:lstStyle/>
          <a:p>
            <a:pPr algn="ctr"/>
            <a:r>
              <a:rPr lang="en-US" sz="3600" b="1" dirty="0"/>
              <a:t>Heart issues of one living by the Spirit </a:t>
            </a:r>
          </a:p>
        </p:txBody>
      </p:sp>
      <p:sp>
        <p:nvSpPr>
          <p:cNvPr id="3" name="Text Placeholder 2">
            <a:extLst>
              <a:ext uri="{FF2B5EF4-FFF2-40B4-BE49-F238E27FC236}">
                <a16:creationId xmlns:a16="http://schemas.microsoft.com/office/drawing/2014/main" id="{DADDDA3C-EE21-6B43-A808-CD18F2A4B08B}"/>
              </a:ext>
            </a:extLst>
          </p:cNvPr>
          <p:cNvSpPr>
            <a:spLocks noGrp="1"/>
          </p:cNvSpPr>
          <p:nvPr>
            <p:ph type="body" idx="1"/>
          </p:nvPr>
        </p:nvSpPr>
        <p:spPr>
          <a:xfrm>
            <a:off x="19576" y="1334874"/>
            <a:ext cx="3019406" cy="617934"/>
          </a:xfrm>
        </p:spPr>
        <p:txBody>
          <a:bodyPr anchor="ctr">
            <a:normAutofit/>
          </a:bodyPr>
          <a:lstStyle/>
          <a:p>
            <a:pPr algn="ctr"/>
            <a:r>
              <a:rPr lang="en-US" sz="2400" dirty="0"/>
              <a:t>Boasting</a:t>
            </a:r>
          </a:p>
        </p:txBody>
      </p:sp>
      <p:sp>
        <p:nvSpPr>
          <p:cNvPr id="4" name="Content Placeholder 3">
            <a:extLst>
              <a:ext uri="{FF2B5EF4-FFF2-40B4-BE49-F238E27FC236}">
                <a16:creationId xmlns:a16="http://schemas.microsoft.com/office/drawing/2014/main" id="{5B726B3C-4880-CE40-ACC5-553F8377EBB1}"/>
              </a:ext>
            </a:extLst>
          </p:cNvPr>
          <p:cNvSpPr>
            <a:spLocks noGrp="1"/>
          </p:cNvSpPr>
          <p:nvPr>
            <p:ph sz="half" idx="2"/>
          </p:nvPr>
        </p:nvSpPr>
        <p:spPr>
          <a:xfrm>
            <a:off x="-8745" y="2293510"/>
            <a:ext cx="3044521" cy="3421490"/>
          </a:xfrm>
        </p:spPr>
        <p:txBody>
          <a:bodyPr/>
          <a:lstStyle/>
          <a:p>
            <a:r>
              <a:rPr lang="en-US" sz="2200" dirty="0"/>
              <a:t>Def. “glorying without reason, conceited, vain glorious, eager for empty glory”</a:t>
            </a:r>
          </a:p>
          <a:p>
            <a:pPr lvl="1"/>
            <a:r>
              <a:rPr lang="en-US" sz="1900" dirty="0"/>
              <a:t>“Man I’m doing good”</a:t>
            </a:r>
          </a:p>
          <a:p>
            <a:pPr lvl="1"/>
            <a:r>
              <a:rPr lang="en-US" sz="1900" dirty="0"/>
              <a:t>”Look at what God is doing through ME”</a:t>
            </a:r>
          </a:p>
          <a:p>
            <a:pPr marL="0" indent="0" algn="ctr">
              <a:buNone/>
            </a:pPr>
            <a:endParaRPr lang="en-US" sz="2200" b="1" u="sng" dirty="0"/>
          </a:p>
          <a:p>
            <a:pPr marL="0" indent="0" algn="ctr">
              <a:buNone/>
            </a:pPr>
            <a:r>
              <a:rPr lang="en-US" sz="2200" b="1" u="sng" dirty="0"/>
              <a:t>Everyone Look at Me</a:t>
            </a:r>
            <a:endParaRPr lang="en-US" sz="2200" dirty="0"/>
          </a:p>
          <a:p>
            <a:endParaRPr lang="en-US" dirty="0"/>
          </a:p>
        </p:txBody>
      </p:sp>
      <p:sp>
        <p:nvSpPr>
          <p:cNvPr id="7" name="Text Placeholder 2">
            <a:extLst>
              <a:ext uri="{FF2B5EF4-FFF2-40B4-BE49-F238E27FC236}">
                <a16:creationId xmlns:a16="http://schemas.microsoft.com/office/drawing/2014/main" id="{A2470F2A-18FC-434C-B2D2-42348A91FC94}"/>
              </a:ext>
            </a:extLst>
          </p:cNvPr>
          <p:cNvSpPr txBox="1">
            <a:spLocks/>
          </p:cNvSpPr>
          <p:nvPr/>
        </p:nvSpPr>
        <p:spPr>
          <a:xfrm>
            <a:off x="3067301" y="1338860"/>
            <a:ext cx="3016202" cy="617934"/>
          </a:xfrm>
          <a:prstGeom prst="rect">
            <a:avLst/>
          </a:prstGeom>
        </p:spPr>
        <p:txBody>
          <a:bodyPr vert="horz" lIns="68580" tIns="34290" rIns="68580" bIns="3429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Challenging Others</a:t>
            </a:r>
          </a:p>
        </p:txBody>
      </p:sp>
      <p:sp>
        <p:nvSpPr>
          <p:cNvPr id="8" name="Content Placeholder 3">
            <a:extLst>
              <a:ext uri="{FF2B5EF4-FFF2-40B4-BE49-F238E27FC236}">
                <a16:creationId xmlns:a16="http://schemas.microsoft.com/office/drawing/2014/main" id="{DB299B40-A8B7-D34C-8B14-E5DA846371D4}"/>
              </a:ext>
            </a:extLst>
          </p:cNvPr>
          <p:cNvSpPr txBox="1">
            <a:spLocks/>
          </p:cNvSpPr>
          <p:nvPr/>
        </p:nvSpPr>
        <p:spPr>
          <a:xfrm>
            <a:off x="3038982" y="2293510"/>
            <a:ext cx="3076046" cy="3421490"/>
          </a:xfrm>
          <a:prstGeom prst="rect">
            <a:avLst/>
          </a:prstGeom>
        </p:spPr>
        <p:txBody>
          <a:bodyPr vert="horz" lIns="68580" tIns="34290" rIns="68580" bIns="3429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Def. “to call forth, to challenge to a combat or contest with one, to provoke, to irritate”</a:t>
            </a:r>
          </a:p>
          <a:p>
            <a:pPr lvl="1"/>
            <a:r>
              <a:rPr lang="en-US" sz="2000" dirty="0"/>
              <a:t>”Why are you still struggling with _____”</a:t>
            </a:r>
          </a:p>
          <a:p>
            <a:pPr lvl="1"/>
            <a:r>
              <a:rPr lang="en-US" sz="2000" dirty="0"/>
              <a:t>“Let me tell you why you’re wrong…”</a:t>
            </a:r>
          </a:p>
          <a:p>
            <a:pPr marL="342900" lvl="1" indent="0" algn="ctr">
              <a:buNone/>
            </a:pPr>
            <a:r>
              <a:rPr lang="en-US" b="1" u="sng" dirty="0"/>
              <a:t>Everyone Needs to Look like Me</a:t>
            </a:r>
            <a:endParaRPr lang="en-US" sz="2100" dirty="0"/>
          </a:p>
          <a:p>
            <a:endParaRPr lang="en-US" sz="2100" dirty="0"/>
          </a:p>
        </p:txBody>
      </p:sp>
      <p:sp>
        <p:nvSpPr>
          <p:cNvPr id="9" name="Text Placeholder 2">
            <a:extLst>
              <a:ext uri="{FF2B5EF4-FFF2-40B4-BE49-F238E27FC236}">
                <a16:creationId xmlns:a16="http://schemas.microsoft.com/office/drawing/2014/main" id="{36422EF8-F361-AC46-858D-D268BC4E1E4B}"/>
              </a:ext>
            </a:extLst>
          </p:cNvPr>
          <p:cNvSpPr txBox="1">
            <a:spLocks/>
          </p:cNvSpPr>
          <p:nvPr/>
        </p:nvSpPr>
        <p:spPr>
          <a:xfrm>
            <a:off x="6125371" y="1342847"/>
            <a:ext cx="3016202" cy="617934"/>
          </a:xfrm>
          <a:prstGeom prst="rect">
            <a:avLst/>
          </a:prstGeom>
        </p:spPr>
        <p:txBody>
          <a:bodyPr vert="horz" lIns="68580" tIns="34290" rIns="68580" bIns="3429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Envying </a:t>
            </a:r>
          </a:p>
        </p:txBody>
      </p:sp>
      <p:sp>
        <p:nvSpPr>
          <p:cNvPr id="10" name="Content Placeholder 3">
            <a:extLst>
              <a:ext uri="{FF2B5EF4-FFF2-40B4-BE49-F238E27FC236}">
                <a16:creationId xmlns:a16="http://schemas.microsoft.com/office/drawing/2014/main" id="{E7B65E22-BF67-684D-8C68-04B963687578}"/>
              </a:ext>
            </a:extLst>
          </p:cNvPr>
          <p:cNvSpPr txBox="1">
            <a:spLocks/>
          </p:cNvSpPr>
          <p:nvPr/>
        </p:nvSpPr>
        <p:spPr>
          <a:xfrm>
            <a:off x="6099388" y="2293510"/>
            <a:ext cx="3050930" cy="342149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t>Def. a feeling of discontented longing over someone else's possessions or qualities</a:t>
            </a:r>
          </a:p>
          <a:p>
            <a:pPr lvl="1"/>
            <a:r>
              <a:rPr lang="en-US" sz="1900" dirty="0"/>
              <a:t>”Why do people only look at him/her?”</a:t>
            </a:r>
          </a:p>
          <a:p>
            <a:pPr lvl="1"/>
            <a:r>
              <a:rPr lang="en-US" sz="1900" dirty="0"/>
              <a:t>“Why didn’t God bless me with this ______”</a:t>
            </a:r>
          </a:p>
          <a:p>
            <a:pPr marL="342900" lvl="1" indent="0" algn="ctr">
              <a:buNone/>
            </a:pPr>
            <a:r>
              <a:rPr lang="en-US" sz="2200" dirty="0"/>
              <a:t> </a:t>
            </a:r>
            <a:r>
              <a:rPr lang="en-US" sz="2200" b="1" u="sng" dirty="0"/>
              <a:t>Why Does Everyone Look Better than Me</a:t>
            </a:r>
            <a:endParaRPr lang="en-US" sz="2200" dirty="0"/>
          </a:p>
        </p:txBody>
      </p:sp>
    </p:spTree>
    <p:extLst>
      <p:ext uri="{BB962C8B-B14F-4D97-AF65-F5344CB8AC3E}">
        <p14:creationId xmlns:p14="http://schemas.microsoft.com/office/powerpoint/2010/main" val="1319650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additive="base">
                                        <p:cTn id="3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additive="base">
                                        <p:cTn id="4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 calcmode="lin" valueType="num">
                                      <p:cBhvr additive="base">
                                        <p:cTn id="4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xEl>
                                              <p:pRg st="1" end="1"/>
                                            </p:txEl>
                                          </p:spTgt>
                                        </p:tgtEl>
                                        <p:attrNameLst>
                                          <p:attrName>style.visibility</p:attrName>
                                        </p:attrNameLst>
                                      </p:cBhvr>
                                      <p:to>
                                        <p:strVal val="visible"/>
                                      </p:to>
                                    </p:set>
                                    <p:anim calcmode="lin" valueType="num">
                                      <p:cBhvr additive="base">
                                        <p:cTn id="5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
                                            <p:txEl>
                                              <p:pRg st="1" end="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8">
                                            <p:txEl>
                                              <p:pRg st="2" end="2"/>
                                            </p:txEl>
                                          </p:spTgt>
                                        </p:tgtEl>
                                        <p:attrNameLst>
                                          <p:attrName>style.visibility</p:attrName>
                                        </p:attrNameLst>
                                      </p:cBhvr>
                                      <p:to>
                                        <p:strVal val="visible"/>
                                      </p:to>
                                    </p:set>
                                    <p:anim calcmode="lin" valueType="num">
                                      <p:cBhvr additive="base">
                                        <p:cTn id="5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
                                            <p:txEl>
                                              <p:pRg st="3" end="3"/>
                                            </p:txEl>
                                          </p:spTgt>
                                        </p:tgtEl>
                                        <p:attrNameLst>
                                          <p:attrName>style.visibility</p:attrName>
                                        </p:attrNameLst>
                                      </p:cBhvr>
                                      <p:to>
                                        <p:strVal val="visible"/>
                                      </p:to>
                                    </p:set>
                                    <p:anim calcmode="lin" valueType="num">
                                      <p:cBhvr additive="base">
                                        <p:cTn id="6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0">
                                            <p:txEl>
                                              <p:pRg st="0" end="0"/>
                                            </p:txEl>
                                          </p:spTgt>
                                        </p:tgtEl>
                                        <p:attrNameLst>
                                          <p:attrName>style.visibility</p:attrName>
                                        </p:attrNameLst>
                                      </p:cBhvr>
                                      <p:to>
                                        <p:strVal val="visible"/>
                                      </p:to>
                                    </p:set>
                                    <p:anim calcmode="lin" valueType="num">
                                      <p:cBhvr additive="base">
                                        <p:cTn id="6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0">
                                            <p:txEl>
                                              <p:pRg st="1" end="1"/>
                                            </p:txEl>
                                          </p:spTgt>
                                        </p:tgtEl>
                                        <p:attrNameLst>
                                          <p:attrName>style.visibility</p:attrName>
                                        </p:attrNameLst>
                                      </p:cBhvr>
                                      <p:to>
                                        <p:strVal val="visible"/>
                                      </p:to>
                                    </p:set>
                                    <p:anim calcmode="lin" valueType="num">
                                      <p:cBhvr additive="base">
                                        <p:cTn id="7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0">
                                            <p:txEl>
                                              <p:pRg st="2" end="2"/>
                                            </p:txEl>
                                          </p:spTgt>
                                        </p:tgtEl>
                                        <p:attrNameLst>
                                          <p:attrName>style.visibility</p:attrName>
                                        </p:attrNameLst>
                                      </p:cBhvr>
                                      <p:to>
                                        <p:strVal val="visible"/>
                                      </p:to>
                                    </p:set>
                                    <p:anim calcmode="lin" valueType="num">
                                      <p:cBhvr additive="base">
                                        <p:cTn id="7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0">
                                            <p:txEl>
                                              <p:pRg st="3" end="3"/>
                                            </p:txEl>
                                          </p:spTgt>
                                        </p:tgtEl>
                                        <p:attrNameLst>
                                          <p:attrName>style.visibility</p:attrName>
                                        </p:attrNameLst>
                                      </p:cBhvr>
                                      <p:to>
                                        <p:strVal val="visible"/>
                                      </p:to>
                                    </p:set>
                                    <p:anim calcmode="lin" valueType="num">
                                      <p:cBhvr additive="base">
                                        <p:cTn id="8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7" grpId="0"/>
      <p:bldP spid="8" grpId="0" uiExpand="1" build="allAtOnce"/>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2315</TotalTime>
  <Words>867</Words>
  <Application>Microsoft Macintosh PowerPoint</Application>
  <PresentationFormat>On-screen Show (16:10)</PresentationFormat>
  <Paragraphs>87</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Outlook of Galatians Galatians is a book of freedom </vt:lpstr>
      <vt:lpstr>Two things that enslave</vt:lpstr>
      <vt:lpstr>Life in the Spirit</vt:lpstr>
      <vt:lpstr>Let’s assume that’s you...</vt:lpstr>
      <vt:lpstr>Let us not become boastful, challenging one another, envying one another.</vt:lpstr>
      <vt:lpstr>Producing Humility</vt:lpstr>
      <vt:lpstr>Heart issues of one living by the Spirit </vt:lpstr>
      <vt:lpstr>The heart of one living by the Spirit</vt:lpstr>
      <vt:lpstr>Having/living in freedom  …according to the World</vt:lpstr>
      <vt:lpstr>Cultivating Humility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By the Spirit</dc:title>
  <dc:creator>Bill Sanchez</dc:creator>
  <cp:lastModifiedBy>Bill Sanchez</cp:lastModifiedBy>
  <cp:revision>29</cp:revision>
  <dcterms:created xsi:type="dcterms:W3CDTF">2019-09-17T18:40:59Z</dcterms:created>
  <dcterms:modified xsi:type="dcterms:W3CDTF">2020-09-20T04:19:16Z</dcterms:modified>
</cp:coreProperties>
</file>