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67" r:id="rId4"/>
    <p:sldId id="269" r:id="rId5"/>
    <p:sldId id="259" r:id="rId6"/>
    <p:sldId id="268" r:id="rId7"/>
    <p:sldId id="273" r:id="rId8"/>
    <p:sldId id="270" r:id="rId9"/>
    <p:sldId id="274"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9D94"/>
    <a:srgbClr val="353334"/>
    <a:srgbClr val="C3B3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22"/>
    <p:restoredTop sz="93800"/>
  </p:normalViewPr>
  <p:slideViewPr>
    <p:cSldViewPr snapToGrid="0" snapToObjects="1">
      <p:cViewPr varScale="1">
        <p:scale>
          <a:sx n="101" d="100"/>
          <a:sy n="101" d="100"/>
        </p:scale>
        <p:origin x="4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F0F81-FF2F-9647-86FF-BCB3F1BE052E}" type="datetimeFigureOut">
              <a:rPr lang="en-US" smtClean="0"/>
              <a:t>10/12/20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FD699-84C2-A148-BBE3-24528949F54D}" type="slidenum">
              <a:rPr lang="en-US" smtClean="0"/>
              <a:t>‹#›</a:t>
            </a:fld>
            <a:endParaRPr lang="en-US"/>
          </a:p>
        </p:txBody>
      </p:sp>
    </p:spTree>
    <p:extLst>
      <p:ext uri="{BB962C8B-B14F-4D97-AF65-F5344CB8AC3E}">
        <p14:creationId xmlns:p14="http://schemas.microsoft.com/office/powerpoint/2010/main" val="28695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FD699-84C2-A148-BBE3-24528949F54D}" type="slidenum">
              <a:rPr lang="en-US" smtClean="0"/>
              <a:t>4</a:t>
            </a:fld>
            <a:endParaRPr lang="en-US"/>
          </a:p>
        </p:txBody>
      </p:sp>
    </p:spTree>
    <p:extLst>
      <p:ext uri="{BB962C8B-B14F-4D97-AF65-F5344CB8AC3E}">
        <p14:creationId xmlns:p14="http://schemas.microsoft.com/office/powerpoint/2010/main" val="394073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9AE3-ABD0-0C42-AF1C-D7B7035AE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4656F0-B8DE-4F41-A536-00194E9133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3D19D7-A57D-CB4A-83A4-5981C9C0C49F}"/>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5" name="Footer Placeholder 4">
            <a:extLst>
              <a:ext uri="{FF2B5EF4-FFF2-40B4-BE49-F238E27FC236}">
                <a16:creationId xmlns:a16="http://schemas.microsoft.com/office/drawing/2014/main" id="{E152429C-5D14-334F-8E49-B0DEBF18F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6F030-369F-964E-B4C7-F288854942AB}"/>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57295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9B3D-05BD-C348-87C7-5F5D14CF7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9DB179-AF51-954C-96AF-B945A2202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FE999-9DEC-0843-B216-3C6A90185D75}"/>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5" name="Footer Placeholder 4">
            <a:extLst>
              <a:ext uri="{FF2B5EF4-FFF2-40B4-BE49-F238E27FC236}">
                <a16:creationId xmlns:a16="http://schemas.microsoft.com/office/drawing/2014/main" id="{4C1C86DE-CA02-0342-B2BC-5CC5A8ABB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AA864-6606-9440-A71F-7D825EDF8943}"/>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204300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22449-2FF5-EB49-A373-F8ED324A28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1F5D6B-E201-6B40-BF2A-D6338E8B2A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CBE1C-C6C1-564B-8AB3-565D52432CDC}"/>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5" name="Footer Placeholder 4">
            <a:extLst>
              <a:ext uri="{FF2B5EF4-FFF2-40B4-BE49-F238E27FC236}">
                <a16:creationId xmlns:a16="http://schemas.microsoft.com/office/drawing/2014/main" id="{E1A9CE1B-501F-1B48-8DE7-A96CC78BF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40FE4-F4E6-4A4A-AFFB-C017B2F81FF8}"/>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160844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50F3-8DFB-1148-9DFB-C0B7601E7A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4F1F3-95E6-4D4B-8933-B42B06C12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DD44C-A57C-6E4F-90BB-BFF33EFA79DF}"/>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5" name="Footer Placeholder 4">
            <a:extLst>
              <a:ext uri="{FF2B5EF4-FFF2-40B4-BE49-F238E27FC236}">
                <a16:creationId xmlns:a16="http://schemas.microsoft.com/office/drawing/2014/main" id="{2AA4B5E7-AA7E-A741-A4B3-978BEFD70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79108-8203-8B4E-BA97-5D03D7077EB4}"/>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376802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AC27-3D05-C24F-B551-7CA62733DB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3FBFBD-26C3-7B48-9CB7-E4779B519B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BFE16D-1101-2541-96EA-FBC354F26638}"/>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5" name="Footer Placeholder 4">
            <a:extLst>
              <a:ext uri="{FF2B5EF4-FFF2-40B4-BE49-F238E27FC236}">
                <a16:creationId xmlns:a16="http://schemas.microsoft.com/office/drawing/2014/main" id="{B017478D-D6FA-104B-BCBB-F9858DEFC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2F08E-8D9F-3249-89B0-E7562DF3F879}"/>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344945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FAA1-353E-E543-B752-F57388E2CC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0810B-5CC9-C34C-B598-AC2F6CD66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D643C1-24EA-BC47-88DE-61280CDE8A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D6DE01-30F1-E944-85AA-84928581799B}"/>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6" name="Footer Placeholder 5">
            <a:extLst>
              <a:ext uri="{FF2B5EF4-FFF2-40B4-BE49-F238E27FC236}">
                <a16:creationId xmlns:a16="http://schemas.microsoft.com/office/drawing/2014/main" id="{E5DEAC84-07B0-9D41-A3AA-11F491889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9E6CB-E373-9446-9186-A2F673F278DB}"/>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206281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A8B3-5B60-7143-99C8-E4A410D5F2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A7E8A0-8402-8842-9D7E-8F470E429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12B0C5-040C-B14C-9761-5609BA0084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D38BD2-AF60-5348-BCB4-7683E58B0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BECE5-A655-EF44-B946-16A2A201E8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ED5361-4D7E-4545-BFBC-55D2F02FD624}"/>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8" name="Footer Placeholder 7">
            <a:extLst>
              <a:ext uri="{FF2B5EF4-FFF2-40B4-BE49-F238E27FC236}">
                <a16:creationId xmlns:a16="http://schemas.microsoft.com/office/drawing/2014/main" id="{443FC72E-8360-9A46-A688-D543ECD72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D11E04-DF6D-294F-97E8-6AD523A5A1C6}"/>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267197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A93C-0B4F-644E-A5C5-7D87A2502D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B25610-B82A-7D49-AF42-C5DAA8B45591}"/>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4" name="Footer Placeholder 3">
            <a:extLst>
              <a:ext uri="{FF2B5EF4-FFF2-40B4-BE49-F238E27FC236}">
                <a16:creationId xmlns:a16="http://schemas.microsoft.com/office/drawing/2014/main" id="{582388D2-A3F8-624D-A77E-D917EEA853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EE557C-03C2-0A40-8798-7F3CE4762194}"/>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135943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1E632F-ECA6-C846-9460-919705EC9FFF}"/>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3" name="Footer Placeholder 2">
            <a:extLst>
              <a:ext uri="{FF2B5EF4-FFF2-40B4-BE49-F238E27FC236}">
                <a16:creationId xmlns:a16="http://schemas.microsoft.com/office/drawing/2014/main" id="{0B578FF0-A2D5-CC48-B876-159BADF1F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D609DF-4C91-9148-A9FB-71A9682858B9}"/>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42009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6C1E-75C5-BB42-9D87-EDAAD150B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64AD6F-9EEE-A346-8BE6-8CC422589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A976AA-3C77-8043-BEEA-C96D8BC18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10405-B082-8148-B942-0420C5C12E5C}"/>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6" name="Footer Placeholder 5">
            <a:extLst>
              <a:ext uri="{FF2B5EF4-FFF2-40B4-BE49-F238E27FC236}">
                <a16:creationId xmlns:a16="http://schemas.microsoft.com/office/drawing/2014/main" id="{B6ABD69B-1A4A-E541-BF3A-46EEB1E5B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8EDB8-615D-5F43-8436-F03B39DE57C8}"/>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28483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DE47-7734-5249-BDB3-88C4DE1D4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3E64E0-2D52-1D4F-B90E-6758B8422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C984B3-0818-FB4A-BC98-BB52C97CE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61119-F301-A64F-8395-F2C33CA03AB9}"/>
              </a:ext>
            </a:extLst>
          </p:cNvPr>
          <p:cNvSpPr>
            <a:spLocks noGrp="1"/>
          </p:cNvSpPr>
          <p:nvPr>
            <p:ph type="dt" sz="half" idx="10"/>
          </p:nvPr>
        </p:nvSpPr>
        <p:spPr/>
        <p:txBody>
          <a:bodyPr/>
          <a:lstStyle/>
          <a:p>
            <a:fld id="{3BC58101-BFFA-3C44-BAD4-6F6948B8B0BA}" type="datetimeFigureOut">
              <a:rPr lang="en-US" smtClean="0"/>
              <a:t>10/12/20</a:t>
            </a:fld>
            <a:endParaRPr lang="en-US"/>
          </a:p>
        </p:txBody>
      </p:sp>
      <p:sp>
        <p:nvSpPr>
          <p:cNvPr id="6" name="Footer Placeholder 5">
            <a:extLst>
              <a:ext uri="{FF2B5EF4-FFF2-40B4-BE49-F238E27FC236}">
                <a16:creationId xmlns:a16="http://schemas.microsoft.com/office/drawing/2014/main" id="{D48CB2D5-412E-4C4E-9CB9-249A20174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56D70-0C06-F548-A86A-0A43E20F9D79}"/>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1344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B74AE-E467-DE47-AF8E-6FD36D350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3C7C20-60AE-0B4F-8193-A17219382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9E7BD-3F29-6641-BF07-EF4FF3932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58101-BFFA-3C44-BAD4-6F6948B8B0BA}" type="datetimeFigureOut">
              <a:rPr lang="en-US" smtClean="0"/>
              <a:t>10/12/20</a:t>
            </a:fld>
            <a:endParaRPr lang="en-US"/>
          </a:p>
        </p:txBody>
      </p:sp>
      <p:sp>
        <p:nvSpPr>
          <p:cNvPr id="5" name="Footer Placeholder 4">
            <a:extLst>
              <a:ext uri="{FF2B5EF4-FFF2-40B4-BE49-F238E27FC236}">
                <a16:creationId xmlns:a16="http://schemas.microsoft.com/office/drawing/2014/main" id="{D642CA11-D809-2141-8191-21365FDFF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2CDC42-B939-4947-8CF5-95FB73F13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D88B3-6103-964F-8ACC-A514533424AB}" type="slidenum">
              <a:rPr lang="en-US" smtClean="0"/>
              <a:t>‹#›</a:t>
            </a:fld>
            <a:endParaRPr lang="en-US"/>
          </a:p>
        </p:txBody>
      </p:sp>
    </p:spTree>
    <p:extLst>
      <p:ext uri="{BB962C8B-B14F-4D97-AF65-F5344CB8AC3E}">
        <p14:creationId xmlns:p14="http://schemas.microsoft.com/office/powerpoint/2010/main" val="45347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721B-07FB-8742-A9A6-3CE770A7E3B0}"/>
              </a:ext>
            </a:extLst>
          </p:cNvPr>
          <p:cNvSpPr>
            <a:spLocks noGrp="1"/>
          </p:cNvSpPr>
          <p:nvPr>
            <p:ph type="ctrTitle"/>
          </p:nvPr>
        </p:nvSpPr>
        <p:spPr>
          <a:xfrm>
            <a:off x="1625455" y="5131016"/>
            <a:ext cx="8941089" cy="1559719"/>
          </a:xfrm>
          <a:solidFill>
            <a:srgbClr val="C3B3A9">
              <a:alpha val="68000"/>
            </a:srgbClr>
          </a:solidFill>
        </p:spPr>
        <p:txBody>
          <a:bodyPr>
            <a:noAutofit/>
          </a:bodyPr>
          <a:lstStyle/>
          <a:p>
            <a:r>
              <a:rPr lang="en-US" sz="5400" b="1" dirty="0"/>
              <a:t>Sentenced to the Wilderness</a:t>
            </a:r>
            <a:br>
              <a:rPr lang="en-US" b="1" dirty="0"/>
            </a:br>
            <a:r>
              <a:rPr lang="en-US" sz="4000" b="1" dirty="0"/>
              <a:t>Numbers 13-14</a:t>
            </a:r>
            <a:endParaRPr lang="en-US" b="1" dirty="0"/>
          </a:p>
        </p:txBody>
      </p:sp>
    </p:spTree>
    <p:extLst>
      <p:ext uri="{BB962C8B-B14F-4D97-AF65-F5344CB8AC3E}">
        <p14:creationId xmlns:p14="http://schemas.microsoft.com/office/powerpoint/2010/main" val="123006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1080679"/>
          </a:xfrm>
        </p:spPr>
        <p:txBody>
          <a:bodyPr>
            <a:normAutofit fontScale="90000"/>
          </a:bodyPr>
          <a:lstStyle/>
          <a:p>
            <a:pPr algn="ctr"/>
            <a:r>
              <a:rPr lang="en-US" sz="4000" b="1" dirty="0"/>
              <a:t>The Consequence of Cowardice (Ch. 14)</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199213"/>
            <a:ext cx="11954934" cy="5658787"/>
          </a:xfrm>
        </p:spPr>
        <p:txBody>
          <a:bodyPr>
            <a:normAutofit fontScale="85000" lnSpcReduction="20000"/>
          </a:bodyPr>
          <a:lstStyle/>
          <a:p>
            <a:r>
              <a:rPr lang="en-US" sz="3200" b="1" dirty="0"/>
              <a:t>Sentenced to Wilderness (vs. 21-38)</a:t>
            </a:r>
          </a:p>
          <a:p>
            <a:pPr lvl="1"/>
            <a:r>
              <a:rPr lang="en-US" sz="2800" b="1" dirty="0"/>
              <a:t>God’s Promise of Judgment</a:t>
            </a:r>
          </a:p>
          <a:p>
            <a:pPr lvl="2"/>
            <a:r>
              <a:rPr lang="en-US" sz="2400" b="1" dirty="0"/>
              <a:t>Those Who Despised God Will Not See the Land (vs. 21-23)</a:t>
            </a:r>
          </a:p>
          <a:p>
            <a:pPr lvl="2"/>
            <a:r>
              <a:rPr lang="en-US" sz="2400" b="1" dirty="0"/>
              <a:t>Bodies Will Fall in the Wilderness (vs. 26-29, 32)</a:t>
            </a:r>
          </a:p>
          <a:p>
            <a:pPr lvl="2"/>
            <a:r>
              <a:rPr lang="en-US" sz="2400" b="1" dirty="0"/>
              <a:t>40 Years to Match 40 Days of Spying (vs. 34)</a:t>
            </a:r>
          </a:p>
          <a:p>
            <a:pPr lvl="2"/>
            <a:r>
              <a:rPr lang="en-US" sz="2400" b="1" dirty="0"/>
              <a:t>Assurance of Judgment: Faithless Spies Die From Plague (vs. 36)</a:t>
            </a:r>
          </a:p>
          <a:p>
            <a:pPr lvl="1"/>
            <a:r>
              <a:rPr lang="en-US" sz="2800" b="1" dirty="0"/>
              <a:t>Exceptions</a:t>
            </a:r>
          </a:p>
          <a:p>
            <a:pPr lvl="2"/>
            <a:r>
              <a:rPr lang="en-US" sz="2400" b="1" dirty="0"/>
              <a:t>Joshua &amp; Caleb Will Enter (vs. 24, 30, 38)</a:t>
            </a:r>
          </a:p>
          <a:p>
            <a:pPr lvl="2"/>
            <a:r>
              <a:rPr lang="en-US" sz="2400" b="1" dirty="0"/>
              <a:t>The Little Ones (vs. 31, 33)</a:t>
            </a:r>
          </a:p>
          <a:p>
            <a:pPr lvl="2"/>
            <a:r>
              <a:rPr lang="en-US" sz="2400" b="1" dirty="0"/>
              <a:t>Moses, Aaron, &amp; Miriam Are Not Listed as Exceptions (Fates Are Revealed in Numbers 20)</a:t>
            </a:r>
          </a:p>
          <a:p>
            <a:r>
              <a:rPr lang="en-US" sz="3200" b="1" dirty="0"/>
              <a:t>Presumptive Conquest (vs. 39-45)</a:t>
            </a:r>
          </a:p>
          <a:p>
            <a:pPr lvl="1"/>
            <a:r>
              <a:rPr lang="en-US" sz="2800" b="1" dirty="0"/>
              <a:t>The People Mourned When They Heard God’s Oath (vs. 39)</a:t>
            </a:r>
          </a:p>
          <a:p>
            <a:pPr lvl="2"/>
            <a:r>
              <a:rPr lang="en-US" sz="2400" b="1" dirty="0"/>
              <a:t>Mourning Consequences of Sin (Self-Centered Sorrow)</a:t>
            </a:r>
          </a:p>
          <a:p>
            <a:pPr lvl="2"/>
            <a:r>
              <a:rPr lang="en-US" sz="2400" b="1" dirty="0"/>
              <a:t>Deep Sorrow Doesn’t Always Lead to Obedience</a:t>
            </a:r>
          </a:p>
          <a:p>
            <a:pPr lvl="1"/>
            <a:r>
              <a:rPr lang="en-US" sz="2800" b="1" dirty="0"/>
              <a:t>They Seek to Conquer the Land (vs. 40-45)</a:t>
            </a:r>
          </a:p>
          <a:p>
            <a:pPr lvl="2"/>
            <a:r>
              <a:rPr lang="en-US" sz="2400" b="1" dirty="0"/>
              <a:t>Despite Moses Warning (vs. 41-43)</a:t>
            </a:r>
          </a:p>
          <a:p>
            <a:pPr lvl="2"/>
            <a:r>
              <a:rPr lang="en-US" sz="2400" b="1" dirty="0"/>
              <a:t>They Go to Attack Without the Ark (Trying to Win on Their Own)</a:t>
            </a:r>
            <a:endParaRPr lang="en-US" sz="2200" b="1" dirty="0"/>
          </a:p>
          <a:p>
            <a:pPr lvl="2"/>
            <a:r>
              <a:rPr lang="en-US" sz="2400" b="1" dirty="0"/>
              <a:t>They Are Soundly Defeated (How We Handle Our Sin Is Life or Death)</a:t>
            </a:r>
          </a:p>
          <a:p>
            <a:pPr lvl="1"/>
            <a:endParaRPr lang="en-US" sz="2800" b="1" dirty="0"/>
          </a:p>
          <a:p>
            <a:endParaRPr lang="en-US" sz="24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53561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E94FF-64D7-A84A-AD6F-A243847601F6}"/>
              </a:ext>
            </a:extLst>
          </p:cNvPr>
          <p:cNvPicPr>
            <a:picLocks noChangeAspect="1"/>
          </p:cNvPicPr>
          <p:nvPr/>
        </p:nvPicPr>
        <p:blipFill>
          <a:blip r:embed="rId2"/>
          <a:stretch>
            <a:fillRect/>
          </a:stretch>
        </p:blipFill>
        <p:spPr>
          <a:xfrm>
            <a:off x="728472" y="76438"/>
            <a:ext cx="10735056" cy="6705123"/>
          </a:xfrm>
          <a:prstGeom prst="rect">
            <a:avLst/>
          </a:prstGeom>
        </p:spPr>
      </p:pic>
    </p:spTree>
    <p:extLst>
      <p:ext uri="{BB962C8B-B14F-4D97-AF65-F5344CB8AC3E}">
        <p14:creationId xmlns:p14="http://schemas.microsoft.com/office/powerpoint/2010/main" val="72126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5B07811-5B30-B240-AF36-D7096351B1C7}"/>
              </a:ext>
            </a:extLst>
          </p:cNvPr>
          <p:cNvPicPr>
            <a:picLocks noChangeAspect="1"/>
          </p:cNvPicPr>
          <p:nvPr/>
        </p:nvPicPr>
        <p:blipFill>
          <a:blip r:embed="rId2"/>
          <a:stretch>
            <a:fillRect/>
          </a:stretch>
        </p:blipFill>
        <p:spPr>
          <a:xfrm>
            <a:off x="207563" y="338328"/>
            <a:ext cx="11776874" cy="6181344"/>
          </a:xfrm>
          <a:prstGeom prst="rect">
            <a:avLst/>
          </a:prstGeom>
        </p:spPr>
      </p:pic>
    </p:spTree>
    <p:extLst>
      <p:ext uri="{BB962C8B-B14F-4D97-AF65-F5344CB8AC3E}">
        <p14:creationId xmlns:p14="http://schemas.microsoft.com/office/powerpoint/2010/main" val="324852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039D076-0434-9145-861D-4CA8B28422DE}"/>
              </a:ext>
            </a:extLst>
          </p:cNvPr>
          <p:cNvGraphicFramePr>
            <a:graphicFrameLocks noGrp="1"/>
          </p:cNvGraphicFramePr>
          <p:nvPr>
            <p:extLst>
              <p:ext uri="{D42A27DB-BD31-4B8C-83A1-F6EECF244321}">
                <p14:modId xmlns:p14="http://schemas.microsoft.com/office/powerpoint/2010/main" val="1849158502"/>
              </p:ext>
            </p:extLst>
          </p:nvPr>
        </p:nvGraphicFramePr>
        <p:xfrm>
          <a:off x="114925" y="164515"/>
          <a:ext cx="11962150" cy="6528969"/>
        </p:xfrm>
        <a:graphic>
          <a:graphicData uri="http://schemas.openxmlformats.org/drawingml/2006/table">
            <a:tbl>
              <a:tblPr firstRow="1" bandRow="1">
                <a:tableStyleId>{5C22544A-7EE6-4342-B048-85BDC9FD1C3A}</a:tableStyleId>
              </a:tblPr>
              <a:tblGrid>
                <a:gridCol w="983165">
                  <a:extLst>
                    <a:ext uri="{9D8B030D-6E8A-4147-A177-3AD203B41FA5}">
                      <a16:colId xmlns:a16="http://schemas.microsoft.com/office/drawing/2014/main" val="278050853"/>
                    </a:ext>
                  </a:extLst>
                </a:gridCol>
                <a:gridCol w="2670628">
                  <a:extLst>
                    <a:ext uri="{9D8B030D-6E8A-4147-A177-3AD203B41FA5}">
                      <a16:colId xmlns:a16="http://schemas.microsoft.com/office/drawing/2014/main" val="1280373776"/>
                    </a:ext>
                  </a:extLst>
                </a:gridCol>
                <a:gridCol w="2960915">
                  <a:extLst>
                    <a:ext uri="{9D8B030D-6E8A-4147-A177-3AD203B41FA5}">
                      <a16:colId xmlns:a16="http://schemas.microsoft.com/office/drawing/2014/main" val="961311293"/>
                    </a:ext>
                  </a:extLst>
                </a:gridCol>
                <a:gridCol w="2955012">
                  <a:extLst>
                    <a:ext uri="{9D8B030D-6E8A-4147-A177-3AD203B41FA5}">
                      <a16:colId xmlns:a16="http://schemas.microsoft.com/office/drawing/2014/main" val="986204421"/>
                    </a:ext>
                  </a:extLst>
                </a:gridCol>
                <a:gridCol w="2392430">
                  <a:extLst>
                    <a:ext uri="{9D8B030D-6E8A-4147-A177-3AD203B41FA5}">
                      <a16:colId xmlns:a16="http://schemas.microsoft.com/office/drawing/2014/main" val="663983911"/>
                    </a:ext>
                  </a:extLst>
                </a:gridCol>
              </a:tblGrid>
              <a:tr h="0">
                <a:tc>
                  <a:txBody>
                    <a:bodyPr/>
                    <a:lstStyle/>
                    <a:p>
                      <a:pPr algn="ctr"/>
                      <a:endParaRPr lang="en-US" sz="2100" dirty="0"/>
                    </a:p>
                  </a:txBody>
                  <a:tcPr/>
                </a:tc>
                <a:tc>
                  <a:txBody>
                    <a:bodyPr/>
                    <a:lstStyle/>
                    <a:p>
                      <a:pPr algn="ctr"/>
                      <a:r>
                        <a:rPr lang="en-US" sz="2100" dirty="0"/>
                        <a:t>Passage</a:t>
                      </a:r>
                    </a:p>
                  </a:txBody>
                  <a:tcPr/>
                </a:tc>
                <a:tc>
                  <a:txBody>
                    <a:bodyPr/>
                    <a:lstStyle/>
                    <a:p>
                      <a:pPr algn="ctr"/>
                      <a:r>
                        <a:rPr lang="en-US" sz="2100" dirty="0"/>
                        <a:t>Nature of Complaint</a:t>
                      </a:r>
                    </a:p>
                  </a:txBody>
                  <a:tcPr/>
                </a:tc>
                <a:tc>
                  <a:txBody>
                    <a:bodyPr/>
                    <a:lstStyle/>
                    <a:p>
                      <a:pPr algn="ctr"/>
                      <a:r>
                        <a:rPr lang="en-US" sz="2100" dirty="0"/>
                        <a:t>God’s Response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t>Moses’ Response</a:t>
                      </a:r>
                    </a:p>
                    <a:p>
                      <a:pPr algn="ctr"/>
                      <a:endParaRPr lang="en-US" sz="2100" dirty="0"/>
                    </a:p>
                  </a:txBody>
                  <a:tcPr/>
                </a:tc>
                <a:extLst>
                  <a:ext uri="{0D108BD9-81ED-4DB2-BD59-A6C34878D82A}">
                    <a16:rowId xmlns:a16="http://schemas.microsoft.com/office/drawing/2014/main" val="1593122050"/>
                  </a:ext>
                </a:extLst>
              </a:tr>
              <a:tr h="828207">
                <a:tc>
                  <a:txBody>
                    <a:bodyPr/>
                    <a:lstStyle/>
                    <a:p>
                      <a:pPr algn="l"/>
                      <a:r>
                        <a:rPr lang="en-US" sz="2800" b="1" dirty="0">
                          <a:solidFill>
                            <a:srgbClr val="FF0000"/>
                          </a:solidFill>
                        </a:rPr>
                        <a:t>A</a:t>
                      </a:r>
                    </a:p>
                  </a:txBody>
                  <a:tcPr/>
                </a:tc>
                <a:tc>
                  <a:txBody>
                    <a:bodyPr/>
                    <a:lstStyle/>
                    <a:p>
                      <a:pPr algn="l"/>
                      <a:r>
                        <a:rPr lang="en-US" sz="2300" b="1" dirty="0">
                          <a:solidFill>
                            <a:srgbClr val="FF0000"/>
                          </a:solidFill>
                        </a:rPr>
                        <a:t>Numbers 11:1-3</a:t>
                      </a:r>
                    </a:p>
                  </a:txBody>
                  <a:tcPr/>
                </a:tc>
                <a:tc>
                  <a:txBody>
                    <a:bodyPr/>
                    <a:lstStyle/>
                    <a:p>
                      <a:pPr algn="l"/>
                      <a:r>
                        <a:rPr lang="en-US" sz="2400" b="1" dirty="0">
                          <a:solidFill>
                            <a:srgbClr val="FF0000"/>
                          </a:solidFill>
                        </a:rPr>
                        <a:t>Misfortunes</a:t>
                      </a:r>
                    </a:p>
                  </a:txBody>
                  <a:tcPr/>
                </a:tc>
                <a:tc>
                  <a:txBody>
                    <a:bodyPr/>
                    <a:lstStyle/>
                    <a:p>
                      <a:pPr algn="l"/>
                      <a:r>
                        <a:rPr lang="en-US" sz="2400" b="1" dirty="0">
                          <a:solidFill>
                            <a:srgbClr val="FF0000"/>
                          </a:solidFill>
                        </a:rPr>
                        <a:t>Sends Fire</a:t>
                      </a:r>
                    </a:p>
                  </a:txBody>
                  <a:tcPr/>
                </a:tc>
                <a:tc>
                  <a:txBody>
                    <a:bodyPr/>
                    <a:lstStyle/>
                    <a:p>
                      <a:pPr algn="l"/>
                      <a:r>
                        <a:rPr lang="en-US" sz="2400" b="1" dirty="0">
                          <a:solidFill>
                            <a:srgbClr val="FF0000"/>
                          </a:solidFill>
                        </a:rPr>
                        <a:t>Intercedes </a:t>
                      </a:r>
                    </a:p>
                    <a:p>
                      <a:pPr algn="l"/>
                      <a:r>
                        <a:rPr lang="en-US" sz="2400" b="1" dirty="0">
                          <a:solidFill>
                            <a:srgbClr val="FF0000"/>
                          </a:solidFill>
                        </a:rPr>
                        <a:t>(11:2)</a:t>
                      </a:r>
                    </a:p>
                  </a:txBody>
                  <a:tcPr/>
                </a:tc>
                <a:extLst>
                  <a:ext uri="{0D108BD9-81ED-4DB2-BD59-A6C34878D82A}">
                    <a16:rowId xmlns:a16="http://schemas.microsoft.com/office/drawing/2014/main" val="4241420319"/>
                  </a:ext>
                </a:extLst>
              </a:tr>
              <a:tr h="828207">
                <a:tc>
                  <a:txBody>
                    <a:bodyPr/>
                    <a:lstStyle/>
                    <a:p>
                      <a:pPr algn="l"/>
                      <a:r>
                        <a:rPr lang="en-US" sz="2800" b="1" dirty="0">
                          <a:solidFill>
                            <a:srgbClr val="7030A0"/>
                          </a:solidFill>
                        </a:rPr>
                        <a:t>  B</a:t>
                      </a:r>
                    </a:p>
                  </a:txBody>
                  <a:tcPr/>
                </a:tc>
                <a:tc>
                  <a:txBody>
                    <a:bodyPr/>
                    <a:lstStyle/>
                    <a:p>
                      <a:pPr algn="l"/>
                      <a:r>
                        <a:rPr lang="en-US" sz="2300" b="1" dirty="0">
                          <a:solidFill>
                            <a:srgbClr val="7030A0"/>
                          </a:solidFill>
                        </a:rPr>
                        <a:t>Numbers 11:4-35</a:t>
                      </a:r>
                    </a:p>
                  </a:txBody>
                  <a:tcPr/>
                </a:tc>
                <a:tc>
                  <a:txBody>
                    <a:bodyPr/>
                    <a:lstStyle/>
                    <a:p>
                      <a:pPr algn="l"/>
                      <a:r>
                        <a:rPr lang="en-US" sz="2400" b="1" dirty="0">
                          <a:solidFill>
                            <a:srgbClr val="7030A0"/>
                          </a:solidFill>
                        </a:rPr>
                        <a:t>Food</a:t>
                      </a:r>
                    </a:p>
                  </a:txBody>
                  <a:tcPr/>
                </a:tc>
                <a:tc>
                  <a:txBody>
                    <a:bodyPr/>
                    <a:lstStyle/>
                    <a:p>
                      <a:pPr algn="l"/>
                      <a:r>
                        <a:rPr lang="en-US" sz="2400" b="1" dirty="0">
                          <a:solidFill>
                            <a:srgbClr val="7030A0"/>
                          </a:solidFill>
                        </a:rPr>
                        <a:t>Overabundance of Quail / Great Plague</a:t>
                      </a:r>
                    </a:p>
                  </a:txBody>
                  <a:tcPr/>
                </a:tc>
                <a:tc>
                  <a:txBody>
                    <a:bodyPr/>
                    <a:lstStyle/>
                    <a:p>
                      <a:pPr algn="l"/>
                      <a:r>
                        <a:rPr lang="en-US" sz="2400" b="1" dirty="0">
                          <a:solidFill>
                            <a:srgbClr val="7030A0"/>
                          </a:solidFill>
                        </a:rPr>
                        <a:t>Complains to God (11:10-15)</a:t>
                      </a:r>
                    </a:p>
                  </a:txBody>
                  <a:tcPr/>
                </a:tc>
                <a:extLst>
                  <a:ext uri="{0D108BD9-81ED-4DB2-BD59-A6C34878D82A}">
                    <a16:rowId xmlns:a16="http://schemas.microsoft.com/office/drawing/2014/main" val="2020957845"/>
                  </a:ext>
                </a:extLst>
              </a:tr>
              <a:tr h="828207">
                <a:tc>
                  <a:txBody>
                    <a:bodyPr/>
                    <a:lstStyle/>
                    <a:p>
                      <a:pPr algn="l"/>
                      <a:r>
                        <a:rPr lang="en-US" sz="2800" b="1" dirty="0">
                          <a:solidFill>
                            <a:srgbClr val="00B050"/>
                          </a:solidFill>
                        </a:rPr>
                        <a:t>    C</a:t>
                      </a:r>
                    </a:p>
                  </a:txBody>
                  <a:tcPr/>
                </a:tc>
                <a:tc>
                  <a:txBody>
                    <a:bodyPr/>
                    <a:lstStyle/>
                    <a:p>
                      <a:pPr algn="l"/>
                      <a:r>
                        <a:rPr lang="en-US" sz="2300" b="1" dirty="0">
                          <a:solidFill>
                            <a:srgbClr val="00B050"/>
                          </a:solidFill>
                        </a:rPr>
                        <a:t>Numbers 12:1-16</a:t>
                      </a:r>
                    </a:p>
                  </a:txBody>
                  <a:tcPr/>
                </a:tc>
                <a:tc>
                  <a:txBody>
                    <a:bodyPr/>
                    <a:lstStyle/>
                    <a:p>
                      <a:pPr algn="l"/>
                      <a:r>
                        <a:rPr lang="en-US" sz="2400" b="1" dirty="0">
                          <a:solidFill>
                            <a:srgbClr val="00B050"/>
                          </a:solidFill>
                        </a:rPr>
                        <a:t>Leadership of Moses</a:t>
                      </a:r>
                    </a:p>
                  </a:txBody>
                  <a:tcPr/>
                </a:tc>
                <a:tc>
                  <a:txBody>
                    <a:bodyPr/>
                    <a:lstStyle/>
                    <a:p>
                      <a:pPr algn="l"/>
                      <a:r>
                        <a:rPr lang="en-US" sz="2400" b="1" dirty="0">
                          <a:solidFill>
                            <a:srgbClr val="00B050"/>
                          </a:solidFill>
                        </a:rPr>
                        <a:t>Leprosy on Miriam</a:t>
                      </a:r>
                    </a:p>
                  </a:txBody>
                  <a:tcPr/>
                </a:tc>
                <a:tc>
                  <a:txBody>
                    <a:bodyPr/>
                    <a:lstStyle/>
                    <a:p>
                      <a:pPr algn="l"/>
                      <a:r>
                        <a:rPr lang="en-US" sz="2400" b="1" dirty="0">
                          <a:solidFill>
                            <a:srgbClr val="00B050"/>
                          </a:solidFill>
                        </a:rPr>
                        <a:t>Intercedes (12:13)</a:t>
                      </a:r>
                    </a:p>
                  </a:txBody>
                  <a:tcPr/>
                </a:tc>
                <a:extLst>
                  <a:ext uri="{0D108BD9-81ED-4DB2-BD59-A6C34878D82A}">
                    <a16:rowId xmlns:a16="http://schemas.microsoft.com/office/drawing/2014/main" val="2888938626"/>
                  </a:ext>
                </a:extLst>
              </a:tr>
              <a:tr h="828207">
                <a:tc>
                  <a:txBody>
                    <a:bodyPr/>
                    <a:lstStyle/>
                    <a:p>
                      <a:pPr algn="l"/>
                      <a:r>
                        <a:rPr lang="en-US" sz="2800" b="1" dirty="0"/>
                        <a:t>      D</a:t>
                      </a:r>
                    </a:p>
                  </a:txBody>
                  <a:tcPr/>
                </a:tc>
                <a:tc>
                  <a:txBody>
                    <a:bodyPr/>
                    <a:lstStyle/>
                    <a:p>
                      <a:pPr algn="l"/>
                      <a:r>
                        <a:rPr lang="en-US" sz="2300" b="1" dirty="0"/>
                        <a:t>Numbers 13:1-14:45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Promised Land Too Intimidating</a:t>
                      </a:r>
                    </a:p>
                  </a:txBody>
                  <a:tcPr/>
                </a:tc>
                <a:tc>
                  <a:txBody>
                    <a:bodyPr/>
                    <a:lstStyle/>
                    <a:p>
                      <a:pPr algn="l"/>
                      <a:r>
                        <a:rPr lang="en-US" sz="2400" b="1" dirty="0"/>
                        <a:t>Sentenced to 40 Years of Wandering</a:t>
                      </a:r>
                    </a:p>
                  </a:txBody>
                  <a:tcPr/>
                </a:tc>
                <a:tc>
                  <a:txBody>
                    <a:bodyPr/>
                    <a:lstStyle/>
                    <a:p>
                      <a:pPr algn="l"/>
                      <a:r>
                        <a:rPr lang="en-US" sz="2400" b="1" dirty="0"/>
                        <a:t>Intercedes (14:11-20)</a:t>
                      </a:r>
                    </a:p>
                  </a:txBody>
                  <a:tcPr/>
                </a:tc>
                <a:extLst>
                  <a:ext uri="{0D108BD9-81ED-4DB2-BD59-A6C34878D82A}">
                    <a16:rowId xmlns:a16="http://schemas.microsoft.com/office/drawing/2014/main" val="4149843519"/>
                  </a:ext>
                </a:extLst>
              </a:tr>
              <a:tr h="828207">
                <a:tc>
                  <a:txBody>
                    <a:bodyPr/>
                    <a:lstStyle/>
                    <a:p>
                      <a:pPr algn="l"/>
                      <a:r>
                        <a:rPr lang="en-US" sz="2800" b="1" dirty="0">
                          <a:solidFill>
                            <a:srgbClr val="00B050"/>
                          </a:solidFill>
                        </a:rPr>
                        <a:t>    C</a:t>
                      </a:r>
                    </a:p>
                  </a:txBody>
                  <a:tcPr/>
                </a:tc>
                <a:tc>
                  <a:txBody>
                    <a:bodyPr/>
                    <a:lstStyle/>
                    <a:p>
                      <a:pPr algn="l"/>
                      <a:r>
                        <a:rPr lang="en-US" sz="2300" b="1" dirty="0">
                          <a:solidFill>
                            <a:srgbClr val="00B050"/>
                          </a:solidFill>
                        </a:rPr>
                        <a:t>Numbers 16:1-17:12</a:t>
                      </a:r>
                    </a:p>
                  </a:txBody>
                  <a:tcPr/>
                </a:tc>
                <a:tc>
                  <a:txBody>
                    <a:bodyPr/>
                    <a:lstStyle/>
                    <a:p>
                      <a:pPr algn="l"/>
                      <a:r>
                        <a:rPr lang="en-US" sz="2400" b="1" dirty="0">
                          <a:solidFill>
                            <a:srgbClr val="00B050"/>
                          </a:solidFill>
                        </a:rPr>
                        <a:t>Leadership of Moses &amp; Aaron</a:t>
                      </a:r>
                    </a:p>
                  </a:txBody>
                  <a:tcPr/>
                </a:tc>
                <a:tc>
                  <a:txBody>
                    <a:bodyPr/>
                    <a:lstStyle/>
                    <a:p>
                      <a:pPr algn="l"/>
                      <a:r>
                        <a:rPr lang="en-US" sz="2400" b="1" dirty="0">
                          <a:solidFill>
                            <a:srgbClr val="00B050"/>
                          </a:solidFill>
                        </a:rPr>
                        <a:t>Sends Earthquake &amp; Plague</a:t>
                      </a:r>
                    </a:p>
                  </a:txBody>
                  <a:tcPr/>
                </a:tc>
                <a:tc>
                  <a:txBody>
                    <a:bodyPr/>
                    <a:lstStyle/>
                    <a:p>
                      <a:pPr algn="l"/>
                      <a:r>
                        <a:rPr lang="en-US" sz="2400" b="1" dirty="0">
                          <a:solidFill>
                            <a:srgbClr val="00B050"/>
                          </a:solidFill>
                        </a:rPr>
                        <a:t>Intercedes With Aaron (16:43-50)</a:t>
                      </a:r>
                    </a:p>
                  </a:txBody>
                  <a:tcPr/>
                </a:tc>
                <a:extLst>
                  <a:ext uri="{0D108BD9-81ED-4DB2-BD59-A6C34878D82A}">
                    <a16:rowId xmlns:a16="http://schemas.microsoft.com/office/drawing/2014/main" val="87649664"/>
                  </a:ext>
                </a:extLst>
              </a:tr>
              <a:tr h="828207">
                <a:tc>
                  <a:txBody>
                    <a:bodyPr/>
                    <a:lstStyle/>
                    <a:p>
                      <a:pPr algn="l"/>
                      <a:r>
                        <a:rPr lang="en-US" sz="2800" b="1" dirty="0">
                          <a:solidFill>
                            <a:srgbClr val="7030A0"/>
                          </a:solidFill>
                        </a:rPr>
                        <a:t>  B</a:t>
                      </a:r>
                    </a:p>
                  </a:txBody>
                  <a:tcPr/>
                </a:tc>
                <a:tc>
                  <a:txBody>
                    <a:bodyPr/>
                    <a:lstStyle/>
                    <a:p>
                      <a:pPr algn="l"/>
                      <a:r>
                        <a:rPr lang="en-US" sz="2300" b="1" dirty="0">
                          <a:solidFill>
                            <a:srgbClr val="7030A0"/>
                          </a:solidFill>
                        </a:rPr>
                        <a:t>Numbers 20:2-13</a:t>
                      </a:r>
                    </a:p>
                  </a:txBody>
                  <a:tcPr/>
                </a:tc>
                <a:tc>
                  <a:txBody>
                    <a:bodyPr/>
                    <a:lstStyle/>
                    <a:p>
                      <a:pPr algn="l"/>
                      <a:r>
                        <a:rPr lang="en-US" sz="2400" b="1" dirty="0">
                          <a:solidFill>
                            <a:srgbClr val="7030A0"/>
                          </a:solidFill>
                        </a:rPr>
                        <a:t>Water</a:t>
                      </a:r>
                    </a:p>
                  </a:txBody>
                  <a:tcPr/>
                </a:tc>
                <a:tc>
                  <a:txBody>
                    <a:bodyPr/>
                    <a:lstStyle/>
                    <a:p>
                      <a:pPr algn="l"/>
                      <a:r>
                        <a:rPr lang="en-US" sz="2400" b="1" dirty="0">
                          <a:solidFill>
                            <a:srgbClr val="7030A0"/>
                          </a:solidFill>
                        </a:rPr>
                        <a:t>Gives Water</a:t>
                      </a:r>
                    </a:p>
                  </a:txBody>
                  <a:tcPr/>
                </a:tc>
                <a:tc>
                  <a:txBody>
                    <a:bodyPr/>
                    <a:lstStyle/>
                    <a:p>
                      <a:pPr algn="l"/>
                      <a:r>
                        <a:rPr lang="en-US" sz="2400" b="1" dirty="0">
                          <a:solidFill>
                            <a:srgbClr val="7030A0"/>
                          </a:solidFill>
                        </a:rPr>
                        <a:t>Lacks Faith (20:10-13)</a:t>
                      </a:r>
                    </a:p>
                  </a:txBody>
                  <a:tcPr/>
                </a:tc>
                <a:extLst>
                  <a:ext uri="{0D108BD9-81ED-4DB2-BD59-A6C34878D82A}">
                    <a16:rowId xmlns:a16="http://schemas.microsoft.com/office/drawing/2014/main" val="2935962157"/>
                  </a:ext>
                </a:extLst>
              </a:tr>
              <a:tr h="828207">
                <a:tc>
                  <a:txBody>
                    <a:bodyPr/>
                    <a:lstStyle/>
                    <a:p>
                      <a:pPr algn="l"/>
                      <a:r>
                        <a:rPr lang="en-US" sz="2800" b="1" dirty="0">
                          <a:solidFill>
                            <a:srgbClr val="FF0000"/>
                          </a:solidFill>
                        </a:rPr>
                        <a:t>A</a:t>
                      </a:r>
                    </a:p>
                  </a:txBody>
                  <a:tcPr/>
                </a:tc>
                <a:tc>
                  <a:txBody>
                    <a:bodyPr/>
                    <a:lstStyle/>
                    <a:p>
                      <a:pPr algn="l"/>
                      <a:r>
                        <a:rPr lang="en-US" sz="2300" b="1" dirty="0">
                          <a:solidFill>
                            <a:srgbClr val="FF0000"/>
                          </a:solidFill>
                        </a:rPr>
                        <a:t>Numbers 21:4-9</a:t>
                      </a:r>
                    </a:p>
                  </a:txBody>
                  <a:tcPr/>
                </a:tc>
                <a:tc>
                  <a:txBody>
                    <a:bodyPr/>
                    <a:lstStyle/>
                    <a:p>
                      <a:pPr algn="l"/>
                      <a:r>
                        <a:rPr lang="en-US" sz="2400" b="1" dirty="0">
                          <a:solidFill>
                            <a:srgbClr val="FF0000"/>
                          </a:solidFill>
                        </a:rPr>
                        <a:t>Various Misfortunes</a:t>
                      </a:r>
                    </a:p>
                  </a:txBody>
                  <a:tcPr/>
                </a:tc>
                <a:tc>
                  <a:txBody>
                    <a:bodyPr/>
                    <a:lstStyle/>
                    <a:p>
                      <a:pPr algn="l"/>
                      <a:r>
                        <a:rPr lang="en-US" sz="2400" b="1" dirty="0">
                          <a:solidFill>
                            <a:srgbClr val="FF0000"/>
                          </a:solidFill>
                        </a:rPr>
                        <a:t>Sends Fiery Serpents</a:t>
                      </a:r>
                    </a:p>
                  </a:txBody>
                  <a:tcPr/>
                </a:tc>
                <a:tc>
                  <a:txBody>
                    <a:bodyPr/>
                    <a:lstStyle/>
                    <a:p>
                      <a:pPr algn="l"/>
                      <a:r>
                        <a:rPr lang="en-US" sz="2400" b="1" dirty="0">
                          <a:solidFill>
                            <a:srgbClr val="FF0000"/>
                          </a:solidFill>
                        </a:rPr>
                        <a:t>Intercedes </a:t>
                      </a:r>
                    </a:p>
                    <a:p>
                      <a:pPr algn="l"/>
                      <a:r>
                        <a:rPr lang="en-US" sz="2400" b="1" dirty="0">
                          <a:solidFill>
                            <a:srgbClr val="FF0000"/>
                          </a:solidFill>
                        </a:rPr>
                        <a:t>(21:7-9)</a:t>
                      </a:r>
                    </a:p>
                  </a:txBody>
                  <a:tcPr/>
                </a:tc>
                <a:extLst>
                  <a:ext uri="{0D108BD9-81ED-4DB2-BD59-A6C34878D82A}">
                    <a16:rowId xmlns:a16="http://schemas.microsoft.com/office/drawing/2014/main" val="3402734092"/>
                  </a:ext>
                </a:extLst>
              </a:tr>
            </a:tbl>
          </a:graphicData>
        </a:graphic>
      </p:graphicFrame>
    </p:spTree>
    <p:extLst>
      <p:ext uri="{BB962C8B-B14F-4D97-AF65-F5344CB8AC3E}">
        <p14:creationId xmlns:p14="http://schemas.microsoft.com/office/powerpoint/2010/main" val="393565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29634"/>
            <a:ext cx="7890934" cy="1228186"/>
          </a:xfrm>
        </p:spPr>
        <p:txBody>
          <a:bodyPr/>
          <a:lstStyle/>
          <a:p>
            <a:pPr algn="ctr"/>
            <a:r>
              <a:rPr lang="en-US" b="1" dirty="0"/>
              <a:t>Sentenced to the Wilderness</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346720"/>
            <a:ext cx="11954934" cy="5511280"/>
          </a:xfrm>
        </p:spPr>
        <p:txBody>
          <a:bodyPr>
            <a:normAutofit fontScale="92500" lnSpcReduction="20000"/>
          </a:bodyPr>
          <a:lstStyle/>
          <a:p>
            <a:r>
              <a:rPr lang="en-US" sz="4400" b="1" dirty="0"/>
              <a:t>Introductory Thoughts</a:t>
            </a:r>
          </a:p>
          <a:p>
            <a:pPr lvl="1"/>
            <a:r>
              <a:rPr lang="en-US" sz="4000" b="1" dirty="0"/>
              <a:t>Numbers 13-14 Should Be The Conquest</a:t>
            </a:r>
          </a:p>
          <a:p>
            <a:pPr lvl="2"/>
            <a:r>
              <a:rPr lang="en-US" sz="3600" b="1" dirty="0"/>
              <a:t>Despair &amp; Cowardice Prevent Victory</a:t>
            </a:r>
          </a:p>
          <a:p>
            <a:pPr lvl="2"/>
            <a:r>
              <a:rPr lang="en-US" sz="3600" b="1" dirty="0"/>
              <a:t>We Will Not Enter Our “Rest” When We Are Cowardly</a:t>
            </a:r>
          </a:p>
          <a:p>
            <a:pPr lvl="1"/>
            <a:r>
              <a:rPr lang="en-US" sz="4000" b="1" dirty="0"/>
              <a:t>Especially Significant Section of Scripture</a:t>
            </a:r>
          </a:p>
          <a:p>
            <a:pPr lvl="2"/>
            <a:r>
              <a:rPr lang="en-US" sz="3600" b="1" dirty="0"/>
              <a:t>References: Psalm 95, 106; Amos 2:10; Hebrews 3-4</a:t>
            </a:r>
          </a:p>
          <a:p>
            <a:pPr lvl="2"/>
            <a:r>
              <a:rPr lang="en-US" sz="3600" b="1"/>
              <a:t>How is </a:t>
            </a:r>
            <a:r>
              <a:rPr lang="en-US" sz="3600" b="1" dirty="0"/>
              <a:t>the Number “40” Used in Scripture? </a:t>
            </a:r>
          </a:p>
          <a:p>
            <a:pPr marL="914400" lvl="2" indent="0">
              <a:buNone/>
            </a:pPr>
            <a:endParaRPr lang="en-US" sz="3600" b="1" dirty="0"/>
          </a:p>
          <a:p>
            <a:r>
              <a:rPr lang="en-US" sz="4400" b="1" dirty="0"/>
              <a:t>Outline of Section</a:t>
            </a:r>
          </a:p>
          <a:p>
            <a:pPr lvl="1"/>
            <a:r>
              <a:rPr lang="en-US" sz="4000" b="1" dirty="0"/>
              <a:t>The Faithless Report (Numbers 13)</a:t>
            </a:r>
          </a:p>
          <a:p>
            <a:pPr lvl="1"/>
            <a:r>
              <a:rPr lang="en-US" sz="4000" b="1" dirty="0"/>
              <a:t>The Consequence of Cowardice (Numbers 14)</a:t>
            </a:r>
          </a:p>
          <a:p>
            <a:endParaRPr lang="en-US" sz="4400" b="1" dirty="0"/>
          </a:p>
          <a:p>
            <a:pPr marL="0" indent="0">
              <a:buNone/>
            </a:pPr>
            <a:endParaRPr lang="en-US" sz="48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10425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dissolv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1080679"/>
          </a:xfrm>
        </p:spPr>
        <p:txBody>
          <a:bodyPr>
            <a:normAutofit/>
          </a:bodyPr>
          <a:lstStyle/>
          <a:p>
            <a:pPr algn="ctr"/>
            <a:r>
              <a:rPr lang="en-US" sz="4000" b="1" dirty="0"/>
              <a:t>The Faithless Report (Ch. 13)</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199213"/>
            <a:ext cx="11954934" cy="5658787"/>
          </a:xfrm>
        </p:spPr>
        <p:txBody>
          <a:bodyPr>
            <a:normAutofit lnSpcReduction="10000"/>
          </a:bodyPr>
          <a:lstStyle/>
          <a:p>
            <a:r>
              <a:rPr lang="en-US" sz="3200" b="1" dirty="0"/>
              <a:t>Orders to the Spies (vs. 1-20)</a:t>
            </a:r>
          </a:p>
          <a:p>
            <a:pPr lvl="1"/>
            <a:r>
              <a:rPr lang="en-US" sz="2800" b="1" dirty="0"/>
              <a:t>Command to Send the Spies (vs. 1-3)</a:t>
            </a:r>
          </a:p>
          <a:p>
            <a:pPr lvl="2"/>
            <a:r>
              <a:rPr lang="en-US" sz="2400" b="1" dirty="0"/>
              <a:t>One Chief For Each Tribe (Respected Men; Not Same From 1:5-15; 7:12-83)</a:t>
            </a:r>
          </a:p>
          <a:p>
            <a:pPr lvl="2"/>
            <a:r>
              <a:rPr lang="en-US" sz="2400" b="1" dirty="0"/>
              <a:t>God’s Idea or the People’s Idea?</a:t>
            </a:r>
          </a:p>
          <a:p>
            <a:pPr lvl="3"/>
            <a:r>
              <a:rPr lang="en-US" sz="2200" b="1" dirty="0"/>
              <a:t>“Then all of you came near me and said, ‘Let us send men before us, that they may explore the land for us and bring us word again of the way by which we must go up and the cities into which we shall come.’” (Deut. 1:22)</a:t>
            </a:r>
          </a:p>
          <a:p>
            <a:pPr lvl="3"/>
            <a:r>
              <a:rPr lang="en-US" sz="2200" b="1" dirty="0"/>
              <a:t>God Granted Their Request &amp; Commanded it to be Done (vs. 3)</a:t>
            </a:r>
            <a:endParaRPr lang="en-US" sz="2600" b="1" dirty="0"/>
          </a:p>
          <a:p>
            <a:pPr lvl="1"/>
            <a:r>
              <a:rPr lang="en-US" sz="2800" b="1" dirty="0"/>
              <a:t>The Names of the Spies (vs. 4-16)</a:t>
            </a:r>
          </a:p>
          <a:p>
            <a:pPr lvl="2"/>
            <a:r>
              <a:rPr lang="en-US" sz="2400" b="1" dirty="0"/>
              <a:t>Who Remembers the Following People? </a:t>
            </a:r>
          </a:p>
          <a:p>
            <a:pPr lvl="3"/>
            <a:r>
              <a:rPr lang="en-US" sz="2200" b="1" dirty="0" err="1"/>
              <a:t>Shammua</a:t>
            </a:r>
            <a:r>
              <a:rPr lang="en-US" sz="2200" b="1" dirty="0"/>
              <a:t>, Shaphat, </a:t>
            </a:r>
            <a:r>
              <a:rPr lang="en-US" sz="2200" b="1" dirty="0" err="1"/>
              <a:t>Igal</a:t>
            </a:r>
            <a:r>
              <a:rPr lang="en-US" sz="2200" b="1" dirty="0"/>
              <a:t>, </a:t>
            </a:r>
            <a:r>
              <a:rPr lang="en-US" sz="2200" b="1" dirty="0" err="1"/>
              <a:t>Palti</a:t>
            </a:r>
            <a:r>
              <a:rPr lang="en-US" sz="2200" b="1" dirty="0"/>
              <a:t>, Gaddiel, Gaddi, </a:t>
            </a:r>
            <a:r>
              <a:rPr lang="en-US" sz="2200" b="1" dirty="0" err="1"/>
              <a:t>Ammiel</a:t>
            </a:r>
            <a:r>
              <a:rPr lang="en-US" sz="2200" b="1" dirty="0"/>
              <a:t>, </a:t>
            </a:r>
            <a:r>
              <a:rPr lang="en-US" sz="2200" b="1" dirty="0" err="1"/>
              <a:t>Sethur</a:t>
            </a:r>
            <a:r>
              <a:rPr lang="en-US" sz="2200" b="1" dirty="0"/>
              <a:t>, </a:t>
            </a:r>
            <a:r>
              <a:rPr lang="en-US" sz="2200" b="1" dirty="0" err="1"/>
              <a:t>Nahbi</a:t>
            </a:r>
            <a:r>
              <a:rPr lang="en-US" sz="2200" b="1" dirty="0"/>
              <a:t>, &amp; </a:t>
            </a:r>
            <a:r>
              <a:rPr lang="en-US" sz="2200" b="1" dirty="0" err="1"/>
              <a:t>Geuel</a:t>
            </a:r>
            <a:endParaRPr lang="en-US" sz="2200" b="1" dirty="0"/>
          </a:p>
          <a:p>
            <a:pPr lvl="2"/>
            <a:r>
              <a:rPr lang="en-US" sz="2400" b="1" dirty="0"/>
              <a:t>We Remember: Joshua (AKA Hoshea) &amp; Caleb </a:t>
            </a:r>
          </a:p>
          <a:p>
            <a:pPr lvl="1"/>
            <a:r>
              <a:rPr lang="en-US" sz="2800" b="1" dirty="0"/>
              <a:t>Instructions (vs. 17-20)</a:t>
            </a:r>
          </a:p>
          <a:p>
            <a:pPr lvl="2"/>
            <a:r>
              <a:rPr lang="en-US" sz="2400" b="1" dirty="0"/>
              <a:t>Observe the Land: Strong/Weak, Few/Many, Good/Bad, Rich/Poor</a:t>
            </a:r>
          </a:p>
          <a:p>
            <a:pPr lvl="2"/>
            <a:r>
              <a:rPr lang="en-US" sz="2400" b="1" dirty="0"/>
              <a:t>“Be of Good Courage” (What Would Later Happen in Joshua)</a:t>
            </a:r>
          </a:p>
          <a:p>
            <a:pPr marL="914400" lvl="2" indent="0">
              <a:buNone/>
            </a:pPr>
            <a:endParaRPr lang="en-US" sz="2400" b="1" dirty="0"/>
          </a:p>
          <a:p>
            <a:pPr marL="914400" lvl="2" indent="0">
              <a:buNone/>
            </a:pPr>
            <a:endParaRPr lang="en-US" sz="2400" b="1" dirty="0"/>
          </a:p>
          <a:p>
            <a:pPr lvl="1"/>
            <a:endParaRPr lang="en-US" sz="2800" b="1" dirty="0"/>
          </a:p>
          <a:p>
            <a:endParaRPr lang="en-US" sz="24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28323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1080679"/>
          </a:xfrm>
        </p:spPr>
        <p:txBody>
          <a:bodyPr>
            <a:normAutofit/>
          </a:bodyPr>
          <a:lstStyle/>
          <a:p>
            <a:pPr algn="ctr"/>
            <a:r>
              <a:rPr lang="en-US" sz="4000" b="1" dirty="0"/>
              <a:t>The Faithless Report (Ch. 13)</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199213"/>
            <a:ext cx="11954934" cy="5658787"/>
          </a:xfrm>
        </p:spPr>
        <p:txBody>
          <a:bodyPr>
            <a:normAutofit fontScale="92500" lnSpcReduction="20000"/>
          </a:bodyPr>
          <a:lstStyle/>
          <a:p>
            <a:r>
              <a:rPr lang="en-US" sz="3200" b="1" dirty="0"/>
              <a:t>Obedience of the Spies (vs. 21-25)</a:t>
            </a:r>
          </a:p>
          <a:p>
            <a:pPr lvl="1"/>
            <a:r>
              <a:rPr lang="en-US" sz="2800" b="1" dirty="0"/>
              <a:t>They Spend 40 Days Gathering Intel (Corresponds to Time in Wilderness)</a:t>
            </a:r>
          </a:p>
          <a:p>
            <a:pPr lvl="1"/>
            <a:r>
              <a:rPr lang="en-US" sz="2800" b="1" dirty="0"/>
              <a:t>Descendants of Anak in Hebron</a:t>
            </a:r>
          </a:p>
          <a:p>
            <a:pPr lvl="2"/>
            <a:r>
              <a:rPr lang="en-US" sz="2400" b="1" dirty="0" err="1"/>
              <a:t>Ahiman</a:t>
            </a:r>
            <a:r>
              <a:rPr lang="en-US" sz="2400" b="1" dirty="0"/>
              <a:t>, </a:t>
            </a:r>
            <a:r>
              <a:rPr lang="en-US" sz="2400" b="1" dirty="0" err="1"/>
              <a:t>Sheshai</a:t>
            </a:r>
            <a:r>
              <a:rPr lang="en-US" sz="2400" b="1" dirty="0"/>
              <a:t>, </a:t>
            </a:r>
            <a:r>
              <a:rPr lang="en-US" sz="2400" b="1" dirty="0" err="1"/>
              <a:t>Talmai</a:t>
            </a:r>
            <a:endParaRPr lang="en-US" sz="2400" b="1" dirty="0"/>
          </a:p>
          <a:p>
            <a:pPr lvl="2"/>
            <a:r>
              <a:rPr lang="en-US" sz="2400" b="1" dirty="0"/>
              <a:t>Caleb Later Took Care of These Giants (Joshua 15:13-14)</a:t>
            </a:r>
          </a:p>
          <a:p>
            <a:pPr lvl="1"/>
            <a:r>
              <a:rPr lang="en-US" sz="2800" b="1" dirty="0"/>
              <a:t>They Take a Large Sampling of the Fruit (vs. 20 – Grapes Are “Ripe for Harvest”)</a:t>
            </a:r>
          </a:p>
          <a:p>
            <a:r>
              <a:rPr lang="en-US" sz="3200" b="1" dirty="0"/>
              <a:t>Report of the Spies (vs. 26-33)</a:t>
            </a:r>
          </a:p>
          <a:p>
            <a:pPr lvl="1"/>
            <a:r>
              <a:rPr lang="en-US" sz="2800" b="1" dirty="0"/>
              <a:t>The Good: The Land Flows With Milk &amp; Honey (vs. 26-27)</a:t>
            </a:r>
          </a:p>
          <a:p>
            <a:pPr lvl="1"/>
            <a:r>
              <a:rPr lang="en-US" sz="2800" b="1" dirty="0"/>
              <a:t>“However…” (vs. 28-29)</a:t>
            </a:r>
          </a:p>
          <a:p>
            <a:pPr lvl="2"/>
            <a:r>
              <a:rPr lang="en-US" sz="2400" b="1" dirty="0"/>
              <a:t>Strong Fortified Towns &amp; the Giants Live There (Does Sin Ever Seem This Way to You?)</a:t>
            </a:r>
          </a:p>
          <a:p>
            <a:pPr lvl="2"/>
            <a:r>
              <a:rPr lang="en-US" sz="2400" b="1" dirty="0"/>
              <a:t>God Promised to Destroy These Nations (vs. 29; cf. Gen. 15:18-21)</a:t>
            </a:r>
            <a:endParaRPr lang="en-US" sz="2800" b="1" dirty="0"/>
          </a:p>
          <a:p>
            <a:pPr lvl="1"/>
            <a:r>
              <a:rPr lang="en-US" sz="2800" b="1" dirty="0"/>
              <a:t>Two Assessments of the Same Intel (vs. 30-33)</a:t>
            </a:r>
          </a:p>
          <a:p>
            <a:pPr lvl="2"/>
            <a:r>
              <a:rPr lang="en-US" sz="2400" b="1" dirty="0"/>
              <a:t>Caleb: The Voice of Faith (Caleb = Bold / Confident)</a:t>
            </a:r>
          </a:p>
          <a:p>
            <a:pPr lvl="2"/>
            <a:r>
              <a:rPr lang="en-US" sz="2400" b="1" dirty="0"/>
              <a:t>Other Spies: The Voice of Doubt</a:t>
            </a:r>
          </a:p>
          <a:p>
            <a:pPr lvl="3"/>
            <a:r>
              <a:rPr lang="en-US" sz="2200" b="1" dirty="0"/>
              <a:t>“The Land Devours its Inhabitants” (Same Word Used in 16:35 For Korah)</a:t>
            </a:r>
          </a:p>
          <a:p>
            <a:pPr lvl="3"/>
            <a:r>
              <a:rPr lang="en-US" sz="2200" b="1" dirty="0"/>
              <a:t>“We Are Like Grasshoppers” (Hyperbole to Instill Fear) </a:t>
            </a:r>
          </a:p>
          <a:p>
            <a:pPr lvl="2"/>
            <a:r>
              <a:rPr lang="en-US" sz="2400" b="1" dirty="0"/>
              <a:t>To Which Voice Are You Listening? </a:t>
            </a:r>
          </a:p>
          <a:p>
            <a:pPr marL="914400" lvl="2" indent="0">
              <a:buNone/>
            </a:pPr>
            <a:endParaRPr lang="en-US" sz="2400" b="1" dirty="0"/>
          </a:p>
          <a:p>
            <a:pPr marL="914400" lvl="2" indent="0">
              <a:buNone/>
            </a:pPr>
            <a:endParaRPr lang="en-US" sz="2400" b="1" dirty="0"/>
          </a:p>
          <a:p>
            <a:pPr lvl="1"/>
            <a:endParaRPr lang="en-US" sz="2800" b="1" dirty="0"/>
          </a:p>
          <a:p>
            <a:endParaRPr lang="en-US" sz="24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206111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1080679"/>
          </a:xfrm>
        </p:spPr>
        <p:txBody>
          <a:bodyPr>
            <a:normAutofit fontScale="90000"/>
          </a:bodyPr>
          <a:lstStyle/>
          <a:p>
            <a:pPr algn="ctr"/>
            <a:r>
              <a:rPr lang="en-US" sz="4000" b="1" dirty="0"/>
              <a:t>The Consequence of Cowardice (Ch. 14)</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199213"/>
            <a:ext cx="11954934" cy="5658787"/>
          </a:xfrm>
        </p:spPr>
        <p:txBody>
          <a:bodyPr>
            <a:normAutofit fontScale="92500" lnSpcReduction="10000"/>
          </a:bodyPr>
          <a:lstStyle/>
          <a:p>
            <a:r>
              <a:rPr lang="en-US" sz="3200" b="1" dirty="0"/>
              <a:t>Unbelief of the People (vs. 1-10)</a:t>
            </a:r>
          </a:p>
          <a:p>
            <a:pPr lvl="1"/>
            <a:r>
              <a:rPr lang="en-US" sz="2800" b="1" dirty="0"/>
              <a:t>Grumbling (vs. 1-4)</a:t>
            </a:r>
          </a:p>
          <a:p>
            <a:pPr lvl="2"/>
            <a:r>
              <a:rPr lang="en-US" sz="2400" b="1" dirty="0"/>
              <a:t>The Faithless Report Infects the Nation (What Am I Spreading to Others?)</a:t>
            </a:r>
          </a:p>
          <a:p>
            <a:pPr lvl="2"/>
            <a:r>
              <a:rPr lang="en-US" sz="2400" b="1" dirty="0"/>
              <a:t>Ironic Desires </a:t>
            </a:r>
          </a:p>
          <a:p>
            <a:pPr lvl="3"/>
            <a:r>
              <a:rPr lang="en-US" sz="2200" b="1" dirty="0"/>
              <a:t>They Wish They Would Have Died in Wilderness (Wish Will Be Granted)</a:t>
            </a:r>
          </a:p>
          <a:p>
            <a:pPr lvl="3"/>
            <a:r>
              <a:rPr lang="en-US" sz="2200" b="1" dirty="0"/>
              <a:t>They Worry the “Little Ones” Will Become Prey (They Will Be Protected)</a:t>
            </a:r>
          </a:p>
          <a:p>
            <a:pPr lvl="3"/>
            <a:r>
              <a:rPr lang="en-US" sz="2200" b="1" dirty="0"/>
              <a:t>They Want to Go Back to Egypt (As If Egypt Would Welcome Them Back)</a:t>
            </a:r>
          </a:p>
          <a:p>
            <a:pPr lvl="2"/>
            <a:r>
              <a:rPr lang="en-US" sz="2400" b="1" dirty="0"/>
              <a:t>These Tears Do Not Deserve Sympathy</a:t>
            </a:r>
          </a:p>
          <a:p>
            <a:pPr lvl="1"/>
            <a:r>
              <a:rPr lang="en-US" sz="2800" b="1" dirty="0"/>
              <a:t>Parenthetical Attempt to Persuade (vs. 5-9)</a:t>
            </a:r>
          </a:p>
          <a:p>
            <a:pPr lvl="2"/>
            <a:r>
              <a:rPr lang="en-US" sz="2400" b="1" dirty="0"/>
              <a:t>Moses &amp; Aaron Fall Down in Humility (vs. 5)</a:t>
            </a:r>
          </a:p>
          <a:p>
            <a:pPr lvl="2"/>
            <a:r>
              <a:rPr lang="en-US" sz="2400" b="1" dirty="0"/>
              <a:t>Joshua &amp; Caleb Speak Up (Vs. 6-9)</a:t>
            </a:r>
          </a:p>
          <a:p>
            <a:pPr lvl="3"/>
            <a:r>
              <a:rPr lang="en-US" sz="2200" b="1" dirty="0"/>
              <a:t>“If The Lord Delights In Us…” (God Has Proven That He Does)</a:t>
            </a:r>
          </a:p>
          <a:p>
            <a:pPr lvl="3"/>
            <a:r>
              <a:rPr lang="en-US" sz="2200" b="1" dirty="0"/>
              <a:t>“They Are Like Bread to Us” (With God’s Help, Enemies Will Be Defeated)</a:t>
            </a:r>
          </a:p>
          <a:p>
            <a:pPr lvl="3"/>
            <a:r>
              <a:rPr lang="en-US" sz="2200" b="1" dirty="0"/>
              <a:t>If God is For Us, Who Can be Against Us? </a:t>
            </a:r>
          </a:p>
          <a:p>
            <a:pPr lvl="1"/>
            <a:r>
              <a:rPr lang="en-US" sz="2800" b="1" dirty="0"/>
              <a:t>The People Wanted to Stone the Leaders (vs. 10)</a:t>
            </a:r>
          </a:p>
          <a:p>
            <a:pPr lvl="2"/>
            <a:r>
              <a:rPr lang="en-US" sz="2400" b="1" dirty="0"/>
              <a:t>God’s Glory Intervenes (cf. 12:4-5)</a:t>
            </a:r>
          </a:p>
          <a:p>
            <a:pPr lvl="1"/>
            <a:endParaRPr lang="en-US" sz="2800" b="1" dirty="0"/>
          </a:p>
          <a:p>
            <a:endParaRPr lang="en-US" sz="24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410301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1080679"/>
          </a:xfrm>
        </p:spPr>
        <p:txBody>
          <a:bodyPr>
            <a:normAutofit fontScale="90000"/>
          </a:bodyPr>
          <a:lstStyle/>
          <a:p>
            <a:pPr algn="ctr"/>
            <a:r>
              <a:rPr lang="en-US" sz="4000" b="1" dirty="0"/>
              <a:t>The Consequence of Cowardice (Ch. 14)</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199213"/>
            <a:ext cx="11954934" cy="5658787"/>
          </a:xfrm>
        </p:spPr>
        <p:txBody>
          <a:bodyPr>
            <a:normAutofit lnSpcReduction="10000"/>
          </a:bodyPr>
          <a:lstStyle/>
          <a:p>
            <a:r>
              <a:rPr lang="en-US" sz="3200" b="1" dirty="0"/>
              <a:t>Moses’ Intercession (vs. 11-20)</a:t>
            </a:r>
          </a:p>
          <a:p>
            <a:pPr lvl="1"/>
            <a:r>
              <a:rPr lang="en-US" sz="2800" b="1" dirty="0"/>
              <a:t>God’s Threat (vs. 11-12)</a:t>
            </a:r>
          </a:p>
          <a:p>
            <a:pPr lvl="2"/>
            <a:r>
              <a:rPr lang="en-US" sz="2400" b="1" dirty="0"/>
              <a:t>Signs From God Didn’t Cause Them to Believe (Plagues, Exodus, Manna)</a:t>
            </a:r>
          </a:p>
          <a:p>
            <a:pPr lvl="2"/>
            <a:r>
              <a:rPr lang="en-US" sz="2400" b="1" dirty="0"/>
              <a:t>Destroy the Nation And Restart With Moses (cf. Exodus 32:10-14)</a:t>
            </a:r>
          </a:p>
          <a:p>
            <a:pPr lvl="1"/>
            <a:r>
              <a:rPr lang="en-US" sz="2800" b="1" dirty="0"/>
              <a:t>Moses’ Prayer (vs. 13-19)</a:t>
            </a:r>
          </a:p>
          <a:p>
            <a:pPr lvl="2"/>
            <a:r>
              <a:rPr lang="en-US" sz="2400" b="1" dirty="0"/>
              <a:t>Concern for God’s Reputation (vs. 13-16)</a:t>
            </a:r>
          </a:p>
          <a:p>
            <a:pPr lvl="3"/>
            <a:r>
              <a:rPr lang="en-US" sz="2200" b="1" dirty="0"/>
              <a:t>Nations Would Assume That God Was Defeated (Principle of Continuity)</a:t>
            </a:r>
          </a:p>
          <a:p>
            <a:pPr lvl="3"/>
            <a:r>
              <a:rPr lang="en-US" sz="2200" b="1" dirty="0"/>
              <a:t>Moses More Concerned With God’s Reputation Than His Own</a:t>
            </a:r>
          </a:p>
          <a:p>
            <a:pPr lvl="2"/>
            <a:r>
              <a:rPr lang="en-US" sz="2400" b="1" dirty="0"/>
              <a:t>Praying According to God’s Promises (vs. 17-19)</a:t>
            </a:r>
          </a:p>
          <a:p>
            <a:pPr lvl="3"/>
            <a:r>
              <a:rPr lang="en-US" sz="2200" b="1" dirty="0"/>
              <a:t>Moses Asks God to Pardon (References to Exodus 20:5-6; 34:6-7)</a:t>
            </a:r>
          </a:p>
          <a:p>
            <a:pPr lvl="3"/>
            <a:r>
              <a:rPr lang="en-US" sz="2200" b="1" dirty="0"/>
              <a:t>“Praying in the Spirit” Involves Praying The Things of Scripture</a:t>
            </a:r>
          </a:p>
          <a:p>
            <a:pPr lvl="1"/>
            <a:r>
              <a:rPr lang="en-US" sz="2800" b="1" dirty="0"/>
              <a:t>God’s Pardon (vs. 20)</a:t>
            </a:r>
          </a:p>
          <a:p>
            <a:pPr lvl="2"/>
            <a:r>
              <a:rPr lang="en-US" sz="2400" b="1" dirty="0"/>
              <a:t>By the Power of Prayer Sinners Are Brought From Death to Life (cf. James 5:19-20)</a:t>
            </a:r>
          </a:p>
          <a:p>
            <a:pPr lvl="2"/>
            <a:r>
              <a:rPr lang="en-US" sz="2400" b="1" dirty="0"/>
              <a:t>God Forgives, But There Will Still Be Consequences</a:t>
            </a:r>
          </a:p>
          <a:p>
            <a:pPr lvl="2"/>
            <a:r>
              <a:rPr lang="en-US" sz="2400" b="1" dirty="0"/>
              <a:t>Where Would Israel Be Without Moses? (Us Without Jesus?)</a:t>
            </a:r>
          </a:p>
          <a:p>
            <a:endParaRPr lang="en-US" sz="24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30152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10434</TotalTime>
  <Words>1166</Words>
  <Application>Microsoft Macintosh PowerPoint</Application>
  <PresentationFormat>Widescreen</PresentationFormat>
  <Paragraphs>143</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Sentenced to the Wilderness Numbers 13-14</vt:lpstr>
      <vt:lpstr>PowerPoint Presentation</vt:lpstr>
      <vt:lpstr>PowerPoint Presentation</vt:lpstr>
      <vt:lpstr>PowerPoint Presentation</vt:lpstr>
      <vt:lpstr>Sentenced to the Wilderness</vt:lpstr>
      <vt:lpstr>The Faithless Report (Ch. 13)</vt:lpstr>
      <vt:lpstr>The Faithless Report (Ch. 13)</vt:lpstr>
      <vt:lpstr>The Consequence of Cowardice (Ch. 14)</vt:lpstr>
      <vt:lpstr>The Consequence of Cowardice (Ch. 14)</vt:lpstr>
      <vt:lpstr>The Consequence of Cowardice (Ch. 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&amp; Ch. 1-4</dc:title>
  <dc:creator>Erik Borlaug</dc:creator>
  <cp:lastModifiedBy>Erik Borlaug</cp:lastModifiedBy>
  <cp:revision>429</cp:revision>
  <cp:lastPrinted>2020-10-13T19:20:36Z</cp:lastPrinted>
  <dcterms:created xsi:type="dcterms:W3CDTF">2020-02-10T21:56:27Z</dcterms:created>
  <dcterms:modified xsi:type="dcterms:W3CDTF">2020-10-13T19:22:38Z</dcterms:modified>
</cp:coreProperties>
</file>