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4"/>
  </p:normalViewPr>
  <p:slideViewPr>
    <p:cSldViewPr snapToGrid="0" snapToObjects="1">
      <p:cViewPr varScale="1">
        <p:scale>
          <a:sx n="142" d="100"/>
          <a:sy n="142" d="100"/>
        </p:scale>
        <p:origin x="636" y="1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A460-A7EE-114A-A74D-37ABC561A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6043D-9E9B-EC49-B162-69A38129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A81F2-F0BB-C548-9E6F-EB259F55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DBCE-7E61-9B4B-92D0-7E58FD66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4763D-82B1-B24E-A5A3-87F8288F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516A-0F10-0A41-B82F-21A87A9B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BBF8C-5C24-D845-99C4-7C4ADF88C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BEAF1-43C2-8744-95C5-681068C0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82333-0D41-E04F-83A9-9CA5DE9C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990EC-7584-9249-9D92-82670AE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B6C63-33F8-F243-AE68-0AA46523D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D0B64-C2BF-E54B-BE7E-424B51FE9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5CAC6-46F1-4745-B735-21D60550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7E07-F1E9-134C-8191-5EEB30DE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CAD27-C833-D64E-848C-CFD87427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6785-ABEC-DC4B-9090-520C0EE9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3E76-C986-B142-A3BF-D066D088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B7260-6A24-1D45-B583-5701E8ED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030B3-206F-064C-9635-C0E02DEE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1569-055A-6C4B-9608-E8582EBD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3C93-7211-2142-873A-1D0F830B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61D31-4B3D-174E-A583-8851FBA15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95BFB-FAB4-7947-84A4-C1D3BDB7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58D23-281C-1342-9C77-ABB83204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7A1E3-0637-454E-A75F-60FDFF84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46C9-6F97-CF47-B01A-C5258A90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B450-8260-F741-8385-AEA1A3A36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5167D-5EB0-5044-97BB-E047059FD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2FD34-F64C-C540-A058-6CE7BE0A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C4565-99F8-0E49-87B5-9D8536A5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BEAA-7412-4C45-9DFA-8DA4F32B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73F1-22B0-9142-A2DE-A923257C6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D4BE0-606B-5D44-9EE1-904FEEA9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78CE3-AA3C-E34C-BFAD-924861734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7657-6487-7B47-8C3C-67BD9408A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B47D6-6A7E-1A4F-8908-D0B7D12BE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CCFCF-12BC-3B4B-BED2-3A672E51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396DA-6451-3745-868C-4BFED9CD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71508-E083-F143-9676-7FFBD783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8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3E73-BE67-7446-90C8-078586B8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5D7D5-5427-B949-AF2B-4676894B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24FD-F89E-C04F-A16A-01B1B4A7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7757A-ADED-EC43-A42F-A9D25A6A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A4AB-B7A7-3242-B241-8F0D31D0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A00A0-5F4D-194D-996D-690D6927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7588D-9673-5748-9DF2-3B0F2D24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42D9-A009-2E42-8579-C9293839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F7370-5FA8-D644-9BB7-A68DEAD3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77D64-78EC-5540-A822-F0278D3E6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9D294-AA47-E54A-83E5-E502D3FC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810A8-BDE4-6741-B045-C58B8FA3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724D8-1B59-C84E-85E9-3171D185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B459-592E-9845-8220-D34F4CEE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708FF-65B7-1744-B50B-EE2337B8E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E1AB5-B414-B249-B8BF-E17840416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9E997-9A16-6042-8847-87BB8B34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E0CFB-4AED-8D42-BFAE-F4D4CC54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45A0A-F870-524D-BA6B-4404681E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AE233-44C7-8946-9FE0-F8B8662F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F310-1E35-BF4F-804F-995D98A0D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03407-134F-5445-856D-88BF6DFDA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F6D79-2238-454A-BAD6-D5DF3A9FA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3B8CA-5878-0343-8BAD-8D8310900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Washing Feet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John 13:1-17</a:t>
            </a:r>
          </a:p>
        </p:txBody>
      </p:sp>
    </p:spTree>
    <p:extLst>
      <p:ext uri="{BB962C8B-B14F-4D97-AF65-F5344CB8AC3E}">
        <p14:creationId xmlns:p14="http://schemas.microsoft.com/office/powerpoint/2010/main" val="52591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Washing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Third Passover in John (cf. 2:13, 6:4)</a:t>
            </a:r>
          </a:p>
          <a:p>
            <a:pPr lvl="1"/>
            <a:r>
              <a:rPr lang="en-US" sz="2200" b="1" dirty="0">
                <a:solidFill>
                  <a:schemeClr val="bg1"/>
                </a:solidFill>
              </a:rPr>
              <a:t>“</a:t>
            </a:r>
            <a:r>
              <a:rPr lang="is-IS" sz="2200" b="1" dirty="0">
                <a:solidFill>
                  <a:schemeClr val="bg1"/>
                </a:solidFill>
              </a:rPr>
              <a:t>…</a:t>
            </a:r>
            <a:r>
              <a:rPr lang="en-US" sz="2200" b="1" dirty="0">
                <a:solidFill>
                  <a:schemeClr val="bg1"/>
                </a:solidFill>
              </a:rPr>
              <a:t>the one who has bathed does not need to wash, except for his feet.” (vs. 10)</a:t>
            </a:r>
          </a:p>
          <a:p>
            <a:pPr lvl="1"/>
            <a:r>
              <a:rPr lang="en-US" sz="2200" b="1" dirty="0">
                <a:solidFill>
                  <a:schemeClr val="bg1"/>
                </a:solidFill>
              </a:rPr>
              <a:t>“Now the Passover of the Jews was at hand, and many went up from the country to Jerusalem before the Passover to purify themselves.” (John 11:55)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Jesus Hour Had Come (cf. 2:4, 7:6, 8:20)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Betrayal </a:t>
            </a:r>
          </a:p>
          <a:p>
            <a:pPr lvl="1"/>
            <a:r>
              <a:rPr lang="en-US" sz="2200" b="1" dirty="0">
                <a:solidFill>
                  <a:schemeClr val="bg1"/>
                </a:solidFill>
              </a:rPr>
              <a:t>“</a:t>
            </a:r>
            <a:r>
              <a:rPr lang="is-IS" sz="2200" b="1" dirty="0">
                <a:solidFill>
                  <a:schemeClr val="bg1"/>
                </a:solidFill>
              </a:rPr>
              <a:t>…</a:t>
            </a:r>
            <a:r>
              <a:rPr lang="en-US" sz="2200" b="1" dirty="0">
                <a:solidFill>
                  <a:schemeClr val="bg1"/>
                </a:solidFill>
              </a:rPr>
              <a:t>about to betray Him.” (vs. 12)</a:t>
            </a:r>
          </a:p>
          <a:p>
            <a:pPr lvl="1"/>
            <a:r>
              <a:rPr lang="en-US" sz="2200" b="1" dirty="0">
                <a:solidFill>
                  <a:schemeClr val="bg1"/>
                </a:solidFill>
              </a:rPr>
              <a:t>“</a:t>
            </a:r>
            <a:r>
              <a:rPr lang="is-IS" sz="2200" b="1" dirty="0">
                <a:solidFill>
                  <a:schemeClr val="bg1"/>
                </a:solidFill>
              </a:rPr>
              <a:t>…</a:t>
            </a:r>
            <a:r>
              <a:rPr lang="en-US" sz="2200" b="1" dirty="0">
                <a:solidFill>
                  <a:schemeClr val="bg1"/>
                </a:solidFill>
              </a:rPr>
              <a:t>devil had already put it into the heart of Judas…” (vs. 2)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Washing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pPr marL="46916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“</a:t>
            </a:r>
            <a:r>
              <a:rPr lang="en-US" sz="2800" b="1" baseline="30000" dirty="0">
                <a:solidFill>
                  <a:schemeClr val="bg1"/>
                </a:solidFill>
              </a:rPr>
              <a:t>24</a:t>
            </a:r>
            <a:r>
              <a:rPr lang="en-US" sz="2800" b="1" dirty="0">
                <a:solidFill>
                  <a:schemeClr val="bg1"/>
                </a:solidFill>
              </a:rPr>
              <a:t>A dispute also arose among them, as to which of them was to be regarded as the greatest. </a:t>
            </a:r>
            <a:r>
              <a:rPr lang="en-US" sz="2800" b="1" baseline="30000" dirty="0">
                <a:solidFill>
                  <a:schemeClr val="bg1"/>
                </a:solidFill>
              </a:rPr>
              <a:t>25</a:t>
            </a:r>
            <a:r>
              <a:rPr lang="en-US" sz="2800" b="1" dirty="0">
                <a:solidFill>
                  <a:schemeClr val="bg1"/>
                </a:solidFill>
              </a:rPr>
              <a:t>And he said to them, ‘The kings of the Gentiles exercise lordship over them, and those in authority over them are called benefactors. </a:t>
            </a:r>
            <a:r>
              <a:rPr lang="en-US" sz="2800" b="1" baseline="30000" dirty="0">
                <a:solidFill>
                  <a:schemeClr val="bg1"/>
                </a:solidFill>
              </a:rPr>
              <a:t>26</a:t>
            </a:r>
            <a:r>
              <a:rPr lang="en-US" sz="2800" b="1" dirty="0">
                <a:solidFill>
                  <a:schemeClr val="bg1"/>
                </a:solidFill>
              </a:rPr>
              <a:t>But not so with you. Rather, let the greatest among you become as the youngest, and the leader as one who serves. </a:t>
            </a:r>
            <a:r>
              <a:rPr lang="en-US" sz="2800" b="1" baseline="30000" dirty="0">
                <a:solidFill>
                  <a:schemeClr val="bg1"/>
                </a:solidFill>
              </a:rPr>
              <a:t>27</a:t>
            </a:r>
            <a:r>
              <a:rPr lang="en-US" sz="2800" b="1" dirty="0">
                <a:solidFill>
                  <a:schemeClr val="bg1"/>
                </a:solidFill>
              </a:rPr>
              <a:t>For who is the greater, one who reclines at table or one who serves? Is it not the one who reclines at table? But I am among you as the one who serves.’”</a:t>
            </a:r>
          </a:p>
          <a:p>
            <a:pPr marL="389816" lvl="1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Luke 22:24-27</a:t>
            </a:r>
          </a:p>
        </p:txBody>
      </p:sp>
    </p:spTree>
    <p:extLst>
      <p:ext uri="{BB962C8B-B14F-4D97-AF65-F5344CB8AC3E}">
        <p14:creationId xmlns:p14="http://schemas.microsoft.com/office/powerpoint/2010/main" val="20954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Washing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“rose from supper” (vs. 4)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“poured water into a basin” (vs. 5)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“wash the disciples feet” (vs. 5)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“resumed His place” (vs. 12)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it Symbolizes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Deeper Meaning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</a:t>
            </a:r>
            <a:r>
              <a:rPr lang="is-IS" sz="2800" b="1" dirty="0">
                <a:solidFill>
                  <a:schemeClr val="bg1"/>
                </a:solidFill>
              </a:rPr>
              <a:t>…you don’t understand now” (vs. 7)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“Do you understand what I have done?” (vs. 12)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“No Share” (vs. 8)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Sin Separates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Genesis 3; Isaiah 59:2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8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it Symbolizes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Peter’s Initial Rejection (vs. 8)</a:t>
            </a:r>
          </a:p>
          <a:p>
            <a:pPr lvl="1"/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800" b="1" u="sng" dirty="0">
                <a:solidFill>
                  <a:schemeClr val="bg1"/>
                </a:solidFill>
              </a:rPr>
              <a:t>The Bath</a:t>
            </a:r>
            <a:r>
              <a:rPr lang="en-US" sz="2800" b="1" dirty="0">
                <a:solidFill>
                  <a:schemeClr val="bg1"/>
                </a:solidFill>
              </a:rPr>
              <a:t>: “And now why do you wait? Rise and be baptized and wash away your sins, calling on his name.” (Acts 22:16)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u="sng" dirty="0">
                <a:solidFill>
                  <a:schemeClr val="bg1"/>
                </a:solidFill>
              </a:rPr>
              <a:t>Washing Feet</a:t>
            </a:r>
            <a:r>
              <a:rPr lang="en-US" sz="2800" b="1" dirty="0">
                <a:solidFill>
                  <a:schemeClr val="bg1"/>
                </a:solidFill>
              </a:rPr>
              <a:t>: If we confess our sins, he is faithful and just to forgive us our sins and to cleanse us from all unrighteousness.” (1 John 1:9)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lvl="1"/>
            <a:endParaRPr lang="en-US" sz="2400" b="1" dirty="0">
              <a:solidFill>
                <a:schemeClr val="bg1"/>
              </a:solidFill>
            </a:endParaRPr>
          </a:p>
          <a:p>
            <a:pPr lvl="1"/>
            <a:endParaRPr lang="en-US" sz="24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lvl="1"/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What it Implies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“Clothe yourselves, all of you, with humility toward one another…” (1 Peter 5:5)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Menial Help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Spiritual Help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1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How It Strengthens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>
                <a:solidFill>
                  <a:schemeClr val="bg1"/>
                </a:solidFill>
              </a:rPr>
              <a:t>Lacking Motivation to Serve Others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Jesus Washed Judas’ Feet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Jesus Washed us First – We in Turn Wash Others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444</Words>
  <Application>Microsoft Office PowerPoint</Application>
  <PresentationFormat>On-screen Show (16:10)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Washing Feet</vt:lpstr>
      <vt:lpstr>Washing Feet</vt:lpstr>
      <vt:lpstr>Washing Feet</vt:lpstr>
      <vt:lpstr>Washing Feet</vt:lpstr>
      <vt:lpstr>What it Symbolizes</vt:lpstr>
      <vt:lpstr>What it Symbolizes</vt:lpstr>
      <vt:lpstr>What it Implies</vt:lpstr>
      <vt:lpstr>How It Strengthens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 of Service</dc:title>
  <dc:creator>Erik Borlaug</dc:creator>
  <cp:lastModifiedBy>Robert Haynes</cp:lastModifiedBy>
  <cp:revision>29</cp:revision>
  <dcterms:created xsi:type="dcterms:W3CDTF">2016-08-23T20:35:37Z</dcterms:created>
  <dcterms:modified xsi:type="dcterms:W3CDTF">2020-10-12T16:37:19Z</dcterms:modified>
</cp:coreProperties>
</file>