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59" r:id="rId4"/>
    <p:sldId id="278" r:id="rId5"/>
    <p:sldId id="267" r:id="rId6"/>
    <p:sldId id="280" r:id="rId7"/>
    <p:sldId id="282" r:id="rId8"/>
    <p:sldId id="281" r:id="rId9"/>
    <p:sldId id="284" r:id="rId10"/>
    <p:sldId id="2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9D94"/>
    <a:srgbClr val="C3B3A9"/>
    <a:srgbClr val="3533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8"/>
    <p:restoredTop sz="93808"/>
  </p:normalViewPr>
  <p:slideViewPr>
    <p:cSldViewPr snapToGrid="0" snapToObjects="1">
      <p:cViewPr varScale="1">
        <p:scale>
          <a:sx n="86" d="100"/>
          <a:sy n="86" d="100"/>
        </p:scale>
        <p:origin x="9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F0F81-FF2F-9647-86FF-BCB3F1BE052E}" type="datetimeFigureOut">
              <a:rPr lang="en-US" smtClean="0"/>
              <a:t>11/18/20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FD699-84C2-A148-BBE3-24528949F54D}" type="slidenum">
              <a:rPr lang="en-US" smtClean="0"/>
              <a:t>‹#›</a:t>
            </a:fld>
            <a:endParaRPr lang="en-US"/>
          </a:p>
        </p:txBody>
      </p:sp>
    </p:spTree>
    <p:extLst>
      <p:ext uri="{BB962C8B-B14F-4D97-AF65-F5344CB8AC3E}">
        <p14:creationId xmlns:p14="http://schemas.microsoft.com/office/powerpoint/2010/main" val="28695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9AE3-ABD0-0C42-AF1C-D7B7035AE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4656F0-B8DE-4F41-A536-00194E9133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3D19D7-A57D-CB4A-83A4-5981C9C0C49F}"/>
              </a:ext>
            </a:extLst>
          </p:cNvPr>
          <p:cNvSpPr>
            <a:spLocks noGrp="1"/>
          </p:cNvSpPr>
          <p:nvPr>
            <p:ph type="dt" sz="half" idx="10"/>
          </p:nvPr>
        </p:nvSpPr>
        <p:spPr/>
        <p:txBody>
          <a:bodyPr/>
          <a:lstStyle/>
          <a:p>
            <a:fld id="{3BC58101-BFFA-3C44-BAD4-6F6948B8B0BA}" type="datetimeFigureOut">
              <a:rPr lang="en-US" smtClean="0"/>
              <a:t>11/18/20</a:t>
            </a:fld>
            <a:endParaRPr lang="en-US"/>
          </a:p>
        </p:txBody>
      </p:sp>
      <p:sp>
        <p:nvSpPr>
          <p:cNvPr id="5" name="Footer Placeholder 4">
            <a:extLst>
              <a:ext uri="{FF2B5EF4-FFF2-40B4-BE49-F238E27FC236}">
                <a16:creationId xmlns:a16="http://schemas.microsoft.com/office/drawing/2014/main" id="{E152429C-5D14-334F-8E49-B0DEBF18F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6F030-369F-964E-B4C7-F288854942AB}"/>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57295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9B3D-05BD-C348-87C7-5F5D14CF7A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9DB179-AF51-954C-96AF-B945A2202A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FE999-9DEC-0843-B216-3C6A90185D75}"/>
              </a:ext>
            </a:extLst>
          </p:cNvPr>
          <p:cNvSpPr>
            <a:spLocks noGrp="1"/>
          </p:cNvSpPr>
          <p:nvPr>
            <p:ph type="dt" sz="half" idx="10"/>
          </p:nvPr>
        </p:nvSpPr>
        <p:spPr/>
        <p:txBody>
          <a:bodyPr/>
          <a:lstStyle/>
          <a:p>
            <a:fld id="{3BC58101-BFFA-3C44-BAD4-6F6948B8B0BA}" type="datetimeFigureOut">
              <a:rPr lang="en-US" smtClean="0"/>
              <a:t>11/18/20</a:t>
            </a:fld>
            <a:endParaRPr lang="en-US"/>
          </a:p>
        </p:txBody>
      </p:sp>
      <p:sp>
        <p:nvSpPr>
          <p:cNvPr id="5" name="Footer Placeholder 4">
            <a:extLst>
              <a:ext uri="{FF2B5EF4-FFF2-40B4-BE49-F238E27FC236}">
                <a16:creationId xmlns:a16="http://schemas.microsoft.com/office/drawing/2014/main" id="{4C1C86DE-CA02-0342-B2BC-5CC5A8ABB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AA864-6606-9440-A71F-7D825EDF8943}"/>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204300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022449-2FF5-EB49-A373-F8ED324A28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1F5D6B-E201-6B40-BF2A-D6338E8B2A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8CBE1C-C6C1-564B-8AB3-565D52432CDC}"/>
              </a:ext>
            </a:extLst>
          </p:cNvPr>
          <p:cNvSpPr>
            <a:spLocks noGrp="1"/>
          </p:cNvSpPr>
          <p:nvPr>
            <p:ph type="dt" sz="half" idx="10"/>
          </p:nvPr>
        </p:nvSpPr>
        <p:spPr/>
        <p:txBody>
          <a:bodyPr/>
          <a:lstStyle/>
          <a:p>
            <a:fld id="{3BC58101-BFFA-3C44-BAD4-6F6948B8B0BA}" type="datetimeFigureOut">
              <a:rPr lang="en-US" smtClean="0"/>
              <a:t>11/18/20</a:t>
            </a:fld>
            <a:endParaRPr lang="en-US"/>
          </a:p>
        </p:txBody>
      </p:sp>
      <p:sp>
        <p:nvSpPr>
          <p:cNvPr id="5" name="Footer Placeholder 4">
            <a:extLst>
              <a:ext uri="{FF2B5EF4-FFF2-40B4-BE49-F238E27FC236}">
                <a16:creationId xmlns:a16="http://schemas.microsoft.com/office/drawing/2014/main" id="{E1A9CE1B-501F-1B48-8DE7-A96CC78BF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40FE4-F4E6-4A4A-AFFB-C017B2F81FF8}"/>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160844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50F3-8DFB-1148-9DFB-C0B7601E7A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D4F1F3-95E6-4D4B-8933-B42B06C12E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DD44C-A57C-6E4F-90BB-BFF33EFA79DF}"/>
              </a:ext>
            </a:extLst>
          </p:cNvPr>
          <p:cNvSpPr>
            <a:spLocks noGrp="1"/>
          </p:cNvSpPr>
          <p:nvPr>
            <p:ph type="dt" sz="half" idx="10"/>
          </p:nvPr>
        </p:nvSpPr>
        <p:spPr/>
        <p:txBody>
          <a:bodyPr/>
          <a:lstStyle/>
          <a:p>
            <a:fld id="{3BC58101-BFFA-3C44-BAD4-6F6948B8B0BA}" type="datetimeFigureOut">
              <a:rPr lang="en-US" smtClean="0"/>
              <a:t>11/18/20</a:t>
            </a:fld>
            <a:endParaRPr lang="en-US"/>
          </a:p>
        </p:txBody>
      </p:sp>
      <p:sp>
        <p:nvSpPr>
          <p:cNvPr id="5" name="Footer Placeholder 4">
            <a:extLst>
              <a:ext uri="{FF2B5EF4-FFF2-40B4-BE49-F238E27FC236}">
                <a16:creationId xmlns:a16="http://schemas.microsoft.com/office/drawing/2014/main" id="{2AA4B5E7-AA7E-A741-A4B3-978BEFD70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79108-8203-8B4E-BA97-5D03D7077EB4}"/>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376802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AC27-3D05-C24F-B551-7CA62733DB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3FBFBD-26C3-7B48-9CB7-E4779B519B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BFE16D-1101-2541-96EA-FBC354F26638}"/>
              </a:ext>
            </a:extLst>
          </p:cNvPr>
          <p:cNvSpPr>
            <a:spLocks noGrp="1"/>
          </p:cNvSpPr>
          <p:nvPr>
            <p:ph type="dt" sz="half" idx="10"/>
          </p:nvPr>
        </p:nvSpPr>
        <p:spPr/>
        <p:txBody>
          <a:bodyPr/>
          <a:lstStyle/>
          <a:p>
            <a:fld id="{3BC58101-BFFA-3C44-BAD4-6F6948B8B0BA}" type="datetimeFigureOut">
              <a:rPr lang="en-US" smtClean="0"/>
              <a:t>11/18/20</a:t>
            </a:fld>
            <a:endParaRPr lang="en-US"/>
          </a:p>
        </p:txBody>
      </p:sp>
      <p:sp>
        <p:nvSpPr>
          <p:cNvPr id="5" name="Footer Placeholder 4">
            <a:extLst>
              <a:ext uri="{FF2B5EF4-FFF2-40B4-BE49-F238E27FC236}">
                <a16:creationId xmlns:a16="http://schemas.microsoft.com/office/drawing/2014/main" id="{B017478D-D6FA-104B-BCBB-F9858DEFC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2F08E-8D9F-3249-89B0-E7562DF3F879}"/>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344945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FAA1-353E-E543-B752-F57388E2CC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C0810B-5CC9-C34C-B598-AC2F6CD666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D643C1-24EA-BC47-88DE-61280CDE8A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D6DE01-30F1-E944-85AA-84928581799B}"/>
              </a:ext>
            </a:extLst>
          </p:cNvPr>
          <p:cNvSpPr>
            <a:spLocks noGrp="1"/>
          </p:cNvSpPr>
          <p:nvPr>
            <p:ph type="dt" sz="half" idx="10"/>
          </p:nvPr>
        </p:nvSpPr>
        <p:spPr/>
        <p:txBody>
          <a:bodyPr/>
          <a:lstStyle/>
          <a:p>
            <a:fld id="{3BC58101-BFFA-3C44-BAD4-6F6948B8B0BA}" type="datetimeFigureOut">
              <a:rPr lang="en-US" smtClean="0"/>
              <a:t>11/18/20</a:t>
            </a:fld>
            <a:endParaRPr lang="en-US"/>
          </a:p>
        </p:txBody>
      </p:sp>
      <p:sp>
        <p:nvSpPr>
          <p:cNvPr id="6" name="Footer Placeholder 5">
            <a:extLst>
              <a:ext uri="{FF2B5EF4-FFF2-40B4-BE49-F238E27FC236}">
                <a16:creationId xmlns:a16="http://schemas.microsoft.com/office/drawing/2014/main" id="{E5DEAC84-07B0-9D41-A3AA-11F491889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9E6CB-E373-9446-9186-A2F673F278DB}"/>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206281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A8B3-5B60-7143-99C8-E4A410D5F2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A7E8A0-8402-8842-9D7E-8F470E429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12B0C5-040C-B14C-9761-5609BA0084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D38BD2-AF60-5348-BCB4-7683E58B0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FBECE5-A655-EF44-B946-16A2A201E8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ED5361-4D7E-4545-BFBC-55D2F02FD624}"/>
              </a:ext>
            </a:extLst>
          </p:cNvPr>
          <p:cNvSpPr>
            <a:spLocks noGrp="1"/>
          </p:cNvSpPr>
          <p:nvPr>
            <p:ph type="dt" sz="half" idx="10"/>
          </p:nvPr>
        </p:nvSpPr>
        <p:spPr/>
        <p:txBody>
          <a:bodyPr/>
          <a:lstStyle/>
          <a:p>
            <a:fld id="{3BC58101-BFFA-3C44-BAD4-6F6948B8B0BA}" type="datetimeFigureOut">
              <a:rPr lang="en-US" smtClean="0"/>
              <a:t>11/18/20</a:t>
            </a:fld>
            <a:endParaRPr lang="en-US"/>
          </a:p>
        </p:txBody>
      </p:sp>
      <p:sp>
        <p:nvSpPr>
          <p:cNvPr id="8" name="Footer Placeholder 7">
            <a:extLst>
              <a:ext uri="{FF2B5EF4-FFF2-40B4-BE49-F238E27FC236}">
                <a16:creationId xmlns:a16="http://schemas.microsoft.com/office/drawing/2014/main" id="{443FC72E-8360-9A46-A688-D543ECD72C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D11E04-DF6D-294F-97E8-6AD523A5A1C6}"/>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267197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A93C-0B4F-644E-A5C5-7D87A2502D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B25610-B82A-7D49-AF42-C5DAA8B45591}"/>
              </a:ext>
            </a:extLst>
          </p:cNvPr>
          <p:cNvSpPr>
            <a:spLocks noGrp="1"/>
          </p:cNvSpPr>
          <p:nvPr>
            <p:ph type="dt" sz="half" idx="10"/>
          </p:nvPr>
        </p:nvSpPr>
        <p:spPr/>
        <p:txBody>
          <a:bodyPr/>
          <a:lstStyle/>
          <a:p>
            <a:fld id="{3BC58101-BFFA-3C44-BAD4-6F6948B8B0BA}" type="datetimeFigureOut">
              <a:rPr lang="en-US" smtClean="0"/>
              <a:t>11/18/20</a:t>
            </a:fld>
            <a:endParaRPr lang="en-US"/>
          </a:p>
        </p:txBody>
      </p:sp>
      <p:sp>
        <p:nvSpPr>
          <p:cNvPr id="4" name="Footer Placeholder 3">
            <a:extLst>
              <a:ext uri="{FF2B5EF4-FFF2-40B4-BE49-F238E27FC236}">
                <a16:creationId xmlns:a16="http://schemas.microsoft.com/office/drawing/2014/main" id="{582388D2-A3F8-624D-A77E-D917EEA853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EE557C-03C2-0A40-8798-7F3CE4762194}"/>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135943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1E632F-ECA6-C846-9460-919705EC9FFF}"/>
              </a:ext>
            </a:extLst>
          </p:cNvPr>
          <p:cNvSpPr>
            <a:spLocks noGrp="1"/>
          </p:cNvSpPr>
          <p:nvPr>
            <p:ph type="dt" sz="half" idx="10"/>
          </p:nvPr>
        </p:nvSpPr>
        <p:spPr/>
        <p:txBody>
          <a:bodyPr/>
          <a:lstStyle/>
          <a:p>
            <a:fld id="{3BC58101-BFFA-3C44-BAD4-6F6948B8B0BA}" type="datetimeFigureOut">
              <a:rPr lang="en-US" smtClean="0"/>
              <a:t>11/18/20</a:t>
            </a:fld>
            <a:endParaRPr lang="en-US"/>
          </a:p>
        </p:txBody>
      </p:sp>
      <p:sp>
        <p:nvSpPr>
          <p:cNvPr id="3" name="Footer Placeholder 2">
            <a:extLst>
              <a:ext uri="{FF2B5EF4-FFF2-40B4-BE49-F238E27FC236}">
                <a16:creationId xmlns:a16="http://schemas.microsoft.com/office/drawing/2014/main" id="{0B578FF0-A2D5-CC48-B876-159BADF1F6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D609DF-4C91-9148-A9FB-71A9682858B9}"/>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42009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6C1E-75C5-BB42-9D87-EDAAD150B3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64AD6F-9EEE-A346-8BE6-8CC422589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A976AA-3C77-8043-BEEA-C96D8BC18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A10405-B082-8148-B942-0420C5C12E5C}"/>
              </a:ext>
            </a:extLst>
          </p:cNvPr>
          <p:cNvSpPr>
            <a:spLocks noGrp="1"/>
          </p:cNvSpPr>
          <p:nvPr>
            <p:ph type="dt" sz="half" idx="10"/>
          </p:nvPr>
        </p:nvSpPr>
        <p:spPr/>
        <p:txBody>
          <a:bodyPr/>
          <a:lstStyle/>
          <a:p>
            <a:fld id="{3BC58101-BFFA-3C44-BAD4-6F6948B8B0BA}" type="datetimeFigureOut">
              <a:rPr lang="en-US" smtClean="0"/>
              <a:t>11/18/20</a:t>
            </a:fld>
            <a:endParaRPr lang="en-US"/>
          </a:p>
        </p:txBody>
      </p:sp>
      <p:sp>
        <p:nvSpPr>
          <p:cNvPr id="6" name="Footer Placeholder 5">
            <a:extLst>
              <a:ext uri="{FF2B5EF4-FFF2-40B4-BE49-F238E27FC236}">
                <a16:creationId xmlns:a16="http://schemas.microsoft.com/office/drawing/2014/main" id="{B6ABD69B-1A4A-E541-BF3A-46EEB1E5B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8EDB8-615D-5F43-8436-F03B39DE57C8}"/>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28483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BDE47-7734-5249-BDB3-88C4DE1D4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3E64E0-2D52-1D4F-B90E-6758B84220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C984B3-0818-FB4A-BC98-BB52C97CE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E61119-F301-A64F-8395-F2C33CA03AB9}"/>
              </a:ext>
            </a:extLst>
          </p:cNvPr>
          <p:cNvSpPr>
            <a:spLocks noGrp="1"/>
          </p:cNvSpPr>
          <p:nvPr>
            <p:ph type="dt" sz="half" idx="10"/>
          </p:nvPr>
        </p:nvSpPr>
        <p:spPr/>
        <p:txBody>
          <a:bodyPr/>
          <a:lstStyle/>
          <a:p>
            <a:fld id="{3BC58101-BFFA-3C44-BAD4-6F6948B8B0BA}" type="datetimeFigureOut">
              <a:rPr lang="en-US" smtClean="0"/>
              <a:t>11/18/20</a:t>
            </a:fld>
            <a:endParaRPr lang="en-US"/>
          </a:p>
        </p:txBody>
      </p:sp>
      <p:sp>
        <p:nvSpPr>
          <p:cNvPr id="6" name="Footer Placeholder 5">
            <a:extLst>
              <a:ext uri="{FF2B5EF4-FFF2-40B4-BE49-F238E27FC236}">
                <a16:creationId xmlns:a16="http://schemas.microsoft.com/office/drawing/2014/main" id="{D48CB2D5-412E-4C4E-9CB9-249A20174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356D70-0C06-F548-A86A-0A43E20F9D79}"/>
              </a:ext>
            </a:extLst>
          </p:cNvPr>
          <p:cNvSpPr>
            <a:spLocks noGrp="1"/>
          </p:cNvSpPr>
          <p:nvPr>
            <p:ph type="sldNum" sz="quarter" idx="12"/>
          </p:nvPr>
        </p:nvSpPr>
        <p:spPr/>
        <p:txBody>
          <a:bodyPr/>
          <a:lstStyle/>
          <a:p>
            <a:fld id="{926D88B3-6103-964F-8ACC-A514533424AB}" type="slidenum">
              <a:rPr lang="en-US" smtClean="0"/>
              <a:t>‹#›</a:t>
            </a:fld>
            <a:endParaRPr lang="en-US"/>
          </a:p>
        </p:txBody>
      </p:sp>
    </p:spTree>
    <p:extLst>
      <p:ext uri="{BB962C8B-B14F-4D97-AF65-F5344CB8AC3E}">
        <p14:creationId xmlns:p14="http://schemas.microsoft.com/office/powerpoint/2010/main" val="1344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B74AE-E467-DE47-AF8E-6FD36D350B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3C7C20-60AE-0B4F-8193-A17219382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F9E7BD-3F29-6641-BF07-EF4FF3932B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58101-BFFA-3C44-BAD4-6F6948B8B0BA}" type="datetimeFigureOut">
              <a:rPr lang="en-US" smtClean="0"/>
              <a:t>11/18/20</a:t>
            </a:fld>
            <a:endParaRPr lang="en-US"/>
          </a:p>
        </p:txBody>
      </p:sp>
      <p:sp>
        <p:nvSpPr>
          <p:cNvPr id="5" name="Footer Placeholder 4">
            <a:extLst>
              <a:ext uri="{FF2B5EF4-FFF2-40B4-BE49-F238E27FC236}">
                <a16:creationId xmlns:a16="http://schemas.microsoft.com/office/drawing/2014/main" id="{D642CA11-D809-2141-8191-21365FDFF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2CDC42-B939-4947-8CF5-95FB73F13C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D88B3-6103-964F-8ACC-A514533424AB}" type="slidenum">
              <a:rPr lang="en-US" smtClean="0"/>
              <a:t>‹#›</a:t>
            </a:fld>
            <a:endParaRPr lang="en-US"/>
          </a:p>
        </p:txBody>
      </p:sp>
    </p:spTree>
    <p:extLst>
      <p:ext uri="{BB962C8B-B14F-4D97-AF65-F5344CB8AC3E}">
        <p14:creationId xmlns:p14="http://schemas.microsoft.com/office/powerpoint/2010/main" val="45347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721B-07FB-8742-A9A6-3CE770A7E3B0}"/>
              </a:ext>
            </a:extLst>
          </p:cNvPr>
          <p:cNvSpPr>
            <a:spLocks noGrp="1"/>
          </p:cNvSpPr>
          <p:nvPr>
            <p:ph type="ctrTitle"/>
          </p:nvPr>
        </p:nvSpPr>
        <p:spPr>
          <a:xfrm>
            <a:off x="1625455" y="5131016"/>
            <a:ext cx="8941089" cy="1559719"/>
          </a:xfrm>
          <a:solidFill>
            <a:srgbClr val="C3B3A9">
              <a:alpha val="68000"/>
            </a:srgbClr>
          </a:solidFill>
        </p:spPr>
        <p:txBody>
          <a:bodyPr>
            <a:noAutofit/>
          </a:bodyPr>
          <a:lstStyle/>
          <a:p>
            <a:r>
              <a:rPr lang="en-US" b="1" dirty="0"/>
              <a:t>The Priests &amp; Levites</a:t>
            </a:r>
            <a:br>
              <a:rPr lang="en-US" b="1" dirty="0"/>
            </a:br>
            <a:r>
              <a:rPr lang="en-US" sz="4000" b="1" dirty="0"/>
              <a:t>Numbers 18-19</a:t>
            </a:r>
            <a:endParaRPr lang="en-US" b="1" dirty="0"/>
          </a:p>
        </p:txBody>
      </p:sp>
    </p:spTree>
    <p:extLst>
      <p:ext uri="{BB962C8B-B14F-4D97-AF65-F5344CB8AC3E}">
        <p14:creationId xmlns:p14="http://schemas.microsoft.com/office/powerpoint/2010/main" val="123006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3B3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042A-E456-4343-A36A-29472874FDD6}"/>
              </a:ext>
            </a:extLst>
          </p:cNvPr>
          <p:cNvSpPr>
            <a:spLocks noGrp="1"/>
          </p:cNvSpPr>
          <p:nvPr>
            <p:ph type="title"/>
          </p:nvPr>
        </p:nvSpPr>
        <p:spPr>
          <a:xfrm>
            <a:off x="118533" y="118534"/>
            <a:ext cx="7890934" cy="888631"/>
          </a:xfrm>
        </p:spPr>
        <p:txBody>
          <a:bodyPr>
            <a:normAutofit/>
          </a:bodyPr>
          <a:lstStyle/>
          <a:p>
            <a:pPr algn="ctr"/>
            <a:r>
              <a:rPr lang="en-US" sz="4000" b="1" dirty="0"/>
              <a:t>The Red Heifer (19:1-22)</a:t>
            </a:r>
          </a:p>
        </p:txBody>
      </p:sp>
      <p:sp>
        <p:nvSpPr>
          <p:cNvPr id="3" name="Content Placeholder 2">
            <a:extLst>
              <a:ext uri="{FF2B5EF4-FFF2-40B4-BE49-F238E27FC236}">
                <a16:creationId xmlns:a16="http://schemas.microsoft.com/office/drawing/2014/main" id="{FFEFCF3D-CB31-E34D-8E5D-704F89E0EA0E}"/>
              </a:ext>
            </a:extLst>
          </p:cNvPr>
          <p:cNvSpPr>
            <a:spLocks noGrp="1"/>
          </p:cNvSpPr>
          <p:nvPr>
            <p:ph idx="1"/>
          </p:nvPr>
        </p:nvSpPr>
        <p:spPr>
          <a:xfrm>
            <a:off x="118533" y="1245705"/>
            <a:ext cx="11954934" cy="5612296"/>
          </a:xfrm>
        </p:spPr>
        <p:txBody>
          <a:bodyPr>
            <a:normAutofit fontScale="92500" lnSpcReduction="20000"/>
          </a:bodyPr>
          <a:lstStyle/>
          <a:p>
            <a:r>
              <a:rPr lang="en-US" sz="3200" b="1" dirty="0"/>
              <a:t>Occasions For the Ashes (vs. 11-16)</a:t>
            </a:r>
          </a:p>
          <a:p>
            <a:pPr lvl="1"/>
            <a:r>
              <a:rPr lang="en-US" sz="2800" b="1" dirty="0"/>
              <a:t>Cases of Uncleanness</a:t>
            </a:r>
          </a:p>
          <a:p>
            <a:pPr lvl="2"/>
            <a:r>
              <a:rPr lang="en-US" sz="2400" b="1" dirty="0"/>
              <a:t>Whoever Touches a Dead Body (vs. 11-12)</a:t>
            </a:r>
          </a:p>
          <a:p>
            <a:pPr lvl="2"/>
            <a:r>
              <a:rPr lang="en-US" sz="2400" b="1" dirty="0"/>
              <a:t>Whoever is in the Tent of a Dead Person (vs. 14)</a:t>
            </a:r>
          </a:p>
          <a:p>
            <a:pPr lvl="2"/>
            <a:r>
              <a:rPr lang="en-US" sz="2400" b="1" dirty="0"/>
              <a:t>Whoever Touches a Dead Body/Grave/Bone in the Open Field (vs. 16)</a:t>
            </a:r>
          </a:p>
          <a:p>
            <a:pPr lvl="1"/>
            <a:r>
              <a:rPr lang="en-US" sz="2800" b="1" dirty="0"/>
              <a:t>How to Become Clean</a:t>
            </a:r>
          </a:p>
          <a:p>
            <a:pPr lvl="2"/>
            <a:r>
              <a:rPr lang="en-US" sz="2400" b="1" dirty="0"/>
              <a:t>Apply the Water on Third &amp; Seventh Day (2 Applications of the Water)</a:t>
            </a:r>
          </a:p>
          <a:p>
            <a:pPr lvl="2"/>
            <a:r>
              <a:rPr lang="en-US" sz="2400" b="1" dirty="0"/>
              <a:t>Cleansed on the Seventh Day (Rest from Uncleanness)</a:t>
            </a:r>
          </a:p>
          <a:p>
            <a:pPr lvl="1"/>
            <a:r>
              <a:rPr lang="en-US" sz="2600" b="1" dirty="0"/>
              <a:t>Disobedience Leads to Being “Cut Off” (vs. 13)</a:t>
            </a:r>
          </a:p>
          <a:p>
            <a:r>
              <a:rPr lang="en-US" sz="3200" b="1" dirty="0"/>
              <a:t>Procedure (vs. 17-22)</a:t>
            </a:r>
          </a:p>
          <a:p>
            <a:pPr lvl="1"/>
            <a:r>
              <a:rPr lang="en-US" sz="2800" b="1" dirty="0"/>
              <a:t>Mix Fresh Water &amp; the Ashes Together in a Vessel (vs. 17)</a:t>
            </a:r>
          </a:p>
          <a:p>
            <a:pPr lvl="1"/>
            <a:r>
              <a:rPr lang="en-US" sz="2800" b="1" dirty="0"/>
              <a:t>Clean Person Takes Hyssop &amp; Applies Water to the Unclean Person</a:t>
            </a:r>
          </a:p>
          <a:p>
            <a:pPr lvl="2"/>
            <a:r>
              <a:rPr lang="en-US" sz="2400" b="1" dirty="0"/>
              <a:t>The Unclean Becomes Clean by the Water (vs. 18-19)</a:t>
            </a:r>
          </a:p>
          <a:p>
            <a:pPr lvl="2"/>
            <a:r>
              <a:rPr lang="en-US" sz="2400" b="1" dirty="0"/>
              <a:t>The Clean Person Is Made Unclean By the Water (vs. 21-22)</a:t>
            </a:r>
          </a:p>
          <a:p>
            <a:pPr lvl="1"/>
            <a:r>
              <a:rPr lang="en-US" sz="2800" b="1" dirty="0"/>
              <a:t>Lessons</a:t>
            </a:r>
          </a:p>
          <a:p>
            <a:pPr lvl="2"/>
            <a:r>
              <a:rPr lang="en-US" sz="2400" b="1" dirty="0"/>
              <a:t>Helping Others Comes at a Cost</a:t>
            </a:r>
          </a:p>
          <a:p>
            <a:pPr lvl="2"/>
            <a:r>
              <a:rPr lang="en-US" sz="2400" b="1" dirty="0"/>
              <a:t>We Cannot Approach God on our Terms</a:t>
            </a:r>
          </a:p>
          <a:p>
            <a:pPr marL="914400" lvl="2" indent="0">
              <a:buNone/>
            </a:pPr>
            <a:endParaRPr lang="en-US" sz="2400" b="1" dirty="0"/>
          </a:p>
          <a:p>
            <a:pPr marL="914400" lvl="2" indent="0">
              <a:buNone/>
            </a:pPr>
            <a:endParaRPr lang="en-US" sz="2400" b="1" dirty="0"/>
          </a:p>
          <a:p>
            <a:pPr marL="0" indent="0">
              <a:buNone/>
            </a:pPr>
            <a:endParaRPr lang="en-US" sz="2800" b="1" dirty="0"/>
          </a:p>
          <a:p>
            <a:pPr marL="914400" lvl="2" indent="0">
              <a:buNone/>
            </a:pPr>
            <a:endParaRPr lang="en-US" sz="2400" b="1" dirty="0"/>
          </a:p>
          <a:p>
            <a:pPr marL="914400" lvl="2" indent="0">
              <a:buNone/>
            </a:pPr>
            <a:endParaRPr lang="en-US" sz="2400" b="1" dirty="0"/>
          </a:p>
          <a:p>
            <a:pPr lvl="1"/>
            <a:endParaRPr lang="en-US" sz="2800" b="1" dirty="0"/>
          </a:p>
          <a:p>
            <a:endParaRPr lang="en-US" sz="2400" b="1" dirty="0"/>
          </a:p>
        </p:txBody>
      </p:sp>
      <p:pic>
        <p:nvPicPr>
          <p:cNvPr id="5" name="Picture 4" descr="A picture containing outdoor, man, grass, player&#10;&#10;Description automatically generated">
            <a:extLst>
              <a:ext uri="{FF2B5EF4-FFF2-40B4-BE49-F238E27FC236}">
                <a16:creationId xmlns:a16="http://schemas.microsoft.com/office/drawing/2014/main" id="{298FBAC7-429C-7247-ADEB-615C526C2259}"/>
              </a:ext>
            </a:extLst>
          </p:cNvPr>
          <p:cNvPicPr>
            <a:picLocks noChangeAspect="1"/>
          </p:cNvPicPr>
          <p:nvPr/>
        </p:nvPicPr>
        <p:blipFill>
          <a:blip r:embed="rId2"/>
          <a:stretch>
            <a:fillRect/>
          </a:stretch>
        </p:blipFill>
        <p:spPr>
          <a:xfrm>
            <a:off x="8009467" y="118533"/>
            <a:ext cx="4063999" cy="1228186"/>
          </a:xfrm>
          <a:prstGeom prst="rect">
            <a:avLst/>
          </a:prstGeom>
        </p:spPr>
      </p:pic>
    </p:spTree>
    <p:extLst>
      <p:ext uri="{BB962C8B-B14F-4D97-AF65-F5344CB8AC3E}">
        <p14:creationId xmlns:p14="http://schemas.microsoft.com/office/powerpoint/2010/main" val="105845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dissolve">
                                      <p:cBhvr>
                                        <p:cTn id="8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AE94FF-64D7-A84A-AD6F-A243847601F6}"/>
              </a:ext>
            </a:extLst>
          </p:cNvPr>
          <p:cNvPicPr>
            <a:picLocks noChangeAspect="1"/>
          </p:cNvPicPr>
          <p:nvPr/>
        </p:nvPicPr>
        <p:blipFill>
          <a:blip r:embed="rId2"/>
          <a:stretch>
            <a:fillRect/>
          </a:stretch>
        </p:blipFill>
        <p:spPr>
          <a:xfrm>
            <a:off x="728472" y="76438"/>
            <a:ext cx="10735056" cy="6705123"/>
          </a:xfrm>
          <a:prstGeom prst="rect">
            <a:avLst/>
          </a:prstGeom>
        </p:spPr>
      </p:pic>
    </p:spTree>
    <p:extLst>
      <p:ext uri="{BB962C8B-B14F-4D97-AF65-F5344CB8AC3E}">
        <p14:creationId xmlns:p14="http://schemas.microsoft.com/office/powerpoint/2010/main" val="72126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B3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042A-E456-4343-A36A-29472874FDD6}"/>
              </a:ext>
            </a:extLst>
          </p:cNvPr>
          <p:cNvSpPr>
            <a:spLocks noGrp="1"/>
          </p:cNvSpPr>
          <p:nvPr>
            <p:ph type="title"/>
          </p:nvPr>
        </p:nvSpPr>
        <p:spPr>
          <a:xfrm>
            <a:off x="118533" y="29634"/>
            <a:ext cx="7890934" cy="1228186"/>
          </a:xfrm>
        </p:spPr>
        <p:txBody>
          <a:bodyPr/>
          <a:lstStyle/>
          <a:p>
            <a:pPr algn="ctr"/>
            <a:r>
              <a:rPr lang="en-US" b="1" dirty="0"/>
              <a:t>The Priests &amp; Levites</a:t>
            </a:r>
          </a:p>
        </p:txBody>
      </p:sp>
      <p:sp>
        <p:nvSpPr>
          <p:cNvPr id="3" name="Content Placeholder 2">
            <a:extLst>
              <a:ext uri="{FF2B5EF4-FFF2-40B4-BE49-F238E27FC236}">
                <a16:creationId xmlns:a16="http://schemas.microsoft.com/office/drawing/2014/main" id="{FFEFCF3D-CB31-E34D-8E5D-704F89E0EA0E}"/>
              </a:ext>
            </a:extLst>
          </p:cNvPr>
          <p:cNvSpPr>
            <a:spLocks noGrp="1"/>
          </p:cNvSpPr>
          <p:nvPr>
            <p:ph idx="1"/>
          </p:nvPr>
        </p:nvSpPr>
        <p:spPr>
          <a:xfrm>
            <a:off x="118533" y="1346720"/>
            <a:ext cx="11954934" cy="5511280"/>
          </a:xfrm>
        </p:spPr>
        <p:txBody>
          <a:bodyPr>
            <a:normAutofit fontScale="92500" lnSpcReduction="10000"/>
          </a:bodyPr>
          <a:lstStyle/>
          <a:p>
            <a:r>
              <a:rPr lang="en-US" sz="4000" b="1" dirty="0"/>
              <a:t>Introductory Thoughts</a:t>
            </a:r>
          </a:p>
          <a:p>
            <a:pPr lvl="1"/>
            <a:r>
              <a:rPr lang="en-US" sz="3200" b="1" dirty="0"/>
              <a:t>Section on Priesthood &amp; “Holy Things” (Numbers 16-19)</a:t>
            </a:r>
          </a:p>
          <a:p>
            <a:pPr lvl="2"/>
            <a:r>
              <a:rPr lang="en-US" sz="2800" b="1" dirty="0"/>
              <a:t>God Speaks Directly to Aaron (Numbers 18:1, 8, 20)</a:t>
            </a:r>
          </a:p>
          <a:p>
            <a:pPr lvl="2"/>
            <a:r>
              <a:rPr lang="en-US" sz="2800" b="1" dirty="0"/>
              <a:t>Only Other Time in Moses’ Writings is in Leviticus 10:8</a:t>
            </a:r>
          </a:p>
          <a:p>
            <a:pPr lvl="1"/>
            <a:r>
              <a:rPr lang="en-US" sz="3200" b="1" dirty="0"/>
              <a:t>Responding to Concern in 17:12-13</a:t>
            </a:r>
          </a:p>
          <a:p>
            <a:pPr lvl="2"/>
            <a:r>
              <a:rPr lang="en-US" sz="2800" b="1" dirty="0"/>
              <a:t>Numbers 18-19 Establish Clear Boundaries Between People &amp; Priests/Levites</a:t>
            </a:r>
          </a:p>
          <a:p>
            <a:pPr lvl="2"/>
            <a:r>
              <a:rPr lang="en-US" sz="2800" b="1" dirty="0"/>
              <a:t>The People Would Be Receptive to these Laws At This Point</a:t>
            </a:r>
          </a:p>
          <a:p>
            <a:pPr marL="914400" lvl="2" indent="0">
              <a:buNone/>
            </a:pPr>
            <a:endParaRPr lang="en-US" sz="3200" b="1" dirty="0"/>
          </a:p>
          <a:p>
            <a:r>
              <a:rPr lang="en-US" sz="4000" b="1" dirty="0"/>
              <a:t>Outline of Section</a:t>
            </a:r>
          </a:p>
          <a:p>
            <a:pPr lvl="1"/>
            <a:r>
              <a:rPr lang="en-US" sz="3600" b="1" dirty="0"/>
              <a:t>Duties of the Priests &amp; Levites (18:1-7)</a:t>
            </a:r>
          </a:p>
          <a:p>
            <a:pPr lvl="1"/>
            <a:r>
              <a:rPr lang="en-US" sz="3600" b="1" dirty="0"/>
              <a:t>Provisions for the Priests &amp; Levites (18:8-32)</a:t>
            </a:r>
          </a:p>
          <a:p>
            <a:pPr lvl="1"/>
            <a:r>
              <a:rPr lang="en-US" sz="3600" b="1" dirty="0"/>
              <a:t>The Red Heifer (19:1-22)</a:t>
            </a:r>
          </a:p>
        </p:txBody>
      </p:sp>
      <p:pic>
        <p:nvPicPr>
          <p:cNvPr id="5" name="Picture 4" descr="A picture containing outdoor, man, grass, player&#10;&#10;Description automatically generated">
            <a:extLst>
              <a:ext uri="{FF2B5EF4-FFF2-40B4-BE49-F238E27FC236}">
                <a16:creationId xmlns:a16="http://schemas.microsoft.com/office/drawing/2014/main" id="{298FBAC7-429C-7247-ADEB-615C526C2259}"/>
              </a:ext>
            </a:extLst>
          </p:cNvPr>
          <p:cNvPicPr>
            <a:picLocks noChangeAspect="1"/>
          </p:cNvPicPr>
          <p:nvPr/>
        </p:nvPicPr>
        <p:blipFill>
          <a:blip r:embed="rId2"/>
          <a:stretch>
            <a:fillRect/>
          </a:stretch>
        </p:blipFill>
        <p:spPr>
          <a:xfrm>
            <a:off x="8009467" y="118533"/>
            <a:ext cx="4063999" cy="1228186"/>
          </a:xfrm>
          <a:prstGeom prst="rect">
            <a:avLst/>
          </a:prstGeom>
        </p:spPr>
      </p:pic>
    </p:spTree>
    <p:extLst>
      <p:ext uri="{BB962C8B-B14F-4D97-AF65-F5344CB8AC3E}">
        <p14:creationId xmlns:p14="http://schemas.microsoft.com/office/powerpoint/2010/main" val="104251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dissolv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dissolv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B3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042A-E456-4343-A36A-29472874FDD6}"/>
              </a:ext>
            </a:extLst>
          </p:cNvPr>
          <p:cNvSpPr>
            <a:spLocks noGrp="1"/>
          </p:cNvSpPr>
          <p:nvPr>
            <p:ph type="title"/>
          </p:nvPr>
        </p:nvSpPr>
        <p:spPr>
          <a:xfrm>
            <a:off x="118533" y="118534"/>
            <a:ext cx="7890934" cy="888631"/>
          </a:xfrm>
        </p:spPr>
        <p:txBody>
          <a:bodyPr>
            <a:normAutofit/>
          </a:bodyPr>
          <a:lstStyle/>
          <a:p>
            <a:pPr algn="ctr"/>
            <a:r>
              <a:rPr lang="en-US" sz="4000" b="1" dirty="0"/>
              <a:t>Duties of the Priests (18:1-7)</a:t>
            </a:r>
          </a:p>
        </p:txBody>
      </p:sp>
      <p:sp>
        <p:nvSpPr>
          <p:cNvPr id="3" name="Content Placeholder 2">
            <a:extLst>
              <a:ext uri="{FF2B5EF4-FFF2-40B4-BE49-F238E27FC236}">
                <a16:creationId xmlns:a16="http://schemas.microsoft.com/office/drawing/2014/main" id="{FFEFCF3D-CB31-E34D-8E5D-704F89E0EA0E}"/>
              </a:ext>
            </a:extLst>
          </p:cNvPr>
          <p:cNvSpPr>
            <a:spLocks noGrp="1"/>
          </p:cNvSpPr>
          <p:nvPr>
            <p:ph idx="1"/>
          </p:nvPr>
        </p:nvSpPr>
        <p:spPr>
          <a:xfrm>
            <a:off x="118533" y="1143000"/>
            <a:ext cx="11954934" cy="5715001"/>
          </a:xfrm>
        </p:spPr>
        <p:txBody>
          <a:bodyPr>
            <a:normAutofit fontScale="85000" lnSpcReduction="20000"/>
          </a:bodyPr>
          <a:lstStyle/>
          <a:p>
            <a:r>
              <a:rPr lang="en-US" sz="3200" b="1" dirty="0"/>
              <a:t>Responsibilities/Duties of Levites (”They Shall…”)</a:t>
            </a:r>
          </a:p>
          <a:p>
            <a:pPr lvl="1"/>
            <a:r>
              <a:rPr lang="en-US" sz="2800" b="1" dirty="0"/>
              <a:t>Keep Guard of Priests &amp; Whole Tent (vs. 3a; Like a Bodyguard)</a:t>
            </a:r>
          </a:p>
          <a:p>
            <a:pPr lvl="1"/>
            <a:r>
              <a:rPr lang="en-US" sz="2800" b="1" dirty="0"/>
              <a:t>Cannot Touch Holy Vessels/Altar; Death is the Consequence (vs. 3b)</a:t>
            </a:r>
          </a:p>
          <a:p>
            <a:pPr lvl="1"/>
            <a:r>
              <a:rPr lang="en-US" sz="2800" b="1" dirty="0"/>
              <a:t>They are a Gift to the Priests to Do Service For Them (vs. 6)</a:t>
            </a:r>
          </a:p>
          <a:p>
            <a:pPr lvl="2"/>
            <a:r>
              <a:rPr lang="en-US" sz="2400" b="1" dirty="0"/>
              <a:t>In the Wilderness: Carrying the Tabernacle (Numbers 4)</a:t>
            </a:r>
          </a:p>
          <a:p>
            <a:pPr lvl="2"/>
            <a:r>
              <a:rPr lang="en-US" sz="2400" b="1" dirty="0"/>
              <a:t>In the Land: Assisting &amp; Cleaning (2 Chronicles 23:26-32)</a:t>
            </a:r>
          </a:p>
          <a:p>
            <a:r>
              <a:rPr lang="en-US" sz="3200" b="1" dirty="0"/>
              <a:t>Responsibilities/Duties of Priests (“You Shall…”)</a:t>
            </a:r>
            <a:endParaRPr lang="en-US" sz="2800" b="1" dirty="0"/>
          </a:p>
          <a:p>
            <a:pPr lvl="1"/>
            <a:r>
              <a:rPr lang="en-US" sz="2800" b="1" dirty="0"/>
              <a:t>“Bear Iniquity Connected with Sanctuary” (vs. 1)</a:t>
            </a:r>
          </a:p>
          <a:p>
            <a:pPr lvl="2"/>
            <a:r>
              <a:rPr lang="en-US" sz="2400" b="1" dirty="0"/>
              <a:t>Culpable for Sins Committed in Tabernacle (cf. vs. 3b; cf. Malachi 1:6-14)</a:t>
            </a:r>
          </a:p>
          <a:p>
            <a:pPr lvl="2"/>
            <a:r>
              <a:rPr lang="en-US" sz="2400" b="1" dirty="0"/>
              <a:t>Greater Roles Carry Greater Responsibility</a:t>
            </a:r>
          </a:p>
          <a:p>
            <a:pPr lvl="1"/>
            <a:r>
              <a:rPr lang="en-US" sz="2800" b="1" dirty="0"/>
              <a:t>Keep Guard Over the Sanctuary, Altar, &amp; Behind the Veil (vs. 5, 7)</a:t>
            </a:r>
          </a:p>
          <a:p>
            <a:pPr lvl="2"/>
            <a:r>
              <a:rPr lang="en-US" sz="2400" b="1" dirty="0"/>
              <a:t>Failing to Guard Would Lead to Wrath on the People (cf. Num. 16-17)</a:t>
            </a:r>
          </a:p>
          <a:p>
            <a:pPr lvl="2"/>
            <a:r>
              <a:rPr lang="en-US" sz="2400" b="1" dirty="0"/>
              <a:t>Priests Guarded the Entrance Side of the Tabernacle (Numbers 3:38)</a:t>
            </a:r>
          </a:p>
          <a:p>
            <a:pPr lvl="1"/>
            <a:r>
              <a:rPr lang="en-US" sz="2800" b="1" dirty="0"/>
              <a:t>Priesthood is a Gift for Whole Community (vs. 5, 7)</a:t>
            </a:r>
          </a:p>
          <a:p>
            <a:pPr lvl="2"/>
            <a:r>
              <a:rPr lang="en-US" sz="2400" b="1" dirty="0"/>
              <a:t>Without the Priests, the People Would Die (cf. Numbers 17:12-13)</a:t>
            </a:r>
          </a:p>
          <a:p>
            <a:r>
              <a:rPr lang="en-US" sz="3200" b="1" dirty="0"/>
              <a:t>“No Outsider Shall Come Near” (vs. 4, 7)</a:t>
            </a:r>
          </a:p>
          <a:p>
            <a:pPr lvl="1"/>
            <a:r>
              <a:rPr lang="en-US" sz="2800" b="1" dirty="0"/>
              <a:t>Gentiles or Anyone Not a Priest/Levite</a:t>
            </a:r>
          </a:p>
          <a:p>
            <a:pPr lvl="1"/>
            <a:r>
              <a:rPr lang="en-US" sz="2800" b="1" dirty="0"/>
              <a:t>God’s Servants Must Meet Certain Criteria</a:t>
            </a:r>
          </a:p>
          <a:p>
            <a:pPr lvl="1"/>
            <a:endParaRPr lang="en-US" sz="2800" b="1" dirty="0"/>
          </a:p>
          <a:p>
            <a:pPr marL="0" indent="0">
              <a:buNone/>
            </a:pPr>
            <a:endParaRPr lang="en-US" sz="2800" b="1" dirty="0"/>
          </a:p>
          <a:p>
            <a:pPr marL="914400" lvl="2" indent="0">
              <a:buNone/>
            </a:pPr>
            <a:endParaRPr lang="en-US" sz="2400" b="1" dirty="0"/>
          </a:p>
          <a:p>
            <a:pPr marL="914400" lvl="2" indent="0">
              <a:buNone/>
            </a:pPr>
            <a:endParaRPr lang="en-US" sz="2400" b="1" dirty="0"/>
          </a:p>
          <a:p>
            <a:pPr lvl="1"/>
            <a:endParaRPr lang="en-US" sz="2800" b="1" dirty="0"/>
          </a:p>
          <a:p>
            <a:endParaRPr lang="en-US" sz="2400" b="1" dirty="0"/>
          </a:p>
        </p:txBody>
      </p:sp>
      <p:pic>
        <p:nvPicPr>
          <p:cNvPr id="5" name="Picture 4" descr="A picture containing outdoor, man, grass, player&#10;&#10;Description automatically generated">
            <a:extLst>
              <a:ext uri="{FF2B5EF4-FFF2-40B4-BE49-F238E27FC236}">
                <a16:creationId xmlns:a16="http://schemas.microsoft.com/office/drawing/2014/main" id="{298FBAC7-429C-7247-ADEB-615C526C2259}"/>
              </a:ext>
            </a:extLst>
          </p:cNvPr>
          <p:cNvPicPr>
            <a:picLocks noChangeAspect="1"/>
          </p:cNvPicPr>
          <p:nvPr/>
        </p:nvPicPr>
        <p:blipFill>
          <a:blip r:embed="rId2"/>
          <a:stretch>
            <a:fillRect/>
          </a:stretch>
        </p:blipFill>
        <p:spPr>
          <a:xfrm>
            <a:off x="8009467" y="118533"/>
            <a:ext cx="4063999" cy="1228186"/>
          </a:xfrm>
          <a:prstGeom prst="rect">
            <a:avLst/>
          </a:prstGeom>
        </p:spPr>
      </p:pic>
    </p:spTree>
    <p:extLst>
      <p:ext uri="{BB962C8B-B14F-4D97-AF65-F5344CB8AC3E}">
        <p14:creationId xmlns:p14="http://schemas.microsoft.com/office/powerpoint/2010/main" val="154255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dissolv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dissolve">
                                      <p:cBhvr>
                                        <p:cTn id="92"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F9D94"/>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5B07811-5B30-B240-AF36-D7096351B1C7}"/>
              </a:ext>
            </a:extLst>
          </p:cNvPr>
          <p:cNvPicPr>
            <a:picLocks noChangeAspect="1"/>
          </p:cNvPicPr>
          <p:nvPr/>
        </p:nvPicPr>
        <p:blipFill>
          <a:blip r:embed="rId2"/>
          <a:stretch>
            <a:fillRect/>
          </a:stretch>
        </p:blipFill>
        <p:spPr>
          <a:xfrm>
            <a:off x="207563" y="338328"/>
            <a:ext cx="11776874" cy="6181344"/>
          </a:xfrm>
          <a:prstGeom prst="rect">
            <a:avLst/>
          </a:prstGeom>
        </p:spPr>
      </p:pic>
    </p:spTree>
    <p:extLst>
      <p:ext uri="{BB962C8B-B14F-4D97-AF65-F5344CB8AC3E}">
        <p14:creationId xmlns:p14="http://schemas.microsoft.com/office/powerpoint/2010/main" val="83687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B3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042A-E456-4343-A36A-29472874FDD6}"/>
              </a:ext>
            </a:extLst>
          </p:cNvPr>
          <p:cNvSpPr>
            <a:spLocks noGrp="1"/>
          </p:cNvSpPr>
          <p:nvPr>
            <p:ph type="title"/>
          </p:nvPr>
        </p:nvSpPr>
        <p:spPr>
          <a:xfrm>
            <a:off x="118533" y="118534"/>
            <a:ext cx="7890934" cy="888631"/>
          </a:xfrm>
        </p:spPr>
        <p:txBody>
          <a:bodyPr>
            <a:normAutofit/>
          </a:bodyPr>
          <a:lstStyle/>
          <a:p>
            <a:pPr algn="ctr"/>
            <a:r>
              <a:rPr lang="en-US" sz="3400" b="1" dirty="0"/>
              <a:t>Provisions for the Priests &amp; Levites (18:8-32)</a:t>
            </a:r>
          </a:p>
        </p:txBody>
      </p:sp>
      <p:sp>
        <p:nvSpPr>
          <p:cNvPr id="3" name="Content Placeholder 2">
            <a:extLst>
              <a:ext uri="{FF2B5EF4-FFF2-40B4-BE49-F238E27FC236}">
                <a16:creationId xmlns:a16="http://schemas.microsoft.com/office/drawing/2014/main" id="{FFEFCF3D-CB31-E34D-8E5D-704F89E0EA0E}"/>
              </a:ext>
            </a:extLst>
          </p:cNvPr>
          <p:cNvSpPr>
            <a:spLocks noGrp="1"/>
          </p:cNvSpPr>
          <p:nvPr>
            <p:ph idx="1"/>
          </p:nvPr>
        </p:nvSpPr>
        <p:spPr>
          <a:xfrm>
            <a:off x="118533" y="1245705"/>
            <a:ext cx="11954934" cy="5612296"/>
          </a:xfrm>
        </p:spPr>
        <p:txBody>
          <a:bodyPr>
            <a:normAutofit fontScale="92500" lnSpcReduction="10000"/>
          </a:bodyPr>
          <a:lstStyle/>
          <a:p>
            <a:r>
              <a:rPr lang="en-US" sz="3200" b="1" dirty="0"/>
              <a:t>Provision for the Priests (vs. 8-20)</a:t>
            </a:r>
          </a:p>
          <a:p>
            <a:pPr marL="0" indent="0">
              <a:buNone/>
            </a:pPr>
            <a:endParaRPr lang="en-US" sz="3200" b="1" dirty="0"/>
          </a:p>
          <a:p>
            <a:pPr marL="0" indent="0">
              <a:buNone/>
            </a:pPr>
            <a:endParaRPr lang="en-US" sz="3200" b="1" dirty="0"/>
          </a:p>
          <a:p>
            <a:pPr marL="0" indent="0">
              <a:buNone/>
            </a:pPr>
            <a:endParaRPr lang="en-US" sz="3200" b="1" dirty="0"/>
          </a:p>
          <a:p>
            <a:pPr marL="0" indent="0">
              <a:buNone/>
            </a:pPr>
            <a:endParaRPr lang="en-US" sz="3200" b="1" dirty="0"/>
          </a:p>
          <a:p>
            <a:pPr marL="0" indent="0">
              <a:buNone/>
            </a:pPr>
            <a:endParaRPr lang="en-US" sz="3200" b="1" dirty="0"/>
          </a:p>
          <a:p>
            <a:pPr marL="457200" lvl="1" indent="0">
              <a:buNone/>
            </a:pPr>
            <a:endParaRPr lang="en-US" sz="2800" b="1" dirty="0"/>
          </a:p>
          <a:p>
            <a:pPr lvl="1"/>
            <a:r>
              <a:rPr lang="en-US" sz="2800" b="1" dirty="0"/>
              <a:t>Additional Notes</a:t>
            </a:r>
          </a:p>
          <a:p>
            <a:pPr lvl="2"/>
            <a:r>
              <a:rPr lang="en-US" sz="2400" b="1" dirty="0"/>
              <a:t>Burnt Offerings Totally Consumed; They Received Nothing From Them</a:t>
            </a:r>
          </a:p>
          <a:p>
            <a:pPr lvl="2"/>
            <a:r>
              <a:rPr lang="en-US" sz="2400" b="1" dirty="0"/>
              <a:t>Firstborn of Man is Redeemed, Not Sacrificed (vs. 15a; cf. Ex. 11:1-10; 13:2-16)</a:t>
            </a:r>
          </a:p>
          <a:p>
            <a:pPr lvl="2"/>
            <a:r>
              <a:rPr lang="en-US" sz="2400" b="1" dirty="0"/>
              <a:t>Unclean Animals Redeemed With Shekels (vs. 15b; Couldn’t Eat Them)</a:t>
            </a:r>
          </a:p>
          <a:p>
            <a:pPr lvl="2"/>
            <a:r>
              <a:rPr lang="en-US" sz="2400" b="1" dirty="0"/>
              <a:t>Covenant of Salt; Emphasizes Permanence (vs. 19; cf. Chron. 13:5)</a:t>
            </a:r>
            <a:r>
              <a:rPr lang="en-US" sz="2200" b="1" dirty="0"/>
              <a:t> </a:t>
            </a:r>
          </a:p>
          <a:p>
            <a:pPr lvl="2"/>
            <a:r>
              <a:rPr lang="en-US" sz="2400" b="1" dirty="0"/>
              <a:t>No Inheritance in the Land (vs. 20; As Priests Today, We Have No Inheritance Here)</a:t>
            </a:r>
          </a:p>
        </p:txBody>
      </p:sp>
      <p:pic>
        <p:nvPicPr>
          <p:cNvPr id="5" name="Picture 4" descr="A picture containing outdoor, man, grass, player&#10;&#10;Description automatically generated">
            <a:extLst>
              <a:ext uri="{FF2B5EF4-FFF2-40B4-BE49-F238E27FC236}">
                <a16:creationId xmlns:a16="http://schemas.microsoft.com/office/drawing/2014/main" id="{298FBAC7-429C-7247-ADEB-615C526C2259}"/>
              </a:ext>
            </a:extLst>
          </p:cNvPr>
          <p:cNvPicPr>
            <a:picLocks noChangeAspect="1"/>
          </p:cNvPicPr>
          <p:nvPr/>
        </p:nvPicPr>
        <p:blipFill>
          <a:blip r:embed="rId2"/>
          <a:stretch>
            <a:fillRect/>
          </a:stretch>
        </p:blipFill>
        <p:spPr>
          <a:xfrm>
            <a:off x="8009467" y="118533"/>
            <a:ext cx="4063999" cy="1228186"/>
          </a:xfrm>
          <a:prstGeom prst="rect">
            <a:avLst/>
          </a:prstGeom>
        </p:spPr>
      </p:pic>
      <p:graphicFrame>
        <p:nvGraphicFramePr>
          <p:cNvPr id="4" name="Table 5">
            <a:extLst>
              <a:ext uri="{FF2B5EF4-FFF2-40B4-BE49-F238E27FC236}">
                <a16:creationId xmlns:a16="http://schemas.microsoft.com/office/drawing/2014/main" id="{CB23C19E-02AD-274F-8A86-A91E0DB4F9E7}"/>
              </a:ext>
            </a:extLst>
          </p:cNvPr>
          <p:cNvGraphicFramePr>
            <a:graphicFrameLocks noGrp="1"/>
          </p:cNvGraphicFramePr>
          <p:nvPr>
            <p:extLst>
              <p:ext uri="{D42A27DB-BD31-4B8C-83A1-F6EECF244321}">
                <p14:modId xmlns:p14="http://schemas.microsoft.com/office/powerpoint/2010/main" val="3683689351"/>
              </p:ext>
            </p:extLst>
          </p:nvPr>
        </p:nvGraphicFramePr>
        <p:xfrm>
          <a:off x="571499" y="1775759"/>
          <a:ext cx="11374967" cy="2593041"/>
        </p:xfrm>
        <a:graphic>
          <a:graphicData uri="http://schemas.openxmlformats.org/drawingml/2006/table">
            <a:tbl>
              <a:tblPr firstRow="1" bandRow="1">
                <a:tableStyleId>{5C22544A-7EE6-4342-B048-85BDC9FD1C3A}</a:tableStyleId>
              </a:tblPr>
              <a:tblGrid>
                <a:gridCol w="3187701">
                  <a:extLst>
                    <a:ext uri="{9D8B030D-6E8A-4147-A177-3AD203B41FA5}">
                      <a16:colId xmlns:a16="http://schemas.microsoft.com/office/drawing/2014/main" val="1017413020"/>
                    </a:ext>
                  </a:extLst>
                </a:gridCol>
                <a:gridCol w="1317627">
                  <a:extLst>
                    <a:ext uri="{9D8B030D-6E8A-4147-A177-3AD203B41FA5}">
                      <a16:colId xmlns:a16="http://schemas.microsoft.com/office/drawing/2014/main" val="3380626164"/>
                    </a:ext>
                  </a:extLst>
                </a:gridCol>
                <a:gridCol w="6869639">
                  <a:extLst>
                    <a:ext uri="{9D8B030D-6E8A-4147-A177-3AD203B41FA5}">
                      <a16:colId xmlns:a16="http://schemas.microsoft.com/office/drawing/2014/main" val="172407911"/>
                    </a:ext>
                  </a:extLst>
                </a:gridCol>
              </a:tblGrid>
              <a:tr h="434983">
                <a:tc>
                  <a:txBody>
                    <a:bodyPr/>
                    <a:lstStyle/>
                    <a:p>
                      <a:r>
                        <a:rPr lang="en-US" sz="2000" dirty="0"/>
                        <a:t>The Sacrifice</a:t>
                      </a:r>
                    </a:p>
                  </a:txBody>
                  <a:tcPr/>
                </a:tc>
                <a:tc>
                  <a:txBody>
                    <a:bodyPr/>
                    <a:lstStyle/>
                    <a:p>
                      <a:r>
                        <a:rPr lang="en-US" sz="2000" dirty="0"/>
                        <a:t>Reference</a:t>
                      </a:r>
                    </a:p>
                  </a:txBody>
                  <a:tcPr/>
                </a:tc>
                <a:tc>
                  <a:txBody>
                    <a:bodyPr/>
                    <a:lstStyle/>
                    <a:p>
                      <a:pPr algn="ctr"/>
                      <a:r>
                        <a:rPr lang="en-US" sz="2000" dirty="0"/>
                        <a:t>Eating Instructions</a:t>
                      </a:r>
                    </a:p>
                  </a:txBody>
                  <a:tcPr/>
                </a:tc>
                <a:extLst>
                  <a:ext uri="{0D108BD9-81ED-4DB2-BD59-A6C34878D82A}">
                    <a16:rowId xmlns:a16="http://schemas.microsoft.com/office/drawing/2014/main" val="2568219498"/>
                  </a:ext>
                </a:extLst>
              </a:tr>
              <a:tr h="430858">
                <a:tc>
                  <a:txBody>
                    <a:bodyPr/>
                    <a:lstStyle/>
                    <a:p>
                      <a:r>
                        <a:rPr lang="en-US" sz="2000" b="1" dirty="0"/>
                        <a:t>Grain, Sin, &amp; Guilt Offerings</a:t>
                      </a:r>
                    </a:p>
                  </a:txBody>
                  <a:tcPr/>
                </a:tc>
                <a:tc>
                  <a:txBody>
                    <a:bodyPr/>
                    <a:lstStyle/>
                    <a:p>
                      <a:r>
                        <a:rPr lang="en-US" sz="2000" b="1" dirty="0"/>
                        <a:t>Vs. 9-10</a:t>
                      </a:r>
                    </a:p>
                  </a:txBody>
                  <a:tcPr/>
                </a:tc>
                <a:tc>
                  <a:txBody>
                    <a:bodyPr/>
                    <a:lstStyle/>
                    <a:p>
                      <a:r>
                        <a:rPr lang="en-US" sz="2000" b="1" dirty="0"/>
                        <a:t>Males May Eat in a “Most Holy Place”</a:t>
                      </a:r>
                    </a:p>
                  </a:txBody>
                  <a:tcPr/>
                </a:tc>
                <a:extLst>
                  <a:ext uri="{0D108BD9-81ED-4DB2-BD59-A6C34878D82A}">
                    <a16:rowId xmlns:a16="http://schemas.microsoft.com/office/drawing/2014/main" val="2887736324"/>
                  </a:ext>
                </a:extLst>
              </a:tr>
              <a:tr h="434983">
                <a:tc>
                  <a:txBody>
                    <a:bodyPr/>
                    <a:lstStyle/>
                    <a:p>
                      <a:r>
                        <a:rPr lang="en-US" sz="2000" b="1" dirty="0"/>
                        <a:t>Peace Offerings</a:t>
                      </a:r>
                    </a:p>
                  </a:txBody>
                  <a:tcPr/>
                </a:tc>
                <a:tc>
                  <a:txBody>
                    <a:bodyPr/>
                    <a:lstStyle/>
                    <a:p>
                      <a:r>
                        <a:rPr lang="en-US" sz="2000" b="1" dirty="0"/>
                        <a:t>Vs. 11</a:t>
                      </a:r>
                    </a:p>
                  </a:txBody>
                  <a:tcPr/>
                </a:tc>
                <a:tc>
                  <a:txBody>
                    <a:bodyPr/>
                    <a:lstStyle/>
                    <a:p>
                      <a:r>
                        <a:rPr lang="en-US" sz="2000" b="1" dirty="0"/>
                        <a:t>Sons &amp; Daughters: Everyone Who is Clean</a:t>
                      </a:r>
                    </a:p>
                  </a:txBody>
                  <a:tcPr/>
                </a:tc>
                <a:extLst>
                  <a:ext uri="{0D108BD9-81ED-4DB2-BD59-A6C34878D82A}">
                    <a16:rowId xmlns:a16="http://schemas.microsoft.com/office/drawing/2014/main" val="618018841"/>
                  </a:ext>
                </a:extLst>
              </a:tr>
              <a:tr h="434983">
                <a:tc>
                  <a:txBody>
                    <a:bodyPr/>
                    <a:lstStyle/>
                    <a:p>
                      <a:r>
                        <a:rPr lang="en-US" sz="2000" b="1" dirty="0"/>
                        <a:t>Firstfruits</a:t>
                      </a:r>
                    </a:p>
                  </a:txBody>
                  <a:tcPr/>
                </a:tc>
                <a:tc>
                  <a:txBody>
                    <a:bodyPr/>
                    <a:lstStyle/>
                    <a:p>
                      <a:r>
                        <a:rPr lang="en-US" sz="2000" b="1" dirty="0"/>
                        <a:t>Vs. 12-13</a:t>
                      </a:r>
                    </a:p>
                  </a:txBody>
                  <a:tcPr/>
                </a:tc>
                <a:tc>
                  <a:txBody>
                    <a:bodyPr/>
                    <a:lstStyle/>
                    <a:p>
                      <a:r>
                        <a:rPr lang="en-US" sz="2000" b="1" dirty="0"/>
                        <a:t>Everyone Who is Clean in Your House</a:t>
                      </a:r>
                    </a:p>
                  </a:txBody>
                  <a:tcPr/>
                </a:tc>
                <a:extLst>
                  <a:ext uri="{0D108BD9-81ED-4DB2-BD59-A6C34878D82A}">
                    <a16:rowId xmlns:a16="http://schemas.microsoft.com/office/drawing/2014/main" val="840138899"/>
                  </a:ext>
                </a:extLst>
              </a:tr>
              <a:tr h="434983">
                <a:tc>
                  <a:txBody>
                    <a:bodyPr/>
                    <a:lstStyle/>
                    <a:p>
                      <a:r>
                        <a:rPr lang="en-US" sz="2000" b="1" dirty="0"/>
                        <a:t>Devoted Things</a:t>
                      </a:r>
                    </a:p>
                  </a:txBody>
                  <a:tcPr/>
                </a:tc>
                <a:tc>
                  <a:txBody>
                    <a:bodyPr/>
                    <a:lstStyle/>
                    <a:p>
                      <a:r>
                        <a:rPr lang="en-US" sz="2000" b="1" dirty="0"/>
                        <a:t>Vs. 14</a:t>
                      </a:r>
                    </a:p>
                  </a:txBody>
                  <a:tcPr/>
                </a:tc>
                <a:tc>
                  <a:txBody>
                    <a:bodyPr/>
                    <a:lstStyle/>
                    <a:p>
                      <a:r>
                        <a:rPr lang="en-US" sz="2000" b="1" dirty="0"/>
                        <a:t>N/A</a:t>
                      </a:r>
                    </a:p>
                  </a:txBody>
                  <a:tcPr/>
                </a:tc>
                <a:extLst>
                  <a:ext uri="{0D108BD9-81ED-4DB2-BD59-A6C34878D82A}">
                    <a16:rowId xmlns:a16="http://schemas.microsoft.com/office/drawing/2014/main" val="1436277621"/>
                  </a:ext>
                </a:extLst>
              </a:tr>
              <a:tr h="422251">
                <a:tc>
                  <a:txBody>
                    <a:bodyPr/>
                    <a:lstStyle/>
                    <a:p>
                      <a:r>
                        <a:rPr lang="en-US" sz="2000" b="1" dirty="0"/>
                        <a:t>Firstlings</a:t>
                      </a:r>
                    </a:p>
                  </a:txBody>
                  <a:tcPr/>
                </a:tc>
                <a:tc>
                  <a:txBody>
                    <a:bodyPr/>
                    <a:lstStyle/>
                    <a:p>
                      <a:r>
                        <a:rPr lang="en-US" sz="2000" b="1" dirty="0"/>
                        <a:t>Vs. 15-18</a:t>
                      </a:r>
                    </a:p>
                  </a:txBody>
                  <a:tcPr/>
                </a:tc>
                <a:tc>
                  <a:txBody>
                    <a:bodyPr/>
                    <a:lstStyle/>
                    <a:p>
                      <a:r>
                        <a:rPr lang="en-US" sz="2000" b="1" dirty="0"/>
                        <a:t>Blood on Altar &amp; Burn Fat to the Lord; Flesh Given to Priests</a:t>
                      </a:r>
                    </a:p>
                  </a:txBody>
                  <a:tcPr/>
                </a:tc>
                <a:extLst>
                  <a:ext uri="{0D108BD9-81ED-4DB2-BD59-A6C34878D82A}">
                    <a16:rowId xmlns:a16="http://schemas.microsoft.com/office/drawing/2014/main" val="1966371630"/>
                  </a:ext>
                </a:extLst>
              </a:tr>
            </a:tbl>
          </a:graphicData>
        </a:graphic>
      </p:graphicFrame>
    </p:spTree>
    <p:extLst>
      <p:ext uri="{BB962C8B-B14F-4D97-AF65-F5344CB8AC3E}">
        <p14:creationId xmlns:p14="http://schemas.microsoft.com/office/powerpoint/2010/main" val="231849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ssolv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dissolv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dissolv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dissolv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dissolve">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3B3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042A-E456-4343-A36A-29472874FDD6}"/>
              </a:ext>
            </a:extLst>
          </p:cNvPr>
          <p:cNvSpPr>
            <a:spLocks noGrp="1"/>
          </p:cNvSpPr>
          <p:nvPr>
            <p:ph type="title"/>
          </p:nvPr>
        </p:nvSpPr>
        <p:spPr>
          <a:xfrm>
            <a:off x="118533" y="118534"/>
            <a:ext cx="7890934" cy="888631"/>
          </a:xfrm>
        </p:spPr>
        <p:txBody>
          <a:bodyPr>
            <a:normAutofit/>
          </a:bodyPr>
          <a:lstStyle/>
          <a:p>
            <a:pPr algn="ctr"/>
            <a:r>
              <a:rPr lang="en-US" sz="3400" b="1" dirty="0"/>
              <a:t>Provisions for the Priests &amp; Levites (18:8-32)</a:t>
            </a:r>
          </a:p>
        </p:txBody>
      </p:sp>
      <p:sp>
        <p:nvSpPr>
          <p:cNvPr id="3" name="Content Placeholder 2">
            <a:extLst>
              <a:ext uri="{FF2B5EF4-FFF2-40B4-BE49-F238E27FC236}">
                <a16:creationId xmlns:a16="http://schemas.microsoft.com/office/drawing/2014/main" id="{FFEFCF3D-CB31-E34D-8E5D-704F89E0EA0E}"/>
              </a:ext>
            </a:extLst>
          </p:cNvPr>
          <p:cNvSpPr>
            <a:spLocks noGrp="1"/>
          </p:cNvSpPr>
          <p:nvPr>
            <p:ph idx="1"/>
          </p:nvPr>
        </p:nvSpPr>
        <p:spPr>
          <a:xfrm>
            <a:off x="118533" y="1245705"/>
            <a:ext cx="11954934" cy="5612296"/>
          </a:xfrm>
        </p:spPr>
        <p:txBody>
          <a:bodyPr>
            <a:normAutofit fontScale="92500" lnSpcReduction="10000"/>
          </a:bodyPr>
          <a:lstStyle/>
          <a:p>
            <a:r>
              <a:rPr lang="en-US" sz="3200" b="1" dirty="0"/>
              <a:t>Provision for the Levites (vs. 21-24)</a:t>
            </a:r>
          </a:p>
          <a:p>
            <a:pPr lvl="1"/>
            <a:r>
              <a:rPr lang="en-US" sz="2800" b="1" dirty="0"/>
              <a:t>Levites Receive Tithe from the Nation (vs. 21-22; Tithe = 1/10)</a:t>
            </a:r>
          </a:p>
          <a:p>
            <a:pPr lvl="2"/>
            <a:r>
              <a:rPr lang="en-US" sz="2400" b="1" dirty="0"/>
              <a:t>New Details on Previous Law (cf. Lev. 27:30-33)</a:t>
            </a:r>
          </a:p>
          <a:p>
            <a:pPr lvl="2"/>
            <a:r>
              <a:rPr lang="en-US" sz="2400" b="1" dirty="0"/>
              <a:t>They Are Serving the People By Protecting Them</a:t>
            </a:r>
          </a:p>
          <a:p>
            <a:pPr lvl="3"/>
            <a:r>
              <a:rPr lang="en-US" sz="2200" b="1" dirty="0"/>
              <a:t>Offerings Are Their “Inheritance” For Their Service</a:t>
            </a:r>
          </a:p>
          <a:p>
            <a:pPr lvl="3"/>
            <a:r>
              <a:rPr lang="en-US" sz="2200" b="1" dirty="0"/>
              <a:t>Services Especially Important After Korah’s Rebellion (Numbers 16-17)</a:t>
            </a:r>
          </a:p>
          <a:p>
            <a:pPr lvl="1"/>
            <a:r>
              <a:rPr lang="en-US" sz="2800" b="1" dirty="0"/>
              <a:t>No Inheritance For Levites In the Land (vs. 23-34)</a:t>
            </a:r>
          </a:p>
          <a:p>
            <a:pPr lvl="2"/>
            <a:r>
              <a:rPr lang="en-US" sz="2400" b="1" dirty="0"/>
              <a:t>48 Levitical Towns Make up 15 Square Miles (.1% of the Land)</a:t>
            </a:r>
          </a:p>
          <a:p>
            <a:pPr lvl="2"/>
            <a:r>
              <a:rPr lang="en-US" sz="2400" b="1" dirty="0"/>
              <a:t>Anticipates That Israel Will Come to the Land</a:t>
            </a:r>
          </a:p>
          <a:p>
            <a:r>
              <a:rPr lang="en-US" sz="3200" b="1" dirty="0"/>
              <a:t>The Tithe of the Levites (vs. 25-32)</a:t>
            </a:r>
          </a:p>
          <a:p>
            <a:pPr lvl="1"/>
            <a:r>
              <a:rPr lang="en-US" sz="2800" b="1" dirty="0"/>
              <a:t>Levites Give a Tithe From the Tithes They Received</a:t>
            </a:r>
          </a:p>
          <a:p>
            <a:pPr lvl="2"/>
            <a:r>
              <a:rPr lang="en-US" sz="2400" b="1" dirty="0"/>
              <a:t>They Are to Give the Best of the Best (vs. 29-30, 32)</a:t>
            </a:r>
          </a:p>
          <a:p>
            <a:pPr lvl="2"/>
            <a:r>
              <a:rPr lang="en-US" sz="2400" b="1" dirty="0"/>
              <a:t>Servants of God Not Exempt From Contributing</a:t>
            </a:r>
          </a:p>
          <a:p>
            <a:pPr lvl="1"/>
            <a:r>
              <a:rPr lang="en-US" sz="2800" b="1" dirty="0"/>
              <a:t>Priests Receive the Tithe of the Levites (vs. 28)</a:t>
            </a:r>
          </a:p>
          <a:p>
            <a:pPr lvl="1"/>
            <a:r>
              <a:rPr lang="en-US" sz="2800" b="1" dirty="0"/>
              <a:t>Free to Eat the Rest Without Restrictions (vs. 31)</a:t>
            </a:r>
          </a:p>
          <a:p>
            <a:pPr marL="914400" lvl="2" indent="0">
              <a:buNone/>
            </a:pPr>
            <a:endParaRPr lang="en-US" sz="2400" b="1" dirty="0"/>
          </a:p>
          <a:p>
            <a:pPr marL="0" indent="0">
              <a:buNone/>
            </a:pPr>
            <a:endParaRPr lang="en-US" sz="2800" b="1" dirty="0"/>
          </a:p>
          <a:p>
            <a:pPr marL="914400" lvl="2" indent="0">
              <a:buNone/>
            </a:pPr>
            <a:endParaRPr lang="en-US" sz="2400" b="1" dirty="0"/>
          </a:p>
          <a:p>
            <a:pPr marL="914400" lvl="2" indent="0">
              <a:buNone/>
            </a:pPr>
            <a:endParaRPr lang="en-US" sz="2400" b="1" dirty="0"/>
          </a:p>
          <a:p>
            <a:pPr lvl="1"/>
            <a:endParaRPr lang="en-US" sz="2800" b="1" dirty="0"/>
          </a:p>
          <a:p>
            <a:endParaRPr lang="en-US" sz="2400" b="1" dirty="0"/>
          </a:p>
        </p:txBody>
      </p:sp>
      <p:pic>
        <p:nvPicPr>
          <p:cNvPr id="5" name="Picture 4" descr="A picture containing outdoor, man, grass, player&#10;&#10;Description automatically generated">
            <a:extLst>
              <a:ext uri="{FF2B5EF4-FFF2-40B4-BE49-F238E27FC236}">
                <a16:creationId xmlns:a16="http://schemas.microsoft.com/office/drawing/2014/main" id="{298FBAC7-429C-7247-ADEB-615C526C2259}"/>
              </a:ext>
            </a:extLst>
          </p:cNvPr>
          <p:cNvPicPr>
            <a:picLocks noChangeAspect="1"/>
          </p:cNvPicPr>
          <p:nvPr/>
        </p:nvPicPr>
        <p:blipFill>
          <a:blip r:embed="rId2"/>
          <a:stretch>
            <a:fillRect/>
          </a:stretch>
        </p:blipFill>
        <p:spPr>
          <a:xfrm>
            <a:off x="8009467" y="118533"/>
            <a:ext cx="4063999" cy="1228186"/>
          </a:xfrm>
          <a:prstGeom prst="rect">
            <a:avLst/>
          </a:prstGeom>
        </p:spPr>
      </p:pic>
    </p:spTree>
    <p:extLst>
      <p:ext uri="{BB962C8B-B14F-4D97-AF65-F5344CB8AC3E}">
        <p14:creationId xmlns:p14="http://schemas.microsoft.com/office/powerpoint/2010/main" val="339782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B3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042A-E456-4343-A36A-29472874FDD6}"/>
              </a:ext>
            </a:extLst>
          </p:cNvPr>
          <p:cNvSpPr>
            <a:spLocks noGrp="1"/>
          </p:cNvSpPr>
          <p:nvPr>
            <p:ph type="title"/>
          </p:nvPr>
        </p:nvSpPr>
        <p:spPr>
          <a:xfrm>
            <a:off x="118533" y="118534"/>
            <a:ext cx="7890934" cy="888631"/>
          </a:xfrm>
        </p:spPr>
        <p:txBody>
          <a:bodyPr>
            <a:normAutofit/>
          </a:bodyPr>
          <a:lstStyle/>
          <a:p>
            <a:pPr algn="ctr"/>
            <a:r>
              <a:rPr lang="en-US" sz="4000" b="1" dirty="0"/>
              <a:t>The Red Heifer (19:1-22)</a:t>
            </a:r>
          </a:p>
        </p:txBody>
      </p:sp>
      <p:sp>
        <p:nvSpPr>
          <p:cNvPr id="3" name="Content Placeholder 2">
            <a:extLst>
              <a:ext uri="{FF2B5EF4-FFF2-40B4-BE49-F238E27FC236}">
                <a16:creationId xmlns:a16="http://schemas.microsoft.com/office/drawing/2014/main" id="{FFEFCF3D-CB31-E34D-8E5D-704F89E0EA0E}"/>
              </a:ext>
            </a:extLst>
          </p:cNvPr>
          <p:cNvSpPr>
            <a:spLocks noGrp="1"/>
          </p:cNvSpPr>
          <p:nvPr>
            <p:ph idx="1"/>
          </p:nvPr>
        </p:nvSpPr>
        <p:spPr>
          <a:xfrm>
            <a:off x="118533" y="1245705"/>
            <a:ext cx="11954934" cy="5612296"/>
          </a:xfrm>
        </p:spPr>
        <p:txBody>
          <a:bodyPr>
            <a:normAutofit fontScale="92500" lnSpcReduction="10000"/>
          </a:bodyPr>
          <a:lstStyle/>
          <a:p>
            <a:r>
              <a:rPr lang="en-US" sz="3200" b="1" dirty="0"/>
              <a:t>Complications in the Wilderness</a:t>
            </a:r>
          </a:p>
          <a:p>
            <a:pPr lvl="1"/>
            <a:r>
              <a:rPr lang="en-US" sz="2800" b="1" dirty="0"/>
              <a:t>Touching a Dead Body When Tabernacle is Not Set Up</a:t>
            </a:r>
          </a:p>
          <a:p>
            <a:pPr lvl="1"/>
            <a:r>
              <a:rPr lang="en-US" sz="2800" b="1" dirty="0"/>
              <a:t>With Wilderness Generation Dying Off, This is a Practical Concern</a:t>
            </a:r>
          </a:p>
          <a:p>
            <a:pPr marL="457200" lvl="1" indent="0">
              <a:buNone/>
            </a:pPr>
            <a:endParaRPr lang="en-US" sz="2800" b="1" dirty="0"/>
          </a:p>
          <a:p>
            <a:r>
              <a:rPr lang="en-US" sz="3200" b="1" dirty="0"/>
              <a:t>“</a:t>
            </a:r>
            <a:r>
              <a:rPr lang="en-US" sz="3200" b="1" baseline="30000" dirty="0"/>
              <a:t>11</a:t>
            </a:r>
            <a:r>
              <a:rPr lang="en-US" sz="3200" b="1" dirty="0"/>
              <a:t>But when Christ appeared as a high priest of the good things that have come, then through the greater and more perfect tent (not made with hands, that is, not of this creation) </a:t>
            </a:r>
            <a:r>
              <a:rPr lang="en-US" sz="3200" b="1" baseline="30000" dirty="0"/>
              <a:t>12</a:t>
            </a:r>
            <a:r>
              <a:rPr lang="en-US" sz="3200" b="1" dirty="0"/>
              <a:t>he entered once for all into the holy places, not by means of the blood of goats and calves but by means of his own blood, thus securing an eternal redemption. </a:t>
            </a:r>
            <a:r>
              <a:rPr lang="en-US" sz="3200" b="1" baseline="30000" dirty="0"/>
              <a:t>13</a:t>
            </a:r>
            <a:r>
              <a:rPr lang="en-US" sz="3200" b="1" dirty="0"/>
              <a:t>For if the blood of goats and bulls, and the </a:t>
            </a:r>
            <a:r>
              <a:rPr lang="en-US" sz="3200" b="1" u="sng" dirty="0"/>
              <a:t>sprinkling of defiled persons with the ashes of a heifer</a:t>
            </a:r>
            <a:r>
              <a:rPr lang="en-US" sz="3200" b="1" dirty="0"/>
              <a:t>, sanctify for the purification of the flesh, </a:t>
            </a:r>
            <a:r>
              <a:rPr lang="en-US" sz="3200" b="1" baseline="30000" dirty="0"/>
              <a:t>14</a:t>
            </a:r>
            <a:r>
              <a:rPr lang="en-US" sz="3200" b="1" dirty="0"/>
              <a:t>how much more will the blood of Christ, who through the eternal Spirit offered himself without blemish to God, purify our conscience from dead works to serve the living God.” (Hebrews 9:11-14)</a:t>
            </a:r>
            <a:endParaRPr lang="en-US" sz="2400" b="1" dirty="0"/>
          </a:p>
          <a:p>
            <a:pPr marL="914400" lvl="2" indent="0">
              <a:buNone/>
            </a:pPr>
            <a:endParaRPr lang="en-US" sz="2400" b="1" dirty="0"/>
          </a:p>
          <a:p>
            <a:pPr marL="0" indent="0">
              <a:buNone/>
            </a:pPr>
            <a:endParaRPr lang="en-US" sz="2800" b="1" dirty="0"/>
          </a:p>
          <a:p>
            <a:pPr marL="914400" lvl="2" indent="0">
              <a:buNone/>
            </a:pPr>
            <a:endParaRPr lang="en-US" sz="2400" b="1" dirty="0"/>
          </a:p>
          <a:p>
            <a:pPr marL="914400" lvl="2" indent="0">
              <a:buNone/>
            </a:pPr>
            <a:endParaRPr lang="en-US" sz="2400" b="1" dirty="0"/>
          </a:p>
          <a:p>
            <a:pPr lvl="1"/>
            <a:endParaRPr lang="en-US" sz="2800" b="1" dirty="0"/>
          </a:p>
          <a:p>
            <a:endParaRPr lang="en-US" sz="2400" b="1" dirty="0"/>
          </a:p>
        </p:txBody>
      </p:sp>
      <p:pic>
        <p:nvPicPr>
          <p:cNvPr id="5" name="Picture 4" descr="A picture containing outdoor, man, grass, player&#10;&#10;Description automatically generated">
            <a:extLst>
              <a:ext uri="{FF2B5EF4-FFF2-40B4-BE49-F238E27FC236}">
                <a16:creationId xmlns:a16="http://schemas.microsoft.com/office/drawing/2014/main" id="{298FBAC7-429C-7247-ADEB-615C526C2259}"/>
              </a:ext>
            </a:extLst>
          </p:cNvPr>
          <p:cNvPicPr>
            <a:picLocks noChangeAspect="1"/>
          </p:cNvPicPr>
          <p:nvPr/>
        </p:nvPicPr>
        <p:blipFill>
          <a:blip r:embed="rId2"/>
          <a:stretch>
            <a:fillRect/>
          </a:stretch>
        </p:blipFill>
        <p:spPr>
          <a:xfrm>
            <a:off x="8009467" y="118533"/>
            <a:ext cx="4063999" cy="1228186"/>
          </a:xfrm>
          <a:prstGeom prst="rect">
            <a:avLst/>
          </a:prstGeom>
        </p:spPr>
      </p:pic>
    </p:spTree>
    <p:extLst>
      <p:ext uri="{BB962C8B-B14F-4D97-AF65-F5344CB8AC3E}">
        <p14:creationId xmlns:p14="http://schemas.microsoft.com/office/powerpoint/2010/main" val="196288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3B3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042A-E456-4343-A36A-29472874FDD6}"/>
              </a:ext>
            </a:extLst>
          </p:cNvPr>
          <p:cNvSpPr>
            <a:spLocks noGrp="1"/>
          </p:cNvSpPr>
          <p:nvPr>
            <p:ph type="title"/>
          </p:nvPr>
        </p:nvSpPr>
        <p:spPr>
          <a:xfrm>
            <a:off x="118533" y="118534"/>
            <a:ext cx="7890934" cy="888631"/>
          </a:xfrm>
        </p:spPr>
        <p:txBody>
          <a:bodyPr>
            <a:normAutofit/>
          </a:bodyPr>
          <a:lstStyle/>
          <a:p>
            <a:pPr algn="ctr"/>
            <a:r>
              <a:rPr lang="en-US" sz="4000" b="1" dirty="0"/>
              <a:t>The Red Heifer (19:1-22)</a:t>
            </a:r>
          </a:p>
        </p:txBody>
      </p:sp>
      <p:sp>
        <p:nvSpPr>
          <p:cNvPr id="3" name="Content Placeholder 2">
            <a:extLst>
              <a:ext uri="{FF2B5EF4-FFF2-40B4-BE49-F238E27FC236}">
                <a16:creationId xmlns:a16="http://schemas.microsoft.com/office/drawing/2014/main" id="{FFEFCF3D-CB31-E34D-8E5D-704F89E0EA0E}"/>
              </a:ext>
            </a:extLst>
          </p:cNvPr>
          <p:cNvSpPr>
            <a:spLocks noGrp="1"/>
          </p:cNvSpPr>
          <p:nvPr>
            <p:ph idx="1"/>
          </p:nvPr>
        </p:nvSpPr>
        <p:spPr>
          <a:xfrm>
            <a:off x="118533" y="1245705"/>
            <a:ext cx="11954934" cy="5612296"/>
          </a:xfrm>
        </p:spPr>
        <p:txBody>
          <a:bodyPr>
            <a:normAutofit fontScale="92500" lnSpcReduction="20000"/>
          </a:bodyPr>
          <a:lstStyle/>
          <a:p>
            <a:r>
              <a:rPr lang="en-US" sz="3200" b="1" dirty="0"/>
              <a:t>Preparation (vs. 1-10)</a:t>
            </a:r>
          </a:p>
          <a:p>
            <a:pPr lvl="1"/>
            <a:r>
              <a:rPr lang="en-US" sz="2800" b="1" dirty="0"/>
              <a:t>Slaughtering (vs. 1-3)</a:t>
            </a:r>
          </a:p>
          <a:p>
            <a:pPr lvl="2"/>
            <a:r>
              <a:rPr lang="en-US" sz="2400" b="1" dirty="0"/>
              <a:t>An Unblemished Red Heifer That Has Never Been Yoked (Red Symbolizes Blood?)</a:t>
            </a:r>
          </a:p>
          <a:p>
            <a:pPr lvl="2"/>
            <a:r>
              <a:rPr lang="en-US" sz="2400" b="1" dirty="0"/>
              <a:t>Unusual to be Using a Cow Rather Than a Bull</a:t>
            </a:r>
          </a:p>
          <a:p>
            <a:pPr lvl="2"/>
            <a:r>
              <a:rPr lang="en-US" sz="2400" b="1" dirty="0"/>
              <a:t>Slaughtered Outside the Camp</a:t>
            </a:r>
          </a:p>
          <a:p>
            <a:pPr lvl="2"/>
            <a:r>
              <a:rPr lang="en-US" sz="2400" b="1" dirty="0"/>
              <a:t>Eleazar Goes, Not Aaron (To Protect Aaron’s Consecrated Status? Cf. Lev. 21:10-12)</a:t>
            </a:r>
          </a:p>
          <a:p>
            <a:pPr lvl="1"/>
            <a:r>
              <a:rPr lang="en-US" sz="2800" b="1" dirty="0"/>
              <a:t>Burning (vs. 4-6)</a:t>
            </a:r>
          </a:p>
          <a:p>
            <a:pPr lvl="2"/>
            <a:r>
              <a:rPr lang="en-US" sz="2400" b="1" dirty="0"/>
              <a:t>Sprinkle Some of the Blood Seven Times Towards Tabernacle</a:t>
            </a:r>
          </a:p>
          <a:p>
            <a:pPr lvl="2"/>
            <a:r>
              <a:rPr lang="en-US" sz="2400" b="1" dirty="0"/>
              <a:t>Everything Burned; Even the Blood </a:t>
            </a:r>
          </a:p>
          <a:p>
            <a:pPr lvl="2"/>
            <a:r>
              <a:rPr lang="en-US" sz="2400" b="1" dirty="0"/>
              <a:t>Add Cedarwood, Hyssop, &amp; Yarn to the Fire (Purifying Agents in Lev 14:4)</a:t>
            </a:r>
          </a:p>
          <a:p>
            <a:pPr lvl="1"/>
            <a:r>
              <a:rPr lang="en-US" sz="2800" b="1" dirty="0"/>
              <a:t>Gathering (vs. 7-10)</a:t>
            </a:r>
          </a:p>
          <a:p>
            <a:pPr lvl="2"/>
            <a:r>
              <a:rPr lang="en-US" sz="2400" b="1" dirty="0"/>
              <a:t>Purpose of Ceremony is to Produce Ashes</a:t>
            </a:r>
          </a:p>
          <a:p>
            <a:pPr lvl="3"/>
            <a:r>
              <a:rPr lang="en-US" sz="2200" b="1" dirty="0"/>
              <a:t>A Clean Person Gathers Up Ashes &amp; Stores it for the Water of Impurity</a:t>
            </a:r>
          </a:p>
          <a:p>
            <a:pPr lvl="3"/>
            <a:r>
              <a:rPr lang="en-US" sz="2200" b="1" dirty="0"/>
              <a:t>Ready to be Mixed With Water (cf. vs. 17; Like Instant Coffee)</a:t>
            </a:r>
          </a:p>
          <a:p>
            <a:pPr lvl="2"/>
            <a:r>
              <a:rPr lang="en-US" sz="2400" b="1" dirty="0"/>
              <a:t>Process Makes All Three People Unclean Until Evening</a:t>
            </a:r>
          </a:p>
          <a:p>
            <a:pPr lvl="3"/>
            <a:r>
              <a:rPr lang="en-US" sz="2200" b="1" dirty="0"/>
              <a:t>Priest (vs. 7; Wash Clothes &amp; Bathe in Water)</a:t>
            </a:r>
          </a:p>
          <a:p>
            <a:pPr lvl="3"/>
            <a:r>
              <a:rPr lang="en-US" sz="2200" b="1" dirty="0"/>
              <a:t>Burner (vs. 8; Wash Clothes &amp; Bathe in Water)</a:t>
            </a:r>
          </a:p>
          <a:p>
            <a:pPr lvl="3"/>
            <a:r>
              <a:rPr lang="en-US" sz="2200" b="1" dirty="0"/>
              <a:t>Ash-Gatherer (vs. 9; Only Washes Clothes)</a:t>
            </a:r>
          </a:p>
          <a:p>
            <a:pPr marL="914400" lvl="2" indent="0">
              <a:buNone/>
            </a:pPr>
            <a:endParaRPr lang="en-US" sz="2400" b="1" dirty="0"/>
          </a:p>
          <a:p>
            <a:pPr marL="914400" lvl="2" indent="0">
              <a:buNone/>
            </a:pPr>
            <a:endParaRPr lang="en-US" sz="2400" b="1" dirty="0"/>
          </a:p>
          <a:p>
            <a:pPr marL="0" indent="0">
              <a:buNone/>
            </a:pPr>
            <a:endParaRPr lang="en-US" sz="2800" b="1" dirty="0"/>
          </a:p>
          <a:p>
            <a:pPr marL="914400" lvl="2" indent="0">
              <a:buNone/>
            </a:pPr>
            <a:endParaRPr lang="en-US" sz="2400" b="1" dirty="0"/>
          </a:p>
          <a:p>
            <a:pPr marL="914400" lvl="2" indent="0">
              <a:buNone/>
            </a:pPr>
            <a:endParaRPr lang="en-US" sz="2400" b="1" dirty="0"/>
          </a:p>
          <a:p>
            <a:pPr lvl="1"/>
            <a:endParaRPr lang="en-US" sz="2800" b="1" dirty="0"/>
          </a:p>
          <a:p>
            <a:endParaRPr lang="en-US" sz="2400" b="1" dirty="0"/>
          </a:p>
        </p:txBody>
      </p:sp>
      <p:pic>
        <p:nvPicPr>
          <p:cNvPr id="5" name="Picture 4" descr="A picture containing outdoor, man, grass, player&#10;&#10;Description automatically generated">
            <a:extLst>
              <a:ext uri="{FF2B5EF4-FFF2-40B4-BE49-F238E27FC236}">
                <a16:creationId xmlns:a16="http://schemas.microsoft.com/office/drawing/2014/main" id="{298FBAC7-429C-7247-ADEB-615C526C2259}"/>
              </a:ext>
            </a:extLst>
          </p:cNvPr>
          <p:cNvPicPr>
            <a:picLocks noChangeAspect="1"/>
          </p:cNvPicPr>
          <p:nvPr/>
        </p:nvPicPr>
        <p:blipFill>
          <a:blip r:embed="rId2"/>
          <a:stretch>
            <a:fillRect/>
          </a:stretch>
        </p:blipFill>
        <p:spPr>
          <a:xfrm>
            <a:off x="8009467" y="118533"/>
            <a:ext cx="4063999" cy="1228186"/>
          </a:xfrm>
          <a:prstGeom prst="rect">
            <a:avLst/>
          </a:prstGeom>
        </p:spPr>
      </p:pic>
    </p:spTree>
    <p:extLst>
      <p:ext uri="{BB962C8B-B14F-4D97-AF65-F5344CB8AC3E}">
        <p14:creationId xmlns:p14="http://schemas.microsoft.com/office/powerpoint/2010/main" val="127067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dissolv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dissolve">
                                      <p:cBhvr>
                                        <p:cTn id="92"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16649</TotalTime>
  <Words>1224</Words>
  <Application>Microsoft Macintosh PowerPoint</Application>
  <PresentationFormat>Widescreen</PresentationFormat>
  <Paragraphs>146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The Priests &amp; Levites Numbers 18-19</vt:lpstr>
      <vt:lpstr>PowerPoint Presentation</vt:lpstr>
      <vt:lpstr>The Priests &amp; Levites</vt:lpstr>
      <vt:lpstr>Duties of the Priests (18:1-7)</vt:lpstr>
      <vt:lpstr>PowerPoint Presentation</vt:lpstr>
      <vt:lpstr>Provisions for the Priests &amp; Levites (18:8-32)</vt:lpstr>
      <vt:lpstr>Provisions for the Priests &amp; Levites (18:8-32)</vt:lpstr>
      <vt:lpstr>The Red Heifer (19:1-22)</vt:lpstr>
      <vt:lpstr>The Red Heifer (19:1-22)</vt:lpstr>
      <vt:lpstr>The Red Heifer (19:1-22)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&amp; Ch. 1-4</dc:title>
  <dc:creator>Erik Borlaug</dc:creator>
  <cp:lastModifiedBy>Erik Borlaug</cp:lastModifiedBy>
  <cp:revision>625</cp:revision>
  <cp:lastPrinted>2020-11-11T13:58:43Z</cp:lastPrinted>
  <dcterms:created xsi:type="dcterms:W3CDTF">2020-02-10T21:56:27Z</dcterms:created>
  <dcterms:modified xsi:type="dcterms:W3CDTF">2020-11-18T14:01:40Z</dcterms:modified>
</cp:coreProperties>
</file>