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61" r:id="rId4"/>
    <p:sldId id="266" r:id="rId5"/>
    <p:sldId id="267" r:id="rId6"/>
    <p:sldId id="268" r:id="rId7"/>
    <p:sldId id="270" r:id="rId8"/>
    <p:sldId id="271" r:id="rId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90"/>
    <p:restoredTop sz="94640"/>
  </p:normalViewPr>
  <p:slideViewPr>
    <p:cSldViewPr snapToGrid="0" snapToObjects="1">
      <p:cViewPr varScale="1">
        <p:scale>
          <a:sx n="104" d="100"/>
          <a:sy n="104" d="100"/>
        </p:scale>
        <p:origin x="104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11/22/20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093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11/22/20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535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11/22/20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2555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11/22/20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97267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AD000-4C75-E243-881E-DE7B7BCDF868}" type="datetimeFigureOut">
              <a:rPr lang="en-US" smtClean="0"/>
              <a:t>11/22/20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8174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BAD000-4C75-E243-881E-DE7B7BCDF868}" type="datetimeFigureOut">
              <a:rPr lang="en-US" smtClean="0"/>
              <a:t>11/22/20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24454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BAD000-4C75-E243-881E-DE7B7BCDF868}" type="datetimeFigureOut">
              <a:rPr lang="en-US" smtClean="0"/>
              <a:t>11/22/20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7224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BAD000-4C75-E243-881E-DE7B7BCDF868}" type="datetimeFigureOut">
              <a:rPr lang="en-US" smtClean="0"/>
              <a:t>11/22/20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34156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AD000-4C75-E243-881E-DE7B7BCDF868}" type="datetimeFigureOut">
              <a:rPr lang="en-US" smtClean="0"/>
              <a:t>11/22/20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114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11/22/20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426127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11/22/20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85552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1BAD000-4C75-E243-881E-DE7B7BCDF868}" type="datetimeFigureOut">
              <a:rPr lang="en-US" smtClean="0"/>
              <a:t>11/22/20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05EB41E-8E5C-4442-8F47-535A9892A507}" type="slidenum">
              <a:rPr lang="en-US" smtClean="0"/>
              <a:t>‹#›</a:t>
            </a:fld>
            <a:endParaRPr lang="en-US"/>
          </a:p>
        </p:txBody>
      </p:sp>
    </p:spTree>
    <p:extLst>
      <p:ext uri="{BB962C8B-B14F-4D97-AF65-F5344CB8AC3E}">
        <p14:creationId xmlns:p14="http://schemas.microsoft.com/office/powerpoint/2010/main" val="234722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05D47-FD14-074E-B112-FD963F865741}"/>
              </a:ext>
            </a:extLst>
          </p:cNvPr>
          <p:cNvSpPr>
            <a:spLocks noGrp="1"/>
          </p:cNvSpPr>
          <p:nvPr>
            <p:ph type="ctrTitle"/>
          </p:nvPr>
        </p:nvSpPr>
        <p:spPr>
          <a:xfrm>
            <a:off x="592282" y="1545167"/>
            <a:ext cx="7730836" cy="1379802"/>
          </a:xfrm>
        </p:spPr>
        <p:txBody>
          <a:bodyPr/>
          <a:lstStyle/>
          <a:p>
            <a:r>
              <a:rPr lang="en-US" dirty="0"/>
              <a:t>Gracious &amp; Comforting Words</a:t>
            </a:r>
          </a:p>
        </p:txBody>
      </p:sp>
      <p:sp>
        <p:nvSpPr>
          <p:cNvPr id="4" name="Title 1">
            <a:extLst>
              <a:ext uri="{FF2B5EF4-FFF2-40B4-BE49-F238E27FC236}">
                <a16:creationId xmlns:a16="http://schemas.microsoft.com/office/drawing/2014/main" id="{EC7C9FC1-E43A-604E-B404-21AFC306ED5F}"/>
              </a:ext>
            </a:extLst>
          </p:cNvPr>
          <p:cNvSpPr txBox="1">
            <a:spLocks/>
          </p:cNvSpPr>
          <p:nvPr/>
        </p:nvSpPr>
        <p:spPr>
          <a:xfrm>
            <a:off x="706582" y="1545167"/>
            <a:ext cx="7730836" cy="137980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600" b="1" dirty="0">
                <a:solidFill>
                  <a:schemeClr val="bg1"/>
                </a:solidFill>
              </a:rPr>
              <a:t>Understanding the Conscience</a:t>
            </a:r>
          </a:p>
        </p:txBody>
      </p:sp>
    </p:spTree>
    <p:extLst>
      <p:ext uri="{BB962C8B-B14F-4D97-AF65-F5344CB8AC3E}">
        <p14:creationId xmlns:p14="http://schemas.microsoft.com/office/powerpoint/2010/main" val="101253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Defining the Conscience</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64197"/>
            <a:ext cx="8855902" cy="4572000"/>
          </a:xfrm>
        </p:spPr>
        <p:txBody>
          <a:bodyPr>
            <a:noAutofit/>
          </a:bodyPr>
          <a:lstStyle/>
          <a:p>
            <a:r>
              <a:rPr lang="en-US" sz="2800" b="1" dirty="0">
                <a:solidFill>
                  <a:schemeClr val="bg1"/>
                </a:solidFill>
              </a:rPr>
              <a:t>“</a:t>
            </a:r>
            <a:r>
              <a:rPr lang="en-US" sz="2800" b="1" baseline="30000" dirty="0">
                <a:solidFill>
                  <a:schemeClr val="bg1"/>
                </a:solidFill>
              </a:rPr>
              <a:t>14</a:t>
            </a:r>
            <a:r>
              <a:rPr lang="en-US" sz="2800" b="1" dirty="0">
                <a:solidFill>
                  <a:schemeClr val="bg1"/>
                </a:solidFill>
              </a:rPr>
              <a:t>For when Gentiles, who do not have the law, by nature do what the law requires, they are a law to themselves, even though they do not have the law. </a:t>
            </a:r>
            <a:r>
              <a:rPr lang="en-US" sz="2800" b="1" baseline="30000" dirty="0">
                <a:solidFill>
                  <a:schemeClr val="bg1"/>
                </a:solidFill>
              </a:rPr>
              <a:t>15</a:t>
            </a:r>
            <a:r>
              <a:rPr lang="en-US" sz="2800" b="1" dirty="0">
                <a:solidFill>
                  <a:schemeClr val="bg1"/>
                </a:solidFill>
              </a:rPr>
              <a:t>They show that the work of the law is written on their hearts, while their conscience also bears witness, and their conflicting thoughts accuse or even excuse them…” (Rom. 2:14-15)</a:t>
            </a:r>
          </a:p>
          <a:p>
            <a:pPr marL="0" indent="0">
              <a:buNone/>
            </a:pPr>
            <a:endParaRPr lang="en-US" sz="2800" b="1" dirty="0">
              <a:solidFill>
                <a:schemeClr val="bg1"/>
              </a:solidFill>
            </a:endParaRPr>
          </a:p>
          <a:p>
            <a:r>
              <a:rPr lang="en-US" sz="2800" b="1" dirty="0">
                <a:solidFill>
                  <a:schemeClr val="bg1"/>
                </a:solidFill>
              </a:rPr>
              <a:t>“</a:t>
            </a:r>
            <a:r>
              <a:rPr lang="en-US" sz="2800" b="1" dirty="0" err="1">
                <a:solidFill>
                  <a:schemeClr val="bg1"/>
                </a:solidFill>
              </a:rPr>
              <a:t>syneidesis</a:t>
            </a:r>
            <a:r>
              <a:rPr lang="en-US" sz="2800" b="1" dirty="0">
                <a:solidFill>
                  <a:schemeClr val="bg1"/>
                </a:solidFill>
              </a:rPr>
              <a:t>” </a:t>
            </a:r>
          </a:p>
          <a:p>
            <a:pPr lvl="1"/>
            <a:r>
              <a:rPr lang="en-US" sz="2400" b="1" dirty="0">
                <a:solidFill>
                  <a:schemeClr val="bg1"/>
                </a:solidFill>
              </a:rPr>
              <a:t>“Distinguishing between what is morally good and bad, prompting to do the former and shun the latter…” </a:t>
            </a:r>
          </a:p>
          <a:p>
            <a:pPr lvl="1"/>
            <a:r>
              <a:rPr lang="en-US" sz="2400" b="1" dirty="0">
                <a:solidFill>
                  <a:schemeClr val="bg1"/>
                </a:solidFill>
              </a:rPr>
              <a:t>“Become aware”</a:t>
            </a:r>
          </a:p>
          <a:p>
            <a:endParaRPr lang="en-US" sz="2800" b="1" dirty="0">
              <a:solidFill>
                <a:schemeClr val="bg1"/>
              </a:solidFill>
            </a:endParaRPr>
          </a:p>
          <a:p>
            <a:pPr lvl="2"/>
            <a:endParaRPr lang="en-US" sz="1800" b="1" dirty="0">
              <a:solidFill>
                <a:schemeClr val="bg1"/>
              </a:solidFill>
            </a:endParaRPr>
          </a:p>
        </p:txBody>
      </p:sp>
    </p:spTree>
    <p:extLst>
      <p:ext uri="{BB962C8B-B14F-4D97-AF65-F5344CB8AC3E}">
        <p14:creationId xmlns:p14="http://schemas.microsoft.com/office/powerpoint/2010/main" val="255235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Types of Consciences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a:bodyPr>
          <a:lstStyle/>
          <a:p>
            <a:r>
              <a:rPr lang="en-US" sz="2800" b="1" dirty="0">
                <a:solidFill>
                  <a:schemeClr val="bg1"/>
                </a:solidFill>
              </a:rPr>
              <a:t>Hardened Conscience</a:t>
            </a:r>
          </a:p>
          <a:p>
            <a:pPr lvl="1"/>
            <a:r>
              <a:rPr lang="en-US" sz="2400" b="1" dirty="0">
                <a:solidFill>
                  <a:schemeClr val="bg1"/>
                </a:solidFill>
              </a:rPr>
              <a:t>“</a:t>
            </a:r>
            <a:r>
              <a:rPr lang="en-US" sz="2400" b="1" baseline="30000" dirty="0">
                <a:solidFill>
                  <a:schemeClr val="bg1"/>
                </a:solidFill>
              </a:rPr>
              <a:t>17</a:t>
            </a:r>
            <a:r>
              <a:rPr lang="en-US" sz="2400" b="1" dirty="0">
                <a:solidFill>
                  <a:schemeClr val="bg1"/>
                </a:solidFill>
              </a:rPr>
              <a:t>Now this I say and testify in the Lord, that you must no longer walk as the Gentiles do, in the futility of their minds. </a:t>
            </a:r>
            <a:r>
              <a:rPr lang="en-US" sz="2400" b="1" baseline="30000" dirty="0">
                <a:solidFill>
                  <a:schemeClr val="bg1"/>
                </a:solidFill>
              </a:rPr>
              <a:t>18</a:t>
            </a:r>
            <a:r>
              <a:rPr lang="en-US" sz="2400" b="1" dirty="0">
                <a:solidFill>
                  <a:schemeClr val="bg1"/>
                </a:solidFill>
              </a:rPr>
              <a:t>They are darkened in their understanding, alienated from the life of God because of the ignorance that is in them, due to their hardness of heart. </a:t>
            </a:r>
            <a:r>
              <a:rPr lang="en-US" sz="2400" b="1" baseline="30000" dirty="0">
                <a:solidFill>
                  <a:schemeClr val="bg1"/>
                </a:solidFill>
              </a:rPr>
              <a:t>19</a:t>
            </a:r>
            <a:r>
              <a:rPr lang="en-US" sz="2400" b="1" dirty="0">
                <a:solidFill>
                  <a:schemeClr val="bg1"/>
                </a:solidFill>
              </a:rPr>
              <a:t>They have become callous and have given themselves up to sensuality, greedy to practice every kind of impurity.” (Ephesians 4:17-19)</a:t>
            </a:r>
          </a:p>
          <a:p>
            <a:pPr marL="342900" lvl="1" indent="0">
              <a:buNone/>
            </a:pPr>
            <a:endParaRPr lang="en-US" sz="2400" b="1" dirty="0">
              <a:solidFill>
                <a:schemeClr val="bg1"/>
              </a:solidFill>
            </a:endParaRPr>
          </a:p>
          <a:p>
            <a:pPr lvl="1"/>
            <a:r>
              <a:rPr lang="en-US" sz="2400" b="1" dirty="0">
                <a:solidFill>
                  <a:schemeClr val="bg1"/>
                </a:solidFill>
              </a:rPr>
              <a:t>“</a:t>
            </a:r>
            <a:r>
              <a:rPr lang="en-US" sz="2400" b="1" baseline="30000" dirty="0">
                <a:solidFill>
                  <a:schemeClr val="bg1"/>
                </a:solidFill>
              </a:rPr>
              <a:t>1</a:t>
            </a:r>
            <a:r>
              <a:rPr lang="en-US" sz="2400" b="1" dirty="0">
                <a:solidFill>
                  <a:schemeClr val="bg1"/>
                </a:solidFill>
              </a:rPr>
              <a:t>Now the Spirit expressly says that in later times some will depart from the faith by devoting themselves to deceitful spirits and teachings of demons, </a:t>
            </a:r>
            <a:r>
              <a:rPr lang="en-US" sz="2400" b="1" baseline="30000" dirty="0">
                <a:solidFill>
                  <a:schemeClr val="bg1"/>
                </a:solidFill>
              </a:rPr>
              <a:t>2</a:t>
            </a:r>
            <a:r>
              <a:rPr lang="en-US" sz="2400" b="1" dirty="0">
                <a:solidFill>
                  <a:schemeClr val="bg1"/>
                </a:solidFill>
              </a:rPr>
              <a:t>through the insincerity of liars whose consciences are seared…” (1 Tim. 4:1-2)</a:t>
            </a:r>
          </a:p>
          <a:p>
            <a:endParaRPr lang="en-US" sz="2800" b="1" dirty="0">
              <a:solidFill>
                <a:schemeClr val="bg1"/>
              </a:solidFill>
            </a:endParaRPr>
          </a:p>
          <a:p>
            <a:endParaRPr lang="en-US" sz="3200" b="1" dirty="0">
              <a:solidFill>
                <a:schemeClr val="bg1"/>
              </a:solidFill>
            </a:endParaRPr>
          </a:p>
          <a:p>
            <a:pPr marL="342900" lvl="1" indent="0">
              <a:buNone/>
            </a:pPr>
            <a:endParaRPr lang="en-US" sz="2800" b="1" dirty="0">
              <a:solidFill>
                <a:schemeClr val="bg1"/>
              </a:solidFill>
            </a:endParaRPr>
          </a:p>
        </p:txBody>
      </p:sp>
    </p:spTree>
    <p:extLst>
      <p:ext uri="{BB962C8B-B14F-4D97-AF65-F5344CB8AC3E}">
        <p14:creationId xmlns:p14="http://schemas.microsoft.com/office/powerpoint/2010/main" val="25820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Types of Consciences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a:bodyPr>
          <a:lstStyle/>
          <a:p>
            <a:r>
              <a:rPr lang="en-US" sz="2800" b="1" dirty="0">
                <a:solidFill>
                  <a:schemeClr val="bg1"/>
                </a:solidFill>
              </a:rPr>
              <a:t>Weak Conscience</a:t>
            </a:r>
          </a:p>
          <a:p>
            <a:pPr lvl="1"/>
            <a:r>
              <a:rPr lang="en-US" sz="2400" b="1" dirty="0">
                <a:solidFill>
                  <a:schemeClr val="bg1"/>
                </a:solidFill>
              </a:rPr>
              <a:t>“</a:t>
            </a:r>
            <a:r>
              <a:rPr lang="en-US" sz="2400" b="1" baseline="30000" dirty="0">
                <a:solidFill>
                  <a:schemeClr val="bg1"/>
                </a:solidFill>
              </a:rPr>
              <a:t>1</a:t>
            </a:r>
            <a:r>
              <a:rPr lang="en-US" sz="2400" b="1" dirty="0">
                <a:solidFill>
                  <a:schemeClr val="bg1"/>
                </a:solidFill>
              </a:rPr>
              <a:t>As for the one who is weak in faith, welcome him, but not to quarrel over opinions. </a:t>
            </a:r>
            <a:r>
              <a:rPr lang="en-US" sz="2400" b="1" baseline="30000" dirty="0">
                <a:solidFill>
                  <a:schemeClr val="bg1"/>
                </a:solidFill>
              </a:rPr>
              <a:t>2</a:t>
            </a:r>
            <a:r>
              <a:rPr lang="en-US" sz="2400" b="1" dirty="0">
                <a:solidFill>
                  <a:schemeClr val="bg1"/>
                </a:solidFill>
              </a:rPr>
              <a:t>One person believes he may eat anything, while the weak person eats only vegetables. </a:t>
            </a:r>
            <a:r>
              <a:rPr lang="en-US" sz="2400" b="1" baseline="30000" dirty="0">
                <a:solidFill>
                  <a:schemeClr val="bg1"/>
                </a:solidFill>
              </a:rPr>
              <a:t>3</a:t>
            </a:r>
            <a:r>
              <a:rPr lang="en-US" sz="2400" b="1" dirty="0">
                <a:solidFill>
                  <a:schemeClr val="bg1"/>
                </a:solidFill>
              </a:rPr>
              <a:t>Let not the one who eats despise the one who abstains, and let not the one who abstains pass judgment on the one who eats, for God has welcomed him.” (Romans 14:1-3)</a:t>
            </a:r>
          </a:p>
          <a:p>
            <a:pPr lvl="1"/>
            <a:endParaRPr lang="en-US" sz="2400" b="1" dirty="0">
              <a:solidFill>
                <a:schemeClr val="bg1"/>
              </a:solidFill>
            </a:endParaRPr>
          </a:p>
          <a:p>
            <a:pPr lvl="1"/>
            <a:r>
              <a:rPr lang="en-US" sz="2400" b="1" dirty="0">
                <a:solidFill>
                  <a:schemeClr val="bg1"/>
                </a:solidFill>
              </a:rPr>
              <a:t>More Conservative Than God</a:t>
            </a:r>
          </a:p>
          <a:p>
            <a:pPr lvl="1"/>
            <a:endParaRPr lang="en-US" sz="2400" b="1" dirty="0">
              <a:solidFill>
                <a:schemeClr val="bg1"/>
              </a:solidFill>
            </a:endParaRPr>
          </a:p>
          <a:p>
            <a:pPr lvl="1"/>
            <a:r>
              <a:rPr lang="en-US" sz="2400" b="1" dirty="0">
                <a:solidFill>
                  <a:schemeClr val="bg1"/>
                </a:solidFill>
              </a:rPr>
              <a:t>“We who are strong have an obligation to bear with the failings of the weak, and not to please ourselves…” (Romans 15:1)</a:t>
            </a:r>
          </a:p>
          <a:p>
            <a:endParaRPr lang="en-US" sz="2800" b="1" dirty="0">
              <a:solidFill>
                <a:schemeClr val="bg1"/>
              </a:solidFill>
            </a:endParaRPr>
          </a:p>
          <a:p>
            <a:endParaRPr lang="en-US" sz="3200" b="1" dirty="0">
              <a:solidFill>
                <a:schemeClr val="bg1"/>
              </a:solidFill>
            </a:endParaRPr>
          </a:p>
          <a:p>
            <a:pPr marL="342900" lvl="1" indent="0">
              <a:buNone/>
            </a:pPr>
            <a:endParaRPr lang="en-US" sz="2800" b="1" dirty="0">
              <a:solidFill>
                <a:schemeClr val="bg1"/>
              </a:solidFill>
            </a:endParaRPr>
          </a:p>
        </p:txBody>
      </p:sp>
    </p:spTree>
    <p:extLst>
      <p:ext uri="{BB962C8B-B14F-4D97-AF65-F5344CB8AC3E}">
        <p14:creationId xmlns:p14="http://schemas.microsoft.com/office/powerpoint/2010/main" val="348029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Types of Consciences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lnSpcReduction="10000"/>
          </a:bodyPr>
          <a:lstStyle/>
          <a:p>
            <a:r>
              <a:rPr lang="en-US" sz="3200" b="1" dirty="0">
                <a:solidFill>
                  <a:schemeClr val="bg1"/>
                </a:solidFill>
              </a:rPr>
              <a:t>Good Conscience</a:t>
            </a:r>
          </a:p>
          <a:p>
            <a:pPr lvl="1"/>
            <a:r>
              <a:rPr lang="en-US" sz="2800" b="1" dirty="0">
                <a:solidFill>
                  <a:schemeClr val="bg1"/>
                </a:solidFill>
              </a:rPr>
              <a:t>“For our boast is this, the testimony of our conscience, that we behaved in the world with simplicity and godly sincerity, not by earthly wisdom but by the grace of God, and supremely so toward you.” (2 Cor. 1:12)</a:t>
            </a:r>
          </a:p>
          <a:p>
            <a:pPr lvl="1"/>
            <a:endParaRPr lang="en-US" sz="2800" b="1" dirty="0">
              <a:solidFill>
                <a:schemeClr val="bg1"/>
              </a:solidFill>
            </a:endParaRPr>
          </a:p>
          <a:p>
            <a:pPr lvl="1"/>
            <a:r>
              <a:rPr lang="en-US" sz="2800" b="1" dirty="0">
                <a:solidFill>
                  <a:schemeClr val="bg1"/>
                </a:solidFill>
              </a:rPr>
              <a:t>Blessings of a Good Conscience</a:t>
            </a:r>
          </a:p>
          <a:p>
            <a:pPr lvl="2"/>
            <a:r>
              <a:rPr lang="en-US" sz="2400" b="1" dirty="0">
                <a:solidFill>
                  <a:schemeClr val="bg1"/>
                </a:solidFill>
              </a:rPr>
              <a:t>Pain is Valuable</a:t>
            </a:r>
          </a:p>
          <a:p>
            <a:pPr lvl="2"/>
            <a:r>
              <a:rPr lang="en-US" sz="2400" b="1" dirty="0">
                <a:solidFill>
                  <a:schemeClr val="bg1"/>
                </a:solidFill>
              </a:rPr>
              <a:t>“</a:t>
            </a:r>
            <a:r>
              <a:rPr lang="en-US" sz="2400" b="1" baseline="30000" dirty="0">
                <a:solidFill>
                  <a:schemeClr val="bg1"/>
                </a:solidFill>
              </a:rPr>
              <a:t>21</a:t>
            </a:r>
            <a:r>
              <a:rPr lang="en-US" sz="2400" b="1" dirty="0">
                <a:solidFill>
                  <a:schemeClr val="bg1"/>
                </a:solidFill>
              </a:rPr>
              <a:t>Beloved, if our heart does not condemn us, we have confidence before God; </a:t>
            </a:r>
            <a:r>
              <a:rPr lang="en-US" sz="2400" b="1" baseline="30000" dirty="0">
                <a:solidFill>
                  <a:schemeClr val="bg1"/>
                </a:solidFill>
              </a:rPr>
              <a:t>22</a:t>
            </a:r>
            <a:r>
              <a:rPr lang="en-US" sz="2400" b="1" dirty="0">
                <a:solidFill>
                  <a:schemeClr val="bg1"/>
                </a:solidFill>
              </a:rPr>
              <a:t>and whatever we ask we receive from him, because we keep his commandments and do what pleases him.” (1 John 3:21-22)</a:t>
            </a:r>
          </a:p>
          <a:p>
            <a:pPr lvl="1"/>
            <a:endParaRPr lang="en-US" sz="2800" b="1" dirty="0">
              <a:solidFill>
                <a:schemeClr val="bg1"/>
              </a:solidFill>
            </a:endParaRPr>
          </a:p>
        </p:txBody>
      </p:sp>
    </p:spTree>
    <p:extLst>
      <p:ext uri="{BB962C8B-B14F-4D97-AF65-F5344CB8AC3E}">
        <p14:creationId xmlns:p14="http://schemas.microsoft.com/office/powerpoint/2010/main" val="180342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Training The Conscience</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lnSpcReduction="10000"/>
          </a:bodyPr>
          <a:lstStyle/>
          <a:p>
            <a:r>
              <a:rPr lang="en-US" sz="3200" b="1" dirty="0">
                <a:solidFill>
                  <a:schemeClr val="bg1"/>
                </a:solidFill>
              </a:rPr>
              <a:t>Educate the Conscience</a:t>
            </a:r>
          </a:p>
          <a:p>
            <a:pPr lvl="1"/>
            <a:r>
              <a:rPr lang="en-US" sz="2800" b="1" dirty="0">
                <a:solidFill>
                  <a:schemeClr val="bg1"/>
                </a:solidFill>
              </a:rPr>
              <a:t>“However, not all possess this knowledge. But some, through former association with idols, eat food as really offered to an idol, and their conscience, being weak, is defiled.” (1 Cor. 8:7)</a:t>
            </a:r>
          </a:p>
          <a:p>
            <a:pPr lvl="1"/>
            <a:endParaRPr lang="en-US" sz="2800" b="1" dirty="0">
              <a:solidFill>
                <a:schemeClr val="bg1"/>
              </a:solidFill>
            </a:endParaRPr>
          </a:p>
          <a:p>
            <a:pPr lvl="1"/>
            <a:r>
              <a:rPr lang="en-US" sz="2800" b="1" dirty="0">
                <a:solidFill>
                  <a:schemeClr val="bg1"/>
                </a:solidFill>
              </a:rPr>
              <a:t>“</a:t>
            </a:r>
            <a:r>
              <a:rPr lang="en-US" sz="2800" b="1" baseline="30000" dirty="0">
                <a:solidFill>
                  <a:schemeClr val="bg1"/>
                </a:solidFill>
              </a:rPr>
              <a:t>9</a:t>
            </a:r>
            <a:r>
              <a:rPr lang="en-US" sz="2800" b="1" dirty="0">
                <a:solidFill>
                  <a:schemeClr val="bg1"/>
                </a:solidFill>
              </a:rPr>
              <a:t>How can a young man keep his way pure? By guarding it according to your word. </a:t>
            </a:r>
            <a:r>
              <a:rPr lang="en-US" sz="2800" b="1" baseline="30000" dirty="0">
                <a:solidFill>
                  <a:schemeClr val="bg1"/>
                </a:solidFill>
              </a:rPr>
              <a:t>10</a:t>
            </a:r>
            <a:r>
              <a:rPr lang="en-US" sz="2800" b="1" dirty="0">
                <a:solidFill>
                  <a:schemeClr val="bg1"/>
                </a:solidFill>
              </a:rPr>
              <a:t>With my whole heart I seek you; let me not wander from your commandments! </a:t>
            </a:r>
            <a:r>
              <a:rPr lang="en-US" sz="2800" b="1" baseline="30000" dirty="0">
                <a:solidFill>
                  <a:schemeClr val="bg1"/>
                </a:solidFill>
              </a:rPr>
              <a:t>11</a:t>
            </a:r>
            <a:r>
              <a:rPr lang="en-US" sz="2800" b="1" dirty="0">
                <a:solidFill>
                  <a:schemeClr val="bg1"/>
                </a:solidFill>
              </a:rPr>
              <a:t>I have stored up your word in my heart, that I might not sin against you.” (Psalm 119:9-11)</a:t>
            </a:r>
          </a:p>
          <a:p>
            <a:pPr lvl="1"/>
            <a:endParaRPr lang="en-US" sz="2800" b="1" dirty="0">
              <a:solidFill>
                <a:schemeClr val="bg1"/>
              </a:solidFill>
            </a:endParaRPr>
          </a:p>
        </p:txBody>
      </p:sp>
    </p:spTree>
    <p:extLst>
      <p:ext uri="{BB962C8B-B14F-4D97-AF65-F5344CB8AC3E}">
        <p14:creationId xmlns:p14="http://schemas.microsoft.com/office/powerpoint/2010/main" val="392983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Training The Conscience</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a:bodyPr>
          <a:lstStyle/>
          <a:p>
            <a:r>
              <a:rPr lang="en-US" sz="3200" b="1" dirty="0">
                <a:solidFill>
                  <a:schemeClr val="bg1"/>
                </a:solidFill>
              </a:rPr>
              <a:t>Exposure to Godly People</a:t>
            </a:r>
          </a:p>
          <a:p>
            <a:pPr lvl="1"/>
            <a:r>
              <a:rPr lang="en-US" sz="2900" b="1" dirty="0">
                <a:solidFill>
                  <a:schemeClr val="bg1"/>
                </a:solidFill>
              </a:rPr>
              <a:t>“</a:t>
            </a:r>
            <a:r>
              <a:rPr lang="en-US" sz="2900" b="1" baseline="30000" dirty="0">
                <a:solidFill>
                  <a:schemeClr val="bg1"/>
                </a:solidFill>
              </a:rPr>
              <a:t>24</a:t>
            </a:r>
            <a:r>
              <a:rPr lang="en-US" sz="2900" b="1" dirty="0">
                <a:solidFill>
                  <a:schemeClr val="bg1"/>
                </a:solidFill>
              </a:rPr>
              <a:t>Make no friendship with a man given to anger, nor go with a wrathful man, </a:t>
            </a:r>
            <a:r>
              <a:rPr lang="en-US" sz="2900" b="1" baseline="30000" dirty="0">
                <a:solidFill>
                  <a:schemeClr val="bg1"/>
                </a:solidFill>
              </a:rPr>
              <a:t>25</a:t>
            </a:r>
            <a:r>
              <a:rPr lang="en-US" sz="2900" b="1" dirty="0">
                <a:solidFill>
                  <a:schemeClr val="bg1"/>
                </a:solidFill>
              </a:rPr>
              <a:t>lest you learn his ways and entangle yourself in a snare.” (Pro. 22:24-25)</a:t>
            </a:r>
          </a:p>
          <a:p>
            <a:endParaRPr lang="en-US" sz="3200" b="1" dirty="0">
              <a:solidFill>
                <a:schemeClr val="bg1"/>
              </a:solidFill>
            </a:endParaRPr>
          </a:p>
          <a:p>
            <a:pPr lvl="1"/>
            <a:r>
              <a:rPr lang="en-US" sz="2900" b="1" dirty="0">
                <a:solidFill>
                  <a:schemeClr val="bg1"/>
                </a:solidFill>
              </a:rPr>
              <a:t>“</a:t>
            </a:r>
            <a:r>
              <a:rPr lang="en-US" sz="2900" b="1" baseline="30000" dirty="0">
                <a:solidFill>
                  <a:schemeClr val="bg1"/>
                </a:solidFill>
              </a:rPr>
              <a:t>12</a:t>
            </a:r>
            <a:r>
              <a:rPr lang="en-US" sz="2900" b="1" dirty="0">
                <a:solidFill>
                  <a:schemeClr val="bg1"/>
                </a:solidFill>
              </a:rPr>
              <a:t>Take care, brothers, lest there be in any of you an evil, unbelieving heart, leading you to fall away from the living God. </a:t>
            </a:r>
            <a:r>
              <a:rPr lang="en-US" sz="2900" b="1" baseline="30000" dirty="0">
                <a:solidFill>
                  <a:schemeClr val="bg1"/>
                </a:solidFill>
              </a:rPr>
              <a:t>13</a:t>
            </a:r>
            <a:r>
              <a:rPr lang="en-US" sz="2900" b="1" dirty="0">
                <a:solidFill>
                  <a:schemeClr val="bg1"/>
                </a:solidFill>
              </a:rPr>
              <a:t>But exhort one another every day, as long as it is called ‘today,’ that none of you may be hardened by the deceitfulness of sin.” (Heb. 3:12-13)</a:t>
            </a:r>
          </a:p>
        </p:txBody>
      </p:sp>
    </p:spTree>
    <p:extLst>
      <p:ext uri="{BB962C8B-B14F-4D97-AF65-F5344CB8AC3E}">
        <p14:creationId xmlns:p14="http://schemas.microsoft.com/office/powerpoint/2010/main" val="356233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Training The Conscience</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a:bodyPr>
          <a:lstStyle/>
          <a:p>
            <a:r>
              <a:rPr lang="en-US" sz="3200" b="1" dirty="0">
                <a:solidFill>
                  <a:schemeClr val="bg1"/>
                </a:solidFill>
              </a:rPr>
              <a:t>Confession</a:t>
            </a:r>
          </a:p>
          <a:p>
            <a:endParaRPr lang="en-US" sz="3200" b="1" dirty="0">
              <a:solidFill>
                <a:schemeClr val="bg1"/>
              </a:solidFill>
            </a:endParaRPr>
          </a:p>
          <a:p>
            <a:pPr lvl="1"/>
            <a:r>
              <a:rPr lang="en-US" sz="2900" b="1" dirty="0">
                <a:solidFill>
                  <a:schemeClr val="bg1"/>
                </a:solidFill>
              </a:rPr>
              <a:t>“</a:t>
            </a:r>
            <a:r>
              <a:rPr lang="en-US" sz="2900" b="1" baseline="30000" dirty="0">
                <a:solidFill>
                  <a:schemeClr val="bg1"/>
                </a:solidFill>
              </a:rPr>
              <a:t>9</a:t>
            </a:r>
            <a:r>
              <a:rPr lang="en-US" sz="2900" b="1" dirty="0">
                <a:solidFill>
                  <a:schemeClr val="bg1"/>
                </a:solidFill>
              </a:rPr>
              <a:t>Hide your face from my sins, and blot out all my iniquities. </a:t>
            </a:r>
            <a:r>
              <a:rPr lang="en-US" sz="2900" b="1" baseline="30000" dirty="0">
                <a:solidFill>
                  <a:schemeClr val="bg1"/>
                </a:solidFill>
              </a:rPr>
              <a:t>10</a:t>
            </a:r>
            <a:r>
              <a:rPr lang="en-US" sz="2900" b="1" dirty="0">
                <a:solidFill>
                  <a:schemeClr val="bg1"/>
                </a:solidFill>
              </a:rPr>
              <a:t>Create in me a clean heart, O God, and renew a right spirit within me.” (Psalm 51:9-10)</a:t>
            </a:r>
          </a:p>
          <a:p>
            <a:pPr marL="342900" lvl="1" indent="0">
              <a:buNone/>
            </a:pPr>
            <a:endParaRPr lang="en-US" sz="2900" b="1" dirty="0">
              <a:solidFill>
                <a:schemeClr val="bg1"/>
              </a:solidFill>
            </a:endParaRPr>
          </a:p>
          <a:p>
            <a:pPr lvl="1"/>
            <a:r>
              <a:rPr lang="en-US" sz="2900" b="1" dirty="0">
                <a:solidFill>
                  <a:schemeClr val="bg1"/>
                </a:solidFill>
              </a:rPr>
              <a:t>“Baptism, which corresponds to this, now saves you, not as a removal of dirt from the body but as an appeal to God for a good conscience, through the resurrection of Jesus Christ…” (1 Peter 3:21)</a:t>
            </a:r>
          </a:p>
        </p:txBody>
      </p:sp>
    </p:spTree>
    <p:extLst>
      <p:ext uri="{BB962C8B-B14F-4D97-AF65-F5344CB8AC3E}">
        <p14:creationId xmlns:p14="http://schemas.microsoft.com/office/powerpoint/2010/main" val="214577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6769</TotalTime>
  <Words>748</Words>
  <Application>Microsoft Macintosh PowerPoint</Application>
  <PresentationFormat>On-screen Show (16:10)</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Gracious &amp; Comforting Words</vt:lpstr>
      <vt:lpstr>Defining the Conscience</vt:lpstr>
      <vt:lpstr>Types of Consciences</vt:lpstr>
      <vt:lpstr>Types of Consciences</vt:lpstr>
      <vt:lpstr>Types of Consciences</vt:lpstr>
      <vt:lpstr>Training The Conscience</vt:lpstr>
      <vt:lpstr>Training The Conscience</vt:lpstr>
      <vt:lpstr>Training The Conscience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Gracious &amp; Comforting Words</dc:title>
  <dc:creator>Erik Borlaug</dc:creator>
  <cp:lastModifiedBy>Erik Borlaug</cp:lastModifiedBy>
  <cp:revision>108</cp:revision>
  <dcterms:created xsi:type="dcterms:W3CDTF">2019-10-31T15:07:03Z</dcterms:created>
  <dcterms:modified xsi:type="dcterms:W3CDTF">2020-11-22T12:41:53Z</dcterms:modified>
</cp:coreProperties>
</file>