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61" r:id="rId4"/>
    <p:sldId id="262" r:id="rId5"/>
    <p:sldId id="263" r:id="rId6"/>
    <p:sldId id="264" r:id="rId7"/>
    <p:sldId id="265" r:id="rId8"/>
    <p:sldId id="266" r:id="rId9"/>
    <p:sldId id="267" r:id="rId10"/>
    <p:sldId id="268" r:id="rId11"/>
    <p:sldId id="271"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FF2FCB-6813-463D-BCEC-FF98E80C1DD0}" v="322" dt="2020-11-08T21:29:03.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75583" autoAdjust="0"/>
  </p:normalViewPr>
  <p:slideViewPr>
    <p:cSldViewPr snapToGrid="0">
      <p:cViewPr varScale="1">
        <p:scale>
          <a:sx n="72" d="100"/>
          <a:sy n="72" d="100"/>
        </p:scale>
        <p:origin x="1320" y="29"/>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1DA602-973B-4609-9A2D-014B52ECC9CA}" type="doc">
      <dgm:prSet loTypeId="urn:microsoft.com/office/officeart/2008/layout/VerticalCurvedList" loCatId="list" qsTypeId="urn:microsoft.com/office/officeart/2005/8/quickstyle/3d2" qsCatId="3D" csTypeId="urn:microsoft.com/office/officeart/2005/8/colors/colorful2" csCatId="colorful" phldr="1"/>
      <dgm:spPr/>
      <dgm:t>
        <a:bodyPr/>
        <a:lstStyle/>
        <a:p>
          <a:endParaRPr lang="en-US"/>
        </a:p>
      </dgm:t>
    </dgm:pt>
    <dgm:pt modelId="{76810C9B-9015-4CD6-A297-363610D5F150}">
      <dgm:prSet phldrT="[Text]"/>
      <dgm:spPr/>
      <dgm:t>
        <a:bodyPr/>
        <a:lstStyle/>
        <a:p>
          <a:r>
            <a:rPr lang="en-US" dirty="0"/>
            <a:t>‘A Crisis of Biblical Illiteracy’</a:t>
          </a:r>
        </a:p>
      </dgm:t>
    </dgm:pt>
    <dgm:pt modelId="{FE60FB57-CEFF-4B95-A11A-4B84AD7E4318}" type="parTrans" cxnId="{5273FBFA-A274-4462-B0FD-320F200916B3}">
      <dgm:prSet/>
      <dgm:spPr/>
      <dgm:t>
        <a:bodyPr/>
        <a:lstStyle/>
        <a:p>
          <a:endParaRPr lang="en-US"/>
        </a:p>
      </dgm:t>
    </dgm:pt>
    <dgm:pt modelId="{FA6B5AEC-4214-4CDF-947D-B63E4CEB625E}" type="sibTrans" cxnId="{5273FBFA-A274-4462-B0FD-320F200916B3}">
      <dgm:prSet/>
      <dgm:spPr/>
      <dgm:t>
        <a:bodyPr/>
        <a:lstStyle/>
        <a:p>
          <a:endParaRPr lang="en-US"/>
        </a:p>
      </dgm:t>
    </dgm:pt>
    <dgm:pt modelId="{46A68BF1-F390-4386-9447-91386D7F0321}">
      <dgm:prSet phldrT="[Text]"/>
      <dgm:spPr/>
      <dgm:t>
        <a:bodyPr/>
        <a:lstStyle/>
        <a:p>
          <a:r>
            <a:rPr lang="en-US" dirty="0"/>
            <a:t>The Bible as its own Language</a:t>
          </a:r>
        </a:p>
      </dgm:t>
    </dgm:pt>
    <dgm:pt modelId="{C331A2C7-2A31-46F3-A37E-FBA665C815D7}" type="parTrans" cxnId="{3C06C0F4-0AF0-4845-BCE5-C11FA950A7C0}">
      <dgm:prSet/>
      <dgm:spPr/>
      <dgm:t>
        <a:bodyPr/>
        <a:lstStyle/>
        <a:p>
          <a:endParaRPr lang="en-US"/>
        </a:p>
      </dgm:t>
    </dgm:pt>
    <dgm:pt modelId="{E36FF475-7C90-4F65-986E-3D324508159F}" type="sibTrans" cxnId="{3C06C0F4-0AF0-4845-BCE5-C11FA950A7C0}">
      <dgm:prSet/>
      <dgm:spPr/>
      <dgm:t>
        <a:bodyPr/>
        <a:lstStyle/>
        <a:p>
          <a:endParaRPr lang="en-US"/>
        </a:p>
      </dgm:t>
    </dgm:pt>
    <dgm:pt modelId="{5B702EE0-DD7B-4207-B709-E55B4246575D}">
      <dgm:prSet phldrT="[Text]"/>
      <dgm:spPr/>
      <dgm:t>
        <a:bodyPr/>
        <a:lstStyle/>
        <a:p>
          <a:r>
            <a:rPr lang="en-US" dirty="0"/>
            <a:t>Bible Readers or Bible Quoters?</a:t>
          </a:r>
        </a:p>
      </dgm:t>
    </dgm:pt>
    <dgm:pt modelId="{D41D73B5-13E7-4032-8730-58F000B166AF}" type="parTrans" cxnId="{51405173-F33A-453D-9D34-F36DEE698B74}">
      <dgm:prSet/>
      <dgm:spPr/>
      <dgm:t>
        <a:bodyPr/>
        <a:lstStyle/>
        <a:p>
          <a:endParaRPr lang="en-US"/>
        </a:p>
      </dgm:t>
    </dgm:pt>
    <dgm:pt modelId="{E6E7CD96-62EB-4BC4-83C6-F1E79DBCDBF1}" type="sibTrans" cxnId="{51405173-F33A-453D-9D34-F36DEE698B74}">
      <dgm:prSet/>
      <dgm:spPr/>
      <dgm:t>
        <a:bodyPr/>
        <a:lstStyle/>
        <a:p>
          <a:endParaRPr lang="en-US"/>
        </a:p>
      </dgm:t>
    </dgm:pt>
    <dgm:pt modelId="{078F9612-5924-4745-8BF6-6EA6D7485112}">
      <dgm:prSet phldrT="[Text]"/>
      <dgm:spPr/>
      <dgm:t>
        <a:bodyPr/>
        <a:lstStyle/>
        <a:p>
          <a:r>
            <a:rPr lang="en-US" dirty="0"/>
            <a:t>Reading as a Work of the Church</a:t>
          </a:r>
        </a:p>
      </dgm:t>
    </dgm:pt>
    <dgm:pt modelId="{15D0243E-6585-4AFA-8E85-6FD37ED8A73E}" type="parTrans" cxnId="{EF0F6336-148F-4365-B2B4-899EC3458731}">
      <dgm:prSet/>
      <dgm:spPr/>
      <dgm:t>
        <a:bodyPr/>
        <a:lstStyle/>
        <a:p>
          <a:endParaRPr lang="en-US"/>
        </a:p>
      </dgm:t>
    </dgm:pt>
    <dgm:pt modelId="{4E1CEEF5-F68B-4F1B-87E6-20AF9118C13C}" type="sibTrans" cxnId="{EF0F6336-148F-4365-B2B4-899EC3458731}">
      <dgm:prSet/>
      <dgm:spPr/>
      <dgm:t>
        <a:bodyPr/>
        <a:lstStyle/>
        <a:p>
          <a:endParaRPr lang="en-US"/>
        </a:p>
      </dgm:t>
    </dgm:pt>
    <dgm:pt modelId="{2A062AB5-5F7B-402C-89E2-0D479051E18B}" type="pres">
      <dgm:prSet presAssocID="{551DA602-973B-4609-9A2D-014B52ECC9CA}" presName="Name0" presStyleCnt="0">
        <dgm:presLayoutVars>
          <dgm:chMax val="7"/>
          <dgm:chPref val="7"/>
          <dgm:dir/>
        </dgm:presLayoutVars>
      </dgm:prSet>
      <dgm:spPr/>
    </dgm:pt>
    <dgm:pt modelId="{741138CE-A43E-4F83-903E-E9C4C8D3506E}" type="pres">
      <dgm:prSet presAssocID="{551DA602-973B-4609-9A2D-014B52ECC9CA}" presName="Name1" presStyleCnt="0"/>
      <dgm:spPr/>
    </dgm:pt>
    <dgm:pt modelId="{013BA5B4-F7CE-4941-AB73-0BBCD8B23E72}" type="pres">
      <dgm:prSet presAssocID="{551DA602-973B-4609-9A2D-014B52ECC9CA}" presName="cycle" presStyleCnt="0"/>
      <dgm:spPr/>
    </dgm:pt>
    <dgm:pt modelId="{63016233-6AB1-4AE8-B932-CE2A43E28038}" type="pres">
      <dgm:prSet presAssocID="{551DA602-973B-4609-9A2D-014B52ECC9CA}" presName="srcNode" presStyleLbl="node1" presStyleIdx="0" presStyleCnt="4"/>
      <dgm:spPr/>
    </dgm:pt>
    <dgm:pt modelId="{41E4630D-8129-4C02-88EC-B4EF498FA1E4}" type="pres">
      <dgm:prSet presAssocID="{551DA602-973B-4609-9A2D-014B52ECC9CA}" presName="conn" presStyleLbl="parChTrans1D2" presStyleIdx="0" presStyleCnt="1"/>
      <dgm:spPr/>
    </dgm:pt>
    <dgm:pt modelId="{1CCC7A84-2E3B-44F6-BFDF-F194B30F47B5}" type="pres">
      <dgm:prSet presAssocID="{551DA602-973B-4609-9A2D-014B52ECC9CA}" presName="extraNode" presStyleLbl="node1" presStyleIdx="0" presStyleCnt="4"/>
      <dgm:spPr/>
    </dgm:pt>
    <dgm:pt modelId="{60452F8E-4807-4555-AD27-BCB9CB11F537}" type="pres">
      <dgm:prSet presAssocID="{551DA602-973B-4609-9A2D-014B52ECC9CA}" presName="dstNode" presStyleLbl="node1" presStyleIdx="0" presStyleCnt="4"/>
      <dgm:spPr/>
    </dgm:pt>
    <dgm:pt modelId="{6BDC03E2-F132-4C11-A399-3CB2C1A79744}" type="pres">
      <dgm:prSet presAssocID="{76810C9B-9015-4CD6-A297-363610D5F150}" presName="text_1" presStyleLbl="node1" presStyleIdx="0" presStyleCnt="4">
        <dgm:presLayoutVars>
          <dgm:bulletEnabled val="1"/>
        </dgm:presLayoutVars>
      </dgm:prSet>
      <dgm:spPr/>
    </dgm:pt>
    <dgm:pt modelId="{AC79A60C-C7E0-4D50-90C8-8671DD667043}" type="pres">
      <dgm:prSet presAssocID="{76810C9B-9015-4CD6-A297-363610D5F150}" presName="accent_1" presStyleCnt="0"/>
      <dgm:spPr/>
    </dgm:pt>
    <dgm:pt modelId="{8BFF0271-9848-4A4B-BBF1-B9C8462CBAF5}" type="pres">
      <dgm:prSet presAssocID="{76810C9B-9015-4CD6-A297-363610D5F150}" presName="accentRepeatNode" presStyleLbl="solidFgAcc1" presStyleIdx="0" presStyleCnt="4"/>
      <dgm:spPr/>
    </dgm:pt>
    <dgm:pt modelId="{44A8AE41-2E22-4802-AA82-35A57CCB27C7}" type="pres">
      <dgm:prSet presAssocID="{46A68BF1-F390-4386-9447-91386D7F0321}" presName="text_2" presStyleLbl="node1" presStyleIdx="1" presStyleCnt="4">
        <dgm:presLayoutVars>
          <dgm:bulletEnabled val="1"/>
        </dgm:presLayoutVars>
      </dgm:prSet>
      <dgm:spPr/>
    </dgm:pt>
    <dgm:pt modelId="{D3331E87-717E-4A1D-B90E-9C67B643B712}" type="pres">
      <dgm:prSet presAssocID="{46A68BF1-F390-4386-9447-91386D7F0321}" presName="accent_2" presStyleCnt="0"/>
      <dgm:spPr/>
    </dgm:pt>
    <dgm:pt modelId="{44662FC4-B8E1-4132-A9DF-43A810F33291}" type="pres">
      <dgm:prSet presAssocID="{46A68BF1-F390-4386-9447-91386D7F0321}" presName="accentRepeatNode" presStyleLbl="solidFgAcc1" presStyleIdx="1" presStyleCnt="4"/>
      <dgm:spPr/>
    </dgm:pt>
    <dgm:pt modelId="{FA34157A-F3BA-4338-9DD7-784266D3483B}" type="pres">
      <dgm:prSet presAssocID="{5B702EE0-DD7B-4207-B709-E55B4246575D}" presName="text_3" presStyleLbl="node1" presStyleIdx="2" presStyleCnt="4">
        <dgm:presLayoutVars>
          <dgm:bulletEnabled val="1"/>
        </dgm:presLayoutVars>
      </dgm:prSet>
      <dgm:spPr/>
    </dgm:pt>
    <dgm:pt modelId="{30CAEDAA-8EDE-4A9D-8302-B57739646DFC}" type="pres">
      <dgm:prSet presAssocID="{5B702EE0-DD7B-4207-B709-E55B4246575D}" presName="accent_3" presStyleCnt="0"/>
      <dgm:spPr/>
    </dgm:pt>
    <dgm:pt modelId="{AD0CEBA5-072E-4F50-B21E-1C7DE5E1D6A1}" type="pres">
      <dgm:prSet presAssocID="{5B702EE0-DD7B-4207-B709-E55B4246575D}" presName="accentRepeatNode" presStyleLbl="solidFgAcc1" presStyleIdx="2" presStyleCnt="4"/>
      <dgm:spPr/>
    </dgm:pt>
    <dgm:pt modelId="{DFD86C2A-FFB6-4A9D-AA74-0611AE1F13E7}" type="pres">
      <dgm:prSet presAssocID="{078F9612-5924-4745-8BF6-6EA6D7485112}" presName="text_4" presStyleLbl="node1" presStyleIdx="3" presStyleCnt="4">
        <dgm:presLayoutVars>
          <dgm:bulletEnabled val="1"/>
        </dgm:presLayoutVars>
      </dgm:prSet>
      <dgm:spPr/>
    </dgm:pt>
    <dgm:pt modelId="{B84718EE-4F9D-487B-A1FC-09292189144B}" type="pres">
      <dgm:prSet presAssocID="{078F9612-5924-4745-8BF6-6EA6D7485112}" presName="accent_4" presStyleCnt="0"/>
      <dgm:spPr/>
    </dgm:pt>
    <dgm:pt modelId="{4AE45AAC-0204-4C8B-87DC-79BB3D6DC977}" type="pres">
      <dgm:prSet presAssocID="{078F9612-5924-4745-8BF6-6EA6D7485112}" presName="accentRepeatNode" presStyleLbl="solidFgAcc1" presStyleIdx="3" presStyleCnt="4"/>
      <dgm:spPr/>
    </dgm:pt>
  </dgm:ptLst>
  <dgm:cxnLst>
    <dgm:cxn modelId="{EF0F6336-148F-4365-B2B4-899EC3458731}" srcId="{551DA602-973B-4609-9A2D-014B52ECC9CA}" destId="{078F9612-5924-4745-8BF6-6EA6D7485112}" srcOrd="3" destOrd="0" parTransId="{15D0243E-6585-4AFA-8E85-6FD37ED8A73E}" sibTransId="{4E1CEEF5-F68B-4F1B-87E6-20AF9118C13C}"/>
    <dgm:cxn modelId="{E1C55C5E-5DFD-4E4A-8D6B-27C0F771CC59}" type="presOf" srcId="{078F9612-5924-4745-8BF6-6EA6D7485112}" destId="{DFD86C2A-FFB6-4A9D-AA74-0611AE1F13E7}" srcOrd="0" destOrd="0" presId="urn:microsoft.com/office/officeart/2008/layout/VerticalCurvedList"/>
    <dgm:cxn modelId="{D3E7AC44-02E6-4ADD-85B8-CFCCF6B59C40}" type="presOf" srcId="{76810C9B-9015-4CD6-A297-363610D5F150}" destId="{6BDC03E2-F132-4C11-A399-3CB2C1A79744}" srcOrd="0" destOrd="0" presId="urn:microsoft.com/office/officeart/2008/layout/VerticalCurvedList"/>
    <dgm:cxn modelId="{17D32453-011B-4DB5-89E3-6185502B3F59}" type="presOf" srcId="{5B702EE0-DD7B-4207-B709-E55B4246575D}" destId="{FA34157A-F3BA-4338-9DD7-784266D3483B}" srcOrd="0" destOrd="0" presId="urn:microsoft.com/office/officeart/2008/layout/VerticalCurvedList"/>
    <dgm:cxn modelId="{51405173-F33A-453D-9D34-F36DEE698B74}" srcId="{551DA602-973B-4609-9A2D-014B52ECC9CA}" destId="{5B702EE0-DD7B-4207-B709-E55B4246575D}" srcOrd="2" destOrd="0" parTransId="{D41D73B5-13E7-4032-8730-58F000B166AF}" sibTransId="{E6E7CD96-62EB-4BC4-83C6-F1E79DBCDBF1}"/>
    <dgm:cxn modelId="{12913E99-696A-433B-BC26-C4FE46C8E599}" type="presOf" srcId="{46A68BF1-F390-4386-9447-91386D7F0321}" destId="{44A8AE41-2E22-4802-AA82-35A57CCB27C7}" srcOrd="0" destOrd="0" presId="urn:microsoft.com/office/officeart/2008/layout/VerticalCurvedList"/>
    <dgm:cxn modelId="{78623F9F-A5F3-417B-A507-C3EFD8C58D97}" type="presOf" srcId="{FA6B5AEC-4214-4CDF-947D-B63E4CEB625E}" destId="{41E4630D-8129-4C02-88EC-B4EF498FA1E4}" srcOrd="0" destOrd="0" presId="urn:microsoft.com/office/officeart/2008/layout/VerticalCurvedList"/>
    <dgm:cxn modelId="{9928CAC4-DA71-45F2-BC90-4B2B16DE4894}" type="presOf" srcId="{551DA602-973B-4609-9A2D-014B52ECC9CA}" destId="{2A062AB5-5F7B-402C-89E2-0D479051E18B}" srcOrd="0" destOrd="0" presId="urn:microsoft.com/office/officeart/2008/layout/VerticalCurvedList"/>
    <dgm:cxn modelId="{3C06C0F4-0AF0-4845-BCE5-C11FA950A7C0}" srcId="{551DA602-973B-4609-9A2D-014B52ECC9CA}" destId="{46A68BF1-F390-4386-9447-91386D7F0321}" srcOrd="1" destOrd="0" parTransId="{C331A2C7-2A31-46F3-A37E-FBA665C815D7}" sibTransId="{E36FF475-7C90-4F65-986E-3D324508159F}"/>
    <dgm:cxn modelId="{5273FBFA-A274-4462-B0FD-320F200916B3}" srcId="{551DA602-973B-4609-9A2D-014B52ECC9CA}" destId="{76810C9B-9015-4CD6-A297-363610D5F150}" srcOrd="0" destOrd="0" parTransId="{FE60FB57-CEFF-4B95-A11A-4B84AD7E4318}" sibTransId="{FA6B5AEC-4214-4CDF-947D-B63E4CEB625E}"/>
    <dgm:cxn modelId="{F580A4A1-D9F6-410E-8D4B-DB4C22AF6F40}" type="presParOf" srcId="{2A062AB5-5F7B-402C-89E2-0D479051E18B}" destId="{741138CE-A43E-4F83-903E-E9C4C8D3506E}" srcOrd="0" destOrd="0" presId="urn:microsoft.com/office/officeart/2008/layout/VerticalCurvedList"/>
    <dgm:cxn modelId="{E30ED797-FB27-4F19-B5ED-E2F0966DB2E6}" type="presParOf" srcId="{741138CE-A43E-4F83-903E-E9C4C8D3506E}" destId="{013BA5B4-F7CE-4941-AB73-0BBCD8B23E72}" srcOrd="0" destOrd="0" presId="urn:microsoft.com/office/officeart/2008/layout/VerticalCurvedList"/>
    <dgm:cxn modelId="{687ADEDF-16A7-4C72-9C7B-934F04F1602C}" type="presParOf" srcId="{013BA5B4-F7CE-4941-AB73-0BBCD8B23E72}" destId="{63016233-6AB1-4AE8-B932-CE2A43E28038}" srcOrd="0" destOrd="0" presId="urn:microsoft.com/office/officeart/2008/layout/VerticalCurvedList"/>
    <dgm:cxn modelId="{03D6B1C0-E35D-4783-9B13-DCAA93A094C6}" type="presParOf" srcId="{013BA5B4-F7CE-4941-AB73-0BBCD8B23E72}" destId="{41E4630D-8129-4C02-88EC-B4EF498FA1E4}" srcOrd="1" destOrd="0" presId="urn:microsoft.com/office/officeart/2008/layout/VerticalCurvedList"/>
    <dgm:cxn modelId="{3DA647D4-645E-48C5-9A6E-BBF98B1D96C6}" type="presParOf" srcId="{013BA5B4-F7CE-4941-AB73-0BBCD8B23E72}" destId="{1CCC7A84-2E3B-44F6-BFDF-F194B30F47B5}" srcOrd="2" destOrd="0" presId="urn:microsoft.com/office/officeart/2008/layout/VerticalCurvedList"/>
    <dgm:cxn modelId="{952ED2C1-A196-48BB-9474-653FE4091BE7}" type="presParOf" srcId="{013BA5B4-F7CE-4941-AB73-0BBCD8B23E72}" destId="{60452F8E-4807-4555-AD27-BCB9CB11F537}" srcOrd="3" destOrd="0" presId="urn:microsoft.com/office/officeart/2008/layout/VerticalCurvedList"/>
    <dgm:cxn modelId="{83AF56C1-5AAB-4600-8863-FDE05598865D}" type="presParOf" srcId="{741138CE-A43E-4F83-903E-E9C4C8D3506E}" destId="{6BDC03E2-F132-4C11-A399-3CB2C1A79744}" srcOrd="1" destOrd="0" presId="urn:microsoft.com/office/officeart/2008/layout/VerticalCurvedList"/>
    <dgm:cxn modelId="{E9844CB7-72B1-4867-97C3-2D37929EB4B9}" type="presParOf" srcId="{741138CE-A43E-4F83-903E-E9C4C8D3506E}" destId="{AC79A60C-C7E0-4D50-90C8-8671DD667043}" srcOrd="2" destOrd="0" presId="urn:microsoft.com/office/officeart/2008/layout/VerticalCurvedList"/>
    <dgm:cxn modelId="{C616FE36-9595-466F-BDC6-482EB0EB1147}" type="presParOf" srcId="{AC79A60C-C7E0-4D50-90C8-8671DD667043}" destId="{8BFF0271-9848-4A4B-BBF1-B9C8462CBAF5}" srcOrd="0" destOrd="0" presId="urn:microsoft.com/office/officeart/2008/layout/VerticalCurvedList"/>
    <dgm:cxn modelId="{ABD96263-DB27-4C4A-A950-04F3DBC8EB67}" type="presParOf" srcId="{741138CE-A43E-4F83-903E-E9C4C8D3506E}" destId="{44A8AE41-2E22-4802-AA82-35A57CCB27C7}" srcOrd="3" destOrd="0" presId="urn:microsoft.com/office/officeart/2008/layout/VerticalCurvedList"/>
    <dgm:cxn modelId="{817243C7-9705-448E-831E-5171F73588F4}" type="presParOf" srcId="{741138CE-A43E-4F83-903E-E9C4C8D3506E}" destId="{D3331E87-717E-4A1D-B90E-9C67B643B712}" srcOrd="4" destOrd="0" presId="urn:microsoft.com/office/officeart/2008/layout/VerticalCurvedList"/>
    <dgm:cxn modelId="{1F7D4F8A-5B2F-4C1C-8B53-157DF6D90A8A}" type="presParOf" srcId="{D3331E87-717E-4A1D-B90E-9C67B643B712}" destId="{44662FC4-B8E1-4132-A9DF-43A810F33291}" srcOrd="0" destOrd="0" presId="urn:microsoft.com/office/officeart/2008/layout/VerticalCurvedList"/>
    <dgm:cxn modelId="{0A7CF418-F98D-43B8-8AF0-1C6961680EE9}" type="presParOf" srcId="{741138CE-A43E-4F83-903E-E9C4C8D3506E}" destId="{FA34157A-F3BA-4338-9DD7-784266D3483B}" srcOrd="5" destOrd="0" presId="urn:microsoft.com/office/officeart/2008/layout/VerticalCurvedList"/>
    <dgm:cxn modelId="{CF2B040D-B5BC-4243-82AD-EC2B7869D0CD}" type="presParOf" srcId="{741138CE-A43E-4F83-903E-E9C4C8D3506E}" destId="{30CAEDAA-8EDE-4A9D-8302-B57739646DFC}" srcOrd="6" destOrd="0" presId="urn:microsoft.com/office/officeart/2008/layout/VerticalCurvedList"/>
    <dgm:cxn modelId="{226AD3CD-6912-41AA-BE4B-B44477DE97FC}" type="presParOf" srcId="{30CAEDAA-8EDE-4A9D-8302-B57739646DFC}" destId="{AD0CEBA5-072E-4F50-B21E-1C7DE5E1D6A1}" srcOrd="0" destOrd="0" presId="urn:microsoft.com/office/officeart/2008/layout/VerticalCurvedList"/>
    <dgm:cxn modelId="{D2119E0E-04A6-4F34-BCAA-07A7D3D6F51A}" type="presParOf" srcId="{741138CE-A43E-4F83-903E-E9C4C8D3506E}" destId="{DFD86C2A-FFB6-4A9D-AA74-0611AE1F13E7}" srcOrd="7" destOrd="0" presId="urn:microsoft.com/office/officeart/2008/layout/VerticalCurvedList"/>
    <dgm:cxn modelId="{DDB03762-A882-4BAA-BAB9-EE50157BC993}" type="presParOf" srcId="{741138CE-A43E-4F83-903E-E9C4C8D3506E}" destId="{B84718EE-4F9D-487B-A1FC-09292189144B}" srcOrd="8" destOrd="0" presId="urn:microsoft.com/office/officeart/2008/layout/VerticalCurvedList"/>
    <dgm:cxn modelId="{55E6E4B5-7942-454D-8362-1E842AAD94BE}" type="presParOf" srcId="{B84718EE-4F9D-487B-A1FC-09292189144B}" destId="{4AE45AAC-0204-4C8B-87DC-79BB3D6DC97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4630D-8129-4C02-88EC-B4EF498FA1E4}">
      <dsp:nvSpPr>
        <dsp:cNvPr id="0" name=""/>
        <dsp:cNvSpPr/>
      </dsp:nvSpPr>
      <dsp:spPr>
        <a:xfrm>
          <a:off x="-4888812" y="-749176"/>
          <a:ext cx="5822633" cy="5822633"/>
        </a:xfrm>
        <a:prstGeom prst="blockArc">
          <a:avLst>
            <a:gd name="adj1" fmla="val 18900000"/>
            <a:gd name="adj2" fmla="val 2700000"/>
            <a:gd name="adj3" fmla="val 371"/>
          </a:avLst>
        </a:prstGeom>
        <a:noFill/>
        <a:ln w="127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BDC03E2-F132-4C11-A399-3CB2C1A79744}">
      <dsp:nvSpPr>
        <dsp:cNvPr id="0" name=""/>
        <dsp:cNvSpPr/>
      </dsp:nvSpPr>
      <dsp:spPr>
        <a:xfrm>
          <a:off x="489021" y="332450"/>
          <a:ext cx="7579681" cy="665247"/>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8040" tIns="91440" rIns="91440" bIns="91440" numCol="1" spcCol="1270" anchor="ctr" anchorCtr="0">
          <a:noAutofit/>
        </a:bodyPr>
        <a:lstStyle/>
        <a:p>
          <a:pPr marL="0" lvl="0" indent="0" algn="l" defTabSz="1600200">
            <a:lnSpc>
              <a:spcPct val="90000"/>
            </a:lnSpc>
            <a:spcBef>
              <a:spcPct val="0"/>
            </a:spcBef>
            <a:spcAft>
              <a:spcPct val="35000"/>
            </a:spcAft>
            <a:buNone/>
          </a:pPr>
          <a:r>
            <a:rPr lang="en-US" sz="3600" kern="1200" dirty="0"/>
            <a:t>‘A Crisis of Biblical Illiteracy’</a:t>
          </a:r>
        </a:p>
      </dsp:txBody>
      <dsp:txXfrm>
        <a:off x="489021" y="332450"/>
        <a:ext cx="7579681" cy="665247"/>
      </dsp:txXfrm>
    </dsp:sp>
    <dsp:sp modelId="{8BFF0271-9848-4A4B-BBF1-B9C8462CBAF5}">
      <dsp:nvSpPr>
        <dsp:cNvPr id="0" name=""/>
        <dsp:cNvSpPr/>
      </dsp:nvSpPr>
      <dsp:spPr>
        <a:xfrm>
          <a:off x="73241" y="249294"/>
          <a:ext cx="831559" cy="831559"/>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ln>
        <a:effectLst>
          <a:outerShdw blurRad="38100" dist="12700" dir="5400000" algn="ctr" rotWithShape="0">
            <a:srgbClr val="000000">
              <a:alpha val="63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44A8AE41-2E22-4802-AA82-35A57CCB27C7}">
      <dsp:nvSpPr>
        <dsp:cNvPr id="0" name=""/>
        <dsp:cNvSpPr/>
      </dsp:nvSpPr>
      <dsp:spPr>
        <a:xfrm>
          <a:off x="870422" y="1330494"/>
          <a:ext cx="7198279" cy="665247"/>
        </a:xfrm>
        <a:prstGeom prst="rect">
          <a:avLst/>
        </a:prstGeom>
        <a:gradFill rotWithShape="0">
          <a:gsLst>
            <a:gs pos="0">
              <a:schemeClr val="accent2">
                <a:hueOff val="-6203350"/>
                <a:satOff val="0"/>
                <a:lumOff val="0"/>
                <a:alphaOff val="0"/>
                <a:satMod val="100000"/>
                <a:lumMod val="100000"/>
              </a:schemeClr>
            </a:gs>
            <a:gs pos="50000">
              <a:schemeClr val="accent2">
                <a:hueOff val="-6203350"/>
                <a:satOff val="0"/>
                <a:lumOff val="0"/>
                <a:alphaOff val="0"/>
                <a:shade val="99000"/>
                <a:satMod val="105000"/>
                <a:lumMod val="100000"/>
              </a:schemeClr>
            </a:gs>
            <a:gs pos="100000">
              <a:schemeClr val="accent2">
                <a:hueOff val="-620335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8040" tIns="91440" rIns="91440" bIns="91440" numCol="1" spcCol="1270" anchor="ctr" anchorCtr="0">
          <a:noAutofit/>
        </a:bodyPr>
        <a:lstStyle/>
        <a:p>
          <a:pPr marL="0" lvl="0" indent="0" algn="l" defTabSz="1600200">
            <a:lnSpc>
              <a:spcPct val="90000"/>
            </a:lnSpc>
            <a:spcBef>
              <a:spcPct val="0"/>
            </a:spcBef>
            <a:spcAft>
              <a:spcPct val="35000"/>
            </a:spcAft>
            <a:buNone/>
          </a:pPr>
          <a:r>
            <a:rPr lang="en-US" sz="3600" kern="1200" dirty="0"/>
            <a:t>The Bible as its own Language</a:t>
          </a:r>
        </a:p>
      </dsp:txBody>
      <dsp:txXfrm>
        <a:off x="870422" y="1330494"/>
        <a:ext cx="7198279" cy="665247"/>
      </dsp:txXfrm>
    </dsp:sp>
    <dsp:sp modelId="{44662FC4-B8E1-4132-A9DF-43A810F33291}">
      <dsp:nvSpPr>
        <dsp:cNvPr id="0" name=""/>
        <dsp:cNvSpPr/>
      </dsp:nvSpPr>
      <dsp:spPr>
        <a:xfrm>
          <a:off x="454643" y="1247338"/>
          <a:ext cx="831559" cy="831559"/>
        </a:xfrm>
        <a:prstGeom prst="ellipse">
          <a:avLst/>
        </a:prstGeom>
        <a:solidFill>
          <a:schemeClr val="lt1">
            <a:hueOff val="0"/>
            <a:satOff val="0"/>
            <a:lumOff val="0"/>
            <a:alphaOff val="0"/>
          </a:schemeClr>
        </a:solidFill>
        <a:ln w="6350" cap="flat" cmpd="sng" algn="ctr">
          <a:solidFill>
            <a:schemeClr val="accent2">
              <a:hueOff val="-6203350"/>
              <a:satOff val="0"/>
              <a:lumOff val="0"/>
              <a:alphaOff val="0"/>
            </a:schemeClr>
          </a:solidFill>
          <a:prstDash val="solid"/>
        </a:ln>
        <a:effectLst>
          <a:outerShdw blurRad="38100" dist="12700" dir="5400000" algn="ctr" rotWithShape="0">
            <a:srgbClr val="000000">
              <a:alpha val="63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A34157A-F3BA-4338-9DD7-784266D3483B}">
      <dsp:nvSpPr>
        <dsp:cNvPr id="0" name=""/>
        <dsp:cNvSpPr/>
      </dsp:nvSpPr>
      <dsp:spPr>
        <a:xfrm>
          <a:off x="870422" y="2328538"/>
          <a:ext cx="7198279" cy="665247"/>
        </a:xfrm>
        <a:prstGeom prst="rect">
          <a:avLst/>
        </a:prstGeom>
        <a:gradFill rotWithShape="0">
          <a:gsLst>
            <a:gs pos="0">
              <a:schemeClr val="accent2">
                <a:hueOff val="-12406699"/>
                <a:satOff val="0"/>
                <a:lumOff val="0"/>
                <a:alphaOff val="0"/>
                <a:satMod val="100000"/>
                <a:lumMod val="100000"/>
              </a:schemeClr>
            </a:gs>
            <a:gs pos="50000">
              <a:schemeClr val="accent2">
                <a:hueOff val="-12406699"/>
                <a:satOff val="0"/>
                <a:lumOff val="0"/>
                <a:alphaOff val="0"/>
                <a:shade val="99000"/>
                <a:satMod val="105000"/>
                <a:lumMod val="100000"/>
              </a:schemeClr>
            </a:gs>
            <a:gs pos="100000">
              <a:schemeClr val="accent2">
                <a:hueOff val="-12406699"/>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8040" tIns="91440" rIns="91440" bIns="91440" numCol="1" spcCol="1270" anchor="ctr" anchorCtr="0">
          <a:noAutofit/>
        </a:bodyPr>
        <a:lstStyle/>
        <a:p>
          <a:pPr marL="0" lvl="0" indent="0" algn="l" defTabSz="1600200">
            <a:lnSpc>
              <a:spcPct val="90000"/>
            </a:lnSpc>
            <a:spcBef>
              <a:spcPct val="0"/>
            </a:spcBef>
            <a:spcAft>
              <a:spcPct val="35000"/>
            </a:spcAft>
            <a:buNone/>
          </a:pPr>
          <a:r>
            <a:rPr lang="en-US" sz="3600" kern="1200" dirty="0"/>
            <a:t>Bible Readers or Bible Quoters?</a:t>
          </a:r>
        </a:p>
      </dsp:txBody>
      <dsp:txXfrm>
        <a:off x="870422" y="2328538"/>
        <a:ext cx="7198279" cy="665247"/>
      </dsp:txXfrm>
    </dsp:sp>
    <dsp:sp modelId="{AD0CEBA5-072E-4F50-B21E-1C7DE5E1D6A1}">
      <dsp:nvSpPr>
        <dsp:cNvPr id="0" name=""/>
        <dsp:cNvSpPr/>
      </dsp:nvSpPr>
      <dsp:spPr>
        <a:xfrm>
          <a:off x="454643" y="2245382"/>
          <a:ext cx="831559" cy="831559"/>
        </a:xfrm>
        <a:prstGeom prst="ellipse">
          <a:avLst/>
        </a:prstGeom>
        <a:solidFill>
          <a:schemeClr val="lt1">
            <a:hueOff val="0"/>
            <a:satOff val="0"/>
            <a:lumOff val="0"/>
            <a:alphaOff val="0"/>
          </a:schemeClr>
        </a:solidFill>
        <a:ln w="6350" cap="flat" cmpd="sng" algn="ctr">
          <a:solidFill>
            <a:schemeClr val="accent2">
              <a:hueOff val="-12406699"/>
              <a:satOff val="0"/>
              <a:lumOff val="0"/>
              <a:alphaOff val="0"/>
            </a:schemeClr>
          </a:solidFill>
          <a:prstDash val="solid"/>
        </a:ln>
        <a:effectLst>
          <a:outerShdw blurRad="38100" dist="12700" dir="5400000" algn="ctr" rotWithShape="0">
            <a:srgbClr val="000000">
              <a:alpha val="63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FD86C2A-FFB6-4A9D-AA74-0611AE1F13E7}">
      <dsp:nvSpPr>
        <dsp:cNvPr id="0" name=""/>
        <dsp:cNvSpPr/>
      </dsp:nvSpPr>
      <dsp:spPr>
        <a:xfrm>
          <a:off x="489021" y="3326582"/>
          <a:ext cx="7579681" cy="665247"/>
        </a:xfrm>
        <a:prstGeom prst="rect">
          <a:avLst/>
        </a:prstGeom>
        <a:gradFill rotWithShape="0">
          <a:gsLst>
            <a:gs pos="0">
              <a:schemeClr val="accent2">
                <a:hueOff val="-18610049"/>
                <a:satOff val="0"/>
                <a:lumOff val="0"/>
                <a:alphaOff val="0"/>
                <a:satMod val="100000"/>
                <a:lumMod val="100000"/>
              </a:schemeClr>
            </a:gs>
            <a:gs pos="50000">
              <a:schemeClr val="accent2">
                <a:hueOff val="-18610049"/>
                <a:satOff val="0"/>
                <a:lumOff val="0"/>
                <a:alphaOff val="0"/>
                <a:shade val="99000"/>
                <a:satMod val="105000"/>
                <a:lumMod val="100000"/>
              </a:schemeClr>
            </a:gs>
            <a:gs pos="100000">
              <a:schemeClr val="accent2">
                <a:hueOff val="-18610049"/>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8040" tIns="91440" rIns="91440" bIns="91440" numCol="1" spcCol="1270" anchor="ctr" anchorCtr="0">
          <a:noAutofit/>
        </a:bodyPr>
        <a:lstStyle/>
        <a:p>
          <a:pPr marL="0" lvl="0" indent="0" algn="l" defTabSz="1600200">
            <a:lnSpc>
              <a:spcPct val="90000"/>
            </a:lnSpc>
            <a:spcBef>
              <a:spcPct val="0"/>
            </a:spcBef>
            <a:spcAft>
              <a:spcPct val="35000"/>
            </a:spcAft>
            <a:buNone/>
          </a:pPr>
          <a:r>
            <a:rPr lang="en-US" sz="3600" kern="1200" dirty="0"/>
            <a:t>Reading as a Work of the Church</a:t>
          </a:r>
        </a:p>
      </dsp:txBody>
      <dsp:txXfrm>
        <a:off x="489021" y="3326582"/>
        <a:ext cx="7579681" cy="665247"/>
      </dsp:txXfrm>
    </dsp:sp>
    <dsp:sp modelId="{4AE45AAC-0204-4C8B-87DC-79BB3D6DC977}">
      <dsp:nvSpPr>
        <dsp:cNvPr id="0" name=""/>
        <dsp:cNvSpPr/>
      </dsp:nvSpPr>
      <dsp:spPr>
        <a:xfrm>
          <a:off x="73241" y="3243426"/>
          <a:ext cx="831559" cy="831559"/>
        </a:xfrm>
        <a:prstGeom prst="ellipse">
          <a:avLst/>
        </a:prstGeom>
        <a:solidFill>
          <a:schemeClr val="lt1">
            <a:hueOff val="0"/>
            <a:satOff val="0"/>
            <a:lumOff val="0"/>
            <a:alphaOff val="0"/>
          </a:schemeClr>
        </a:solidFill>
        <a:ln w="6350" cap="flat" cmpd="sng" algn="ctr">
          <a:solidFill>
            <a:schemeClr val="accent2">
              <a:hueOff val="-18610049"/>
              <a:satOff val="0"/>
              <a:lumOff val="0"/>
              <a:alphaOff val="0"/>
            </a:schemeClr>
          </a:solidFill>
          <a:prstDash val="solid"/>
        </a:ln>
        <a:effectLst>
          <a:outerShdw blurRad="38100" dist="12700" dir="5400000" algn="ctr" rotWithShape="0">
            <a:srgbClr val="000000">
              <a:alpha val="63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D21948-F3B7-4986-A0E4-9F38544366F5}" type="datetimeFigureOut">
              <a:rPr lang="en-US" smtClean="0"/>
              <a:t>11/10/2020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D42E3F-172F-408D-B857-1AB13E0D7C27}" type="slidenum">
              <a:rPr lang="en-US" smtClean="0"/>
              <a:t>‹#›</a:t>
            </a:fld>
            <a:endParaRPr lang="en-US"/>
          </a:p>
        </p:txBody>
      </p:sp>
    </p:spTree>
    <p:extLst>
      <p:ext uri="{BB962C8B-B14F-4D97-AF65-F5344CB8AC3E}">
        <p14:creationId xmlns:p14="http://schemas.microsoft.com/office/powerpoint/2010/main" val="312958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this class about?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1" dirty="0"/>
              <a:t>Not</a:t>
            </a:r>
            <a:r>
              <a:rPr lang="en-US" dirty="0"/>
              <a:t> about how to determine right and wrong (Bible Authority)</a:t>
            </a:r>
          </a:p>
          <a:p>
            <a:pPr marL="171450" indent="-171450">
              <a:buFontTx/>
              <a:buChar char="-"/>
            </a:pPr>
            <a:r>
              <a:rPr lang="en-US" b="1" dirty="0"/>
              <a:t>Not</a:t>
            </a:r>
            <a:r>
              <a:rPr lang="en-US" dirty="0"/>
              <a:t> about reading more</a:t>
            </a:r>
          </a:p>
          <a:p>
            <a:pPr marL="171450" indent="-171450">
              <a:buFontTx/>
              <a:buChar char="-"/>
            </a:pPr>
            <a:r>
              <a:rPr lang="en-US" b="1" dirty="0"/>
              <a:t>Not</a:t>
            </a:r>
            <a:r>
              <a:rPr lang="en-US" dirty="0"/>
              <a:t> about unlocking the hidden secrets of the Bible</a:t>
            </a:r>
          </a:p>
          <a:p>
            <a:pPr marL="171450" indent="-171450">
              <a:buFontTx/>
              <a:buChar char="-"/>
            </a:pPr>
            <a:r>
              <a:rPr lang="en-US" b="1" dirty="0"/>
              <a:t>Not </a:t>
            </a:r>
            <a:r>
              <a:rPr lang="en-US" b="0" dirty="0"/>
              <a:t>a</a:t>
            </a:r>
            <a:r>
              <a:rPr lang="en-US" b="0" baseline="0" dirty="0"/>
              <a:t> new method or gimmick. </a:t>
            </a:r>
            <a:endParaRPr lang="en-US" dirty="0"/>
          </a:p>
          <a:p>
            <a:pPr marL="171450" indent="-171450">
              <a:buFontTx/>
              <a:buChar char="-"/>
            </a:pPr>
            <a:r>
              <a:rPr lang="en-US" dirty="0"/>
              <a:t>This is a class about Reading Well – we intend to shape you toward being better readers, that is more informed and active readers of the Bible who are able to hear the Word of God as it is given in God’s own terms, through the words of the various authors of the Bible. We aren’t so much introducing anything new here, as much as we are making</a:t>
            </a:r>
            <a:r>
              <a:rPr lang="en-US" baseline="0" dirty="0"/>
              <a:t> an analytical reflection on a practice that we already do naturally all the time. By slowing down to consider how we read, we will make ourselves more attentive readers of God’s Word. </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1561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927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 think the answer is in promoting individual readings in the context of the church community. In that way, there is both the freedom of individual readings and the check of the church community to shape each other toward learning the Truth. That is one of the great benefits of being part of church like EH, which I think really promotes this kind of balance, a church which encourages personal bible reading, and also brings us together in classes to read and study and participate together. This is why our bible class periods, and your interaction in them is so important. Reading the Bible is not just for the leaders of the church, but everyone to bring that to bear among the group. In this model, we become like the threads of a cord that all bring their individual perspectives together to form a unified and strengthened church.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Thus, the #1 tip for How to Read the Bible, is to read it with someone else – especially with someone who is committed to the Gospel and faithfulness to Jesus Christ.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1522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5923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1 is about why this class is important</a:t>
            </a:r>
          </a:p>
          <a:p>
            <a:r>
              <a:rPr lang="en-US" dirty="0"/>
              <a:t>Lessons 2&amp;3 are about the ‘theory’ of how a person would go about reading the Bible</a:t>
            </a:r>
          </a:p>
          <a:p>
            <a:r>
              <a:rPr lang="en-US" dirty="0"/>
              <a:t>Lesson 4 is an introduction the bible as a published document – what the Bible consists of</a:t>
            </a:r>
          </a:p>
          <a:p>
            <a:r>
              <a:rPr lang="en-US" dirty="0"/>
              <a:t>Lessons 5/6, 8 and 12 are the ‘meat’ of the class. These are three lessons on three ‘levels’ of reading by observing the text of the Bible. Level 1 is about reading the text at the broadest level, by understanding the genre and the intentions of the author. Level 2 is about looking into how the author executes their purpose for a writing by looking at how they intentionally organize the writing and what recurring themes an author uses. Level 3 looks deeper into a text to understand the way individual words and ideas are used to convey the author’s ideas. </a:t>
            </a:r>
          </a:p>
          <a:p>
            <a:r>
              <a:rPr lang="en-US" dirty="0"/>
              <a:t>Lesson 14 takes a look at some external resources that can be used to aid our understanding of Scripture</a:t>
            </a:r>
          </a:p>
          <a:p>
            <a:r>
              <a:rPr lang="en-US" dirty="0"/>
              <a:t>Lesson 16 transitions from observing the text to interpreting it – moving from the question of ‘What does the text say?’ to ‘What does the text mean?’</a:t>
            </a:r>
          </a:p>
          <a:p>
            <a:r>
              <a:rPr lang="en-US" dirty="0"/>
              <a:t>Lesson 20 looks at some other approaches to Scripture that are more focused on the needs of the reader – Topical Studies and Devotional Readings</a:t>
            </a:r>
          </a:p>
          <a:p>
            <a:endParaRPr lang="en-US" dirty="0"/>
          </a:p>
          <a:p>
            <a:r>
              <a:rPr lang="en-US" dirty="0"/>
              <a:t>Throughout this class we will be reading through 1 Corinthians as a means of a) employing some of the lessons learned in our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5207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a:t>
            </a:r>
          </a:p>
          <a:p>
            <a:pPr marL="171450" indent="-171450">
              <a:buFontTx/>
              <a:buChar char="-"/>
            </a:pPr>
            <a:r>
              <a:rPr lang="en-US" dirty="0"/>
              <a:t>What do you think of this as an example of how to read the Bible? Does Augustine interpret the Bible correctly? </a:t>
            </a:r>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We might say that this is a legitimate reading because it seems to have genuinely changed his life. He is ‘pricked in his heart’ of the need to change his ways and devote himself to Christ. On the other hand, we might bristle against this…He reads the text at random, and completely out of context. His interpretation is clearly subjective and shaped by his own personal experience which is completely disconnected from the purpose of the original message.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t>Why does this type of reading make us uncomfortable? How can we maintain a belief in the Bible’s ability to convict us at a personal and collective level, but still maintain the integrity of reading the text in the form and context in which it is given?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7466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follow the written</a:t>
            </a:r>
            <a:r>
              <a:rPr lang="en-US" baseline="0" dirty="0"/>
              <a:t> material…</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4856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people couldn’t ‘read’ in the same way we can now. In fact, ‘reading’ was more like ‘oral performance.’ No one went to the library and picked up books and took them home to read on their own. Books existed, but would have been read aloud in public. When Paul’s letters were delivered to churches, they didn’t hand out copies to everyone, they were read aloud to the church for their hearing. </a:t>
            </a:r>
          </a:p>
          <a:p>
            <a:endParaRPr lang="en-US" dirty="0"/>
          </a:p>
          <a:p>
            <a:r>
              <a:rPr lang="en-US" dirty="0"/>
              <a:t>Before the printing press, all document copies were by hand and were very expensive, so copies of the scriptures were few and far between. Synagogues and churches would have possessed some, but certainly not all, of the scriptures.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nearly certain that Jesus’ only access to the Scriptures was his hearing them publicly read in Synagogue each Sabbath Day. </a:t>
            </a:r>
          </a:p>
          <a:p>
            <a:r>
              <a:rPr lang="en-US" dirty="0"/>
              <a:t>How did people know the scriptures? Memorization, oral tradition, separate written copies of particular books/scriptures.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7640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Christianity becomes the accepted religion of the Roman Empire in 313AD, the bible obviously becomes more accepted, but that ushers in a long period of church control over the texts of Scripture. With this comes one of the most ironic elements of Church History. The once-outlawed Scriptures are now restricted by those who were persecuted for having them. And eventually this led to the same kinds of persecution by the church that it had once endured. </a:t>
            </a:r>
          </a:p>
          <a:p>
            <a:endParaRPr lang="en-US" dirty="0"/>
          </a:p>
          <a:p>
            <a:r>
              <a:rPr lang="en-US" dirty="0"/>
              <a:t>For the next 1,000 years Christianity almost exclusively existed as Catholicism. In that time, the Bible existed almost exclusively in Latin, in text called the Latin Vulgate. Most common people did not know or speak Latin, it was only used by the ‘Clergy’ in the church, and so it was only church officials who even knew the Scriptures at all. Christians would have only known the Bible through what they were taught by their priests. The restrictions on use and possession of the Scriptures became a prominent aspect of Church policy, so much so that official church rulings were made to enforce it. [Council Rulings]</a:t>
            </a:r>
          </a:p>
          <a:p>
            <a:endParaRPr lang="en-US" dirty="0"/>
          </a:p>
          <a:p>
            <a:r>
              <a:rPr lang="en-US" dirty="0"/>
              <a:t>So…WHY would the church do this?!? Why would Christians restrict and prevent other Christians from reading the Bible? It’s because the church leaders knew that the Bible in the hands of everyone means that everyone has their own understanding and interpretation, and when that happens there is no uniformity in doctrinal belief. If everybody has a say, then no one gets to decide who or what is right. And so, in order to protect the doctrinal unity, or ORTHODOXY, of the church, they restricted the Scriptures.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1756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Wycliffe was deemed a heretic by the Catholic Church after his death. This decree, confirmed by the Pope in 1415, resulted in Wycliffe’s corpse being exhumed from his grave, his body burned, and the ashes thrown into the River Swift. </a:t>
            </a:r>
          </a:p>
          <a:p>
            <a:endParaRPr lang="en-US" dirty="0"/>
          </a:p>
          <a:p>
            <a:r>
              <a:rPr lang="en-US" dirty="0"/>
              <a:t>One of the radical ideas behind the Protestant Reformation was the idea that the text of Scripture should be best known through the original Greek rather than the Latin. Thus Erasmus researched and formulated a Greek version of the NT in 1516.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8694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other radical idea of the time was that people should be able to read the Scriptures on their own without the oversight of the church. And so Martin Luther, using Erasmus’ Greek NT, not the Latin Vulgate, translates the NT into German, the language of the people, in 1516. This was a heinous act of rebellion in his time. </a:t>
            </a:r>
          </a:p>
          <a:p>
            <a:endParaRPr lang="en-US" dirty="0"/>
          </a:p>
          <a:p>
            <a:r>
              <a:rPr lang="en-US" dirty="0"/>
              <a:t>Tyndale’s English translation coined many of the traditional phrases we know from Scripture, like ‘my brother’s keeper,’ ‘seek and ye shall find,’ and ‘the spirit is willing, but the flesh is weak.’ Controversially, he translated the Greek word ‘</a:t>
            </a:r>
            <a:r>
              <a:rPr lang="en-US" dirty="0" err="1"/>
              <a:t>ekklesia</a:t>
            </a:r>
            <a:r>
              <a:rPr lang="en-US" dirty="0"/>
              <a:t>’ meaning ‘assembly’ as ‘congregation’ rather than ‘church.’ This translation was seen as a direct threat to the Catholic Church’s claim to be the sole body of Christ.’ For his heretical action, Tyndale was strangled to death before being burned at the stake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Given this history of lack of access to the Scriptures, it is a small wonder that we can even have a class about how to read the Bible. But understand that with advances in technology came a more democratic attitude toward Bible reading. When Johannes </a:t>
            </a:r>
            <a:r>
              <a:rPr lang="en-US" dirty="0" err="1"/>
              <a:t>Gutenburg</a:t>
            </a:r>
            <a:r>
              <a:rPr lang="en-US" dirty="0"/>
              <a:t> invents the printing press in 1440s, people could publish and distribute texts much more quickly, and it gave people the ability and opportunity to have broader access to the Bible. The novel idea that people in fact should be able to then read the Bible for themselves goes hand in hand with this. As mentioned this was a very controversial idea, because when you open up the scriptures to everyone that means everyone has a say about what the scriptures mean. And when everyone has a say about what the scriptures mean, doctrine gets relativized. And so the Catholic church limited the Bible in an effort to preserve their doctrinal uniformity, or orthodoxy.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3447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Despite the ultimate error of Catholic restrictions, it is still true that their fears were valid. History has borne this out, that when individuals are given access to the Bible they ultimately conclude different things and then divisions occur. It is no coincidence that after the Protestant Reformation, Christianity has been divided and sub-divided again and again based on different interpretations of Scripture, and attempts to (re-)unify Christians across denominational lines have been limited in their ‘success’ (in air-quotes). </a:t>
            </a:r>
          </a:p>
          <a:p>
            <a:endParaRPr lang="en-US" dirty="0"/>
          </a:p>
          <a:p>
            <a:r>
              <a:rPr lang="en-US" dirty="0"/>
              <a:t>That leads into the modern age where it feels like we live in a completely opposite world – a world where because of technology, everyone has access to the Bible – in multiple formats and multiple translations, in a single-volume books, or even on our phones. Access to the scriptures is almost limitless, and because of that everybody has a voice and an opinion on it. We see this in the number of books, or blogs, or YouTube videos about the Bible. </a:t>
            </a:r>
            <a:r>
              <a:rPr lang="en-US" sz="1200" b="0" i="0" kern="1200" dirty="0">
                <a:solidFill>
                  <a:schemeClr val="tx1"/>
                </a:solidFill>
                <a:effectLst/>
                <a:latin typeface="+mn-lt"/>
                <a:ea typeface="+mn-ea"/>
                <a:cs typeface="+mn-cs"/>
              </a:rPr>
              <a:t>This is what happens in a world where everyone gets to read the Bible. There is no unity let alone uniformity.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How do we find balance here? On one hand we have to uphold doctrinal consistency but we can’t do that by turning people away from the Bible. Are we doomed to choose between these two failing options? </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0F0CF3-CAC2-4731-8C58-74FAB0B78D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6682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11/10/2020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978609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7778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9584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2752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11/10/2020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09911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68775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34014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5589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6171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11/10/2020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017606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11/10/2020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6237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11/10/2020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704570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8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3">
            <a:extLst>
              <a:ext uri="{FF2B5EF4-FFF2-40B4-BE49-F238E27FC236}">
                <a16:creationId xmlns:a16="http://schemas.microsoft.com/office/drawing/2014/main" id="{6504949A-289E-4F3A-A8ED-0FCDF09E0B98}"/>
              </a:ext>
            </a:extLst>
          </p:cNvPr>
          <p:cNvPicPr>
            <a:picLocks noChangeAspect="1"/>
          </p:cNvPicPr>
          <p:nvPr/>
        </p:nvPicPr>
        <p:blipFill rotWithShape="1">
          <a:blip r:embed="rId3"/>
          <a:srcRect t="14026" b="1704"/>
          <a:stretch/>
        </p:blipFill>
        <p:spPr>
          <a:xfrm>
            <a:off x="-1" y="10"/>
            <a:ext cx="12192000" cy="6857988"/>
          </a:xfrm>
          <a:prstGeom prst="rect">
            <a:avLst/>
          </a:prstGeom>
        </p:spPr>
      </p:pic>
      <p:sp>
        <p:nvSpPr>
          <p:cNvPr id="2" name="Title 1">
            <a:extLst>
              <a:ext uri="{FF2B5EF4-FFF2-40B4-BE49-F238E27FC236}">
                <a16:creationId xmlns:a16="http://schemas.microsoft.com/office/drawing/2014/main" id="{83FB60D7-A3CE-473A-A2B9-0462F201F9CE}"/>
              </a:ext>
            </a:extLst>
          </p:cNvPr>
          <p:cNvSpPr>
            <a:spLocks noGrp="1"/>
          </p:cNvSpPr>
          <p:nvPr>
            <p:ph type="ctrTitle"/>
          </p:nvPr>
        </p:nvSpPr>
        <p:spPr>
          <a:xfrm>
            <a:off x="372723" y="4956811"/>
            <a:ext cx="11439414" cy="897439"/>
          </a:xfrm>
        </p:spPr>
        <p:txBody>
          <a:bodyPr>
            <a:normAutofit fontScale="90000"/>
          </a:bodyPr>
          <a:lstStyle/>
          <a:p>
            <a:endParaRPr lang="en-US" sz="3100" dirty="0">
              <a:solidFill>
                <a:schemeClr val="tx1"/>
              </a:solidFill>
            </a:endParaRPr>
          </a:p>
          <a:p>
            <a:pPr algn="r"/>
            <a:r>
              <a:rPr lang="en-US" sz="6000" dirty="0">
                <a:solidFill>
                  <a:schemeClr val="accent1">
                    <a:lumMod val="75000"/>
                  </a:schemeClr>
                </a:solidFill>
              </a:rPr>
              <a:t>HOW TO READ THE BIBLE</a:t>
            </a:r>
          </a:p>
        </p:txBody>
      </p:sp>
      <p:sp>
        <p:nvSpPr>
          <p:cNvPr id="3" name="Subtitle 2">
            <a:extLst>
              <a:ext uri="{FF2B5EF4-FFF2-40B4-BE49-F238E27FC236}">
                <a16:creationId xmlns:a16="http://schemas.microsoft.com/office/drawing/2014/main" id="{247DF332-D528-47A7-A0E2-59E775B6210E}"/>
              </a:ext>
            </a:extLst>
          </p:cNvPr>
          <p:cNvSpPr>
            <a:spLocks noGrp="1"/>
          </p:cNvSpPr>
          <p:nvPr>
            <p:ph type="subTitle" idx="1"/>
          </p:nvPr>
        </p:nvSpPr>
        <p:spPr>
          <a:xfrm>
            <a:off x="764275" y="6068009"/>
            <a:ext cx="10656310" cy="425961"/>
          </a:xfrm>
        </p:spPr>
        <p:txBody>
          <a:bodyPr>
            <a:normAutofit/>
          </a:bodyPr>
          <a:lstStyle/>
          <a:p>
            <a:pPr algn="r"/>
            <a:r>
              <a:rPr lang="en-US" dirty="0">
                <a:solidFill>
                  <a:schemeClr val="bg1"/>
                </a:solidFill>
              </a:rPr>
              <a:t>Embry Hills COC, Segment 2-3 2020-21</a:t>
            </a:r>
          </a:p>
        </p:txBody>
      </p:sp>
    </p:spTree>
    <p:extLst>
      <p:ext uri="{BB962C8B-B14F-4D97-AF65-F5344CB8AC3E}">
        <p14:creationId xmlns:p14="http://schemas.microsoft.com/office/powerpoint/2010/main" val="38706610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0FCDB-0CAB-477B-BD4F-7D17B3C2E9D3}"/>
              </a:ext>
            </a:extLst>
          </p:cNvPr>
          <p:cNvSpPr>
            <a:spLocks noGrp="1"/>
          </p:cNvSpPr>
          <p:nvPr>
            <p:ph type="title"/>
          </p:nvPr>
        </p:nvSpPr>
        <p:spPr/>
        <p:txBody>
          <a:bodyPr/>
          <a:lstStyle/>
          <a:p>
            <a:r>
              <a:rPr lang="en-US" dirty="0"/>
              <a:t>A History of Bible Access</a:t>
            </a:r>
          </a:p>
        </p:txBody>
      </p:sp>
      <p:sp>
        <p:nvSpPr>
          <p:cNvPr id="3" name="Content Placeholder 2">
            <a:extLst>
              <a:ext uri="{FF2B5EF4-FFF2-40B4-BE49-F238E27FC236}">
                <a16:creationId xmlns:a16="http://schemas.microsoft.com/office/drawing/2014/main" id="{0DF5C0BD-84B5-4E74-8C98-5982FC187028}"/>
              </a:ext>
            </a:extLst>
          </p:cNvPr>
          <p:cNvSpPr>
            <a:spLocks noGrp="1"/>
          </p:cNvSpPr>
          <p:nvPr>
            <p:ph idx="1"/>
          </p:nvPr>
        </p:nvSpPr>
        <p:spPr/>
        <p:txBody>
          <a:bodyPr>
            <a:normAutofit/>
          </a:bodyPr>
          <a:lstStyle/>
          <a:p>
            <a:r>
              <a:rPr lang="en-US" sz="2800" dirty="0"/>
              <a:t>Post-1500 AD – The Rise of Denominationalism</a:t>
            </a:r>
          </a:p>
          <a:p>
            <a:r>
              <a:rPr lang="en-US" sz="2800" dirty="0"/>
              <a:t>Unlimited Access in the Technological Age</a:t>
            </a:r>
          </a:p>
          <a:p>
            <a:endParaRPr lang="en-US" sz="2800" dirty="0"/>
          </a:p>
        </p:txBody>
      </p:sp>
      <p:grpSp>
        <p:nvGrpSpPr>
          <p:cNvPr id="5" name="Group 4">
            <a:extLst>
              <a:ext uri="{FF2B5EF4-FFF2-40B4-BE49-F238E27FC236}">
                <a16:creationId xmlns:a16="http://schemas.microsoft.com/office/drawing/2014/main" id="{69AC11EC-CC79-4A34-83ED-DD661BD04477}"/>
              </a:ext>
            </a:extLst>
          </p:cNvPr>
          <p:cNvGrpSpPr/>
          <p:nvPr/>
        </p:nvGrpSpPr>
        <p:grpSpPr>
          <a:xfrm>
            <a:off x="1066800" y="3441192"/>
            <a:ext cx="10058400" cy="2698750"/>
            <a:chOff x="3624315" y="3430975"/>
            <a:chExt cx="5173750" cy="2698750"/>
          </a:xfrm>
        </p:grpSpPr>
        <p:sp>
          <p:nvSpPr>
            <p:cNvPr id="6" name="Freeform: Shape 5">
              <a:extLst>
                <a:ext uri="{FF2B5EF4-FFF2-40B4-BE49-F238E27FC236}">
                  <a16:creationId xmlns:a16="http://schemas.microsoft.com/office/drawing/2014/main" id="{048314B7-E4A3-4D67-B734-7314C39E90C5}"/>
                </a:ext>
              </a:extLst>
            </p:cNvPr>
            <p:cNvSpPr/>
            <p:nvPr/>
          </p:nvSpPr>
          <p:spPr>
            <a:xfrm>
              <a:off x="3624315" y="3430975"/>
              <a:ext cx="2472355" cy="2698749"/>
            </a:xfrm>
            <a:custGeom>
              <a:avLst/>
              <a:gdLst>
                <a:gd name="connsiteX0" fmla="*/ 0 w 2698749"/>
                <a:gd name="connsiteY0" fmla="*/ 1764767 h 2709329"/>
                <a:gd name="connsiteX1" fmla="*/ 674687 w 2698749"/>
                <a:gd name="connsiteY1" fmla="*/ 1764767 h 2709329"/>
                <a:gd name="connsiteX2" fmla="*/ 674687 w 2698749"/>
                <a:gd name="connsiteY2" fmla="*/ 0 h 2709329"/>
                <a:gd name="connsiteX3" fmla="*/ 2024062 w 2698749"/>
                <a:gd name="connsiteY3" fmla="*/ 0 h 2709329"/>
                <a:gd name="connsiteX4" fmla="*/ 2024062 w 2698749"/>
                <a:gd name="connsiteY4" fmla="*/ 1764767 h 2709329"/>
                <a:gd name="connsiteX5" fmla="*/ 2698749 w 2698749"/>
                <a:gd name="connsiteY5" fmla="*/ 1764767 h 2709329"/>
                <a:gd name="connsiteX6" fmla="*/ 1349375 w 2698749"/>
                <a:gd name="connsiteY6" fmla="*/ 2709329 h 2709329"/>
                <a:gd name="connsiteX7" fmla="*/ 0 w 2698749"/>
                <a:gd name="connsiteY7" fmla="*/ 1764767 h 2709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749" h="2709329">
                  <a:moveTo>
                    <a:pt x="1757876" y="2709329"/>
                  </a:moveTo>
                  <a:lnTo>
                    <a:pt x="1757876" y="2031997"/>
                  </a:lnTo>
                  <a:lnTo>
                    <a:pt x="0" y="2031997"/>
                  </a:lnTo>
                  <a:lnTo>
                    <a:pt x="0" y="677332"/>
                  </a:lnTo>
                  <a:lnTo>
                    <a:pt x="1757876" y="677332"/>
                  </a:lnTo>
                  <a:lnTo>
                    <a:pt x="1757876" y="0"/>
                  </a:lnTo>
                  <a:lnTo>
                    <a:pt x="2698749" y="1354664"/>
                  </a:lnTo>
                  <a:lnTo>
                    <a:pt x="1757876" y="2709329"/>
                  </a:lnTo>
                  <a:close/>
                </a:path>
              </a:pathLst>
            </a:custGeom>
            <a:ln/>
          </p:spPr>
          <p:style>
            <a:lnRef idx="1">
              <a:schemeClr val="accent4"/>
            </a:lnRef>
            <a:fillRef idx="3">
              <a:schemeClr val="accent4"/>
            </a:fillRef>
            <a:effectRef idx="2">
              <a:schemeClr val="accent4"/>
            </a:effectRef>
            <a:fontRef idx="minor">
              <a:schemeClr val="lt1"/>
            </a:fontRef>
          </p:style>
          <p:txBody>
            <a:bodyPr spcFirstLastPara="0" vert="horz" wrap="square" lIns="227586" tIns="902270" rIns="699864" bIns="902272"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Garamond" panose="02020404030301010803"/>
                  <a:ea typeface="+mn-ea"/>
                  <a:cs typeface="+mn-cs"/>
                </a:rPr>
                <a:t>Orthodoxy</a:t>
              </a:r>
            </a:p>
          </p:txBody>
        </p:sp>
        <p:sp>
          <p:nvSpPr>
            <p:cNvPr id="7" name="Freeform: Shape 6">
              <a:extLst>
                <a:ext uri="{FF2B5EF4-FFF2-40B4-BE49-F238E27FC236}">
                  <a16:creationId xmlns:a16="http://schemas.microsoft.com/office/drawing/2014/main" id="{530EA904-4B9D-40A7-A601-AC926D27C403}"/>
                </a:ext>
              </a:extLst>
            </p:cNvPr>
            <p:cNvSpPr/>
            <p:nvPr/>
          </p:nvSpPr>
          <p:spPr>
            <a:xfrm>
              <a:off x="6335365" y="3430976"/>
              <a:ext cx="2462700" cy="2698749"/>
            </a:xfrm>
            <a:custGeom>
              <a:avLst/>
              <a:gdLst>
                <a:gd name="connsiteX0" fmla="*/ 0 w 2698749"/>
                <a:gd name="connsiteY0" fmla="*/ 1754187 h 2698749"/>
                <a:gd name="connsiteX1" fmla="*/ 674687 w 2698749"/>
                <a:gd name="connsiteY1" fmla="*/ 1754187 h 2698749"/>
                <a:gd name="connsiteX2" fmla="*/ 674687 w 2698749"/>
                <a:gd name="connsiteY2" fmla="*/ 0 h 2698749"/>
                <a:gd name="connsiteX3" fmla="*/ 2024062 w 2698749"/>
                <a:gd name="connsiteY3" fmla="*/ 0 h 2698749"/>
                <a:gd name="connsiteX4" fmla="*/ 2024062 w 2698749"/>
                <a:gd name="connsiteY4" fmla="*/ 1754187 h 2698749"/>
                <a:gd name="connsiteX5" fmla="*/ 2698749 w 2698749"/>
                <a:gd name="connsiteY5" fmla="*/ 1754187 h 2698749"/>
                <a:gd name="connsiteX6" fmla="*/ 1349375 w 2698749"/>
                <a:gd name="connsiteY6" fmla="*/ 2698749 h 2698749"/>
                <a:gd name="connsiteX7" fmla="*/ 0 w 2698749"/>
                <a:gd name="connsiteY7" fmla="*/ 1754187 h 269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749" h="2698749">
                  <a:moveTo>
                    <a:pt x="944562" y="0"/>
                  </a:moveTo>
                  <a:lnTo>
                    <a:pt x="944562" y="674687"/>
                  </a:lnTo>
                  <a:lnTo>
                    <a:pt x="2698749" y="674687"/>
                  </a:lnTo>
                  <a:lnTo>
                    <a:pt x="2698749" y="2024062"/>
                  </a:lnTo>
                  <a:lnTo>
                    <a:pt x="944562" y="2024062"/>
                  </a:lnTo>
                  <a:lnTo>
                    <a:pt x="944562" y="2698749"/>
                  </a:lnTo>
                  <a:lnTo>
                    <a:pt x="0" y="1349375"/>
                  </a:lnTo>
                  <a:lnTo>
                    <a:pt x="944562" y="0"/>
                  </a:lnTo>
                  <a:close/>
                </a:path>
              </a:pathLst>
            </a:custGeom>
            <a:ln/>
          </p:spPr>
          <p:style>
            <a:lnRef idx="1">
              <a:schemeClr val="accent4"/>
            </a:lnRef>
            <a:fillRef idx="3">
              <a:schemeClr val="accent4"/>
            </a:fillRef>
            <a:effectRef idx="2">
              <a:schemeClr val="accent4"/>
            </a:effectRef>
            <a:fontRef idx="minor">
              <a:schemeClr val="lt1"/>
            </a:fontRef>
          </p:style>
          <p:txBody>
            <a:bodyPr spcFirstLastPara="0" vert="horz" wrap="square" lIns="699866" tIns="902271" rIns="227583" bIns="902271"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Garamond" panose="02020404030301010803"/>
                  <a:ea typeface="+mn-ea"/>
                  <a:cs typeface="+mn-cs"/>
                </a:rPr>
                <a:t>Personal Belief</a:t>
              </a:r>
            </a:p>
          </p:txBody>
        </p:sp>
      </p:grpSp>
      <p:sp>
        <p:nvSpPr>
          <p:cNvPr id="4" name="TextBox 3"/>
          <p:cNvSpPr txBox="1"/>
          <p:nvPr/>
        </p:nvSpPr>
        <p:spPr>
          <a:xfrm>
            <a:off x="4986528" y="3560064"/>
            <a:ext cx="2218944"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Competing Values</a:t>
            </a:r>
          </a:p>
        </p:txBody>
      </p:sp>
    </p:spTree>
    <p:extLst>
      <p:ext uri="{BB962C8B-B14F-4D97-AF65-F5344CB8AC3E}">
        <p14:creationId xmlns:p14="http://schemas.microsoft.com/office/powerpoint/2010/main" val="51025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F5C0BD-84B5-4E74-8C98-5982FC187028}"/>
              </a:ext>
            </a:extLst>
          </p:cNvPr>
          <p:cNvSpPr>
            <a:spLocks noGrp="1"/>
          </p:cNvSpPr>
          <p:nvPr>
            <p:ph idx="1"/>
          </p:nvPr>
        </p:nvSpPr>
        <p:spPr>
          <a:xfrm>
            <a:off x="2920181" y="3429000"/>
            <a:ext cx="7834344" cy="2784507"/>
          </a:xfrm>
        </p:spPr>
        <p:txBody>
          <a:bodyPr numCol="2">
            <a:normAutofit/>
          </a:bodyPr>
          <a:lstStyle/>
          <a:p>
            <a:r>
              <a:rPr lang="en-US" sz="2800" b="1" dirty="0"/>
              <a:t>Matthew 15:1-9</a:t>
            </a:r>
          </a:p>
          <a:p>
            <a:r>
              <a:rPr lang="en-US" sz="2800" b="1" dirty="0"/>
              <a:t>2 Peter 1:20-21</a:t>
            </a:r>
          </a:p>
          <a:p>
            <a:r>
              <a:rPr lang="en-US" sz="2800" b="1" dirty="0"/>
              <a:t>2 Timothy 3:14-15</a:t>
            </a:r>
          </a:p>
          <a:p>
            <a:r>
              <a:rPr lang="en-US" sz="2800" b="1" dirty="0"/>
              <a:t>Galatians 1:8-9</a:t>
            </a:r>
          </a:p>
          <a:p>
            <a:endParaRPr lang="en-US" sz="2800" b="1" dirty="0"/>
          </a:p>
          <a:p>
            <a:r>
              <a:rPr lang="en-US" sz="2800" b="1" dirty="0"/>
              <a:t>Ephesians 3:3-4</a:t>
            </a:r>
          </a:p>
          <a:p>
            <a:r>
              <a:rPr lang="en-US" sz="2800" b="1" dirty="0"/>
              <a:t>2 Peter 2:2 &amp; 9</a:t>
            </a:r>
          </a:p>
          <a:p>
            <a:r>
              <a:rPr lang="en-US" sz="2800" b="1" dirty="0"/>
              <a:t>2 Peter 3:14-18</a:t>
            </a:r>
          </a:p>
          <a:p>
            <a:r>
              <a:rPr lang="en-US" sz="2800" b="1" dirty="0"/>
              <a:t>Acts 15</a:t>
            </a:r>
          </a:p>
          <a:p>
            <a:endParaRPr lang="en-US" sz="2800" dirty="0"/>
          </a:p>
        </p:txBody>
      </p:sp>
      <p:grpSp>
        <p:nvGrpSpPr>
          <p:cNvPr id="5" name="Group 4">
            <a:extLst>
              <a:ext uri="{FF2B5EF4-FFF2-40B4-BE49-F238E27FC236}">
                <a16:creationId xmlns:a16="http://schemas.microsoft.com/office/drawing/2014/main" id="{69AC11EC-CC79-4A34-83ED-DD661BD04477}"/>
              </a:ext>
            </a:extLst>
          </p:cNvPr>
          <p:cNvGrpSpPr/>
          <p:nvPr/>
        </p:nvGrpSpPr>
        <p:grpSpPr>
          <a:xfrm>
            <a:off x="1066800" y="503303"/>
            <a:ext cx="10058400" cy="2698750"/>
            <a:chOff x="3624315" y="3430975"/>
            <a:chExt cx="5173750" cy="2698750"/>
          </a:xfrm>
        </p:grpSpPr>
        <p:sp>
          <p:nvSpPr>
            <p:cNvPr id="6" name="Freeform: Shape 5">
              <a:extLst>
                <a:ext uri="{FF2B5EF4-FFF2-40B4-BE49-F238E27FC236}">
                  <a16:creationId xmlns:a16="http://schemas.microsoft.com/office/drawing/2014/main" id="{048314B7-E4A3-4D67-B734-7314C39E90C5}"/>
                </a:ext>
              </a:extLst>
            </p:cNvPr>
            <p:cNvSpPr/>
            <p:nvPr/>
          </p:nvSpPr>
          <p:spPr>
            <a:xfrm>
              <a:off x="3624315" y="3430975"/>
              <a:ext cx="2472355" cy="2698749"/>
            </a:xfrm>
            <a:custGeom>
              <a:avLst/>
              <a:gdLst>
                <a:gd name="connsiteX0" fmla="*/ 0 w 2698749"/>
                <a:gd name="connsiteY0" fmla="*/ 1764767 h 2709329"/>
                <a:gd name="connsiteX1" fmla="*/ 674687 w 2698749"/>
                <a:gd name="connsiteY1" fmla="*/ 1764767 h 2709329"/>
                <a:gd name="connsiteX2" fmla="*/ 674687 w 2698749"/>
                <a:gd name="connsiteY2" fmla="*/ 0 h 2709329"/>
                <a:gd name="connsiteX3" fmla="*/ 2024062 w 2698749"/>
                <a:gd name="connsiteY3" fmla="*/ 0 h 2709329"/>
                <a:gd name="connsiteX4" fmla="*/ 2024062 w 2698749"/>
                <a:gd name="connsiteY4" fmla="*/ 1764767 h 2709329"/>
                <a:gd name="connsiteX5" fmla="*/ 2698749 w 2698749"/>
                <a:gd name="connsiteY5" fmla="*/ 1764767 h 2709329"/>
                <a:gd name="connsiteX6" fmla="*/ 1349375 w 2698749"/>
                <a:gd name="connsiteY6" fmla="*/ 2709329 h 2709329"/>
                <a:gd name="connsiteX7" fmla="*/ 0 w 2698749"/>
                <a:gd name="connsiteY7" fmla="*/ 1764767 h 2709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749" h="2709329">
                  <a:moveTo>
                    <a:pt x="1757876" y="2709329"/>
                  </a:moveTo>
                  <a:lnTo>
                    <a:pt x="1757876" y="2031997"/>
                  </a:lnTo>
                  <a:lnTo>
                    <a:pt x="0" y="2031997"/>
                  </a:lnTo>
                  <a:lnTo>
                    <a:pt x="0" y="677332"/>
                  </a:lnTo>
                  <a:lnTo>
                    <a:pt x="1757876" y="677332"/>
                  </a:lnTo>
                  <a:lnTo>
                    <a:pt x="1757876" y="0"/>
                  </a:lnTo>
                  <a:lnTo>
                    <a:pt x="2698749" y="1354664"/>
                  </a:lnTo>
                  <a:lnTo>
                    <a:pt x="1757876" y="2709329"/>
                  </a:lnTo>
                  <a:close/>
                </a:path>
              </a:pathLst>
            </a:custGeom>
            <a:ln/>
          </p:spPr>
          <p:style>
            <a:lnRef idx="1">
              <a:schemeClr val="accent4"/>
            </a:lnRef>
            <a:fillRef idx="3">
              <a:schemeClr val="accent4"/>
            </a:fillRef>
            <a:effectRef idx="2">
              <a:schemeClr val="accent4"/>
            </a:effectRef>
            <a:fontRef idx="minor">
              <a:schemeClr val="lt1"/>
            </a:fontRef>
          </p:style>
          <p:txBody>
            <a:bodyPr spcFirstLastPara="0" vert="horz" wrap="square" lIns="227586" tIns="902270" rIns="699864" bIns="902272"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Garamond" panose="02020404030301010803"/>
                  <a:ea typeface="+mn-ea"/>
                  <a:cs typeface="+mn-cs"/>
                </a:rPr>
                <a:t>Orthodoxy</a:t>
              </a:r>
            </a:p>
          </p:txBody>
        </p:sp>
        <p:sp>
          <p:nvSpPr>
            <p:cNvPr id="7" name="Freeform: Shape 6">
              <a:extLst>
                <a:ext uri="{FF2B5EF4-FFF2-40B4-BE49-F238E27FC236}">
                  <a16:creationId xmlns:a16="http://schemas.microsoft.com/office/drawing/2014/main" id="{530EA904-4B9D-40A7-A601-AC926D27C403}"/>
                </a:ext>
              </a:extLst>
            </p:cNvPr>
            <p:cNvSpPr/>
            <p:nvPr/>
          </p:nvSpPr>
          <p:spPr>
            <a:xfrm>
              <a:off x="6335365" y="3430976"/>
              <a:ext cx="2462700" cy="2698749"/>
            </a:xfrm>
            <a:custGeom>
              <a:avLst/>
              <a:gdLst>
                <a:gd name="connsiteX0" fmla="*/ 0 w 2698749"/>
                <a:gd name="connsiteY0" fmla="*/ 1754187 h 2698749"/>
                <a:gd name="connsiteX1" fmla="*/ 674687 w 2698749"/>
                <a:gd name="connsiteY1" fmla="*/ 1754187 h 2698749"/>
                <a:gd name="connsiteX2" fmla="*/ 674687 w 2698749"/>
                <a:gd name="connsiteY2" fmla="*/ 0 h 2698749"/>
                <a:gd name="connsiteX3" fmla="*/ 2024062 w 2698749"/>
                <a:gd name="connsiteY3" fmla="*/ 0 h 2698749"/>
                <a:gd name="connsiteX4" fmla="*/ 2024062 w 2698749"/>
                <a:gd name="connsiteY4" fmla="*/ 1754187 h 2698749"/>
                <a:gd name="connsiteX5" fmla="*/ 2698749 w 2698749"/>
                <a:gd name="connsiteY5" fmla="*/ 1754187 h 2698749"/>
                <a:gd name="connsiteX6" fmla="*/ 1349375 w 2698749"/>
                <a:gd name="connsiteY6" fmla="*/ 2698749 h 2698749"/>
                <a:gd name="connsiteX7" fmla="*/ 0 w 2698749"/>
                <a:gd name="connsiteY7" fmla="*/ 1754187 h 269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749" h="2698749">
                  <a:moveTo>
                    <a:pt x="944562" y="0"/>
                  </a:moveTo>
                  <a:lnTo>
                    <a:pt x="944562" y="674687"/>
                  </a:lnTo>
                  <a:lnTo>
                    <a:pt x="2698749" y="674687"/>
                  </a:lnTo>
                  <a:lnTo>
                    <a:pt x="2698749" y="2024062"/>
                  </a:lnTo>
                  <a:lnTo>
                    <a:pt x="944562" y="2024062"/>
                  </a:lnTo>
                  <a:lnTo>
                    <a:pt x="944562" y="2698749"/>
                  </a:lnTo>
                  <a:lnTo>
                    <a:pt x="0" y="1349375"/>
                  </a:lnTo>
                  <a:lnTo>
                    <a:pt x="944562" y="0"/>
                  </a:lnTo>
                  <a:close/>
                </a:path>
              </a:pathLst>
            </a:custGeom>
            <a:ln/>
          </p:spPr>
          <p:style>
            <a:lnRef idx="1">
              <a:schemeClr val="accent4"/>
            </a:lnRef>
            <a:fillRef idx="3">
              <a:schemeClr val="accent4"/>
            </a:fillRef>
            <a:effectRef idx="2">
              <a:schemeClr val="accent4"/>
            </a:effectRef>
            <a:fontRef idx="minor">
              <a:schemeClr val="lt1"/>
            </a:fontRef>
          </p:style>
          <p:txBody>
            <a:bodyPr spcFirstLastPara="0" vert="horz" wrap="square" lIns="699866" tIns="902271" rIns="227583" bIns="902271"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Garamond" panose="02020404030301010803"/>
                  <a:ea typeface="+mn-ea"/>
                  <a:cs typeface="+mn-cs"/>
                </a:rPr>
                <a:t>Personal Belief</a:t>
              </a:r>
            </a:p>
          </p:txBody>
        </p:sp>
      </p:grpSp>
      <p:sp>
        <p:nvSpPr>
          <p:cNvPr id="4" name="TextBox 3"/>
          <p:cNvSpPr txBox="1"/>
          <p:nvPr/>
        </p:nvSpPr>
        <p:spPr>
          <a:xfrm>
            <a:off x="4986528" y="622175"/>
            <a:ext cx="2218944"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Competing Values</a:t>
            </a:r>
          </a:p>
        </p:txBody>
      </p:sp>
    </p:spTree>
    <p:extLst>
      <p:ext uri="{BB962C8B-B14F-4D97-AF65-F5344CB8AC3E}">
        <p14:creationId xmlns:p14="http://schemas.microsoft.com/office/powerpoint/2010/main" val="153168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81C16-891E-4237-8FA5-9E7BB700599A}"/>
              </a:ext>
            </a:extLst>
          </p:cNvPr>
          <p:cNvSpPr>
            <a:spLocks noGrp="1"/>
          </p:cNvSpPr>
          <p:nvPr>
            <p:ph type="title"/>
          </p:nvPr>
        </p:nvSpPr>
        <p:spPr/>
        <p:txBody>
          <a:bodyPr/>
          <a:lstStyle/>
          <a:p>
            <a:r>
              <a:rPr lang="en-US" dirty="0"/>
              <a:t>Reading as a Work of the Church</a:t>
            </a:r>
          </a:p>
        </p:txBody>
      </p:sp>
      <p:pic>
        <p:nvPicPr>
          <p:cNvPr id="5" name="Picture 3">
            <a:extLst>
              <a:ext uri="{FF2B5EF4-FFF2-40B4-BE49-F238E27FC236}">
                <a16:creationId xmlns:a16="http://schemas.microsoft.com/office/drawing/2014/main" id="{DA9DAFE1-0C32-47CE-A979-A17883978702}"/>
              </a:ext>
            </a:extLst>
          </p:cNvPr>
          <p:cNvPicPr>
            <a:picLocks noGrp="1" noChangeAspect="1"/>
          </p:cNvPicPr>
          <p:nvPr>
            <p:ph idx="1"/>
          </p:nvPr>
        </p:nvPicPr>
        <p:blipFill rotWithShape="1">
          <a:blip r:embed="rId3"/>
          <a:srcRect t="14026" b="1704"/>
          <a:stretch/>
        </p:blipFill>
        <p:spPr>
          <a:xfrm>
            <a:off x="2668955" y="2103438"/>
            <a:ext cx="6854089" cy="384968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14421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81C16-891E-4237-8FA5-9E7BB700599A}"/>
              </a:ext>
            </a:extLst>
          </p:cNvPr>
          <p:cNvSpPr>
            <a:spLocks noGrp="1"/>
          </p:cNvSpPr>
          <p:nvPr>
            <p:ph type="title"/>
          </p:nvPr>
        </p:nvSpPr>
        <p:spPr/>
        <p:txBody>
          <a:bodyPr/>
          <a:lstStyle/>
          <a:p>
            <a:r>
              <a:rPr lang="en-US" dirty="0"/>
              <a:t>Discussion Questions</a:t>
            </a:r>
          </a:p>
        </p:txBody>
      </p:sp>
      <p:sp>
        <p:nvSpPr>
          <p:cNvPr id="4" name="Content Placeholder 3">
            <a:extLst>
              <a:ext uri="{FF2B5EF4-FFF2-40B4-BE49-F238E27FC236}">
                <a16:creationId xmlns:a16="http://schemas.microsoft.com/office/drawing/2014/main" id="{CB068C27-964F-4728-8F04-709723F1AE55}"/>
              </a:ext>
            </a:extLst>
          </p:cNvPr>
          <p:cNvSpPr>
            <a:spLocks noGrp="1"/>
          </p:cNvSpPr>
          <p:nvPr>
            <p:ph idx="1"/>
          </p:nvPr>
        </p:nvSpPr>
        <p:spPr/>
        <p:txBody>
          <a:bodyPr>
            <a:normAutofit fontScale="85000" lnSpcReduction="10000"/>
          </a:bodyPr>
          <a:lstStyle/>
          <a:p>
            <a:pPr marL="342900" indent="-342900">
              <a:buFont typeface="+mj-lt"/>
              <a:buAutoNum type="arabicPeriod"/>
            </a:pPr>
            <a:r>
              <a:rPr lang="en-US" sz="2800" dirty="0"/>
              <a:t>What are some of the blessings we have for Bible study given where we are in history? </a:t>
            </a:r>
          </a:p>
          <a:p>
            <a:pPr marL="342900" indent="-342900">
              <a:buFont typeface="+mj-lt"/>
              <a:buAutoNum type="arabicPeriod"/>
            </a:pPr>
            <a:endParaRPr lang="en-US" sz="2800" dirty="0"/>
          </a:p>
          <a:p>
            <a:pPr marL="342900" indent="-342900">
              <a:buFont typeface="+mj-lt"/>
              <a:buAutoNum type="arabicPeriod"/>
            </a:pPr>
            <a:r>
              <a:rPr lang="en-US" sz="2800" dirty="0"/>
              <a:t>What is it about the Bible that makes it hard to read sometimes? Conversely, what is it about discovering something in Bible study that is so encouraging? </a:t>
            </a:r>
          </a:p>
          <a:p>
            <a:pPr marL="342900" indent="-342900">
              <a:buFont typeface="+mj-lt"/>
              <a:buAutoNum type="arabicPeriod"/>
            </a:pPr>
            <a:endParaRPr lang="en-US" sz="2800" dirty="0"/>
          </a:p>
          <a:p>
            <a:pPr marL="342900" indent="-342900">
              <a:buFont typeface="+mj-lt"/>
              <a:buAutoNum type="arabicPeriod"/>
            </a:pPr>
            <a:r>
              <a:rPr lang="en-US" sz="2800" dirty="0"/>
              <a:t>What do you feel are some weaknesses in your Bible reading/study? Are there weaknesses beyond just how much time you spend doing it? For instance, do you find particular books of the Bible challenging? Do you wish you understood connections across the Bible more? </a:t>
            </a:r>
          </a:p>
          <a:p>
            <a:pPr marL="0" indent="0">
              <a:buNone/>
            </a:pPr>
            <a:endParaRPr lang="en-US" dirty="0"/>
          </a:p>
        </p:txBody>
      </p:sp>
    </p:spTree>
    <p:extLst>
      <p:ext uri="{BB962C8B-B14F-4D97-AF65-F5344CB8AC3E}">
        <p14:creationId xmlns:p14="http://schemas.microsoft.com/office/powerpoint/2010/main" val="134360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AFC0D-B6F7-45F0-B21B-FE09165AE41D}"/>
              </a:ext>
            </a:extLst>
          </p:cNvPr>
          <p:cNvSpPr>
            <a:spLocks noGrp="1"/>
          </p:cNvSpPr>
          <p:nvPr>
            <p:ph type="title"/>
          </p:nvPr>
        </p:nvSpPr>
        <p:spPr>
          <a:xfrm>
            <a:off x="1019605" y="506909"/>
            <a:ext cx="10058400" cy="667063"/>
          </a:xfrm>
        </p:spPr>
        <p:txBody>
          <a:bodyPr>
            <a:noAutofit/>
          </a:bodyPr>
          <a:lstStyle/>
          <a:p>
            <a:pPr algn="ctr"/>
            <a:r>
              <a:rPr lang="en-US" sz="3200" u="sng" dirty="0"/>
              <a:t>CLASS SCHEDULE</a:t>
            </a:r>
          </a:p>
        </p:txBody>
      </p:sp>
      <p:sp>
        <p:nvSpPr>
          <p:cNvPr id="3" name="Content Placeholder 2">
            <a:extLst>
              <a:ext uri="{FF2B5EF4-FFF2-40B4-BE49-F238E27FC236}">
                <a16:creationId xmlns:a16="http://schemas.microsoft.com/office/drawing/2014/main" id="{E64B7EB0-23E3-4D26-B333-BEEF9A5A5476}"/>
              </a:ext>
            </a:extLst>
          </p:cNvPr>
          <p:cNvSpPr>
            <a:spLocks noGrp="1"/>
          </p:cNvSpPr>
          <p:nvPr>
            <p:ph idx="1"/>
          </p:nvPr>
        </p:nvSpPr>
        <p:spPr>
          <a:xfrm>
            <a:off x="1268361" y="1309657"/>
            <a:ext cx="10571644" cy="5161935"/>
          </a:xfrm>
        </p:spPr>
        <p:txBody>
          <a:bodyPr numCol="2">
            <a:noAutofit/>
          </a:bodyPr>
          <a:lstStyle/>
          <a:p>
            <a:r>
              <a:rPr lang="en-US" dirty="0"/>
              <a:t>L1: The Value of Reading Scripture</a:t>
            </a:r>
          </a:p>
          <a:p>
            <a:r>
              <a:rPr lang="en-US" dirty="0"/>
              <a:t>L2: The Writing(s) of the Bible</a:t>
            </a:r>
          </a:p>
          <a:p>
            <a:r>
              <a:rPr lang="en-US" dirty="0"/>
              <a:t>L3: Approaches &amp; Assumptions</a:t>
            </a:r>
          </a:p>
          <a:p>
            <a:r>
              <a:rPr lang="en-US" dirty="0"/>
              <a:t>L4: Getting Started with a Bible		</a:t>
            </a:r>
          </a:p>
          <a:p>
            <a:r>
              <a:rPr lang="en-US" dirty="0"/>
              <a:t>L5: Reading as Observation – Level 1</a:t>
            </a:r>
          </a:p>
          <a:p>
            <a:r>
              <a:rPr lang="en-US" dirty="0"/>
              <a:t>L6: Reading as Observation – Level 1</a:t>
            </a:r>
          </a:p>
          <a:p>
            <a:r>
              <a:rPr lang="en-US" b="1" dirty="0">
                <a:solidFill>
                  <a:schemeClr val="accent1"/>
                </a:solidFill>
              </a:rPr>
              <a:t>L7: I CORINTHIANS OVERVIEW</a:t>
            </a:r>
          </a:p>
          <a:p>
            <a:r>
              <a:rPr lang="en-US" dirty="0"/>
              <a:t>L8: Reading as Observation – Level 2</a:t>
            </a:r>
          </a:p>
          <a:p>
            <a:r>
              <a:rPr lang="en-US" b="1" dirty="0">
                <a:solidFill>
                  <a:schemeClr val="accent1"/>
                </a:solidFill>
              </a:rPr>
              <a:t>L9: I CORINTIANS, CH. 1</a:t>
            </a:r>
          </a:p>
          <a:p>
            <a:r>
              <a:rPr lang="en-US" b="1" dirty="0">
                <a:solidFill>
                  <a:schemeClr val="accent1"/>
                </a:solidFill>
              </a:rPr>
              <a:t>L10: I CORINTHIANS, CH. 2</a:t>
            </a:r>
          </a:p>
          <a:p>
            <a:r>
              <a:rPr lang="en-US" b="1" dirty="0">
                <a:solidFill>
                  <a:schemeClr val="accent1"/>
                </a:solidFill>
              </a:rPr>
              <a:t>L11: I CORINTHIANS, CH. 3&amp;4</a:t>
            </a:r>
          </a:p>
          <a:p>
            <a:r>
              <a:rPr lang="en-US" dirty="0"/>
              <a:t>L12: Reading as Observation – Level 3</a:t>
            </a:r>
          </a:p>
          <a:p>
            <a:r>
              <a:rPr lang="en-US" b="1" dirty="0">
                <a:solidFill>
                  <a:schemeClr val="accent1"/>
                </a:solidFill>
              </a:rPr>
              <a:t>L13: I CORINTHIANS, CH. 5&amp;6</a:t>
            </a:r>
          </a:p>
          <a:p>
            <a:endParaRPr lang="en-US" b="1" dirty="0">
              <a:solidFill>
                <a:schemeClr val="accent1"/>
              </a:solidFill>
            </a:endParaRPr>
          </a:p>
          <a:p>
            <a:r>
              <a:rPr lang="en-US" dirty="0"/>
              <a:t>L14: External Resource for Bible Reading</a:t>
            </a:r>
          </a:p>
          <a:p>
            <a:r>
              <a:rPr lang="en-US" b="1" dirty="0">
                <a:solidFill>
                  <a:schemeClr val="accent1"/>
                </a:solidFill>
              </a:rPr>
              <a:t>L15: I CORINTHIANS, CH. 7</a:t>
            </a:r>
          </a:p>
          <a:p>
            <a:r>
              <a:rPr lang="en-US" b="1" dirty="0">
                <a:solidFill>
                  <a:schemeClr val="accent1"/>
                </a:solidFill>
              </a:rPr>
              <a:t>L16: I CORINTHIANS, CH. 8</a:t>
            </a:r>
          </a:p>
          <a:p>
            <a:r>
              <a:rPr lang="en-US" dirty="0"/>
              <a:t>L17: Reading as Interpretation</a:t>
            </a:r>
          </a:p>
          <a:p>
            <a:r>
              <a:rPr lang="en-US" b="1" dirty="0">
                <a:solidFill>
                  <a:schemeClr val="accent1"/>
                </a:solidFill>
              </a:rPr>
              <a:t>L18: I CORINTHIANS, CH. 9</a:t>
            </a:r>
          </a:p>
          <a:p>
            <a:r>
              <a:rPr lang="en-US" b="1" dirty="0">
                <a:solidFill>
                  <a:schemeClr val="accent1"/>
                </a:solidFill>
              </a:rPr>
              <a:t>L19: I CORINTHIANS, CH. 10</a:t>
            </a:r>
          </a:p>
          <a:p>
            <a:r>
              <a:rPr lang="en-US" dirty="0"/>
              <a:t>L20: ‘Second-Level’ Readings</a:t>
            </a:r>
          </a:p>
          <a:p>
            <a:r>
              <a:rPr lang="en-US" b="1" dirty="0">
                <a:solidFill>
                  <a:schemeClr val="accent1"/>
                </a:solidFill>
              </a:rPr>
              <a:t>L21: I CORINTHINS, CH. 11</a:t>
            </a:r>
          </a:p>
          <a:p>
            <a:r>
              <a:rPr lang="en-US" b="1" dirty="0">
                <a:solidFill>
                  <a:schemeClr val="accent1"/>
                </a:solidFill>
              </a:rPr>
              <a:t>L22: I CORINTHIANS,CH. 12&amp;13</a:t>
            </a:r>
          </a:p>
          <a:p>
            <a:r>
              <a:rPr lang="en-US" b="1" dirty="0">
                <a:solidFill>
                  <a:schemeClr val="accent1"/>
                </a:solidFill>
              </a:rPr>
              <a:t>L23: I CORINTHIANS, CH. 14</a:t>
            </a:r>
          </a:p>
          <a:p>
            <a:r>
              <a:rPr lang="en-US" b="1" dirty="0">
                <a:solidFill>
                  <a:schemeClr val="accent1"/>
                </a:solidFill>
              </a:rPr>
              <a:t>L24: I CORINTHIANS 15</a:t>
            </a:r>
          </a:p>
          <a:p>
            <a:r>
              <a:rPr lang="en-US" b="1" dirty="0">
                <a:solidFill>
                  <a:schemeClr val="accent1"/>
                </a:solidFill>
              </a:rPr>
              <a:t>L25: I CORINTHIANS 15&amp;16</a:t>
            </a:r>
          </a:p>
          <a:p>
            <a:r>
              <a:rPr lang="en-US" dirty="0"/>
              <a:t>L26: Review &amp; Final Considerations</a:t>
            </a:r>
            <a:endParaRPr lang="en-US" dirty="0">
              <a:solidFill>
                <a:schemeClr val="accent1"/>
              </a:solidFill>
            </a:endParaRPr>
          </a:p>
        </p:txBody>
      </p:sp>
    </p:spTree>
    <p:extLst>
      <p:ext uri="{BB962C8B-B14F-4D97-AF65-F5344CB8AC3E}">
        <p14:creationId xmlns:p14="http://schemas.microsoft.com/office/powerpoint/2010/main" val="401805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6765F-A575-4F75-A99E-1A734E18A87F}"/>
              </a:ext>
            </a:extLst>
          </p:cNvPr>
          <p:cNvSpPr>
            <a:spLocks noGrp="1"/>
          </p:cNvSpPr>
          <p:nvPr>
            <p:ph type="ctrTitle"/>
          </p:nvPr>
        </p:nvSpPr>
        <p:spPr/>
        <p:txBody>
          <a:bodyPr/>
          <a:lstStyle/>
          <a:p>
            <a:r>
              <a:rPr lang="en-US" dirty="0"/>
              <a:t>The value of reading scripture</a:t>
            </a:r>
          </a:p>
        </p:txBody>
      </p:sp>
      <p:sp>
        <p:nvSpPr>
          <p:cNvPr id="3" name="Subtitle 2">
            <a:extLst>
              <a:ext uri="{FF2B5EF4-FFF2-40B4-BE49-F238E27FC236}">
                <a16:creationId xmlns:a16="http://schemas.microsoft.com/office/drawing/2014/main" id="{5437FB98-B2F7-4042-AB34-32A51B6BEF48}"/>
              </a:ext>
            </a:extLst>
          </p:cNvPr>
          <p:cNvSpPr>
            <a:spLocks noGrp="1"/>
          </p:cNvSpPr>
          <p:nvPr>
            <p:ph type="subTitle" idx="1"/>
          </p:nvPr>
        </p:nvSpPr>
        <p:spPr/>
        <p:txBody>
          <a:bodyPr/>
          <a:lstStyle/>
          <a:p>
            <a:r>
              <a:rPr lang="en-US" dirty="0"/>
              <a:t>Lesson 1</a:t>
            </a:r>
          </a:p>
        </p:txBody>
      </p:sp>
    </p:spTree>
    <p:extLst>
      <p:ext uri="{BB962C8B-B14F-4D97-AF65-F5344CB8AC3E}">
        <p14:creationId xmlns:p14="http://schemas.microsoft.com/office/powerpoint/2010/main" val="2647832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B63E3-1D57-4A2D-9000-D8D9479D132A}"/>
              </a:ext>
            </a:extLst>
          </p:cNvPr>
          <p:cNvSpPr>
            <a:spLocks noGrp="1"/>
          </p:cNvSpPr>
          <p:nvPr>
            <p:ph type="title"/>
          </p:nvPr>
        </p:nvSpPr>
        <p:spPr/>
        <p:txBody>
          <a:bodyPr/>
          <a:lstStyle/>
          <a:p>
            <a:r>
              <a:rPr lang="en-US" dirty="0"/>
              <a:t>‘Take up and read…’ </a:t>
            </a:r>
          </a:p>
        </p:txBody>
      </p:sp>
      <p:sp>
        <p:nvSpPr>
          <p:cNvPr id="3" name="Content Placeholder 2">
            <a:extLst>
              <a:ext uri="{FF2B5EF4-FFF2-40B4-BE49-F238E27FC236}">
                <a16:creationId xmlns:a16="http://schemas.microsoft.com/office/drawing/2014/main" id="{5942B797-BEDD-42F8-A9C6-F6B96C57373F}"/>
              </a:ext>
            </a:extLst>
          </p:cNvPr>
          <p:cNvSpPr>
            <a:spLocks noGrp="1"/>
          </p:cNvSpPr>
          <p:nvPr>
            <p:ph idx="1"/>
          </p:nvPr>
        </p:nvSpPr>
        <p:spPr>
          <a:xfrm>
            <a:off x="1066800" y="2103120"/>
            <a:ext cx="10058400" cy="4112286"/>
          </a:xfrm>
        </p:spPr>
        <p:txBody>
          <a:bodyPr>
            <a:normAutofit fontScale="25000" lnSpcReduction="20000"/>
          </a:bodyPr>
          <a:lstStyle/>
          <a:p>
            <a:pPr marL="0" indent="0">
              <a:lnSpc>
                <a:spcPct val="120000"/>
              </a:lnSpc>
              <a:buNone/>
            </a:pPr>
            <a:r>
              <a:rPr lang="en-US" sz="8000" dirty="0"/>
              <a:t>So was I speaking and weeping in the most bitter contrition of my heart, when, lo! I heard from a neighbouring house a voice, as of boy or girl, I know not, chanting, and oft repeating, </a:t>
            </a:r>
            <a:r>
              <a:rPr lang="en-US" sz="8000" dirty="0">
                <a:solidFill>
                  <a:srgbClr val="FF0000"/>
                </a:solidFill>
              </a:rPr>
              <a:t>“Take up and read; Take up and read.” </a:t>
            </a:r>
            <a:r>
              <a:rPr lang="en-US" sz="8000" dirty="0"/>
              <a:t>Instantly, my countenance altered, I began to think most intently whether children were wont in any kind of play to sing such words: nor could I remember ever to have heard the like. So checking the torrent of my tears, I arose; interpreting it to be no other than a command from God to open the book, and read the first chapter I should find…Eagerly then I returned to the place where Alypius was sitting; for there had I laid the volume of the Apostle when I arose thence. I seized, opened, and in silence read that section on which my eyes first fell: “Not in rioting and drunkenness, not in chambering and wantonness, not in strife and envying; but put ye on the Lord Jesus Christ, and make not provision for the flesh, in concupiscence.” [Romans 13:13-14] No further would I read; nor needed I: for instantly at the end of this sentence, by a light as it were of serenity infused into my heart, all the darkness of doubt vanished away.                                       						- Confessions of St. Augustine, Chapter 9</a:t>
            </a:r>
          </a:p>
          <a:p>
            <a:pPr marL="0" indent="0">
              <a:lnSpc>
                <a:spcPct val="120000"/>
              </a:lnSpc>
              <a:buNone/>
            </a:pPr>
            <a:r>
              <a:rPr lang="en-US" sz="2000" b="1" dirty="0"/>
              <a:t>					 	</a:t>
            </a:r>
            <a:endParaRPr lang="en-US" sz="900" dirty="0"/>
          </a:p>
        </p:txBody>
      </p:sp>
      <p:sp>
        <p:nvSpPr>
          <p:cNvPr id="5" name="Rectangle: Rounded Corners 4">
            <a:extLst>
              <a:ext uri="{FF2B5EF4-FFF2-40B4-BE49-F238E27FC236}">
                <a16:creationId xmlns:a16="http://schemas.microsoft.com/office/drawing/2014/main" id="{1AB46F86-D05F-46B0-BFAF-95C6449A06DE}"/>
              </a:ext>
            </a:extLst>
          </p:cNvPr>
          <p:cNvSpPr/>
          <p:nvPr/>
        </p:nvSpPr>
        <p:spPr>
          <a:xfrm>
            <a:off x="8134227" y="850865"/>
            <a:ext cx="2885768" cy="955057"/>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solidFill>
                  <a:srgbClr val="000000"/>
                </a:solidFill>
                <a:latin typeface="Garamond" panose="02020404030301010803"/>
              </a:rPr>
              <a:t>2 Kings 22: Josiah Finds the Law</a:t>
            </a:r>
            <a:endParaRPr kumimoji="0" lang="en-US" sz="2400" b="0" i="0" u="none" strike="noStrike" kern="1200" cap="none" spc="0" normalizeH="0" baseline="0" noProof="0" dirty="0">
              <a:ln>
                <a:noFill/>
              </a:ln>
              <a:solidFill>
                <a:srgbClr val="000000"/>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260063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21577-2FE2-49A1-9CDE-DD9237A99367}"/>
              </a:ext>
            </a:extLst>
          </p:cNvPr>
          <p:cNvSpPr>
            <a:spLocks noGrp="1"/>
          </p:cNvSpPr>
          <p:nvPr>
            <p:ph type="title"/>
          </p:nvPr>
        </p:nvSpPr>
        <p:spPr/>
        <p:txBody>
          <a:bodyPr/>
          <a:lstStyle/>
          <a:p>
            <a:r>
              <a:rPr lang="en-US" dirty="0"/>
              <a:t>The Need for Bible Students</a:t>
            </a:r>
          </a:p>
        </p:txBody>
      </p:sp>
      <p:graphicFrame>
        <p:nvGraphicFramePr>
          <p:cNvPr id="4" name="Diagram 3">
            <a:extLst>
              <a:ext uri="{FF2B5EF4-FFF2-40B4-BE49-F238E27FC236}">
                <a16:creationId xmlns:a16="http://schemas.microsoft.com/office/drawing/2014/main" id="{8BBDA1FB-D9F5-4DE7-B015-05E855C30734}"/>
              </a:ext>
            </a:extLst>
          </p:cNvPr>
          <p:cNvGraphicFramePr/>
          <p:nvPr/>
        </p:nvGraphicFramePr>
        <p:xfrm>
          <a:off x="2032000" y="1814052"/>
          <a:ext cx="8128000" cy="4324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D48742BD-AEDA-42AE-8B07-3D66AE2D5E1B}"/>
              </a:ext>
            </a:extLst>
          </p:cNvPr>
          <p:cNvSpPr/>
          <p:nvPr/>
        </p:nvSpPr>
        <p:spPr>
          <a:xfrm>
            <a:off x="8245659" y="640642"/>
            <a:ext cx="3362141" cy="1175363"/>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dirty="0">
                <a:solidFill>
                  <a:srgbClr val="000000"/>
                </a:solidFill>
                <a:latin typeface="Garamond" panose="02020404030301010803"/>
              </a:rPr>
              <a:t>1 Corinthians 2:6-14: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dirty="0">
                <a:solidFill>
                  <a:srgbClr val="000000"/>
                </a:solidFill>
                <a:latin typeface="Garamond" panose="02020404030301010803"/>
              </a:rPr>
              <a:t>We speak God’s wisdom;</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dirty="0">
                <a:solidFill>
                  <a:srgbClr val="000000"/>
                </a:solidFill>
                <a:latin typeface="Garamond" panose="02020404030301010803"/>
              </a:rPr>
              <a:t>We have the mind of Christ</a:t>
            </a:r>
          </a:p>
        </p:txBody>
      </p:sp>
    </p:spTree>
    <p:extLst>
      <p:ext uri="{BB962C8B-B14F-4D97-AF65-F5344CB8AC3E}">
        <p14:creationId xmlns:p14="http://schemas.microsoft.com/office/powerpoint/2010/main" val="397659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694A-41CB-4EE3-96F9-1EB838DBBEA8}"/>
              </a:ext>
            </a:extLst>
          </p:cNvPr>
          <p:cNvSpPr>
            <a:spLocks noGrp="1"/>
          </p:cNvSpPr>
          <p:nvPr>
            <p:ph type="title"/>
          </p:nvPr>
        </p:nvSpPr>
        <p:spPr/>
        <p:txBody>
          <a:bodyPr/>
          <a:lstStyle/>
          <a:p>
            <a:r>
              <a:rPr lang="en-US" dirty="0"/>
              <a:t>A History of Bible Access</a:t>
            </a:r>
          </a:p>
        </p:txBody>
      </p:sp>
      <p:sp>
        <p:nvSpPr>
          <p:cNvPr id="3" name="Content Placeholder 2">
            <a:extLst>
              <a:ext uri="{FF2B5EF4-FFF2-40B4-BE49-F238E27FC236}">
                <a16:creationId xmlns:a16="http://schemas.microsoft.com/office/drawing/2014/main" id="{C7C0633E-3C2E-464F-9432-73080E72A51C}"/>
              </a:ext>
            </a:extLst>
          </p:cNvPr>
          <p:cNvSpPr>
            <a:spLocks noGrp="1"/>
          </p:cNvSpPr>
          <p:nvPr>
            <p:ph idx="1"/>
          </p:nvPr>
        </p:nvSpPr>
        <p:spPr/>
        <p:txBody>
          <a:bodyPr/>
          <a:lstStyle/>
          <a:p>
            <a:r>
              <a:rPr lang="en-US" sz="2800" dirty="0"/>
              <a:t>Conservative estimates of literacy among 1</a:t>
            </a:r>
            <a:r>
              <a:rPr lang="en-US" sz="2800" baseline="30000" dirty="0"/>
              <a:t>st</a:t>
            </a:r>
            <a:r>
              <a:rPr lang="en-US" sz="2800" dirty="0"/>
              <a:t> century Jews (earliest Christians) suggest less than 5% of the general population could read or write. </a:t>
            </a:r>
          </a:p>
          <a:p>
            <a:r>
              <a:rPr lang="en-US" sz="2800" dirty="0"/>
              <a:t>No person owned full, personal copies of all books of Scripture</a:t>
            </a:r>
          </a:p>
          <a:p>
            <a:r>
              <a:rPr lang="en-US" sz="2800" dirty="0"/>
              <a:t>When copies became more prevalent, they were prohibited by Roman Imperial Law</a:t>
            </a:r>
          </a:p>
          <a:p>
            <a:pPr lvl="1"/>
            <a:r>
              <a:rPr lang="en-US" sz="2600" i="1" dirty="0"/>
              <a:t>Edicts of Persecution/ March, 303 AD</a:t>
            </a:r>
            <a:endParaRPr lang="en-US" sz="2800" i="1" dirty="0"/>
          </a:p>
        </p:txBody>
      </p:sp>
      <p:sp>
        <p:nvSpPr>
          <p:cNvPr id="4" name="Rectangle: Rounded Corners 3">
            <a:extLst>
              <a:ext uri="{FF2B5EF4-FFF2-40B4-BE49-F238E27FC236}">
                <a16:creationId xmlns:a16="http://schemas.microsoft.com/office/drawing/2014/main" id="{F2DC0570-476F-4533-9C25-85428274CEE7}"/>
              </a:ext>
            </a:extLst>
          </p:cNvPr>
          <p:cNvSpPr/>
          <p:nvPr/>
        </p:nvSpPr>
        <p:spPr>
          <a:xfrm>
            <a:off x="7951346" y="905255"/>
            <a:ext cx="3552395" cy="98701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solidFill>
                  <a:srgbClr val="000000"/>
                </a:solidFill>
                <a:latin typeface="Garamond" panose="02020404030301010803"/>
              </a:rPr>
              <a:t>Luke 4:16-21: Jesus reads in the synagogue</a:t>
            </a:r>
            <a:endParaRPr kumimoji="0" lang="en-US" sz="2400" b="0" i="0" u="none" strike="noStrike" kern="1200" cap="none" spc="0" normalizeH="0" baseline="0" noProof="0" dirty="0">
              <a:ln>
                <a:noFill/>
              </a:ln>
              <a:solidFill>
                <a:srgbClr val="000000"/>
              </a:solidFill>
              <a:effectLst/>
              <a:uLnTx/>
              <a:uFillTx/>
              <a:latin typeface="Garamond" panose="02020404030301010803"/>
              <a:ea typeface="+mn-ea"/>
              <a:cs typeface="+mn-cs"/>
            </a:endParaRPr>
          </a:p>
        </p:txBody>
      </p:sp>
      <p:sp>
        <p:nvSpPr>
          <p:cNvPr id="5" name="Rectangle: Rounded Corners 4">
            <a:extLst>
              <a:ext uri="{FF2B5EF4-FFF2-40B4-BE49-F238E27FC236}">
                <a16:creationId xmlns:a16="http://schemas.microsoft.com/office/drawing/2014/main" id="{18D9B462-790D-4D9E-B5CF-FB231440FD22}"/>
              </a:ext>
            </a:extLst>
          </p:cNvPr>
          <p:cNvSpPr/>
          <p:nvPr/>
        </p:nvSpPr>
        <p:spPr>
          <a:xfrm>
            <a:off x="7951347" y="4873243"/>
            <a:ext cx="3552394" cy="1079502"/>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solidFill>
                  <a:srgbClr val="000000"/>
                </a:solidFill>
                <a:latin typeface="Garamond" panose="02020404030301010803"/>
              </a:rPr>
              <a:t>Colossians 4:16: Read the letter among you</a:t>
            </a:r>
            <a:endParaRPr kumimoji="0" lang="en-US" sz="2400" b="0" i="0" u="none" strike="noStrike" kern="1200" cap="none" spc="0" normalizeH="0" baseline="0" noProof="0" dirty="0">
              <a:ln>
                <a:noFill/>
              </a:ln>
              <a:solidFill>
                <a:srgbClr val="000000"/>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71419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49EB-2AE4-42CB-A9EE-8D72BEBBF3EC}"/>
              </a:ext>
            </a:extLst>
          </p:cNvPr>
          <p:cNvSpPr>
            <a:spLocks noGrp="1"/>
          </p:cNvSpPr>
          <p:nvPr>
            <p:ph type="title"/>
          </p:nvPr>
        </p:nvSpPr>
        <p:spPr/>
        <p:txBody>
          <a:bodyPr/>
          <a:lstStyle/>
          <a:p>
            <a:r>
              <a:rPr lang="en-US" dirty="0"/>
              <a:t>A History of Bible Access</a:t>
            </a:r>
          </a:p>
        </p:txBody>
      </p:sp>
      <p:sp>
        <p:nvSpPr>
          <p:cNvPr id="3" name="Content Placeholder 2">
            <a:extLst>
              <a:ext uri="{FF2B5EF4-FFF2-40B4-BE49-F238E27FC236}">
                <a16:creationId xmlns:a16="http://schemas.microsoft.com/office/drawing/2014/main" id="{D0E9F0AA-1FFF-4851-901D-5133FE47B4D0}"/>
              </a:ext>
            </a:extLst>
          </p:cNvPr>
          <p:cNvSpPr>
            <a:spLocks noGrp="1"/>
          </p:cNvSpPr>
          <p:nvPr>
            <p:ph idx="1"/>
          </p:nvPr>
        </p:nvSpPr>
        <p:spPr/>
        <p:txBody>
          <a:bodyPr/>
          <a:lstStyle/>
          <a:p>
            <a:r>
              <a:rPr lang="en-US" sz="2400" dirty="0"/>
              <a:t>Prominence of Latin Vulgate (400-1400AD) &gt; Catholic Restriction on Scriptures</a:t>
            </a:r>
          </a:p>
          <a:p>
            <a:endParaRPr lang="en-US" dirty="0"/>
          </a:p>
        </p:txBody>
      </p:sp>
      <p:sp>
        <p:nvSpPr>
          <p:cNvPr id="5" name="Rectangle: Rounded Corners 4">
            <a:extLst>
              <a:ext uri="{FF2B5EF4-FFF2-40B4-BE49-F238E27FC236}">
                <a16:creationId xmlns:a16="http://schemas.microsoft.com/office/drawing/2014/main" id="{46202F84-826B-423E-8049-E5912CA3F230}"/>
              </a:ext>
            </a:extLst>
          </p:cNvPr>
          <p:cNvSpPr/>
          <p:nvPr/>
        </p:nvSpPr>
        <p:spPr>
          <a:xfrm>
            <a:off x="1066800" y="4217250"/>
            <a:ext cx="10058400" cy="1735494"/>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000000"/>
                </a:solidFill>
                <a:effectLst/>
                <a:uLnTx/>
                <a:uFillTx/>
                <a:latin typeface="Garamond" panose="02020404030301010803"/>
                <a:ea typeface="+mn-ea"/>
                <a:cs typeface="+mn-cs"/>
              </a:rPr>
              <a:t>Ruling of the Council of Tarragona (1234 C.E.)</a:t>
            </a:r>
            <a:r>
              <a:rPr kumimoji="0" lang="en-US" sz="2400" b="0" i="1" u="none" strike="noStrike" kern="1200" cap="none" spc="0" normalizeH="0" baseline="0" noProof="0" dirty="0">
                <a:ln>
                  <a:noFill/>
                </a:ln>
                <a:solidFill>
                  <a:srgbClr val="000000"/>
                </a:solidFill>
                <a:effectLst/>
                <a:uLnTx/>
                <a:uFillTx/>
                <a:latin typeface="Garamond" panose="02020404030301010803"/>
                <a:ea typeface="+mn-ea"/>
                <a:cs typeface="+mn-cs"/>
              </a:rPr>
              <a:t>: </a:t>
            </a:r>
            <a:r>
              <a:rPr kumimoji="0" lang="en-US" sz="2400" b="0" i="0" u="none" strike="noStrike" kern="1200" cap="none" spc="0" normalizeH="0" baseline="0" noProof="0" dirty="0">
                <a:ln>
                  <a:noFill/>
                </a:ln>
                <a:solidFill>
                  <a:srgbClr val="000000"/>
                </a:solidFill>
                <a:effectLst/>
                <a:uLnTx/>
                <a:uFillTx/>
                <a:latin typeface="Garamond" panose="02020404030301010803"/>
                <a:ea typeface="+mn-ea"/>
                <a:cs typeface="+mn-cs"/>
              </a:rPr>
              <a:t>“No one may possess the books of the Old and New Testaments in the Romance language, and if anyone possesses them he must turn them over to the local bishop within eight days after promulgation of this decree, so that they may be burned...”</a:t>
            </a:r>
          </a:p>
        </p:txBody>
      </p:sp>
      <p:sp>
        <p:nvSpPr>
          <p:cNvPr id="7" name="Rectangle: Rounded Corners 6">
            <a:extLst>
              <a:ext uri="{FF2B5EF4-FFF2-40B4-BE49-F238E27FC236}">
                <a16:creationId xmlns:a16="http://schemas.microsoft.com/office/drawing/2014/main" id="{41C5C281-3CDF-45C0-9792-03468E067347}"/>
              </a:ext>
            </a:extLst>
          </p:cNvPr>
          <p:cNvSpPr/>
          <p:nvPr/>
        </p:nvSpPr>
        <p:spPr>
          <a:xfrm>
            <a:off x="1066800" y="2661248"/>
            <a:ext cx="10058400" cy="1361812"/>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000000"/>
                </a:solidFill>
                <a:effectLst/>
                <a:uLnTx/>
                <a:uFillTx/>
                <a:latin typeface="Garamond" panose="02020404030301010803"/>
                <a:ea typeface="+mn-ea"/>
                <a:cs typeface="+mn-cs"/>
              </a:rPr>
              <a:t>Decree of the Council of Toulouse (1229 C.E.)</a:t>
            </a:r>
            <a:r>
              <a:rPr kumimoji="0" lang="en-US" sz="2400" b="0" i="1" u="none" strike="noStrike" kern="1200" cap="none" spc="0" normalizeH="0" baseline="0" noProof="0" dirty="0">
                <a:ln>
                  <a:noFill/>
                </a:ln>
                <a:solidFill>
                  <a:srgbClr val="000000"/>
                </a:solidFill>
                <a:effectLst/>
                <a:uLnTx/>
                <a:uFillTx/>
                <a:latin typeface="Garamond" panose="02020404030301010803"/>
                <a:ea typeface="+mn-ea"/>
                <a:cs typeface="+mn-cs"/>
              </a:rPr>
              <a:t>: </a:t>
            </a:r>
            <a:r>
              <a:rPr kumimoji="0" lang="en-US" sz="2400" b="0" i="0" u="none" strike="noStrike" kern="1200" cap="none" spc="0" normalizeH="0" baseline="0" noProof="0" dirty="0">
                <a:ln>
                  <a:noFill/>
                </a:ln>
                <a:solidFill>
                  <a:srgbClr val="000000"/>
                </a:solidFill>
                <a:effectLst/>
                <a:uLnTx/>
                <a:uFillTx/>
                <a:latin typeface="Garamond" panose="02020404030301010803"/>
                <a:ea typeface="+mn-ea"/>
                <a:cs typeface="+mn-cs"/>
              </a:rPr>
              <a:t>“We prohibit also that the laity should be permitted to have the books of the Old or New Testament; but we most strictly forbid their having any translation of these books.”</a:t>
            </a:r>
          </a:p>
        </p:txBody>
      </p:sp>
    </p:spTree>
    <p:extLst>
      <p:ext uri="{BB962C8B-B14F-4D97-AF65-F5344CB8AC3E}">
        <p14:creationId xmlns:p14="http://schemas.microsoft.com/office/powerpoint/2010/main" val="63995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EBDF5-54A8-4E6F-A631-A303C45B0FA2}"/>
              </a:ext>
            </a:extLst>
          </p:cNvPr>
          <p:cNvSpPr>
            <a:spLocks noGrp="1"/>
          </p:cNvSpPr>
          <p:nvPr>
            <p:ph type="title"/>
          </p:nvPr>
        </p:nvSpPr>
        <p:spPr/>
        <p:txBody>
          <a:bodyPr/>
          <a:lstStyle/>
          <a:p>
            <a:r>
              <a:rPr lang="en-US" dirty="0"/>
              <a:t>A History of Bible Access</a:t>
            </a:r>
          </a:p>
        </p:txBody>
      </p:sp>
      <p:pic>
        <p:nvPicPr>
          <p:cNvPr id="4" name="Picture 2" descr="Image result for john wycliffe">
            <a:extLst>
              <a:ext uri="{FF2B5EF4-FFF2-40B4-BE49-F238E27FC236}">
                <a16:creationId xmlns:a16="http://schemas.microsoft.com/office/drawing/2014/main" id="{358783B7-87C3-4A54-BDF2-8211D2FE0CC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1932050"/>
            <a:ext cx="2176612" cy="299389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6" name="Picture 5" descr="Image result for erasmus">
            <a:extLst>
              <a:ext uri="{FF2B5EF4-FFF2-40B4-BE49-F238E27FC236}">
                <a16:creationId xmlns:a16="http://schemas.microsoft.com/office/drawing/2014/main" id="{C1E4C2A3-B3E0-4477-BC65-6087BD2373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6523" y="3045653"/>
            <a:ext cx="2388677" cy="300973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4084CF3-A7B9-49D0-AE23-01DE136DE693}"/>
              </a:ext>
            </a:extLst>
          </p:cNvPr>
          <p:cNvSpPr txBox="1"/>
          <p:nvPr/>
        </p:nvSpPr>
        <p:spPr>
          <a:xfrm>
            <a:off x="3589020" y="1932050"/>
            <a:ext cx="4777740"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000000"/>
                </a:solidFill>
                <a:effectLst/>
                <a:uLnTx/>
                <a:uFillTx/>
                <a:latin typeface="Garamond" panose="02020404030301010803"/>
                <a:ea typeface="+mn-ea"/>
                <a:cs typeface="+mn-cs"/>
              </a:rPr>
              <a:t>John Wycliffe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Garamond" panose="02020404030301010803"/>
                <a:ea typeface="+mn-ea"/>
                <a:cs typeface="+mn-cs"/>
              </a:rPr>
              <a:t>First Translation of the Bible from Latin into Middle English in 1382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Garamond" panose="020204040303010108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Garamond" panose="02020404030301010803"/>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000000"/>
                </a:solidFill>
                <a:effectLst/>
                <a:uLnTx/>
                <a:uFillTx/>
                <a:latin typeface="Garamond" panose="02020404030301010803"/>
                <a:ea typeface="+mn-ea"/>
                <a:cs typeface="+mn-cs"/>
              </a:rPr>
              <a:t>Desiderius Erasmus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Garamond" panose="02020404030301010803"/>
                <a:ea typeface="+mn-ea"/>
                <a:cs typeface="+mn-cs"/>
              </a:rPr>
              <a:t>First Greek New Testament developed and published in 1516</a:t>
            </a:r>
          </a:p>
        </p:txBody>
      </p:sp>
    </p:spTree>
    <p:extLst>
      <p:ext uri="{BB962C8B-B14F-4D97-AF65-F5344CB8AC3E}">
        <p14:creationId xmlns:p14="http://schemas.microsoft.com/office/powerpoint/2010/main" val="522353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EBDF5-54A8-4E6F-A631-A303C45B0FA2}"/>
              </a:ext>
            </a:extLst>
          </p:cNvPr>
          <p:cNvSpPr>
            <a:spLocks noGrp="1"/>
          </p:cNvSpPr>
          <p:nvPr>
            <p:ph type="title"/>
          </p:nvPr>
        </p:nvSpPr>
        <p:spPr/>
        <p:txBody>
          <a:bodyPr/>
          <a:lstStyle/>
          <a:p>
            <a:r>
              <a:rPr lang="en-US" dirty="0"/>
              <a:t>A History of Bible Access</a:t>
            </a:r>
          </a:p>
        </p:txBody>
      </p:sp>
      <p:pic>
        <p:nvPicPr>
          <p:cNvPr id="3" name="Picture 6" descr="Image result for Luther">
            <a:extLst>
              <a:ext uri="{FF2B5EF4-FFF2-40B4-BE49-F238E27FC236}">
                <a16:creationId xmlns:a16="http://schemas.microsoft.com/office/drawing/2014/main" id="{5AD24037-3277-4623-9A0B-A34D4A4B8E3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1849906"/>
            <a:ext cx="2313955" cy="299390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8" name="Picture 4" descr="Image result for william tyndale">
            <a:extLst>
              <a:ext uri="{FF2B5EF4-FFF2-40B4-BE49-F238E27FC236}">
                <a16:creationId xmlns:a16="http://schemas.microsoft.com/office/drawing/2014/main" id="{14EF8D4E-9D08-4CA7-931F-C612A09CC8C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711"/>
          <a:stretch/>
        </p:blipFill>
        <p:spPr bwMode="auto">
          <a:xfrm>
            <a:off x="8703639" y="2982299"/>
            <a:ext cx="2421561" cy="300973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9CA3ECF-60B0-4639-B3BF-6D67FE0E45C6}"/>
              </a:ext>
            </a:extLst>
          </p:cNvPr>
          <p:cNvSpPr txBox="1"/>
          <p:nvPr/>
        </p:nvSpPr>
        <p:spPr>
          <a:xfrm>
            <a:off x="3589020" y="1932050"/>
            <a:ext cx="4777740"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000000"/>
                </a:solidFill>
                <a:effectLst/>
                <a:uLnTx/>
                <a:uFillTx/>
                <a:latin typeface="Garamond" panose="02020404030301010803"/>
                <a:ea typeface="+mn-ea"/>
                <a:cs typeface="+mn-cs"/>
              </a:rPr>
              <a:t>Martin Luther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Garamond" panose="02020404030301010803"/>
                <a:ea typeface="+mn-ea"/>
                <a:cs typeface="+mn-cs"/>
              </a:rPr>
              <a:t>First Translation of the NT from Greek into German in 1522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Garamond" panose="020204040303010108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Garamond" panose="020204040303010108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Garamond" panose="02020404030301010803"/>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000000"/>
                </a:solidFill>
                <a:effectLst/>
                <a:uLnTx/>
                <a:uFillTx/>
                <a:latin typeface="Garamond" panose="02020404030301010803"/>
                <a:ea typeface="+mn-ea"/>
                <a:cs typeface="+mn-cs"/>
              </a:rPr>
              <a:t>William Tyndale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Garamond" panose="02020404030301010803"/>
                <a:ea typeface="+mn-ea"/>
                <a:cs typeface="+mn-cs"/>
              </a:rPr>
              <a:t>First Translation of the NT from Greek into English in 1526</a:t>
            </a:r>
          </a:p>
        </p:txBody>
      </p:sp>
    </p:spTree>
    <p:extLst>
      <p:ext uri="{BB962C8B-B14F-4D97-AF65-F5344CB8AC3E}">
        <p14:creationId xmlns:p14="http://schemas.microsoft.com/office/powerpoint/2010/main" val="3532895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_2SEEDS">
      <a:dk1>
        <a:srgbClr val="000000"/>
      </a:dk1>
      <a:lt1>
        <a:srgbClr val="FFFFFF"/>
      </a:lt1>
      <a:dk2>
        <a:srgbClr val="243841"/>
      </a:dk2>
      <a:lt2>
        <a:srgbClr val="E2E8E6"/>
      </a:lt2>
      <a:accent1>
        <a:srgbClr val="B13B63"/>
      </a:accent1>
      <a:accent2>
        <a:srgbClr val="C34DA6"/>
      </a:accent2>
      <a:accent3>
        <a:srgbClr val="C3564D"/>
      </a:accent3>
      <a:accent4>
        <a:srgbClr val="3BB13B"/>
      </a:accent4>
      <a:accent5>
        <a:srgbClr val="48B777"/>
      </a:accent5>
      <a:accent6>
        <a:srgbClr val="3BB19E"/>
      </a:accent6>
      <a:hlink>
        <a:srgbClr val="319472"/>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2936</TotalTime>
  <Words>2902</Words>
  <Application>Microsoft Office PowerPoint</Application>
  <PresentationFormat>Widescreen</PresentationFormat>
  <Paragraphs>158</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Garamond</vt:lpstr>
      <vt:lpstr>SavonVTI</vt:lpstr>
      <vt:lpstr> HOW TO READ THE BIBLE</vt:lpstr>
      <vt:lpstr>CLASS SCHEDULE</vt:lpstr>
      <vt:lpstr>The value of reading scripture</vt:lpstr>
      <vt:lpstr>‘Take up and read…’ </vt:lpstr>
      <vt:lpstr>The Need for Bible Students</vt:lpstr>
      <vt:lpstr>A History of Bible Access</vt:lpstr>
      <vt:lpstr>A History of Bible Access</vt:lpstr>
      <vt:lpstr>A History of Bible Access</vt:lpstr>
      <vt:lpstr>A History of Bible Access</vt:lpstr>
      <vt:lpstr>A History of Bible Access</vt:lpstr>
      <vt:lpstr>PowerPoint Presentation</vt:lpstr>
      <vt:lpstr>Reading as a Work of the Church</vt:lpstr>
      <vt:lpstr>Discussion Questions</vt:lpstr>
    </vt:vector>
  </TitlesOfParts>
  <Company>Altisource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READ THE BIBLE</dc:title>
  <dc:creator>Pickup, Grant H</dc:creator>
  <cp:lastModifiedBy>Robert Haynes</cp:lastModifiedBy>
  <cp:revision>2</cp:revision>
  <dcterms:created xsi:type="dcterms:W3CDTF">2020-10-08T03:52:52Z</dcterms:created>
  <dcterms:modified xsi:type="dcterms:W3CDTF">2020-11-10T20:59:22Z</dcterms:modified>
</cp:coreProperties>
</file>