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56"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56" y="9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7B099E4-D51B-4E34-9100-2C3117A08B9F}" type="datetimeFigureOut">
              <a:rPr lang="en-CA" smtClean="0"/>
              <a:t>2021-01-09</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D6BD5CBF-A313-49DA-B63B-8EF66BC40F03}"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B099E4-D51B-4E34-9100-2C3117A08B9F}" type="datetimeFigureOut">
              <a:rPr lang="en-CA" smtClean="0"/>
              <a:t>2021-01-09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6BD5CBF-A313-49DA-B63B-8EF66BC40F03}"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B099E4-D51B-4E34-9100-2C3117A08B9F}" type="datetimeFigureOut">
              <a:rPr lang="en-CA" smtClean="0"/>
              <a:t>2021-01-09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6BD5CBF-A313-49DA-B63B-8EF66BC40F03}"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B099E4-D51B-4E34-9100-2C3117A08B9F}" type="datetimeFigureOut">
              <a:rPr lang="en-CA" smtClean="0"/>
              <a:t>2021-01-09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6BD5CBF-A313-49DA-B63B-8EF66BC40F03}"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7B099E4-D51B-4E34-9100-2C3117A08B9F}" type="datetimeFigureOut">
              <a:rPr lang="en-CA" smtClean="0"/>
              <a:t>2021-01-09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D6BD5CBF-A313-49DA-B63B-8EF66BC40F03}"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B099E4-D51B-4E34-9100-2C3117A08B9F}" type="datetimeFigureOut">
              <a:rPr lang="en-CA" smtClean="0"/>
              <a:t>2021-01-09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6BD5CBF-A313-49DA-B63B-8EF66BC40F03}"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7B099E4-D51B-4E34-9100-2C3117A08B9F}" type="datetimeFigureOut">
              <a:rPr lang="en-CA" smtClean="0"/>
              <a:t>2021-01-09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D6BD5CBF-A313-49DA-B63B-8EF66BC40F03}"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B099E4-D51B-4E34-9100-2C3117A08B9F}" type="datetimeFigureOut">
              <a:rPr lang="en-CA" smtClean="0"/>
              <a:t>2021-01-09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D6BD5CBF-A313-49DA-B63B-8EF66BC40F03}"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B099E4-D51B-4E34-9100-2C3117A08B9F}" type="datetimeFigureOut">
              <a:rPr lang="en-CA" smtClean="0"/>
              <a:t>2021-01-09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D6BD5CBF-A313-49DA-B63B-8EF66BC40F03}"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B099E4-D51B-4E34-9100-2C3117A08B9F}" type="datetimeFigureOut">
              <a:rPr lang="en-CA" smtClean="0"/>
              <a:t>2021-01-09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D6BD5CBF-A313-49DA-B63B-8EF66BC40F03}"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B099E4-D51B-4E34-9100-2C3117A08B9F}" type="datetimeFigureOut">
              <a:rPr lang="en-CA" smtClean="0"/>
              <a:t>2021-01-09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10769600" y="6356351"/>
            <a:ext cx="812800" cy="365125"/>
          </a:xfrm>
        </p:spPr>
        <p:txBody>
          <a:bodyPr/>
          <a:lstStyle/>
          <a:p>
            <a:fld id="{D6BD5CBF-A313-49DA-B63B-8EF66BC40F03}" type="slidenum">
              <a:rPr lang="en-CA" smtClean="0"/>
              <a:t>‹#›</a:t>
            </a:fld>
            <a:endParaRPr lang="en-CA"/>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7B099E4-D51B-4E34-9100-2C3117A08B9F}" type="datetimeFigureOut">
              <a:rPr lang="en-CA" smtClean="0"/>
              <a:t>2021-01-09</a:t>
            </a:fld>
            <a:endParaRPr lang="en-CA"/>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6BD5CBF-A313-49DA-B63B-8EF66BC40F03}" type="slidenum">
              <a:rPr lang="en-CA" smtClean="0"/>
              <a:t>‹#›</a:t>
            </a:fld>
            <a:endParaRPr lang="en-CA"/>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a:t>Lessons from Abraham and </a:t>
            </a:r>
            <a:r>
              <a:rPr lang="en-US" sz="4400" dirty="0" err="1"/>
              <a:t>Abimelech</a:t>
            </a:r>
            <a:endParaRPr lang="en-US" sz="4400" dirty="0"/>
          </a:p>
        </p:txBody>
      </p:sp>
      <p:sp>
        <p:nvSpPr>
          <p:cNvPr id="3" name="Subtitle 2"/>
          <p:cNvSpPr>
            <a:spLocks noGrp="1"/>
          </p:cNvSpPr>
          <p:nvPr>
            <p:ph type="subTitle" idx="1"/>
          </p:nvPr>
        </p:nvSpPr>
        <p:spPr/>
        <p:txBody>
          <a:bodyPr>
            <a:normAutofit/>
          </a:bodyPr>
          <a:lstStyle/>
          <a:p>
            <a:r>
              <a:rPr lang="en-US" sz="2800" dirty="0" smtClean="0"/>
              <a:t>Genesis 20</a:t>
            </a:r>
            <a:endParaRPr lang="en-US" sz="2800" dirty="0"/>
          </a:p>
        </p:txBody>
      </p:sp>
    </p:spTree>
    <p:extLst>
      <p:ext uri="{BB962C8B-B14F-4D97-AF65-F5344CB8AC3E}">
        <p14:creationId xmlns:p14="http://schemas.microsoft.com/office/powerpoint/2010/main" val="29064948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pPr algn="ctr"/>
            <a:r>
              <a:rPr lang="en-CA" sz="4000" b="1" dirty="0"/>
              <a:t>Lessons From Abraham and </a:t>
            </a:r>
            <a:r>
              <a:rPr lang="en-CA" sz="4000" b="1" dirty="0" err="1"/>
              <a:t>Abimelech</a:t>
            </a:r>
            <a:r>
              <a:rPr lang="en-CA" sz="4000" dirty="0"/>
              <a:t/>
            </a:r>
            <a:br>
              <a:rPr lang="en-CA" sz="4000" dirty="0"/>
            </a:br>
            <a:r>
              <a:rPr lang="en-CA" sz="3300" dirty="0"/>
              <a:t>Genesis 20</a:t>
            </a:r>
            <a:endParaRPr lang="en-CA" sz="3300" dirty="0"/>
          </a:p>
        </p:txBody>
      </p:sp>
      <p:sp>
        <p:nvSpPr>
          <p:cNvPr id="3" name="Content Placeholder 2"/>
          <p:cNvSpPr>
            <a:spLocks noGrp="1"/>
          </p:cNvSpPr>
          <p:nvPr>
            <p:ph idx="1"/>
          </p:nvPr>
        </p:nvSpPr>
        <p:spPr/>
        <p:txBody>
          <a:bodyPr/>
          <a:lstStyle/>
          <a:p>
            <a:pPr marL="514350" indent="-514350">
              <a:spcBef>
                <a:spcPts val="2400"/>
              </a:spcBef>
              <a:buFont typeface="+mj-lt"/>
              <a:buAutoNum type="arabicPeriod"/>
            </a:pPr>
            <a:r>
              <a:rPr lang="en-CA" sz="2800" dirty="0"/>
              <a:t>A half-truth with intent to deceive is a lie.</a:t>
            </a:r>
          </a:p>
          <a:p>
            <a:pPr marL="514350" indent="-514350">
              <a:spcBef>
                <a:spcPts val="2400"/>
              </a:spcBef>
              <a:buFont typeface="+mj-lt"/>
              <a:buAutoNum type="arabicPeriod"/>
            </a:pPr>
            <a:r>
              <a:rPr lang="en-CA" sz="2800" dirty="0"/>
              <a:t>We walk by faith, not by sight.</a:t>
            </a:r>
          </a:p>
          <a:p>
            <a:pPr marL="514350" indent="-514350">
              <a:spcBef>
                <a:spcPts val="2400"/>
              </a:spcBef>
              <a:buFont typeface="+mj-lt"/>
              <a:buAutoNum type="arabicPeriod"/>
            </a:pPr>
            <a:r>
              <a:rPr lang="en-CA" sz="2800" dirty="0"/>
              <a:t>Sometimes we have to learn a lesson again.</a:t>
            </a:r>
          </a:p>
          <a:p>
            <a:pPr marL="514350" indent="-514350">
              <a:spcBef>
                <a:spcPts val="2400"/>
              </a:spcBef>
              <a:buFont typeface="+mj-lt"/>
              <a:buAutoNum type="arabicPeriod"/>
            </a:pPr>
            <a:r>
              <a:rPr lang="en-CA" sz="2800" dirty="0"/>
              <a:t>Be willing to give the benefit of the doubt.</a:t>
            </a:r>
            <a:endParaRPr lang="en-CA" dirty="0"/>
          </a:p>
        </p:txBody>
      </p:sp>
    </p:spTree>
    <p:extLst>
      <p:ext uri="{BB962C8B-B14F-4D97-AF65-F5344CB8AC3E}">
        <p14:creationId xmlns:p14="http://schemas.microsoft.com/office/powerpoint/2010/main" val="7182392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996720"/>
          </a:xfrm>
        </p:spPr>
        <p:txBody>
          <a:bodyPr>
            <a:noAutofit/>
          </a:bodyPr>
          <a:lstStyle/>
          <a:p>
            <a:r>
              <a:rPr lang="en-US" sz="3200" dirty="0"/>
              <a:t>Be willing to give the benefit of the doubt.</a:t>
            </a:r>
            <a:endParaRPr lang="en-US" sz="3200" dirty="0"/>
          </a:p>
        </p:txBody>
      </p:sp>
      <p:sp>
        <p:nvSpPr>
          <p:cNvPr id="3" name="Content Placeholder 2"/>
          <p:cNvSpPr>
            <a:spLocks noGrp="1"/>
          </p:cNvSpPr>
          <p:nvPr>
            <p:ph idx="1"/>
          </p:nvPr>
        </p:nvSpPr>
        <p:spPr/>
        <p:txBody>
          <a:bodyPr>
            <a:normAutofit/>
          </a:bodyPr>
          <a:lstStyle/>
          <a:p>
            <a:pPr>
              <a:spcAft>
                <a:spcPts val="1200"/>
              </a:spcAft>
            </a:pPr>
            <a:r>
              <a:rPr lang="en-US" b="1" dirty="0" smtClean="0"/>
              <a:t>Ecclesiastes 7:21-22, </a:t>
            </a:r>
            <a:r>
              <a:rPr lang="en-US" i="1" dirty="0" smtClean="0"/>
              <a:t>“Also do not take to heart everything people say, lest you hear your servant cursing you.  For many times, also, your own heart has known that even you have cursed others.”</a:t>
            </a:r>
            <a:endParaRPr lang="en-US" dirty="0" smtClean="0"/>
          </a:p>
          <a:p>
            <a:pPr>
              <a:spcAft>
                <a:spcPts val="1200"/>
              </a:spcAft>
            </a:pPr>
            <a:r>
              <a:rPr lang="en-US" b="1" dirty="0" smtClean="0"/>
              <a:t>Matthew </a:t>
            </a:r>
            <a:r>
              <a:rPr lang="en-US" b="1" dirty="0"/>
              <a:t>7:1-2</a:t>
            </a:r>
            <a:r>
              <a:rPr lang="en-US" dirty="0"/>
              <a:t>, </a:t>
            </a:r>
            <a:r>
              <a:rPr lang="en-US" i="1" dirty="0"/>
              <a:t>“For with what judgment you judge, you will be judged; and with the measure you use, it will be measured back to you</a:t>
            </a:r>
            <a:r>
              <a:rPr lang="en-US" i="1" dirty="0" smtClean="0"/>
              <a:t>.”</a:t>
            </a:r>
          </a:p>
          <a:p>
            <a:pPr>
              <a:spcAft>
                <a:spcPts val="1200"/>
              </a:spcAft>
            </a:pPr>
            <a:r>
              <a:rPr lang="en-US" b="1" dirty="0" smtClean="0"/>
              <a:t>Matthew 7:12</a:t>
            </a:r>
            <a:r>
              <a:rPr lang="en-US" dirty="0"/>
              <a:t>, </a:t>
            </a:r>
            <a:r>
              <a:rPr lang="en-US" i="1" dirty="0"/>
              <a:t>“Whatever you want men to do to you, do also to them.”</a:t>
            </a:r>
          </a:p>
        </p:txBody>
      </p:sp>
    </p:spTree>
    <p:extLst>
      <p:ext uri="{BB962C8B-B14F-4D97-AF65-F5344CB8AC3E}">
        <p14:creationId xmlns:p14="http://schemas.microsoft.com/office/powerpoint/2010/main" val="4161731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pPr algn="ctr"/>
            <a:r>
              <a:rPr lang="en-CA" sz="4000" b="1" dirty="0"/>
              <a:t>Lessons From Abraham and </a:t>
            </a:r>
            <a:r>
              <a:rPr lang="en-CA" sz="4000" b="1" dirty="0" err="1"/>
              <a:t>Abimelech</a:t>
            </a:r>
            <a:r>
              <a:rPr lang="en-CA" sz="4000" dirty="0"/>
              <a:t/>
            </a:r>
            <a:br>
              <a:rPr lang="en-CA" sz="4000" dirty="0"/>
            </a:br>
            <a:r>
              <a:rPr lang="en-CA" sz="3300" dirty="0"/>
              <a:t>Genesis 20</a:t>
            </a:r>
            <a:endParaRPr lang="en-CA" sz="3300" dirty="0"/>
          </a:p>
        </p:txBody>
      </p:sp>
      <p:sp>
        <p:nvSpPr>
          <p:cNvPr id="3" name="Content Placeholder 2"/>
          <p:cNvSpPr>
            <a:spLocks noGrp="1"/>
          </p:cNvSpPr>
          <p:nvPr>
            <p:ph idx="1"/>
          </p:nvPr>
        </p:nvSpPr>
        <p:spPr/>
        <p:txBody>
          <a:bodyPr/>
          <a:lstStyle/>
          <a:p>
            <a:pPr marL="514350" indent="-514350">
              <a:spcBef>
                <a:spcPts val="2400"/>
              </a:spcBef>
              <a:buFont typeface="+mj-lt"/>
              <a:buAutoNum type="arabicPeriod"/>
            </a:pPr>
            <a:r>
              <a:rPr lang="en-CA" sz="2800" dirty="0"/>
              <a:t>A half-truth with intent to deceive is a lie.</a:t>
            </a:r>
          </a:p>
          <a:p>
            <a:pPr marL="514350" indent="-514350">
              <a:spcBef>
                <a:spcPts val="2400"/>
              </a:spcBef>
              <a:buFont typeface="+mj-lt"/>
              <a:buAutoNum type="arabicPeriod"/>
            </a:pPr>
            <a:r>
              <a:rPr lang="en-CA" sz="2800" dirty="0"/>
              <a:t>We walk by faith, not by sight.</a:t>
            </a:r>
          </a:p>
          <a:p>
            <a:pPr marL="514350" indent="-514350">
              <a:spcBef>
                <a:spcPts val="2400"/>
              </a:spcBef>
              <a:buFont typeface="+mj-lt"/>
              <a:buAutoNum type="arabicPeriod"/>
            </a:pPr>
            <a:r>
              <a:rPr lang="en-CA" sz="2800" dirty="0"/>
              <a:t>Sometimes we have to learn a lesson again.</a:t>
            </a:r>
          </a:p>
          <a:p>
            <a:pPr marL="514350" indent="-514350">
              <a:spcBef>
                <a:spcPts val="2400"/>
              </a:spcBef>
              <a:buFont typeface="+mj-lt"/>
              <a:buAutoNum type="arabicPeriod"/>
            </a:pPr>
            <a:r>
              <a:rPr lang="en-CA" sz="2800" dirty="0"/>
              <a:t>Be willing to give the benefit of the doubt.</a:t>
            </a:r>
          </a:p>
          <a:p>
            <a:pPr marL="514350" indent="-514350">
              <a:spcBef>
                <a:spcPts val="2400"/>
              </a:spcBef>
              <a:buFont typeface="+mj-lt"/>
              <a:buAutoNum type="arabicPeriod"/>
            </a:pPr>
            <a:r>
              <a:rPr lang="en-CA" sz="2800" dirty="0"/>
              <a:t>I</a:t>
            </a:r>
            <a:r>
              <a:rPr lang="en-CA" sz="2800" dirty="0"/>
              <a:t>f we sin in ignorance, we’ve still sinned.</a:t>
            </a:r>
            <a:endParaRPr lang="en-CA" dirty="0"/>
          </a:p>
        </p:txBody>
      </p:sp>
    </p:spTree>
    <p:extLst>
      <p:ext uri="{BB962C8B-B14F-4D97-AF65-F5344CB8AC3E}">
        <p14:creationId xmlns:p14="http://schemas.microsoft.com/office/powerpoint/2010/main" val="21915818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996720"/>
          </a:xfrm>
        </p:spPr>
        <p:txBody>
          <a:bodyPr>
            <a:noAutofit/>
          </a:bodyPr>
          <a:lstStyle/>
          <a:p>
            <a:pPr algn="ctr"/>
            <a:r>
              <a:rPr lang="en-US" sz="3200" dirty="0"/>
              <a:t>If we sin in ignorance, we’ve still sinned.</a:t>
            </a:r>
            <a:endParaRPr lang="en-US" sz="3200" dirty="0"/>
          </a:p>
        </p:txBody>
      </p:sp>
      <p:sp>
        <p:nvSpPr>
          <p:cNvPr id="3" name="Content Placeholder 2"/>
          <p:cNvSpPr>
            <a:spLocks noGrp="1"/>
          </p:cNvSpPr>
          <p:nvPr>
            <p:ph idx="1"/>
          </p:nvPr>
        </p:nvSpPr>
        <p:spPr/>
        <p:txBody>
          <a:bodyPr>
            <a:normAutofit/>
          </a:bodyPr>
          <a:lstStyle/>
          <a:p>
            <a:pPr>
              <a:spcAft>
                <a:spcPts val="1200"/>
              </a:spcAft>
            </a:pPr>
            <a:r>
              <a:rPr lang="en-US" b="1" dirty="0" smtClean="0"/>
              <a:t>Genesis 20:6</a:t>
            </a:r>
            <a:r>
              <a:rPr lang="en-US" dirty="0" smtClean="0"/>
              <a:t>, </a:t>
            </a:r>
            <a:r>
              <a:rPr lang="en-US" i="1" dirty="0" smtClean="0"/>
              <a:t>“…‘Yes, I know that you did this in the integrity of your heart.  For I also withheld you from sinning against Me; therefore, I did not let you touch her.” </a:t>
            </a:r>
            <a:r>
              <a:rPr lang="en-US" sz="2000" dirty="0"/>
              <a:t>(NOTE: what was the sin? Adultery, cf. 2:24)</a:t>
            </a:r>
          </a:p>
          <a:p>
            <a:pPr>
              <a:spcAft>
                <a:spcPts val="1200"/>
              </a:spcAft>
            </a:pPr>
            <a:r>
              <a:rPr lang="en-US" dirty="0" smtClean="0"/>
              <a:t>The law of Moses speaks of </a:t>
            </a:r>
            <a:r>
              <a:rPr lang="en-US" i="1" dirty="0" smtClean="0"/>
              <a:t>“unintentional” </a:t>
            </a:r>
            <a:r>
              <a:rPr lang="en-US" dirty="0" smtClean="0"/>
              <a:t>sin and </a:t>
            </a:r>
            <a:r>
              <a:rPr lang="en-US" i="1" dirty="0" smtClean="0"/>
              <a:t>“presumptuous”</a:t>
            </a:r>
            <a:r>
              <a:rPr lang="en-US" dirty="0" smtClean="0"/>
              <a:t> sin (</a:t>
            </a:r>
            <a:r>
              <a:rPr lang="en-US" dirty="0" err="1" smtClean="0"/>
              <a:t>eg</a:t>
            </a:r>
            <a:r>
              <a:rPr lang="en-US" dirty="0" smtClean="0"/>
              <a:t>., Numbers 15).  Both are sin; both make guilty.</a:t>
            </a:r>
          </a:p>
          <a:p>
            <a:pPr>
              <a:spcAft>
                <a:spcPts val="1200"/>
              </a:spcAft>
            </a:pPr>
            <a:r>
              <a:rPr lang="en-US" dirty="0" smtClean="0"/>
              <a:t>God can open our eyes to ignorant </a:t>
            </a:r>
            <a:r>
              <a:rPr lang="en-US" dirty="0" smtClean="0"/>
              <a:t>sin (consider </a:t>
            </a:r>
            <a:r>
              <a:rPr lang="en-US" b="1" dirty="0" smtClean="0"/>
              <a:t>Matthew 5:13, 7:7-11, Hebrews 4:12</a:t>
            </a:r>
            <a:r>
              <a:rPr lang="en-US" dirty="0" smtClean="0"/>
              <a:t>)</a:t>
            </a:r>
            <a:endParaRPr lang="en-US" dirty="0"/>
          </a:p>
        </p:txBody>
      </p:sp>
    </p:spTree>
    <p:extLst>
      <p:ext uri="{BB962C8B-B14F-4D97-AF65-F5344CB8AC3E}">
        <p14:creationId xmlns:p14="http://schemas.microsoft.com/office/powerpoint/2010/main" val="40230529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pPr algn="ctr"/>
            <a:r>
              <a:rPr lang="en-CA" sz="4000" b="1" dirty="0"/>
              <a:t>Lessons From Abraham and </a:t>
            </a:r>
            <a:r>
              <a:rPr lang="en-CA" sz="4000" b="1" dirty="0" err="1"/>
              <a:t>Abimelech</a:t>
            </a:r>
            <a:r>
              <a:rPr lang="en-CA" sz="4000" dirty="0"/>
              <a:t/>
            </a:r>
            <a:br>
              <a:rPr lang="en-CA" sz="4000" dirty="0"/>
            </a:br>
            <a:r>
              <a:rPr lang="en-CA" sz="3300" dirty="0"/>
              <a:t>Genesis 20</a:t>
            </a:r>
            <a:endParaRPr lang="en-CA" sz="3300" dirty="0"/>
          </a:p>
        </p:txBody>
      </p:sp>
      <p:sp>
        <p:nvSpPr>
          <p:cNvPr id="3" name="Content Placeholder 2"/>
          <p:cNvSpPr>
            <a:spLocks noGrp="1"/>
          </p:cNvSpPr>
          <p:nvPr>
            <p:ph idx="1"/>
          </p:nvPr>
        </p:nvSpPr>
        <p:spPr/>
        <p:txBody>
          <a:bodyPr/>
          <a:lstStyle/>
          <a:p>
            <a:pPr marL="514350" indent="-514350">
              <a:spcBef>
                <a:spcPts val="2400"/>
              </a:spcBef>
              <a:buFont typeface="+mj-lt"/>
              <a:buAutoNum type="arabicPeriod"/>
            </a:pPr>
            <a:r>
              <a:rPr lang="en-CA" sz="2800" dirty="0"/>
              <a:t>A half-truth with intent to deceive is a lie.</a:t>
            </a:r>
          </a:p>
          <a:p>
            <a:pPr marL="514350" indent="-514350">
              <a:spcBef>
                <a:spcPts val="2400"/>
              </a:spcBef>
              <a:buFont typeface="+mj-lt"/>
              <a:buAutoNum type="arabicPeriod"/>
            </a:pPr>
            <a:r>
              <a:rPr lang="en-CA" sz="2800" dirty="0"/>
              <a:t>We walk by faith, not by sight.</a:t>
            </a:r>
          </a:p>
          <a:p>
            <a:pPr marL="514350" indent="-514350">
              <a:spcBef>
                <a:spcPts val="2400"/>
              </a:spcBef>
              <a:buFont typeface="+mj-lt"/>
              <a:buAutoNum type="arabicPeriod"/>
            </a:pPr>
            <a:r>
              <a:rPr lang="en-CA" sz="2800" dirty="0"/>
              <a:t>Sometimes we have to learn a lesson again.</a:t>
            </a:r>
          </a:p>
          <a:p>
            <a:pPr marL="514350" indent="-514350">
              <a:spcBef>
                <a:spcPts val="2400"/>
              </a:spcBef>
              <a:buFont typeface="+mj-lt"/>
              <a:buAutoNum type="arabicPeriod"/>
            </a:pPr>
            <a:r>
              <a:rPr lang="en-CA" sz="2800" dirty="0"/>
              <a:t>Be willing to give the benefit of the doubt.</a:t>
            </a:r>
          </a:p>
          <a:p>
            <a:pPr marL="514350" indent="-514350">
              <a:spcBef>
                <a:spcPts val="2400"/>
              </a:spcBef>
              <a:buFont typeface="+mj-lt"/>
              <a:buAutoNum type="arabicPeriod"/>
            </a:pPr>
            <a:r>
              <a:rPr lang="en-CA" sz="2800" dirty="0"/>
              <a:t>I</a:t>
            </a:r>
            <a:r>
              <a:rPr lang="en-CA" sz="2800" dirty="0"/>
              <a:t>f we sin in ignorance, we’ve still sinned.</a:t>
            </a:r>
          </a:p>
          <a:p>
            <a:pPr marL="514350" indent="-514350">
              <a:spcBef>
                <a:spcPts val="2400"/>
              </a:spcBef>
              <a:buFont typeface="+mj-lt"/>
              <a:buAutoNum type="arabicPeriod"/>
            </a:pPr>
            <a:r>
              <a:rPr lang="en-CA" sz="2800" dirty="0"/>
              <a:t>Be diligent to clear yourself when you’ve </a:t>
            </a:r>
            <a:r>
              <a:rPr lang="en-CA" sz="2800" dirty="0" smtClean="0"/>
              <a:t>made a mistake.</a:t>
            </a:r>
            <a:endParaRPr lang="en-CA" sz="2800" dirty="0"/>
          </a:p>
          <a:p>
            <a:pPr marL="514350" indent="-514350">
              <a:buFont typeface="+mj-lt"/>
              <a:buAutoNum type="arabicPeriod"/>
            </a:pPr>
            <a:endParaRPr lang="en-CA" dirty="0"/>
          </a:p>
        </p:txBody>
      </p:sp>
    </p:spTree>
    <p:extLst>
      <p:ext uri="{BB962C8B-B14F-4D97-AF65-F5344CB8AC3E}">
        <p14:creationId xmlns:p14="http://schemas.microsoft.com/office/powerpoint/2010/main" val="25128510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704088"/>
            <a:ext cx="10369152" cy="996720"/>
          </a:xfrm>
        </p:spPr>
        <p:txBody>
          <a:bodyPr>
            <a:noAutofit/>
          </a:bodyPr>
          <a:lstStyle/>
          <a:p>
            <a:pPr algn="ctr"/>
            <a:r>
              <a:rPr lang="en-US" sz="3200" dirty="0"/>
              <a:t>Be diligent to clear yourself when you’ve </a:t>
            </a:r>
            <a:r>
              <a:rPr lang="en-US" sz="3200" dirty="0" smtClean="0"/>
              <a:t>made a mistake.</a:t>
            </a:r>
            <a:endParaRPr lang="en-US" sz="3200" dirty="0"/>
          </a:p>
        </p:txBody>
      </p:sp>
      <p:sp>
        <p:nvSpPr>
          <p:cNvPr id="3" name="Content Placeholder 2"/>
          <p:cNvSpPr>
            <a:spLocks noGrp="1"/>
          </p:cNvSpPr>
          <p:nvPr>
            <p:ph idx="1"/>
          </p:nvPr>
        </p:nvSpPr>
        <p:spPr/>
        <p:txBody>
          <a:bodyPr>
            <a:normAutofit/>
          </a:bodyPr>
          <a:lstStyle/>
          <a:p>
            <a:pPr>
              <a:spcAft>
                <a:spcPts val="1200"/>
              </a:spcAft>
            </a:pPr>
            <a:r>
              <a:rPr lang="en-US" b="1" dirty="0" smtClean="0"/>
              <a:t>2 Corinthians 7:10-11</a:t>
            </a:r>
            <a:r>
              <a:rPr lang="en-US" dirty="0" smtClean="0"/>
              <a:t>, </a:t>
            </a:r>
            <a:r>
              <a:rPr lang="en-US" i="1" dirty="0" smtClean="0"/>
              <a:t>“For godly sorrow produces repentance leading to salvation, not to be regretted; but the sorrow of the world produces death.  For observe this very thing, that you sorrowed in a godly manner: What diligence it produced in you, what clearing of yourselves, what indignation, what fear, what vehement desire, what zeal, what vindication!  In all things you proved yourselves to be clear in this matter.”</a:t>
            </a:r>
            <a:endParaRPr lang="en-US" dirty="0" smtClean="0"/>
          </a:p>
          <a:p>
            <a:pPr>
              <a:spcAft>
                <a:spcPts val="1200"/>
              </a:spcAft>
            </a:pPr>
            <a:r>
              <a:rPr lang="en-US" b="1" dirty="0" smtClean="0"/>
              <a:t>Luke 19:8-9</a:t>
            </a:r>
            <a:r>
              <a:rPr lang="en-US" dirty="0" smtClean="0"/>
              <a:t>, </a:t>
            </a:r>
            <a:r>
              <a:rPr lang="en-US" i="1" dirty="0" smtClean="0"/>
              <a:t>“…‘Look, Lord, I give half of my goods to the poor; and if I have taken anything from anyone by false accusation, I restore fourfold.’  And Jesus said to him, ‘Today salvation has come to this house…’”</a:t>
            </a:r>
            <a:endParaRPr lang="en-US" b="1" dirty="0"/>
          </a:p>
        </p:txBody>
      </p:sp>
    </p:spTree>
    <p:extLst>
      <p:ext uri="{BB962C8B-B14F-4D97-AF65-F5344CB8AC3E}">
        <p14:creationId xmlns:p14="http://schemas.microsoft.com/office/powerpoint/2010/main" val="22030770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pPr algn="ctr"/>
            <a:r>
              <a:rPr lang="en-CA" sz="4000" b="1" dirty="0"/>
              <a:t>Lessons From Abraham and </a:t>
            </a:r>
            <a:r>
              <a:rPr lang="en-CA" sz="4000" b="1" dirty="0" err="1"/>
              <a:t>Abimelech</a:t>
            </a:r>
            <a:r>
              <a:rPr lang="en-CA" sz="4000" dirty="0"/>
              <a:t/>
            </a:r>
            <a:br>
              <a:rPr lang="en-CA" sz="4000" dirty="0"/>
            </a:br>
            <a:r>
              <a:rPr lang="en-CA" sz="3300" dirty="0"/>
              <a:t>Genesis 20</a:t>
            </a:r>
            <a:endParaRPr lang="en-CA" sz="3300" dirty="0"/>
          </a:p>
        </p:txBody>
      </p:sp>
      <p:sp>
        <p:nvSpPr>
          <p:cNvPr id="3" name="Content Placeholder 2"/>
          <p:cNvSpPr>
            <a:spLocks noGrp="1"/>
          </p:cNvSpPr>
          <p:nvPr>
            <p:ph idx="1"/>
          </p:nvPr>
        </p:nvSpPr>
        <p:spPr/>
        <p:txBody>
          <a:bodyPr/>
          <a:lstStyle/>
          <a:p>
            <a:pPr marL="514350" indent="-514350">
              <a:spcBef>
                <a:spcPts val="2400"/>
              </a:spcBef>
              <a:buFont typeface="+mj-lt"/>
              <a:buAutoNum type="arabicPeriod"/>
            </a:pPr>
            <a:r>
              <a:rPr lang="en-CA" sz="2800" dirty="0"/>
              <a:t>A half-truth with intent to deceive is a lie.</a:t>
            </a:r>
          </a:p>
          <a:p>
            <a:pPr marL="514350" indent="-514350">
              <a:spcBef>
                <a:spcPts val="2400"/>
              </a:spcBef>
              <a:buFont typeface="+mj-lt"/>
              <a:buAutoNum type="arabicPeriod"/>
            </a:pPr>
            <a:r>
              <a:rPr lang="en-CA" sz="2800" dirty="0"/>
              <a:t>We walk by faith, not by sight.</a:t>
            </a:r>
          </a:p>
          <a:p>
            <a:pPr marL="514350" indent="-514350">
              <a:spcBef>
                <a:spcPts val="2400"/>
              </a:spcBef>
              <a:buFont typeface="+mj-lt"/>
              <a:buAutoNum type="arabicPeriod"/>
            </a:pPr>
            <a:r>
              <a:rPr lang="en-CA" sz="2800" dirty="0"/>
              <a:t>Sometimes we have to learn a lesson again.</a:t>
            </a:r>
          </a:p>
          <a:p>
            <a:pPr marL="514350" indent="-514350">
              <a:spcBef>
                <a:spcPts val="2400"/>
              </a:spcBef>
              <a:buFont typeface="+mj-lt"/>
              <a:buAutoNum type="arabicPeriod"/>
            </a:pPr>
            <a:r>
              <a:rPr lang="en-CA" sz="2800" dirty="0"/>
              <a:t>Be willing to give the benefit of the doubt.</a:t>
            </a:r>
          </a:p>
          <a:p>
            <a:pPr marL="514350" indent="-514350">
              <a:spcBef>
                <a:spcPts val="2400"/>
              </a:spcBef>
              <a:buFont typeface="+mj-lt"/>
              <a:buAutoNum type="arabicPeriod"/>
            </a:pPr>
            <a:r>
              <a:rPr lang="en-CA" sz="2800" dirty="0"/>
              <a:t>I</a:t>
            </a:r>
            <a:r>
              <a:rPr lang="en-CA" sz="2800" dirty="0"/>
              <a:t>f we sin in ignorance, we’ve still sinned.</a:t>
            </a:r>
          </a:p>
          <a:p>
            <a:pPr marL="514350" indent="-514350">
              <a:spcBef>
                <a:spcPts val="2400"/>
              </a:spcBef>
              <a:buFont typeface="+mj-lt"/>
              <a:buAutoNum type="arabicPeriod"/>
            </a:pPr>
            <a:r>
              <a:rPr lang="en-CA" sz="2800" dirty="0"/>
              <a:t>Be diligent to clear yourself when you’ve </a:t>
            </a:r>
            <a:r>
              <a:rPr lang="en-CA" sz="2800" dirty="0" smtClean="0"/>
              <a:t>made a mistake.</a:t>
            </a:r>
            <a:endParaRPr lang="en-CA" sz="2800" dirty="0"/>
          </a:p>
          <a:p>
            <a:pPr marL="514350" indent="-514350">
              <a:buFont typeface="+mj-lt"/>
              <a:buAutoNum type="arabicPeriod"/>
            </a:pPr>
            <a:endParaRPr lang="en-CA" dirty="0"/>
          </a:p>
        </p:txBody>
      </p:sp>
    </p:spTree>
    <p:extLst>
      <p:ext uri="{BB962C8B-B14F-4D97-AF65-F5344CB8AC3E}">
        <p14:creationId xmlns:p14="http://schemas.microsoft.com/office/powerpoint/2010/main" val="8835666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God’s Mercies</a:t>
            </a:r>
            <a:endParaRPr lang="en-US" dirty="0"/>
          </a:p>
        </p:txBody>
      </p:sp>
      <p:sp>
        <p:nvSpPr>
          <p:cNvPr id="3" name="Text Placeholder 2"/>
          <p:cNvSpPr>
            <a:spLocks noGrp="1"/>
          </p:cNvSpPr>
          <p:nvPr>
            <p:ph type="body" idx="1"/>
          </p:nvPr>
        </p:nvSpPr>
        <p:spPr/>
        <p:txBody>
          <a:bodyPr>
            <a:normAutofit/>
          </a:bodyPr>
          <a:lstStyle/>
          <a:p>
            <a:r>
              <a:rPr lang="en-US" i="1" dirty="0" smtClean="0"/>
              <a:t>“So Abraham prayed to God; and God healed </a:t>
            </a:r>
            <a:r>
              <a:rPr lang="en-US" i="1" dirty="0" err="1" smtClean="0"/>
              <a:t>Abimelech</a:t>
            </a:r>
            <a:r>
              <a:rPr lang="en-US" i="1" dirty="0" smtClean="0"/>
              <a:t>, his wife, and his female servants … And the LORD visited Sarah as He had said, and LORD did for Sarah as He had spoken.  For Sarah conceived and bore Abraham a son…” </a:t>
            </a:r>
            <a:endParaRPr lang="en-US" i="1" dirty="0" smtClean="0"/>
          </a:p>
          <a:p>
            <a:pPr algn="r"/>
            <a:r>
              <a:rPr lang="en-US" dirty="0" smtClean="0"/>
              <a:t>(</a:t>
            </a:r>
            <a:r>
              <a:rPr lang="en-US" dirty="0" smtClean="0"/>
              <a:t>Genesis 20:17 - 21:2, cf. 20:6-7)</a:t>
            </a:r>
            <a:endParaRPr lang="en-US" i="1" dirty="0"/>
          </a:p>
        </p:txBody>
      </p:sp>
    </p:spTree>
    <p:extLst>
      <p:ext uri="{BB962C8B-B14F-4D97-AF65-F5344CB8AC3E}">
        <p14:creationId xmlns:p14="http://schemas.microsoft.com/office/powerpoint/2010/main" val="22701725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Remember…</a:t>
            </a:r>
            <a:endParaRPr lang="en-US" dirty="0"/>
          </a:p>
        </p:txBody>
      </p:sp>
      <p:sp>
        <p:nvSpPr>
          <p:cNvPr id="3" name="Content Placeholder 2"/>
          <p:cNvSpPr>
            <a:spLocks noGrp="1"/>
          </p:cNvSpPr>
          <p:nvPr>
            <p:ph idx="1"/>
          </p:nvPr>
        </p:nvSpPr>
        <p:spPr/>
        <p:txBody>
          <a:bodyPr/>
          <a:lstStyle/>
          <a:p>
            <a:pPr marL="0" indent="0">
              <a:buNone/>
            </a:pPr>
            <a:endParaRPr lang="en-US" b="1" i="1" dirty="0" smtClean="0"/>
          </a:p>
          <a:p>
            <a:pPr marL="0" indent="0">
              <a:buNone/>
            </a:pPr>
            <a:r>
              <a:rPr lang="en-US" b="1" i="1" dirty="0" smtClean="0"/>
              <a:t>Romans </a:t>
            </a:r>
            <a:r>
              <a:rPr lang="en-US" b="1" i="1" dirty="0"/>
              <a:t>15:4</a:t>
            </a:r>
            <a:r>
              <a:rPr lang="en-US" i="1" dirty="0"/>
              <a:t>, “For whatever things were written beforehand were </a:t>
            </a:r>
            <a:r>
              <a:rPr lang="en-US" i="1" u="sng" dirty="0">
                <a:solidFill>
                  <a:srgbClr val="FF0000"/>
                </a:solidFill>
              </a:rPr>
              <a:t>written for our learning</a:t>
            </a:r>
            <a:r>
              <a:rPr lang="en-US" i="1" dirty="0"/>
              <a:t>, that we through the patience and comfort of the Scriptures might have hope.”</a:t>
            </a:r>
          </a:p>
          <a:p>
            <a:pPr marL="0" indent="0">
              <a:buNone/>
            </a:pPr>
            <a:endParaRPr lang="en-US" b="1" i="1" dirty="0" smtClean="0"/>
          </a:p>
          <a:p>
            <a:pPr marL="0" indent="0">
              <a:buNone/>
            </a:pPr>
            <a:r>
              <a:rPr lang="en-US" b="1" i="1" dirty="0" smtClean="0"/>
              <a:t>1 Corinthians </a:t>
            </a:r>
            <a:r>
              <a:rPr lang="en-US" b="1" i="1" dirty="0"/>
              <a:t>10:11</a:t>
            </a:r>
            <a:r>
              <a:rPr lang="en-US" i="1" dirty="0"/>
              <a:t>, “Now all these things happened to them as examples, and they were </a:t>
            </a:r>
            <a:r>
              <a:rPr lang="en-US" i="1" u="sng" dirty="0">
                <a:solidFill>
                  <a:srgbClr val="FF0000"/>
                </a:solidFill>
              </a:rPr>
              <a:t>written for our admonition</a:t>
            </a:r>
            <a:r>
              <a:rPr lang="en-US" i="1" dirty="0"/>
              <a:t>, upon whom the ends of the ages have come.”</a:t>
            </a:r>
          </a:p>
          <a:p>
            <a:pPr marL="0" indent="0">
              <a:buNone/>
            </a:pPr>
            <a:endParaRPr lang="en-US" i="1" dirty="0"/>
          </a:p>
        </p:txBody>
      </p:sp>
    </p:spTree>
    <p:extLst>
      <p:ext uri="{BB962C8B-B14F-4D97-AF65-F5344CB8AC3E}">
        <p14:creationId xmlns:p14="http://schemas.microsoft.com/office/powerpoint/2010/main" val="24726254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ctr"/>
            <a:r>
              <a:rPr lang="en-CA" sz="4000" b="1" dirty="0"/>
              <a:t>To This Point in Abraham’s Life:</a:t>
            </a:r>
            <a:br>
              <a:rPr lang="en-CA" sz="4000" b="1" dirty="0"/>
            </a:br>
            <a:r>
              <a:rPr lang="en-CA" sz="2800" dirty="0"/>
              <a:t>Genesis 12-19</a:t>
            </a:r>
            <a:endParaRPr lang="en-CA" sz="2400" dirty="0"/>
          </a:p>
        </p:txBody>
      </p:sp>
      <p:sp>
        <p:nvSpPr>
          <p:cNvPr id="3" name="Content Placeholder 2"/>
          <p:cNvSpPr>
            <a:spLocks noGrp="1"/>
          </p:cNvSpPr>
          <p:nvPr>
            <p:ph idx="1"/>
          </p:nvPr>
        </p:nvSpPr>
        <p:spPr>
          <a:xfrm>
            <a:off x="1127448" y="1988840"/>
            <a:ext cx="9865096" cy="4335760"/>
          </a:xfrm>
        </p:spPr>
        <p:txBody>
          <a:bodyPr>
            <a:normAutofit fontScale="77500" lnSpcReduction="20000"/>
          </a:bodyPr>
          <a:lstStyle/>
          <a:p>
            <a:pPr marL="0" indent="0">
              <a:spcBef>
                <a:spcPts val="2400"/>
              </a:spcBef>
              <a:buNone/>
            </a:pPr>
            <a:r>
              <a:rPr lang="en-CA" b="1" dirty="0" smtClean="0"/>
              <a:t>12: </a:t>
            </a:r>
            <a:r>
              <a:rPr lang="en-CA" dirty="0" smtClean="0"/>
              <a:t>The promises; journey to Canaan; famine </a:t>
            </a:r>
            <a:r>
              <a:rPr lang="en-CA" dirty="0" smtClean="0">
                <a:sym typeface="Wingdings" panose="05000000000000000000" pitchFamily="2" charset="2"/>
              </a:rPr>
              <a:t> </a:t>
            </a:r>
            <a:r>
              <a:rPr lang="en-CA" dirty="0" smtClean="0"/>
              <a:t>Egypt and </a:t>
            </a:r>
            <a:r>
              <a:rPr lang="en-CA" dirty="0" err="1" smtClean="0"/>
              <a:t>Pharoah</a:t>
            </a:r>
            <a:endParaRPr lang="en-CA" dirty="0" smtClean="0"/>
          </a:p>
          <a:p>
            <a:pPr marL="0" indent="0">
              <a:spcBef>
                <a:spcPts val="2400"/>
              </a:spcBef>
              <a:buNone/>
            </a:pPr>
            <a:r>
              <a:rPr lang="en-CA" b="1" dirty="0" smtClean="0"/>
              <a:t>13: </a:t>
            </a:r>
            <a:r>
              <a:rPr lang="en-CA" dirty="0" smtClean="0"/>
              <a:t>Abram and Lot split; God reconfirms promises</a:t>
            </a:r>
          </a:p>
          <a:p>
            <a:pPr marL="0" indent="0">
              <a:spcBef>
                <a:spcPts val="2400"/>
              </a:spcBef>
              <a:buNone/>
            </a:pPr>
            <a:r>
              <a:rPr lang="en-CA" b="1" dirty="0" smtClean="0"/>
              <a:t>14: </a:t>
            </a:r>
            <a:r>
              <a:rPr lang="en-CA" dirty="0" smtClean="0"/>
              <a:t>Abram defeats kings and rescues Lot; Melchizedek blesses Abram</a:t>
            </a:r>
          </a:p>
          <a:p>
            <a:pPr marL="0" indent="0">
              <a:spcBef>
                <a:spcPts val="2400"/>
              </a:spcBef>
              <a:buNone/>
            </a:pPr>
            <a:r>
              <a:rPr lang="en-CA" b="1" dirty="0" smtClean="0"/>
              <a:t>15: </a:t>
            </a:r>
            <a:r>
              <a:rPr lang="en-CA" dirty="0" smtClean="0"/>
              <a:t>No </a:t>
            </a:r>
            <a:r>
              <a:rPr lang="en-CA" dirty="0" smtClean="0"/>
              <a:t>offspring to be heir</a:t>
            </a:r>
            <a:r>
              <a:rPr lang="en-CA" dirty="0" smtClean="0"/>
              <a:t>? God reconfirms promises; faith counted as righteousness</a:t>
            </a:r>
          </a:p>
          <a:p>
            <a:pPr marL="0" indent="0">
              <a:spcBef>
                <a:spcPts val="2400"/>
              </a:spcBef>
              <a:buNone/>
            </a:pPr>
            <a:r>
              <a:rPr lang="en-CA" b="1" dirty="0" smtClean="0"/>
              <a:t>16: </a:t>
            </a:r>
            <a:r>
              <a:rPr lang="en-CA" dirty="0" smtClean="0"/>
              <a:t>Heir through another woman? Hagar and Ishmael</a:t>
            </a:r>
          </a:p>
          <a:p>
            <a:pPr marL="0" indent="0">
              <a:spcBef>
                <a:spcPts val="2400"/>
              </a:spcBef>
              <a:buNone/>
            </a:pPr>
            <a:r>
              <a:rPr lang="en-CA" b="1" dirty="0" smtClean="0"/>
              <a:t>17: </a:t>
            </a:r>
            <a:r>
              <a:rPr lang="en-CA" dirty="0" smtClean="0"/>
              <a:t>Reconfirmed promises, 24 years later; </a:t>
            </a:r>
            <a:r>
              <a:rPr lang="en-CA" dirty="0" smtClean="0"/>
              <a:t>name change; circumcision; Sarah to give birth</a:t>
            </a:r>
          </a:p>
          <a:p>
            <a:pPr marL="0" indent="0">
              <a:spcBef>
                <a:spcPts val="2400"/>
              </a:spcBef>
              <a:buNone/>
            </a:pPr>
            <a:r>
              <a:rPr lang="en-CA" b="1" dirty="0" smtClean="0"/>
              <a:t>18: </a:t>
            </a:r>
            <a:r>
              <a:rPr lang="en-CA" dirty="0" smtClean="0"/>
              <a:t>Sarah laughs; Abraham intercedes for Sodom</a:t>
            </a:r>
            <a:endParaRPr lang="en-CA" b="1" dirty="0" smtClean="0"/>
          </a:p>
          <a:p>
            <a:pPr marL="0" indent="0">
              <a:spcBef>
                <a:spcPts val="2400"/>
              </a:spcBef>
              <a:buNone/>
            </a:pPr>
            <a:r>
              <a:rPr lang="en-CA" b="1" dirty="0" smtClean="0"/>
              <a:t>19: </a:t>
            </a:r>
            <a:r>
              <a:rPr lang="en-CA" dirty="0" smtClean="0"/>
              <a:t>Sodom and Gomorrah destroyed, God “remembered Abraham”</a:t>
            </a:r>
            <a:endParaRPr lang="en-CA" b="1" dirty="0"/>
          </a:p>
        </p:txBody>
      </p:sp>
    </p:spTree>
    <p:extLst>
      <p:ext uri="{BB962C8B-B14F-4D97-AF65-F5344CB8AC3E}">
        <p14:creationId xmlns:p14="http://schemas.microsoft.com/office/powerpoint/2010/main" val="39005640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pPr algn="ctr"/>
            <a:r>
              <a:rPr lang="en-CA" sz="4000" b="1" dirty="0"/>
              <a:t>Lessons From Abraham and </a:t>
            </a:r>
            <a:r>
              <a:rPr lang="en-CA" sz="4000" b="1" dirty="0" err="1"/>
              <a:t>Abimelech</a:t>
            </a:r>
            <a:r>
              <a:rPr lang="en-CA" sz="4000" dirty="0"/>
              <a:t/>
            </a:r>
            <a:br>
              <a:rPr lang="en-CA" sz="4000" dirty="0"/>
            </a:br>
            <a:r>
              <a:rPr lang="en-CA" sz="3300" dirty="0"/>
              <a:t>Genesis 20</a:t>
            </a:r>
            <a:endParaRPr lang="en-CA" sz="3300" dirty="0"/>
          </a:p>
        </p:txBody>
      </p:sp>
      <p:sp>
        <p:nvSpPr>
          <p:cNvPr id="3" name="Content Placeholder 2"/>
          <p:cNvSpPr>
            <a:spLocks noGrp="1"/>
          </p:cNvSpPr>
          <p:nvPr>
            <p:ph idx="1"/>
          </p:nvPr>
        </p:nvSpPr>
        <p:spPr/>
        <p:txBody>
          <a:bodyPr/>
          <a:lstStyle/>
          <a:p>
            <a:pPr marL="514350" indent="-514350">
              <a:spcBef>
                <a:spcPts val="2400"/>
              </a:spcBef>
              <a:buFont typeface="+mj-lt"/>
              <a:buAutoNum type="arabicPeriod"/>
            </a:pPr>
            <a:r>
              <a:rPr lang="en-CA" sz="2800" dirty="0"/>
              <a:t>A half-truth with intent to deceive is a lie.</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996720"/>
          </a:xfrm>
        </p:spPr>
        <p:txBody>
          <a:bodyPr>
            <a:noAutofit/>
          </a:bodyPr>
          <a:lstStyle/>
          <a:p>
            <a:pPr algn="ctr"/>
            <a:r>
              <a:rPr lang="en-US" sz="3200" dirty="0"/>
              <a:t>A half-truth with intent to deceive is a lie.</a:t>
            </a:r>
            <a:endParaRPr lang="en-US" sz="3200" dirty="0"/>
          </a:p>
        </p:txBody>
      </p:sp>
      <p:sp>
        <p:nvSpPr>
          <p:cNvPr id="3" name="Content Placeholder 2"/>
          <p:cNvSpPr>
            <a:spLocks noGrp="1"/>
          </p:cNvSpPr>
          <p:nvPr>
            <p:ph idx="1"/>
          </p:nvPr>
        </p:nvSpPr>
        <p:spPr/>
        <p:txBody>
          <a:bodyPr/>
          <a:lstStyle/>
          <a:p>
            <a:pPr>
              <a:spcAft>
                <a:spcPts val="1200"/>
              </a:spcAft>
            </a:pPr>
            <a:r>
              <a:rPr lang="en-US" b="1" dirty="0" smtClean="0"/>
              <a:t>Leviticus 19:11</a:t>
            </a:r>
            <a:r>
              <a:rPr lang="en-US" dirty="0" smtClean="0"/>
              <a:t>, </a:t>
            </a:r>
            <a:r>
              <a:rPr lang="en-US" i="1" dirty="0" smtClean="0"/>
              <a:t>“You shall not steal, nor deal falsely, nor lie to one another.”</a:t>
            </a:r>
          </a:p>
          <a:p>
            <a:pPr>
              <a:spcAft>
                <a:spcPts val="1200"/>
              </a:spcAft>
            </a:pPr>
            <a:r>
              <a:rPr lang="en-US" b="1" dirty="0" smtClean="0"/>
              <a:t>Genesis 18:15</a:t>
            </a:r>
            <a:r>
              <a:rPr lang="en-US" dirty="0" smtClean="0"/>
              <a:t>, </a:t>
            </a:r>
            <a:r>
              <a:rPr lang="en-US" i="1" dirty="0" smtClean="0"/>
              <a:t>“But Sarah denied it </a:t>
            </a:r>
            <a:r>
              <a:rPr lang="en-US" dirty="0" smtClean="0"/>
              <a:t>(lied, NIV)</a:t>
            </a:r>
            <a:r>
              <a:rPr lang="en-US" i="1" dirty="0" smtClean="0"/>
              <a:t>, saying, ‘I did not laugh,” for she was afraid.</a:t>
            </a:r>
            <a:endParaRPr lang="en-US" dirty="0" smtClean="0"/>
          </a:p>
          <a:p>
            <a:pPr>
              <a:spcAft>
                <a:spcPts val="1200"/>
              </a:spcAft>
            </a:pPr>
            <a:r>
              <a:rPr lang="en-US" b="1" dirty="0" smtClean="0"/>
              <a:t>Ephesians 4:25, </a:t>
            </a:r>
            <a:r>
              <a:rPr lang="en-US" i="1" dirty="0" smtClean="0"/>
              <a:t>“</a:t>
            </a:r>
            <a:r>
              <a:rPr lang="en-US" i="1" dirty="0"/>
              <a:t>T</a:t>
            </a:r>
            <a:r>
              <a:rPr lang="en-US" i="1" dirty="0" smtClean="0"/>
              <a:t>herefore</a:t>
            </a:r>
            <a:r>
              <a:rPr lang="en-US" i="1" dirty="0"/>
              <a:t>, putting away lying, ‘let each one of you speak truth with his neighbor</a:t>
            </a:r>
            <a:r>
              <a:rPr lang="en-US" i="1" dirty="0" smtClean="0"/>
              <a:t>’”.</a:t>
            </a:r>
          </a:p>
          <a:p>
            <a:pPr>
              <a:spcAft>
                <a:spcPts val="1200"/>
              </a:spcAft>
            </a:pPr>
            <a:r>
              <a:rPr lang="en-US" b="1" dirty="0" smtClean="0"/>
              <a:t>Romans 1:29 (28-32), </a:t>
            </a:r>
            <a:r>
              <a:rPr lang="en-US" dirty="0" smtClean="0"/>
              <a:t>those who practice </a:t>
            </a:r>
            <a:r>
              <a:rPr lang="en-US" b="1" dirty="0" smtClean="0"/>
              <a:t>“</a:t>
            </a:r>
            <a:r>
              <a:rPr lang="en-US" dirty="0" smtClean="0"/>
              <a:t>deceit/deception” are deserving of death, according the righteous judgment of God.</a:t>
            </a:r>
            <a:endParaRPr lang="en-US" b="1" dirty="0" smtClean="0"/>
          </a:p>
        </p:txBody>
      </p:sp>
    </p:spTree>
    <p:extLst>
      <p:ext uri="{BB962C8B-B14F-4D97-AF65-F5344CB8AC3E}">
        <p14:creationId xmlns:p14="http://schemas.microsoft.com/office/powerpoint/2010/main" val="28808570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pPr algn="ctr"/>
            <a:r>
              <a:rPr lang="en-CA" sz="4000" b="1" dirty="0"/>
              <a:t>Lessons From Abraham and </a:t>
            </a:r>
            <a:r>
              <a:rPr lang="en-CA" sz="4000" b="1" dirty="0" err="1"/>
              <a:t>Abimelech</a:t>
            </a:r>
            <a:r>
              <a:rPr lang="en-CA" sz="4000" dirty="0"/>
              <a:t/>
            </a:r>
            <a:br>
              <a:rPr lang="en-CA" sz="4000" dirty="0"/>
            </a:br>
            <a:r>
              <a:rPr lang="en-CA" sz="3300" dirty="0"/>
              <a:t>Genesis 20</a:t>
            </a:r>
            <a:endParaRPr lang="en-CA" sz="3300" dirty="0"/>
          </a:p>
        </p:txBody>
      </p:sp>
      <p:sp>
        <p:nvSpPr>
          <p:cNvPr id="3" name="Content Placeholder 2"/>
          <p:cNvSpPr>
            <a:spLocks noGrp="1"/>
          </p:cNvSpPr>
          <p:nvPr>
            <p:ph idx="1"/>
          </p:nvPr>
        </p:nvSpPr>
        <p:spPr/>
        <p:txBody>
          <a:bodyPr/>
          <a:lstStyle/>
          <a:p>
            <a:pPr marL="514350" indent="-514350">
              <a:spcBef>
                <a:spcPts val="2400"/>
              </a:spcBef>
              <a:buFont typeface="+mj-lt"/>
              <a:buAutoNum type="arabicPeriod"/>
            </a:pPr>
            <a:r>
              <a:rPr lang="en-CA" sz="2800" dirty="0"/>
              <a:t>A half-truth with intent to deceive is a lie.</a:t>
            </a:r>
          </a:p>
          <a:p>
            <a:pPr marL="514350" indent="-514350">
              <a:spcBef>
                <a:spcPts val="2400"/>
              </a:spcBef>
              <a:buFont typeface="+mj-lt"/>
              <a:buAutoNum type="arabicPeriod"/>
            </a:pPr>
            <a:r>
              <a:rPr lang="en-CA" sz="2800" dirty="0"/>
              <a:t>We walk by faith, not by sight.</a:t>
            </a:r>
          </a:p>
        </p:txBody>
      </p:sp>
    </p:spTree>
    <p:extLst>
      <p:ext uri="{BB962C8B-B14F-4D97-AF65-F5344CB8AC3E}">
        <p14:creationId xmlns:p14="http://schemas.microsoft.com/office/powerpoint/2010/main" val="33734129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996720"/>
          </a:xfrm>
        </p:spPr>
        <p:txBody>
          <a:bodyPr>
            <a:noAutofit/>
          </a:bodyPr>
          <a:lstStyle/>
          <a:p>
            <a:pPr algn="ctr"/>
            <a:r>
              <a:rPr lang="en-US" sz="3200" dirty="0"/>
              <a:t>We walk by faith, not by sight.</a:t>
            </a:r>
            <a:endParaRPr lang="en-US" sz="3200" dirty="0"/>
          </a:p>
        </p:txBody>
      </p:sp>
      <p:sp>
        <p:nvSpPr>
          <p:cNvPr id="3" name="Content Placeholder 2"/>
          <p:cNvSpPr>
            <a:spLocks noGrp="1"/>
          </p:cNvSpPr>
          <p:nvPr>
            <p:ph idx="1"/>
          </p:nvPr>
        </p:nvSpPr>
        <p:spPr/>
        <p:txBody>
          <a:bodyPr/>
          <a:lstStyle/>
          <a:p>
            <a:pPr>
              <a:spcAft>
                <a:spcPts val="1200"/>
              </a:spcAft>
            </a:pPr>
            <a:r>
              <a:rPr lang="en-US" b="1" dirty="0" smtClean="0"/>
              <a:t>2 Corinthians 5:7</a:t>
            </a:r>
            <a:r>
              <a:rPr lang="en-US" dirty="0" smtClean="0"/>
              <a:t>, </a:t>
            </a:r>
            <a:r>
              <a:rPr lang="en-US" i="1" dirty="0" smtClean="0"/>
              <a:t>“For we walk by faith, not by sight.”</a:t>
            </a:r>
          </a:p>
          <a:p>
            <a:pPr>
              <a:spcAft>
                <a:spcPts val="1200"/>
              </a:spcAft>
            </a:pPr>
            <a:r>
              <a:rPr lang="en-US" b="1" dirty="0" smtClean="0"/>
              <a:t>Hebrews 11:1,6, </a:t>
            </a:r>
            <a:r>
              <a:rPr lang="en-US" i="1" dirty="0" smtClean="0"/>
              <a:t>“faith is the assurance of things hoped for, the conviction of things not seen.”  “without faith, it is impossible to please Him.”</a:t>
            </a:r>
            <a:endParaRPr lang="en-US" b="1" dirty="0" smtClean="0"/>
          </a:p>
          <a:p>
            <a:pPr>
              <a:spcAft>
                <a:spcPts val="1200"/>
              </a:spcAft>
            </a:pPr>
            <a:r>
              <a:rPr lang="en-US" b="1" dirty="0" smtClean="0"/>
              <a:t>Genesis 18:10, </a:t>
            </a:r>
            <a:r>
              <a:rPr lang="en-US" i="1" dirty="0" smtClean="0"/>
              <a:t>"I </a:t>
            </a:r>
            <a:r>
              <a:rPr lang="en-US" i="1" dirty="0"/>
              <a:t>will surely return to you at this time next year; and behold, Sarah your wife will have a son</a:t>
            </a:r>
            <a:r>
              <a:rPr lang="en-US" i="1" dirty="0" smtClean="0"/>
              <a:t>.“</a:t>
            </a:r>
          </a:p>
          <a:p>
            <a:pPr>
              <a:spcAft>
                <a:spcPts val="1200"/>
              </a:spcAft>
            </a:pPr>
            <a:r>
              <a:rPr lang="en-US" b="1" dirty="0" smtClean="0"/>
              <a:t>Hebrews 11:17</a:t>
            </a:r>
            <a:r>
              <a:rPr lang="en-US" dirty="0" smtClean="0"/>
              <a:t>, </a:t>
            </a:r>
            <a:r>
              <a:rPr lang="en-US" i="1" dirty="0" smtClean="0"/>
              <a:t>“By faith Abraham, when he was tested, offered up Isaac, and he who received the promises offered up his only begotten son…”</a:t>
            </a:r>
            <a:endParaRPr lang="en-US" b="1" dirty="0" smtClean="0"/>
          </a:p>
        </p:txBody>
      </p:sp>
    </p:spTree>
    <p:extLst>
      <p:ext uri="{BB962C8B-B14F-4D97-AF65-F5344CB8AC3E}">
        <p14:creationId xmlns:p14="http://schemas.microsoft.com/office/powerpoint/2010/main" val="12826023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pPr algn="ctr"/>
            <a:r>
              <a:rPr lang="en-CA" sz="4000" b="1" dirty="0"/>
              <a:t>Lessons From Abraham and </a:t>
            </a:r>
            <a:r>
              <a:rPr lang="en-CA" sz="4000" b="1" dirty="0" err="1"/>
              <a:t>Abimelech</a:t>
            </a:r>
            <a:r>
              <a:rPr lang="en-CA" sz="4000" dirty="0"/>
              <a:t/>
            </a:r>
            <a:br>
              <a:rPr lang="en-CA" sz="4000" dirty="0"/>
            </a:br>
            <a:r>
              <a:rPr lang="en-CA" sz="3300" dirty="0"/>
              <a:t>Genesis 20</a:t>
            </a:r>
            <a:endParaRPr lang="en-CA" sz="3300" dirty="0"/>
          </a:p>
        </p:txBody>
      </p:sp>
      <p:sp>
        <p:nvSpPr>
          <p:cNvPr id="3" name="Content Placeholder 2"/>
          <p:cNvSpPr>
            <a:spLocks noGrp="1"/>
          </p:cNvSpPr>
          <p:nvPr>
            <p:ph idx="1"/>
          </p:nvPr>
        </p:nvSpPr>
        <p:spPr/>
        <p:txBody>
          <a:bodyPr/>
          <a:lstStyle/>
          <a:p>
            <a:pPr marL="514350" indent="-514350">
              <a:spcBef>
                <a:spcPts val="2400"/>
              </a:spcBef>
              <a:buFont typeface="+mj-lt"/>
              <a:buAutoNum type="arabicPeriod"/>
            </a:pPr>
            <a:r>
              <a:rPr lang="en-CA" sz="2800" dirty="0"/>
              <a:t>A half-truth with intent to deceive is a lie.</a:t>
            </a:r>
          </a:p>
          <a:p>
            <a:pPr marL="514350" indent="-514350">
              <a:spcBef>
                <a:spcPts val="2400"/>
              </a:spcBef>
              <a:buFont typeface="+mj-lt"/>
              <a:buAutoNum type="arabicPeriod"/>
            </a:pPr>
            <a:r>
              <a:rPr lang="en-CA" sz="2800" dirty="0"/>
              <a:t>We walk by faith, not by sight.</a:t>
            </a:r>
          </a:p>
          <a:p>
            <a:pPr marL="514350" indent="-514350">
              <a:spcBef>
                <a:spcPts val="2400"/>
              </a:spcBef>
              <a:buFont typeface="+mj-lt"/>
              <a:buAutoNum type="arabicPeriod"/>
            </a:pPr>
            <a:r>
              <a:rPr lang="en-CA" sz="2800" dirty="0"/>
              <a:t>Sometimes we have to learn a lesson again.</a:t>
            </a:r>
            <a:endParaRPr lang="en-CA" dirty="0"/>
          </a:p>
        </p:txBody>
      </p:sp>
    </p:spTree>
    <p:extLst>
      <p:ext uri="{BB962C8B-B14F-4D97-AF65-F5344CB8AC3E}">
        <p14:creationId xmlns:p14="http://schemas.microsoft.com/office/powerpoint/2010/main" val="41419766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04088"/>
            <a:ext cx="8229600" cy="996720"/>
          </a:xfrm>
        </p:spPr>
        <p:txBody>
          <a:bodyPr>
            <a:noAutofit/>
          </a:bodyPr>
          <a:lstStyle/>
          <a:p>
            <a:pPr algn="ctr"/>
            <a:r>
              <a:rPr lang="en-US" sz="3200" dirty="0"/>
              <a:t>Sometimes we have to learn a lesson again.</a:t>
            </a:r>
            <a:endParaRPr lang="en-US" sz="3200" dirty="0"/>
          </a:p>
        </p:txBody>
      </p:sp>
      <p:sp>
        <p:nvSpPr>
          <p:cNvPr id="3" name="Content Placeholder 2"/>
          <p:cNvSpPr>
            <a:spLocks noGrp="1"/>
          </p:cNvSpPr>
          <p:nvPr>
            <p:ph idx="1"/>
          </p:nvPr>
        </p:nvSpPr>
        <p:spPr/>
        <p:txBody>
          <a:bodyPr>
            <a:normAutofit/>
          </a:bodyPr>
          <a:lstStyle/>
          <a:p>
            <a:pPr>
              <a:spcAft>
                <a:spcPts val="1200"/>
              </a:spcAft>
            </a:pPr>
            <a:r>
              <a:rPr lang="en-US" b="1" dirty="0" smtClean="0"/>
              <a:t>1 </a:t>
            </a:r>
            <a:r>
              <a:rPr lang="en-US" b="1" dirty="0"/>
              <a:t>John 1:9, </a:t>
            </a:r>
            <a:r>
              <a:rPr lang="en-US" i="1" dirty="0"/>
              <a:t>“If we confess our sins, He is faithful and just to forgive us our sins and to cleanse us from all unrighteousness.”</a:t>
            </a:r>
          </a:p>
          <a:p>
            <a:pPr>
              <a:spcAft>
                <a:spcPts val="1200"/>
              </a:spcAft>
            </a:pPr>
            <a:r>
              <a:rPr lang="en-US" b="1" dirty="0" smtClean="0"/>
              <a:t>Matthew </a:t>
            </a:r>
            <a:r>
              <a:rPr lang="en-US" b="1" dirty="0"/>
              <a:t>18:21-22, </a:t>
            </a:r>
            <a:r>
              <a:rPr lang="en-US" i="1" dirty="0"/>
              <a:t>“Lord, how often shall my brother sin against me, and I forgive him?  Up to seven times?  Jesus said to him, ‘I do not say to you up to seven times, but up to seventy times </a:t>
            </a:r>
            <a:r>
              <a:rPr lang="en-US" i="1" dirty="0" smtClean="0"/>
              <a:t>seven’”.  </a:t>
            </a:r>
            <a:r>
              <a:rPr lang="en-US" dirty="0" smtClean="0"/>
              <a:t>Jesus </a:t>
            </a:r>
            <a:r>
              <a:rPr lang="en-US" dirty="0"/>
              <a:t>taught us to pray, </a:t>
            </a:r>
            <a:r>
              <a:rPr lang="en-US" i="1" dirty="0"/>
              <a:t>“Forgive us our sins, for we also forgive everyone who is indebted to us.”</a:t>
            </a:r>
            <a:r>
              <a:rPr lang="en-US" dirty="0"/>
              <a:t> (</a:t>
            </a:r>
            <a:r>
              <a:rPr lang="en-US" b="1" dirty="0"/>
              <a:t>Luke 11:4</a:t>
            </a:r>
            <a:r>
              <a:rPr lang="en-US" dirty="0" smtClean="0"/>
              <a:t>)</a:t>
            </a:r>
            <a:endParaRPr lang="en-US" dirty="0"/>
          </a:p>
        </p:txBody>
      </p:sp>
    </p:spTree>
    <p:extLst>
      <p:ext uri="{BB962C8B-B14F-4D97-AF65-F5344CB8AC3E}">
        <p14:creationId xmlns:p14="http://schemas.microsoft.com/office/powerpoint/2010/main" val="29177352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452</TotalTime>
  <Words>1215</Words>
  <Application>Microsoft Office PowerPoint</Application>
  <PresentationFormat>Widescreen</PresentationFormat>
  <Paragraphs>77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Constantia</vt:lpstr>
      <vt:lpstr>Wingdings</vt:lpstr>
      <vt:lpstr>Wingdings 2</vt:lpstr>
      <vt:lpstr>Flow</vt:lpstr>
      <vt:lpstr>Lessons from Abraham and Abimelech</vt:lpstr>
      <vt:lpstr>Remember…</vt:lpstr>
      <vt:lpstr>To This Point in Abraham’s Life: Genesis 12-19</vt:lpstr>
      <vt:lpstr>Lessons From Abraham and Abimelech Genesis 20</vt:lpstr>
      <vt:lpstr>A half-truth with intent to deceive is a lie.</vt:lpstr>
      <vt:lpstr>Lessons From Abraham and Abimelech Genesis 20</vt:lpstr>
      <vt:lpstr>We walk by faith, not by sight.</vt:lpstr>
      <vt:lpstr>Lessons From Abraham and Abimelech Genesis 20</vt:lpstr>
      <vt:lpstr>Sometimes we have to learn a lesson again.</vt:lpstr>
      <vt:lpstr>Lessons From Abraham and Abimelech Genesis 20</vt:lpstr>
      <vt:lpstr>Be willing to give the benefit of the doubt.</vt:lpstr>
      <vt:lpstr>Lessons From Abraham and Abimelech Genesis 20</vt:lpstr>
      <vt:lpstr>If we sin in ignorance, we’ve still sinned.</vt:lpstr>
      <vt:lpstr>Lessons From Abraham and Abimelech Genesis 20</vt:lpstr>
      <vt:lpstr>Be diligent to clear yourself when you’ve made a mistake.</vt:lpstr>
      <vt:lpstr>Lessons From Abraham and Abimelech Genesis 20</vt:lpstr>
      <vt:lpstr>God’s Mercies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From Abraham and Abimelech Genesis 20</dc:title>
  <dc:creator>Dave</dc:creator>
  <cp:lastModifiedBy>Microsoft account</cp:lastModifiedBy>
  <cp:revision>20</cp:revision>
  <dcterms:created xsi:type="dcterms:W3CDTF">2010-09-05T12:51:41Z</dcterms:created>
  <dcterms:modified xsi:type="dcterms:W3CDTF">2021-01-09T23:41:54Z</dcterms:modified>
</cp:coreProperties>
</file>