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65" r:id="rId3"/>
    <p:sldId id="264" r:id="rId4"/>
    <p:sldId id="290" r:id="rId5"/>
    <p:sldId id="292" r:id="rId6"/>
    <p:sldId id="294" r:id="rId7"/>
    <p:sldId id="293" r:id="rId8"/>
    <p:sldId id="295"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A05B"/>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9"/>
    <p:restoredTop sz="94653"/>
  </p:normalViewPr>
  <p:slideViewPr>
    <p:cSldViewPr snapToGrid="0" snapToObjects="1">
      <p:cViewPr varScale="1">
        <p:scale>
          <a:sx n="103" d="100"/>
          <a:sy n="103" d="100"/>
        </p:scale>
        <p:origin x="1064" y="128"/>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BE1FA2-F3EE-094E-9B24-F64D79FF892C}" type="datetimeFigureOut">
              <a:rPr lang="en-US" smtClean="0"/>
              <a:t>1/13/21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A9E5EA-72FC-E448-A8B8-07C41CBFF8F8}" type="slidenum">
              <a:rPr lang="en-US" smtClean="0"/>
              <a:t>‹#›</a:t>
            </a:fld>
            <a:endParaRPr lang="en-US"/>
          </a:p>
        </p:txBody>
      </p:sp>
    </p:spTree>
    <p:extLst>
      <p:ext uri="{BB962C8B-B14F-4D97-AF65-F5344CB8AC3E}">
        <p14:creationId xmlns:p14="http://schemas.microsoft.com/office/powerpoint/2010/main" val="1818063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A6571-8068-4197-9FBD-A56AE32D22FB}" type="datetimeFigureOut">
              <a:rPr lang="en-US" smtClean="0"/>
              <a:t>1/13/21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DCD96-CAE6-46D7-B0B3-0AEC4BE7B3A8}" type="slidenum">
              <a:rPr lang="en-US" smtClean="0"/>
              <a:t>‹#›</a:t>
            </a:fld>
            <a:endParaRPr lang="en-US"/>
          </a:p>
        </p:txBody>
      </p:sp>
    </p:spTree>
    <p:extLst>
      <p:ext uri="{BB962C8B-B14F-4D97-AF65-F5344CB8AC3E}">
        <p14:creationId xmlns:p14="http://schemas.microsoft.com/office/powerpoint/2010/main" val="1915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DCD96-CAE6-46D7-B0B3-0AEC4BE7B3A8}" type="slidenum">
              <a:rPr lang="en-US" smtClean="0"/>
              <a:t>2</a:t>
            </a:fld>
            <a:endParaRPr lang="en-US"/>
          </a:p>
        </p:txBody>
      </p:sp>
    </p:spTree>
    <p:extLst>
      <p:ext uri="{BB962C8B-B14F-4D97-AF65-F5344CB8AC3E}">
        <p14:creationId xmlns:p14="http://schemas.microsoft.com/office/powerpoint/2010/main" val="129785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BCA701-6945-D449-88E8-DB4B1EA75B2F}"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22591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BCA701-6945-D449-88E8-DB4B1EA75B2F}"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334534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979"/>
            <a:ext cx="2057400" cy="36565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1979"/>
            <a:ext cx="6019800" cy="36565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BCA701-6945-D449-88E8-DB4B1EA75B2F}"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67174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BCA701-6945-D449-88E8-DB4B1EA75B2F}"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409052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BCA701-6945-D449-88E8-DB4B1EA75B2F}"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4203604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0012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0012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BCA701-6945-D449-88E8-DB4B1EA75B2F}"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194079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BCA701-6945-D449-88E8-DB4B1EA75B2F}" type="datetimeFigureOut">
              <a:rPr lang="en-US" smtClean="0"/>
              <a:t>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354125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BCA701-6945-D449-88E8-DB4B1EA75B2F}" type="datetimeFigureOut">
              <a:rPr lang="en-US" smtClean="0"/>
              <a:t>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43506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CA701-6945-D449-88E8-DB4B1EA75B2F}" type="datetimeFigureOut">
              <a:rPr lang="en-US" smtClean="0"/>
              <a:t>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355595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195919"/>
            <a:ext cx="3008313"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CA701-6945-D449-88E8-DB4B1EA75B2F}"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244930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en-US"/>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CA701-6945-D449-88E8-DB4B1EA75B2F}"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CF590-1D6F-FD41-888C-3D8FE560A50A}" type="slidenum">
              <a:rPr lang="en-US" smtClean="0"/>
              <a:t>‹#›</a:t>
            </a:fld>
            <a:endParaRPr lang="en-US"/>
          </a:p>
        </p:txBody>
      </p:sp>
    </p:spTree>
    <p:extLst>
      <p:ext uri="{BB962C8B-B14F-4D97-AF65-F5344CB8AC3E}">
        <p14:creationId xmlns:p14="http://schemas.microsoft.com/office/powerpoint/2010/main" val="206374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0BCA701-6945-D449-88E8-DB4B1EA75B2F}" type="datetimeFigureOut">
              <a:rPr lang="en-US" smtClean="0"/>
              <a:t>1/13/21</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AACF590-1D6F-FD41-888C-3D8FE560A50A}" type="slidenum">
              <a:rPr lang="en-US" smtClean="0"/>
              <a:t>‹#›</a:t>
            </a:fld>
            <a:endParaRPr lang="en-US"/>
          </a:p>
        </p:txBody>
      </p:sp>
    </p:spTree>
    <p:extLst>
      <p:ext uri="{BB962C8B-B14F-4D97-AF65-F5344CB8AC3E}">
        <p14:creationId xmlns:p14="http://schemas.microsoft.com/office/powerpoint/2010/main" val="131269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96"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457196" rtl="0" eaLnBrk="1" latinLnBrk="0" hangingPunct="1">
        <a:spcBef>
          <a:spcPct val="20000"/>
        </a:spcBef>
        <a:buFont typeface="Arial"/>
        <a:buChar char="•"/>
        <a:defRPr sz="3200" kern="1200">
          <a:solidFill>
            <a:schemeClr val="tx1"/>
          </a:solidFill>
          <a:latin typeface="+mn-lt"/>
          <a:ea typeface="+mn-ea"/>
          <a:cs typeface="+mn-cs"/>
        </a:defRPr>
      </a:lvl1pPr>
      <a:lvl2pPr marL="742943" indent="-285747" algn="l" defTabSz="457196" rtl="0" eaLnBrk="1" latinLnBrk="0" hangingPunct="1">
        <a:spcBef>
          <a:spcPct val="20000"/>
        </a:spcBef>
        <a:buFont typeface="Arial"/>
        <a:buChar char="–"/>
        <a:defRPr sz="2800" kern="1200">
          <a:solidFill>
            <a:schemeClr val="tx1"/>
          </a:solidFill>
          <a:latin typeface="+mn-lt"/>
          <a:ea typeface="+mn-ea"/>
          <a:cs typeface="+mn-cs"/>
        </a:defRPr>
      </a:lvl2pPr>
      <a:lvl3pPr marL="1142988" indent="-228597" algn="l" defTabSz="457196" rtl="0" eaLnBrk="1" latinLnBrk="0" hangingPunct="1">
        <a:spcBef>
          <a:spcPct val="20000"/>
        </a:spcBef>
        <a:buFont typeface="Arial"/>
        <a:buChar char="•"/>
        <a:defRPr sz="2400" kern="1200">
          <a:solidFill>
            <a:schemeClr val="tx1"/>
          </a:solidFill>
          <a:latin typeface="+mn-lt"/>
          <a:ea typeface="+mn-ea"/>
          <a:cs typeface="+mn-cs"/>
        </a:defRPr>
      </a:lvl3pPr>
      <a:lvl4pPr marL="1600184" indent="-228597" algn="l" defTabSz="457196" rtl="0" eaLnBrk="1" latinLnBrk="0" hangingPunct="1">
        <a:spcBef>
          <a:spcPct val="20000"/>
        </a:spcBef>
        <a:buFont typeface="Arial"/>
        <a:buChar char="–"/>
        <a:defRPr sz="2000" kern="1200">
          <a:solidFill>
            <a:schemeClr val="tx1"/>
          </a:solidFill>
          <a:latin typeface="+mn-lt"/>
          <a:ea typeface="+mn-ea"/>
          <a:cs typeface="+mn-cs"/>
        </a:defRPr>
      </a:lvl4pPr>
      <a:lvl5pPr marL="2057379" indent="-228597" algn="l" defTabSz="457196" rtl="0" eaLnBrk="1" latinLnBrk="0" hangingPunct="1">
        <a:spcBef>
          <a:spcPct val="20000"/>
        </a:spcBef>
        <a:buFont typeface="Arial"/>
        <a:buChar char="»"/>
        <a:defRPr sz="2000" kern="1200">
          <a:solidFill>
            <a:schemeClr val="tx1"/>
          </a:solidFill>
          <a:latin typeface="+mn-lt"/>
          <a:ea typeface="+mn-ea"/>
          <a:cs typeface="+mn-cs"/>
        </a:defRPr>
      </a:lvl5pPr>
      <a:lvl6pPr marL="2514575" indent="-228597" algn="l" defTabSz="457196" rtl="0" eaLnBrk="1" latinLnBrk="0" hangingPunct="1">
        <a:spcBef>
          <a:spcPct val="20000"/>
        </a:spcBef>
        <a:buFont typeface="Arial"/>
        <a:buChar char="•"/>
        <a:defRPr sz="2000" kern="1200">
          <a:solidFill>
            <a:schemeClr val="tx1"/>
          </a:solidFill>
          <a:latin typeface="+mn-lt"/>
          <a:ea typeface="+mn-ea"/>
          <a:cs typeface="+mn-cs"/>
        </a:defRPr>
      </a:lvl6pPr>
      <a:lvl7pPr marL="2971770" indent="-228597" algn="l" defTabSz="457196" rtl="0" eaLnBrk="1" latinLnBrk="0" hangingPunct="1">
        <a:spcBef>
          <a:spcPct val="20000"/>
        </a:spcBef>
        <a:buFont typeface="Arial"/>
        <a:buChar char="•"/>
        <a:defRPr sz="2000" kern="1200">
          <a:solidFill>
            <a:schemeClr val="tx1"/>
          </a:solidFill>
          <a:latin typeface="+mn-lt"/>
          <a:ea typeface="+mn-ea"/>
          <a:cs typeface="+mn-cs"/>
        </a:defRPr>
      </a:lvl7pPr>
      <a:lvl8pPr marL="3428966" indent="-228597" algn="l" defTabSz="457196" rtl="0" eaLnBrk="1" latinLnBrk="0" hangingPunct="1">
        <a:spcBef>
          <a:spcPct val="20000"/>
        </a:spcBef>
        <a:buFont typeface="Arial"/>
        <a:buChar char="•"/>
        <a:defRPr sz="2000" kern="1200">
          <a:solidFill>
            <a:schemeClr val="tx1"/>
          </a:solidFill>
          <a:latin typeface="+mn-lt"/>
          <a:ea typeface="+mn-ea"/>
          <a:cs typeface="+mn-cs"/>
        </a:defRPr>
      </a:lvl8pPr>
      <a:lvl9pPr marL="3886161" indent="-228597" algn="l" defTabSz="45719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96" rtl="0" eaLnBrk="1" latinLnBrk="0" hangingPunct="1">
        <a:defRPr sz="1800" kern="1200">
          <a:solidFill>
            <a:schemeClr val="tx1"/>
          </a:solidFill>
          <a:latin typeface="+mn-lt"/>
          <a:ea typeface="+mn-ea"/>
          <a:cs typeface="+mn-cs"/>
        </a:defRPr>
      </a:lvl1pPr>
      <a:lvl2pPr marL="457196" algn="l" defTabSz="457196" rtl="0" eaLnBrk="1" latinLnBrk="0" hangingPunct="1">
        <a:defRPr sz="1800" kern="1200">
          <a:solidFill>
            <a:schemeClr val="tx1"/>
          </a:solidFill>
          <a:latin typeface="+mn-lt"/>
          <a:ea typeface="+mn-ea"/>
          <a:cs typeface="+mn-cs"/>
        </a:defRPr>
      </a:lvl2pPr>
      <a:lvl3pPr marL="914391" algn="l" defTabSz="457196" rtl="0" eaLnBrk="1" latinLnBrk="0" hangingPunct="1">
        <a:defRPr sz="1800" kern="1200">
          <a:solidFill>
            <a:schemeClr val="tx1"/>
          </a:solidFill>
          <a:latin typeface="+mn-lt"/>
          <a:ea typeface="+mn-ea"/>
          <a:cs typeface="+mn-cs"/>
        </a:defRPr>
      </a:lvl3pPr>
      <a:lvl4pPr marL="1371587" algn="l" defTabSz="457196" rtl="0" eaLnBrk="1" latinLnBrk="0" hangingPunct="1">
        <a:defRPr sz="1800" kern="1200">
          <a:solidFill>
            <a:schemeClr val="tx1"/>
          </a:solidFill>
          <a:latin typeface="+mn-lt"/>
          <a:ea typeface="+mn-ea"/>
          <a:cs typeface="+mn-cs"/>
        </a:defRPr>
      </a:lvl4pPr>
      <a:lvl5pPr marL="1828782" algn="l" defTabSz="457196" rtl="0" eaLnBrk="1" latinLnBrk="0" hangingPunct="1">
        <a:defRPr sz="1800" kern="1200">
          <a:solidFill>
            <a:schemeClr val="tx1"/>
          </a:solidFill>
          <a:latin typeface="+mn-lt"/>
          <a:ea typeface="+mn-ea"/>
          <a:cs typeface="+mn-cs"/>
        </a:defRPr>
      </a:lvl5pPr>
      <a:lvl6pPr marL="2285978" algn="l" defTabSz="457196" rtl="0" eaLnBrk="1" latinLnBrk="0" hangingPunct="1">
        <a:defRPr sz="1800" kern="1200">
          <a:solidFill>
            <a:schemeClr val="tx1"/>
          </a:solidFill>
          <a:latin typeface="+mn-lt"/>
          <a:ea typeface="+mn-ea"/>
          <a:cs typeface="+mn-cs"/>
        </a:defRPr>
      </a:lvl6pPr>
      <a:lvl7pPr marL="2743173" algn="l" defTabSz="457196" rtl="0" eaLnBrk="1" latinLnBrk="0" hangingPunct="1">
        <a:defRPr sz="1800" kern="1200">
          <a:solidFill>
            <a:schemeClr val="tx1"/>
          </a:solidFill>
          <a:latin typeface="+mn-lt"/>
          <a:ea typeface="+mn-ea"/>
          <a:cs typeface="+mn-cs"/>
        </a:defRPr>
      </a:lvl7pPr>
      <a:lvl8pPr marL="3200368" algn="l" defTabSz="457196" rtl="0" eaLnBrk="1" latinLnBrk="0" hangingPunct="1">
        <a:defRPr sz="1800" kern="1200">
          <a:solidFill>
            <a:schemeClr val="tx1"/>
          </a:solidFill>
          <a:latin typeface="+mn-lt"/>
          <a:ea typeface="+mn-ea"/>
          <a:cs typeface="+mn-cs"/>
        </a:defRPr>
      </a:lvl8pPr>
      <a:lvl9pPr marL="3657563" algn="l" defTabSz="4571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3DFE6AC9-1DE4-E04D-9741-9E2BE270C2F3}"/>
              </a:ext>
            </a:extLst>
          </p:cNvPr>
          <p:cNvSpPr txBox="1">
            <a:spLocks/>
          </p:cNvSpPr>
          <p:nvPr/>
        </p:nvSpPr>
        <p:spPr>
          <a:xfrm>
            <a:off x="1933200" y="3910708"/>
            <a:ext cx="5277600" cy="785984"/>
          </a:xfrm>
          <a:prstGeom prst="rect">
            <a:avLst/>
          </a:prstGeom>
          <a:solidFill>
            <a:srgbClr val="D0A05B">
              <a:alpha val="73000"/>
            </a:srgbClr>
          </a:solidFill>
        </p:spPr>
        <p:txBody>
          <a:bodyPr vert="horz" lIns="91440" tIns="45720" rIns="91440" bIns="45720" rtlCol="0">
            <a:normAutofit/>
          </a:bodyPr>
          <a:lstStyle>
            <a:lvl1pPr marL="0" indent="0" algn="ctr" defTabSz="457196"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196" indent="0" algn="ctr" defTabSz="457196"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391" indent="0" algn="ctr" defTabSz="457196"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587" indent="0" algn="ctr" defTabSz="457196"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782" indent="0" algn="ctr" defTabSz="457196"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5978" indent="0" algn="ctr" defTabSz="457196"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73" indent="0" algn="ctr" defTabSz="457196"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68" indent="0" algn="ctr" defTabSz="457196"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63" indent="0" algn="ctr" defTabSz="457196"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solidFill>
                  <a:srgbClr val="000000"/>
                </a:solidFill>
              </a:rPr>
              <a:t>Reading as Interpretation</a:t>
            </a:r>
          </a:p>
        </p:txBody>
      </p:sp>
    </p:spTree>
    <p:extLst>
      <p:ext uri="{BB962C8B-B14F-4D97-AF65-F5344CB8AC3E}">
        <p14:creationId xmlns:p14="http://schemas.microsoft.com/office/powerpoint/2010/main" val="216676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AFF7188D-D1DF-1540-A7A5-F40CACF286D2}"/>
              </a:ext>
            </a:extLst>
          </p:cNvPr>
          <p:cNvGraphicFramePr>
            <a:graphicFrameLocks noGrp="1"/>
          </p:cNvGraphicFramePr>
          <p:nvPr>
            <p:extLst>
              <p:ext uri="{D42A27DB-BD31-4B8C-83A1-F6EECF244321}">
                <p14:modId xmlns:p14="http://schemas.microsoft.com/office/powerpoint/2010/main" val="2235907638"/>
              </p:ext>
            </p:extLst>
          </p:nvPr>
        </p:nvGraphicFramePr>
        <p:xfrm>
          <a:off x="152080" y="563880"/>
          <a:ext cx="8839840" cy="4587240"/>
        </p:xfrm>
        <a:graphic>
          <a:graphicData uri="http://schemas.openxmlformats.org/drawingml/2006/table">
            <a:tbl>
              <a:tblPr firstRow="1" bandRow="1">
                <a:tableStyleId>{5C22544A-7EE6-4342-B048-85BDC9FD1C3A}</a:tableStyleId>
              </a:tblPr>
              <a:tblGrid>
                <a:gridCol w="1485334">
                  <a:extLst>
                    <a:ext uri="{9D8B030D-6E8A-4147-A177-3AD203B41FA5}">
                      <a16:colId xmlns:a16="http://schemas.microsoft.com/office/drawing/2014/main" val="2791907738"/>
                    </a:ext>
                  </a:extLst>
                </a:gridCol>
                <a:gridCol w="3243505">
                  <a:extLst>
                    <a:ext uri="{9D8B030D-6E8A-4147-A177-3AD203B41FA5}">
                      <a16:colId xmlns:a16="http://schemas.microsoft.com/office/drawing/2014/main" val="1881182467"/>
                    </a:ext>
                  </a:extLst>
                </a:gridCol>
                <a:gridCol w="2625667">
                  <a:extLst>
                    <a:ext uri="{9D8B030D-6E8A-4147-A177-3AD203B41FA5}">
                      <a16:colId xmlns:a16="http://schemas.microsoft.com/office/drawing/2014/main" val="1696000313"/>
                    </a:ext>
                  </a:extLst>
                </a:gridCol>
                <a:gridCol w="1485334">
                  <a:extLst>
                    <a:ext uri="{9D8B030D-6E8A-4147-A177-3AD203B41FA5}">
                      <a16:colId xmlns:a16="http://schemas.microsoft.com/office/drawing/2014/main" val="2487586196"/>
                    </a:ext>
                  </a:extLst>
                </a:gridCol>
              </a:tblGrid>
              <a:tr h="276867">
                <a:tc>
                  <a:txBody>
                    <a:bodyPr/>
                    <a:lstStyle/>
                    <a:p>
                      <a:pPr algn="ctr"/>
                      <a:r>
                        <a:rPr lang="en-US" sz="1700" dirty="0"/>
                        <a:t>Lesson</a:t>
                      </a:r>
                    </a:p>
                  </a:txBody>
                  <a:tcPr marL="68580" marR="68580" marT="34290" marB="34290"/>
                </a:tc>
                <a:tc>
                  <a:txBody>
                    <a:bodyPr/>
                    <a:lstStyle/>
                    <a:p>
                      <a:pPr algn="ctr"/>
                      <a:r>
                        <a:rPr lang="en-US" sz="1700" dirty="0"/>
                        <a:t>Topic</a:t>
                      </a:r>
                    </a:p>
                  </a:txBody>
                  <a:tcPr marL="68580" marR="68580" marT="34290" marB="34290"/>
                </a:tc>
                <a:tc>
                  <a:txBody>
                    <a:bodyPr/>
                    <a:lstStyle/>
                    <a:p>
                      <a:pPr algn="ctr"/>
                      <a:r>
                        <a:rPr lang="en-US" sz="1700" dirty="0"/>
                        <a:t>Date</a:t>
                      </a:r>
                    </a:p>
                  </a:txBody>
                  <a:tcPr marL="68580" marR="68580" marT="34290" marB="34290"/>
                </a:tc>
                <a:tc>
                  <a:txBody>
                    <a:bodyPr/>
                    <a:lstStyle/>
                    <a:p>
                      <a:pPr algn="ctr"/>
                      <a:r>
                        <a:rPr lang="en-US" sz="1700" dirty="0"/>
                        <a:t>Teacher</a:t>
                      </a:r>
                    </a:p>
                  </a:txBody>
                  <a:tcPr marL="68580" marR="68580" marT="34290" marB="34290"/>
                </a:tc>
                <a:extLst>
                  <a:ext uri="{0D108BD9-81ED-4DB2-BD59-A6C34878D82A}">
                    <a16:rowId xmlns:a16="http://schemas.microsoft.com/office/drawing/2014/main" val="860003811"/>
                  </a:ext>
                </a:extLst>
              </a:tr>
              <a:tr h="276867">
                <a:tc>
                  <a:txBody>
                    <a:bodyPr/>
                    <a:lstStyle/>
                    <a:p>
                      <a:pPr algn="ctr"/>
                      <a:r>
                        <a:rPr lang="en-US" sz="1700" b="0" dirty="0"/>
                        <a:t>Lesson 14</a:t>
                      </a:r>
                    </a:p>
                  </a:txBody>
                  <a:tcPr marL="68580" marR="68580" marT="34290" marB="34290">
                    <a:solidFill>
                      <a:schemeClr val="accent6">
                        <a:lumMod val="60000"/>
                        <a:lumOff val="40000"/>
                      </a:schemeClr>
                    </a:solidFill>
                  </a:tcPr>
                </a:tc>
                <a:tc>
                  <a:txBody>
                    <a:bodyPr/>
                    <a:lstStyle/>
                    <a:p>
                      <a:pPr algn="ctr"/>
                      <a:r>
                        <a:rPr lang="en-US" sz="1700" b="0" dirty="0"/>
                        <a:t>External Resources for Bible Study</a:t>
                      </a:r>
                    </a:p>
                  </a:txBody>
                  <a:tcPr marL="68580" marR="68580" marT="34290" marB="34290">
                    <a:solidFill>
                      <a:schemeClr val="accent6">
                        <a:lumMod val="60000"/>
                        <a:lumOff val="40000"/>
                      </a:schemeClr>
                    </a:solidFill>
                  </a:tcPr>
                </a:tc>
                <a:tc>
                  <a:txBody>
                    <a:bodyPr/>
                    <a:lstStyle/>
                    <a:p>
                      <a:pPr algn="ctr"/>
                      <a:r>
                        <a:rPr lang="en-US" sz="1700" b="0" dirty="0"/>
                        <a:t>Sunday, January 3</a:t>
                      </a:r>
                    </a:p>
                  </a:txBody>
                  <a:tcPr marL="68580" marR="68580" marT="34290" marB="34290">
                    <a:solidFill>
                      <a:schemeClr val="accent6">
                        <a:lumMod val="60000"/>
                        <a:lumOff val="40000"/>
                      </a:schemeClr>
                    </a:solidFill>
                  </a:tcPr>
                </a:tc>
                <a:tc>
                  <a:txBody>
                    <a:bodyPr/>
                    <a:lstStyle/>
                    <a:p>
                      <a:pPr algn="ctr"/>
                      <a:r>
                        <a:rPr lang="en-US" sz="1700" b="0"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3950300373"/>
                  </a:ext>
                </a:extLst>
              </a:tr>
              <a:tr h="276867">
                <a:tc>
                  <a:txBody>
                    <a:bodyPr/>
                    <a:lstStyle/>
                    <a:p>
                      <a:pPr algn="ctr"/>
                      <a:r>
                        <a:rPr lang="en-US" sz="1700" b="0" dirty="0"/>
                        <a:t>Lesson 15</a:t>
                      </a:r>
                    </a:p>
                  </a:txBody>
                  <a:tcPr marL="68580" marR="68580" marT="34290" marB="34290"/>
                </a:tc>
                <a:tc>
                  <a:txBody>
                    <a:bodyPr/>
                    <a:lstStyle/>
                    <a:p>
                      <a:pPr algn="ctr"/>
                      <a:r>
                        <a:rPr lang="en-US" sz="1700" b="0" dirty="0"/>
                        <a:t>1 Corinthians 6</a:t>
                      </a:r>
                    </a:p>
                  </a:txBody>
                  <a:tcPr marL="68580" marR="68580" marT="34290" marB="34290"/>
                </a:tc>
                <a:tc>
                  <a:txBody>
                    <a:bodyPr/>
                    <a:lstStyle/>
                    <a:p>
                      <a:pPr algn="ctr"/>
                      <a:r>
                        <a:rPr lang="en-US" sz="1700" b="0" dirty="0"/>
                        <a:t>Wednesday, January 6</a:t>
                      </a:r>
                    </a:p>
                  </a:txBody>
                  <a:tcPr marL="68580" marR="68580" marT="34290" marB="34290"/>
                </a:tc>
                <a:tc>
                  <a:txBody>
                    <a:bodyPr/>
                    <a:lstStyle/>
                    <a:p>
                      <a:pPr algn="ctr"/>
                      <a:r>
                        <a:rPr lang="en-US" sz="1700" b="0" dirty="0"/>
                        <a:t>Erik</a:t>
                      </a:r>
                    </a:p>
                  </a:txBody>
                  <a:tcPr marL="68580" marR="68580" marT="34290" marB="34290"/>
                </a:tc>
                <a:extLst>
                  <a:ext uri="{0D108BD9-81ED-4DB2-BD59-A6C34878D82A}">
                    <a16:rowId xmlns:a16="http://schemas.microsoft.com/office/drawing/2014/main" val="3290326182"/>
                  </a:ext>
                </a:extLst>
              </a:tr>
              <a:tr h="276867">
                <a:tc>
                  <a:txBody>
                    <a:bodyPr/>
                    <a:lstStyle/>
                    <a:p>
                      <a:pPr algn="ctr"/>
                      <a:r>
                        <a:rPr lang="en-US" sz="1700" dirty="0"/>
                        <a:t>Lesson 16</a:t>
                      </a:r>
                    </a:p>
                  </a:txBody>
                  <a:tcPr marL="68580" marR="68580" marT="34290" marB="34290"/>
                </a:tc>
                <a:tc>
                  <a:txBody>
                    <a:bodyPr/>
                    <a:lstStyle/>
                    <a:p>
                      <a:pPr algn="ctr"/>
                      <a:r>
                        <a:rPr lang="en-US" sz="1700" dirty="0"/>
                        <a:t>1 Corinthians 7</a:t>
                      </a:r>
                    </a:p>
                  </a:txBody>
                  <a:tcPr marL="68580" marR="68580" marT="34290" marB="34290"/>
                </a:tc>
                <a:tc>
                  <a:txBody>
                    <a:bodyPr/>
                    <a:lstStyle/>
                    <a:p>
                      <a:pPr algn="ctr"/>
                      <a:r>
                        <a:rPr lang="en-US" sz="1700" dirty="0"/>
                        <a:t>Sunday, January 10</a:t>
                      </a:r>
                    </a:p>
                  </a:txBody>
                  <a:tcPr marL="68580" marR="68580" marT="34290" marB="34290"/>
                </a:tc>
                <a:tc>
                  <a:txBody>
                    <a:bodyPr/>
                    <a:lstStyle/>
                    <a:p>
                      <a:pPr algn="ctr"/>
                      <a:r>
                        <a:rPr lang="en-US" sz="1700" dirty="0"/>
                        <a:t>Dave</a:t>
                      </a:r>
                    </a:p>
                  </a:txBody>
                  <a:tcPr marL="68580" marR="68580" marT="34290" marB="34290"/>
                </a:tc>
                <a:extLst>
                  <a:ext uri="{0D108BD9-81ED-4DB2-BD59-A6C34878D82A}">
                    <a16:rowId xmlns:a16="http://schemas.microsoft.com/office/drawing/2014/main" val="4137481836"/>
                  </a:ext>
                </a:extLst>
              </a:tr>
              <a:tr h="276867">
                <a:tc>
                  <a:txBody>
                    <a:bodyPr/>
                    <a:lstStyle/>
                    <a:p>
                      <a:pPr algn="ctr"/>
                      <a:r>
                        <a:rPr lang="en-US" sz="1700" b="1" dirty="0"/>
                        <a:t>Lesson 17</a:t>
                      </a:r>
                    </a:p>
                  </a:txBody>
                  <a:tcPr marL="68580" marR="68580" marT="34290" marB="34290">
                    <a:solidFill>
                      <a:schemeClr val="accent6">
                        <a:lumMod val="60000"/>
                        <a:lumOff val="40000"/>
                      </a:schemeClr>
                    </a:solidFill>
                  </a:tcPr>
                </a:tc>
                <a:tc>
                  <a:txBody>
                    <a:bodyPr/>
                    <a:lstStyle/>
                    <a:p>
                      <a:pPr algn="ctr"/>
                      <a:r>
                        <a:rPr lang="en-US" sz="1700" b="1" dirty="0"/>
                        <a:t>Reading as Interpretation</a:t>
                      </a:r>
                    </a:p>
                  </a:txBody>
                  <a:tcPr marL="68580" marR="68580" marT="34290" marB="34290">
                    <a:solidFill>
                      <a:schemeClr val="accent6">
                        <a:lumMod val="60000"/>
                        <a:lumOff val="40000"/>
                      </a:schemeClr>
                    </a:solidFill>
                  </a:tcPr>
                </a:tc>
                <a:tc>
                  <a:txBody>
                    <a:bodyPr/>
                    <a:lstStyle/>
                    <a:p>
                      <a:pPr algn="ctr"/>
                      <a:r>
                        <a:rPr lang="en-US" sz="1700" b="1" dirty="0"/>
                        <a:t>Wednesday, January 13</a:t>
                      </a:r>
                    </a:p>
                  </a:txBody>
                  <a:tcPr marL="68580" marR="68580" marT="34290" marB="34290">
                    <a:solidFill>
                      <a:schemeClr val="accent6">
                        <a:lumMod val="60000"/>
                        <a:lumOff val="40000"/>
                      </a:schemeClr>
                    </a:solidFill>
                  </a:tcPr>
                </a:tc>
                <a:tc>
                  <a:txBody>
                    <a:bodyPr/>
                    <a:lstStyle/>
                    <a:p>
                      <a:pPr algn="ctr"/>
                      <a:r>
                        <a:rPr lang="en-US" sz="1700" b="1" dirty="0"/>
                        <a:t>Erik</a:t>
                      </a:r>
                    </a:p>
                  </a:txBody>
                  <a:tcPr marL="68580" marR="68580" marT="34290" marB="34290">
                    <a:solidFill>
                      <a:schemeClr val="accent6">
                        <a:lumMod val="60000"/>
                        <a:lumOff val="40000"/>
                      </a:schemeClr>
                    </a:solidFill>
                  </a:tcPr>
                </a:tc>
                <a:extLst>
                  <a:ext uri="{0D108BD9-81ED-4DB2-BD59-A6C34878D82A}">
                    <a16:rowId xmlns:a16="http://schemas.microsoft.com/office/drawing/2014/main" val="1732232237"/>
                  </a:ext>
                </a:extLst>
              </a:tr>
              <a:tr h="276867">
                <a:tc>
                  <a:txBody>
                    <a:bodyPr/>
                    <a:lstStyle/>
                    <a:p>
                      <a:pPr algn="ctr"/>
                      <a:r>
                        <a:rPr lang="en-US" sz="1700" dirty="0"/>
                        <a:t>Lesson 18</a:t>
                      </a:r>
                    </a:p>
                  </a:txBody>
                  <a:tcPr marL="68580" marR="68580" marT="34290" marB="34290"/>
                </a:tc>
                <a:tc>
                  <a:txBody>
                    <a:bodyPr/>
                    <a:lstStyle/>
                    <a:p>
                      <a:pPr algn="ctr"/>
                      <a:r>
                        <a:rPr lang="en-US" sz="1700" dirty="0"/>
                        <a:t>1 Corinthians 8-9</a:t>
                      </a:r>
                    </a:p>
                  </a:txBody>
                  <a:tcPr marL="68580" marR="68580" marT="34290" marB="34290"/>
                </a:tc>
                <a:tc>
                  <a:txBody>
                    <a:bodyPr/>
                    <a:lstStyle/>
                    <a:p>
                      <a:pPr algn="ctr"/>
                      <a:r>
                        <a:rPr lang="en-US" sz="1700" dirty="0"/>
                        <a:t>Sunday, January 17</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4221933274"/>
                  </a:ext>
                </a:extLst>
              </a:tr>
              <a:tr h="276867">
                <a:tc>
                  <a:txBody>
                    <a:bodyPr/>
                    <a:lstStyle/>
                    <a:p>
                      <a:pPr algn="ctr"/>
                      <a:r>
                        <a:rPr lang="en-US" sz="1700" dirty="0"/>
                        <a:t>Lesson 19</a:t>
                      </a:r>
                    </a:p>
                  </a:txBody>
                  <a:tcPr marL="68580" marR="68580" marT="34290" marB="34290"/>
                </a:tc>
                <a:tc>
                  <a:txBody>
                    <a:bodyPr/>
                    <a:lstStyle/>
                    <a:p>
                      <a:pPr algn="ctr"/>
                      <a:r>
                        <a:rPr lang="en-US" sz="1700" dirty="0"/>
                        <a:t>1 Corinthians 10</a:t>
                      </a:r>
                    </a:p>
                  </a:txBody>
                  <a:tcPr marL="68580" marR="68580" marT="34290" marB="34290"/>
                </a:tc>
                <a:tc>
                  <a:txBody>
                    <a:bodyPr/>
                    <a:lstStyle/>
                    <a:p>
                      <a:pPr algn="ctr"/>
                      <a:r>
                        <a:rPr lang="en-US" sz="1700" dirty="0"/>
                        <a:t>Wednesday, January 20</a:t>
                      </a:r>
                    </a:p>
                  </a:txBody>
                  <a:tcPr marL="68580" marR="68580" marT="34290" marB="34290"/>
                </a:tc>
                <a:tc>
                  <a:txBody>
                    <a:bodyPr/>
                    <a:lstStyle/>
                    <a:p>
                      <a:pPr algn="ctr"/>
                      <a:r>
                        <a:rPr lang="en-US" sz="1700" dirty="0"/>
                        <a:t>Dave</a:t>
                      </a:r>
                    </a:p>
                  </a:txBody>
                  <a:tcPr marL="68580" marR="68580" marT="34290" marB="34290"/>
                </a:tc>
                <a:extLst>
                  <a:ext uri="{0D108BD9-81ED-4DB2-BD59-A6C34878D82A}">
                    <a16:rowId xmlns:a16="http://schemas.microsoft.com/office/drawing/2014/main" val="1078171716"/>
                  </a:ext>
                </a:extLst>
              </a:tr>
              <a:tr h="276867">
                <a:tc>
                  <a:txBody>
                    <a:bodyPr/>
                    <a:lstStyle/>
                    <a:p>
                      <a:pPr algn="ctr"/>
                      <a:r>
                        <a:rPr lang="en-US" sz="1700" dirty="0"/>
                        <a:t>Lesson 20</a:t>
                      </a:r>
                    </a:p>
                  </a:txBody>
                  <a:tcPr marL="68580" marR="68580" marT="34290" marB="34290">
                    <a:solidFill>
                      <a:schemeClr val="accent6">
                        <a:lumMod val="60000"/>
                        <a:lumOff val="40000"/>
                      </a:schemeClr>
                    </a:solidFill>
                  </a:tcPr>
                </a:tc>
                <a:tc>
                  <a:txBody>
                    <a:bodyPr/>
                    <a:lstStyle/>
                    <a:p>
                      <a:pPr algn="ctr"/>
                      <a:r>
                        <a:rPr lang="en-US" sz="1700" dirty="0"/>
                        <a:t>“Second Level” Readings</a:t>
                      </a:r>
                    </a:p>
                  </a:txBody>
                  <a:tcPr marL="68580" marR="68580" marT="34290" marB="34290">
                    <a:solidFill>
                      <a:schemeClr val="accent6">
                        <a:lumMod val="60000"/>
                        <a:lumOff val="40000"/>
                      </a:schemeClr>
                    </a:solidFill>
                  </a:tcPr>
                </a:tc>
                <a:tc>
                  <a:txBody>
                    <a:bodyPr/>
                    <a:lstStyle/>
                    <a:p>
                      <a:pPr algn="ctr"/>
                      <a:r>
                        <a:rPr lang="en-US" sz="1700" dirty="0"/>
                        <a:t>Sunday, January 24</a:t>
                      </a:r>
                    </a:p>
                  </a:txBody>
                  <a:tcPr marL="68580" marR="68580" marT="34290" marB="34290">
                    <a:solidFill>
                      <a:schemeClr val="accent6">
                        <a:lumMod val="60000"/>
                        <a:lumOff val="40000"/>
                      </a:schemeClr>
                    </a:solidFill>
                  </a:tcPr>
                </a:tc>
                <a:tc>
                  <a:txBody>
                    <a:bodyPr/>
                    <a:lstStyle/>
                    <a:p>
                      <a:pPr algn="ctr"/>
                      <a:r>
                        <a:rPr lang="en-US" sz="1700" dirty="0"/>
                        <a:t>Dave</a:t>
                      </a:r>
                    </a:p>
                  </a:txBody>
                  <a:tcPr marL="68580" marR="68580" marT="34290" marB="34290">
                    <a:solidFill>
                      <a:schemeClr val="accent6">
                        <a:lumMod val="60000"/>
                        <a:lumOff val="40000"/>
                      </a:schemeClr>
                    </a:solidFill>
                  </a:tcPr>
                </a:tc>
                <a:extLst>
                  <a:ext uri="{0D108BD9-81ED-4DB2-BD59-A6C34878D82A}">
                    <a16:rowId xmlns:a16="http://schemas.microsoft.com/office/drawing/2014/main" val="3565593256"/>
                  </a:ext>
                </a:extLst>
              </a:tr>
              <a:tr h="276867">
                <a:tc>
                  <a:txBody>
                    <a:bodyPr/>
                    <a:lstStyle/>
                    <a:p>
                      <a:pPr algn="ctr"/>
                      <a:r>
                        <a:rPr lang="en-US" sz="1700" b="0" dirty="0"/>
                        <a:t>Lesson 21</a:t>
                      </a:r>
                    </a:p>
                  </a:txBody>
                  <a:tcPr marL="68580" marR="68580" marT="34290" marB="34290"/>
                </a:tc>
                <a:tc>
                  <a:txBody>
                    <a:bodyPr/>
                    <a:lstStyle/>
                    <a:p>
                      <a:pPr algn="ctr"/>
                      <a:r>
                        <a:rPr lang="en-US" sz="1700" b="0" dirty="0"/>
                        <a:t>1 Corinthians 11</a:t>
                      </a:r>
                    </a:p>
                  </a:txBody>
                  <a:tcPr marL="68580" marR="68580" marT="34290" marB="34290"/>
                </a:tc>
                <a:tc>
                  <a:txBody>
                    <a:bodyPr/>
                    <a:lstStyle/>
                    <a:p>
                      <a:pPr algn="ctr"/>
                      <a:r>
                        <a:rPr lang="en-US" sz="1700" b="0" dirty="0"/>
                        <a:t>Wednesday, January 27</a:t>
                      </a:r>
                    </a:p>
                  </a:txBody>
                  <a:tcPr marL="68580" marR="68580" marT="34290" marB="34290"/>
                </a:tc>
                <a:tc>
                  <a:txBody>
                    <a:bodyPr/>
                    <a:lstStyle/>
                    <a:p>
                      <a:pPr algn="ctr"/>
                      <a:r>
                        <a:rPr lang="en-US" sz="1700" b="0" dirty="0"/>
                        <a:t>Dave</a:t>
                      </a:r>
                    </a:p>
                  </a:txBody>
                  <a:tcPr marL="68580" marR="68580" marT="34290" marB="34290"/>
                </a:tc>
                <a:extLst>
                  <a:ext uri="{0D108BD9-81ED-4DB2-BD59-A6C34878D82A}">
                    <a16:rowId xmlns:a16="http://schemas.microsoft.com/office/drawing/2014/main" val="55416966"/>
                  </a:ext>
                </a:extLst>
              </a:tr>
              <a:tr h="276867">
                <a:tc>
                  <a:txBody>
                    <a:bodyPr/>
                    <a:lstStyle/>
                    <a:p>
                      <a:pPr algn="ctr"/>
                      <a:r>
                        <a:rPr lang="en-US" sz="1700" b="0" dirty="0"/>
                        <a:t>Lesson 22</a:t>
                      </a:r>
                    </a:p>
                  </a:txBody>
                  <a:tcPr marL="68580" marR="68580" marT="34290" marB="34290"/>
                </a:tc>
                <a:tc>
                  <a:txBody>
                    <a:bodyPr/>
                    <a:lstStyle/>
                    <a:p>
                      <a:pPr algn="ctr"/>
                      <a:r>
                        <a:rPr lang="en-US" sz="1700" b="0" dirty="0"/>
                        <a:t>1 Corinthians 12</a:t>
                      </a:r>
                    </a:p>
                  </a:txBody>
                  <a:tcPr marL="68580" marR="68580" marT="34290" marB="34290"/>
                </a:tc>
                <a:tc>
                  <a:txBody>
                    <a:bodyPr/>
                    <a:lstStyle/>
                    <a:p>
                      <a:pPr algn="ctr"/>
                      <a:r>
                        <a:rPr lang="en-US" sz="1700" b="0" dirty="0"/>
                        <a:t>Sunday, January 31</a:t>
                      </a:r>
                      <a:endParaRPr lang="en-US" sz="1700" b="1" dirty="0"/>
                    </a:p>
                  </a:txBody>
                  <a:tcPr marL="68580" marR="68580" marT="34290" marB="34290"/>
                </a:tc>
                <a:tc>
                  <a:txBody>
                    <a:bodyPr/>
                    <a:lstStyle/>
                    <a:p>
                      <a:pPr algn="ctr"/>
                      <a:r>
                        <a:rPr lang="en-US" sz="1700" b="0" dirty="0"/>
                        <a:t>Erik</a:t>
                      </a:r>
                    </a:p>
                  </a:txBody>
                  <a:tcPr marL="68580" marR="68580" marT="34290" marB="34290"/>
                </a:tc>
                <a:extLst>
                  <a:ext uri="{0D108BD9-81ED-4DB2-BD59-A6C34878D82A}">
                    <a16:rowId xmlns:a16="http://schemas.microsoft.com/office/drawing/2014/main" val="2180280908"/>
                  </a:ext>
                </a:extLst>
              </a:tr>
              <a:tr h="276867">
                <a:tc>
                  <a:txBody>
                    <a:bodyPr/>
                    <a:lstStyle/>
                    <a:p>
                      <a:pPr algn="ctr"/>
                      <a:r>
                        <a:rPr lang="en-US" sz="1700" dirty="0"/>
                        <a:t>Lesson 23</a:t>
                      </a:r>
                    </a:p>
                  </a:txBody>
                  <a:tcPr marL="68580" marR="68580" marT="34290" marB="34290"/>
                </a:tc>
                <a:tc>
                  <a:txBody>
                    <a:bodyPr/>
                    <a:lstStyle/>
                    <a:p>
                      <a:pPr algn="ctr"/>
                      <a:r>
                        <a:rPr lang="en-US" sz="1700" dirty="0"/>
                        <a:t>1 Corinthians 13</a:t>
                      </a:r>
                    </a:p>
                  </a:txBody>
                  <a:tcPr marL="68580" marR="68580" marT="34290" marB="34290"/>
                </a:tc>
                <a:tc>
                  <a:txBody>
                    <a:bodyPr/>
                    <a:lstStyle/>
                    <a:p>
                      <a:pPr algn="ctr"/>
                      <a:r>
                        <a:rPr lang="en-US" sz="1700" dirty="0"/>
                        <a:t>Wednesday, February 3</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3442698315"/>
                  </a:ext>
                </a:extLst>
              </a:tr>
              <a:tr h="276867">
                <a:tc>
                  <a:txBody>
                    <a:bodyPr/>
                    <a:lstStyle/>
                    <a:p>
                      <a:pPr algn="ctr"/>
                      <a:r>
                        <a:rPr lang="en-US" sz="1700" dirty="0"/>
                        <a:t>Lesson 24</a:t>
                      </a:r>
                    </a:p>
                  </a:txBody>
                  <a:tcPr marL="68580" marR="68580" marT="34290" marB="34290"/>
                </a:tc>
                <a:tc>
                  <a:txBody>
                    <a:bodyPr/>
                    <a:lstStyle/>
                    <a:p>
                      <a:pPr algn="ctr"/>
                      <a:r>
                        <a:rPr lang="en-US" sz="1700" dirty="0"/>
                        <a:t>1 Corinthians 14</a:t>
                      </a:r>
                    </a:p>
                  </a:txBody>
                  <a:tcPr marL="68580" marR="68580" marT="34290" marB="34290"/>
                </a:tc>
                <a:tc>
                  <a:txBody>
                    <a:bodyPr/>
                    <a:lstStyle/>
                    <a:p>
                      <a:pPr algn="ctr"/>
                      <a:r>
                        <a:rPr lang="en-US" sz="1700" dirty="0"/>
                        <a:t>Sunday, February 7</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1852698852"/>
                  </a:ext>
                </a:extLst>
              </a:tr>
              <a:tr h="276867">
                <a:tc>
                  <a:txBody>
                    <a:bodyPr/>
                    <a:lstStyle/>
                    <a:p>
                      <a:pPr algn="ctr"/>
                      <a:r>
                        <a:rPr lang="en-US" sz="1700" dirty="0"/>
                        <a:t>Lesson 25</a:t>
                      </a:r>
                    </a:p>
                  </a:txBody>
                  <a:tcPr marL="68580" marR="68580" marT="34290" marB="34290"/>
                </a:tc>
                <a:tc>
                  <a:txBody>
                    <a:bodyPr/>
                    <a:lstStyle/>
                    <a:p>
                      <a:pPr algn="ctr"/>
                      <a:r>
                        <a:rPr lang="en-US" sz="1700" dirty="0"/>
                        <a:t>1 Corinthians 15</a:t>
                      </a:r>
                    </a:p>
                  </a:txBody>
                  <a:tcPr marL="68580" marR="68580" marT="34290" marB="34290"/>
                </a:tc>
                <a:tc>
                  <a:txBody>
                    <a:bodyPr/>
                    <a:lstStyle/>
                    <a:p>
                      <a:pPr algn="ctr"/>
                      <a:r>
                        <a:rPr lang="en-US" sz="1700" dirty="0"/>
                        <a:t>Wednesday, February 10</a:t>
                      </a:r>
                    </a:p>
                  </a:txBody>
                  <a:tcPr marL="68580" marR="68580" marT="34290" marB="34290"/>
                </a:tc>
                <a:tc>
                  <a:txBody>
                    <a:bodyPr/>
                    <a:lstStyle/>
                    <a:p>
                      <a:pPr algn="ctr"/>
                      <a:r>
                        <a:rPr lang="en-US" sz="1700" dirty="0"/>
                        <a:t>Erik</a:t>
                      </a:r>
                    </a:p>
                  </a:txBody>
                  <a:tcPr marL="68580" marR="68580" marT="34290" marB="34290"/>
                </a:tc>
                <a:extLst>
                  <a:ext uri="{0D108BD9-81ED-4DB2-BD59-A6C34878D82A}">
                    <a16:rowId xmlns:a16="http://schemas.microsoft.com/office/drawing/2014/main" val="3206591061"/>
                  </a:ext>
                </a:extLst>
              </a:tr>
              <a:tr h="276867">
                <a:tc>
                  <a:txBody>
                    <a:bodyPr/>
                    <a:lstStyle/>
                    <a:p>
                      <a:pPr algn="ctr"/>
                      <a:r>
                        <a:rPr lang="en-US" sz="1700" dirty="0"/>
                        <a:t>Lesson 26</a:t>
                      </a:r>
                    </a:p>
                  </a:txBody>
                  <a:tcPr marL="68580" marR="68580" marT="34290" marB="34290">
                    <a:solidFill>
                      <a:srgbClr val="D0D8E8"/>
                    </a:solidFill>
                  </a:tcPr>
                </a:tc>
                <a:tc>
                  <a:txBody>
                    <a:bodyPr/>
                    <a:lstStyle/>
                    <a:p>
                      <a:pPr algn="ctr"/>
                      <a:r>
                        <a:rPr lang="en-US" sz="1700" dirty="0"/>
                        <a:t>1 Corinthians 16 &amp; Review</a:t>
                      </a:r>
                    </a:p>
                  </a:txBody>
                  <a:tcPr marL="68580" marR="68580" marT="34290" marB="34290">
                    <a:solidFill>
                      <a:srgbClr val="D0D8E8"/>
                    </a:solidFill>
                  </a:tcPr>
                </a:tc>
                <a:tc>
                  <a:txBody>
                    <a:bodyPr/>
                    <a:lstStyle/>
                    <a:p>
                      <a:pPr algn="ctr"/>
                      <a:r>
                        <a:rPr lang="en-US" sz="1700" dirty="0"/>
                        <a:t>Sunday</a:t>
                      </a:r>
                      <a:r>
                        <a:rPr lang="en-US" sz="1700"/>
                        <a:t>, February 14</a:t>
                      </a:r>
                      <a:endParaRPr lang="en-US" sz="1700" dirty="0"/>
                    </a:p>
                  </a:txBody>
                  <a:tcPr marL="68580" marR="68580" marT="34290" marB="34290">
                    <a:solidFill>
                      <a:srgbClr val="D0D8E8"/>
                    </a:solidFill>
                  </a:tcPr>
                </a:tc>
                <a:tc>
                  <a:txBody>
                    <a:bodyPr/>
                    <a:lstStyle/>
                    <a:p>
                      <a:pPr algn="ctr"/>
                      <a:r>
                        <a:rPr lang="en-US" sz="1700" dirty="0"/>
                        <a:t>Erik</a:t>
                      </a:r>
                    </a:p>
                  </a:txBody>
                  <a:tcPr marL="68580" marR="68580" marT="34290" marB="34290">
                    <a:solidFill>
                      <a:srgbClr val="D0D8E8"/>
                    </a:solidFill>
                  </a:tcPr>
                </a:tc>
                <a:extLst>
                  <a:ext uri="{0D108BD9-81ED-4DB2-BD59-A6C34878D82A}">
                    <a16:rowId xmlns:a16="http://schemas.microsoft.com/office/drawing/2014/main" val="612453330"/>
                  </a:ext>
                </a:extLst>
              </a:tr>
            </a:tbl>
          </a:graphicData>
        </a:graphic>
      </p:graphicFrame>
    </p:spTree>
    <p:extLst>
      <p:ext uri="{BB962C8B-B14F-4D97-AF65-F5344CB8AC3E}">
        <p14:creationId xmlns:p14="http://schemas.microsoft.com/office/powerpoint/2010/main" val="223365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Autofit/>
          </a:bodyPr>
          <a:lstStyle/>
          <a:p>
            <a:r>
              <a:rPr lang="en-US" sz="3600" dirty="0"/>
              <a:t>Reading As Interpretation</a:t>
            </a:r>
          </a:p>
        </p:txBody>
      </p:sp>
      <p:sp>
        <p:nvSpPr>
          <p:cNvPr id="3" name="Content Placeholder 2"/>
          <p:cNvSpPr>
            <a:spLocks noGrp="1"/>
          </p:cNvSpPr>
          <p:nvPr>
            <p:ph idx="1"/>
          </p:nvPr>
        </p:nvSpPr>
        <p:spPr>
          <a:xfrm>
            <a:off x="91967" y="810490"/>
            <a:ext cx="8960066" cy="4904509"/>
          </a:xfrm>
        </p:spPr>
        <p:txBody>
          <a:bodyPr>
            <a:normAutofit fontScale="92500" lnSpcReduction="10000"/>
          </a:bodyPr>
          <a:lstStyle/>
          <a:p>
            <a:r>
              <a:rPr lang="en-US" sz="3600" b="1" dirty="0"/>
              <a:t>Levels of Interpretation</a:t>
            </a:r>
          </a:p>
          <a:p>
            <a:pPr lvl="1"/>
            <a:r>
              <a:rPr lang="en-US" sz="3200" b="1" dirty="0"/>
              <a:t>What Does it Say? (Facts)</a:t>
            </a:r>
          </a:p>
          <a:p>
            <a:pPr lvl="1"/>
            <a:r>
              <a:rPr lang="en-US" sz="3200" b="1" dirty="0"/>
              <a:t>What Does It Mean? (Coherent Meaning)</a:t>
            </a:r>
          </a:p>
          <a:p>
            <a:pPr lvl="1"/>
            <a:r>
              <a:rPr lang="en-US" sz="3200" b="1" dirty="0"/>
              <a:t>What Does it Mean to Me? (Application)</a:t>
            </a:r>
          </a:p>
          <a:p>
            <a:pPr lvl="1"/>
            <a:endParaRPr lang="en-US" sz="3200" b="1" dirty="0"/>
          </a:p>
          <a:p>
            <a:r>
              <a:rPr lang="en-US" sz="3600" b="1" dirty="0"/>
              <a:t>Outline of Class</a:t>
            </a:r>
          </a:p>
          <a:p>
            <a:pPr lvl="1"/>
            <a:r>
              <a:rPr lang="en-US" sz="3200" b="1" dirty="0"/>
              <a:t>The Task of Interpretation</a:t>
            </a:r>
          </a:p>
          <a:p>
            <a:pPr lvl="1"/>
            <a:r>
              <a:rPr lang="en-US" sz="3200" b="1" dirty="0"/>
              <a:t>Authors Intent</a:t>
            </a:r>
          </a:p>
          <a:p>
            <a:pPr lvl="1"/>
            <a:r>
              <a:rPr lang="en-US" sz="3200" b="1" dirty="0"/>
              <a:t>Readers Context</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107996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
                                        <p:tgtEl>
                                          <p:spTgt spid="3">
                                            <p:txEl>
                                              <p:pRg st="6" end="6"/>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ssolve">
                                      <p:cBhvr>
                                        <p:cTn id="33" dur="500"/>
                                        <p:tgtEl>
                                          <p:spTgt spid="3">
                                            <p:txEl>
                                              <p:pRg st="7" end="7"/>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dissolve">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Autofit/>
          </a:bodyPr>
          <a:lstStyle/>
          <a:p>
            <a:r>
              <a:rPr lang="en-US" sz="3600" dirty="0"/>
              <a:t>The Task of Interpretation</a:t>
            </a:r>
          </a:p>
        </p:txBody>
      </p:sp>
      <p:sp>
        <p:nvSpPr>
          <p:cNvPr id="3" name="Content Placeholder 2"/>
          <p:cNvSpPr>
            <a:spLocks noGrp="1"/>
          </p:cNvSpPr>
          <p:nvPr>
            <p:ph idx="1"/>
          </p:nvPr>
        </p:nvSpPr>
        <p:spPr>
          <a:xfrm>
            <a:off x="91967" y="810490"/>
            <a:ext cx="8960066" cy="4904509"/>
          </a:xfrm>
        </p:spPr>
        <p:txBody>
          <a:bodyPr>
            <a:noAutofit/>
          </a:bodyPr>
          <a:lstStyle/>
          <a:p>
            <a:r>
              <a:rPr lang="en-US" sz="2400" b="1" dirty="0"/>
              <a:t>“Do your best to present yourself to God as one approved, a worker who has no need to be ashamed, rightly handling the word of truth.” (2 Timothy 2:15)</a:t>
            </a:r>
            <a:endParaRPr lang="en-US" sz="2000" b="1" dirty="0"/>
          </a:p>
          <a:p>
            <a:r>
              <a:rPr lang="en-US" sz="2400" b="1" dirty="0"/>
              <a:t>“</a:t>
            </a:r>
            <a:r>
              <a:rPr lang="en-US" sz="2400" b="1" baseline="30000" dirty="0"/>
              <a:t>15</a:t>
            </a:r>
            <a:r>
              <a:rPr lang="en-US" sz="2400" b="1" dirty="0"/>
              <a:t>And count the patience of our Lord as salvation, just as our beloved brother Paul also wrote to you according to the wisdom given him, </a:t>
            </a:r>
            <a:r>
              <a:rPr lang="en-US" sz="2400" b="1" baseline="30000" dirty="0"/>
              <a:t>16</a:t>
            </a:r>
            <a:r>
              <a:rPr lang="en-US" sz="2400" b="1" dirty="0"/>
              <a:t>as he does in all his letters when he speaks in them of these matters. There are some things in them that are hard to understand, which the </a:t>
            </a:r>
            <a:r>
              <a:rPr lang="en-US" sz="2400" b="1" u="sng" dirty="0"/>
              <a:t>ignorant</a:t>
            </a:r>
            <a:r>
              <a:rPr lang="en-US" sz="2400" b="1" dirty="0"/>
              <a:t> and </a:t>
            </a:r>
            <a:r>
              <a:rPr lang="en-US" sz="2400" b="1" u="sng" dirty="0"/>
              <a:t>unstable</a:t>
            </a:r>
            <a:r>
              <a:rPr lang="en-US" sz="2400" b="1" dirty="0"/>
              <a:t> twist to their own destruction, as they do the other Scriptures.” (2 Peter </a:t>
            </a:r>
            <a:r>
              <a:rPr lang="en-US" sz="2400" b="1"/>
              <a:t>3:15-16)</a:t>
            </a:r>
            <a:endParaRPr lang="en-US" sz="2400" b="1" dirty="0"/>
          </a:p>
          <a:p>
            <a:r>
              <a:rPr lang="en-US" sz="2400" b="1" dirty="0"/>
              <a:t>Discussion Questions</a:t>
            </a:r>
          </a:p>
          <a:p>
            <a:pPr lvl="1"/>
            <a:r>
              <a:rPr lang="en-US" sz="2000" b="1" dirty="0"/>
              <a:t>Why is it Important that We Properly Interpret the Bible?</a:t>
            </a:r>
          </a:p>
          <a:p>
            <a:pPr lvl="1"/>
            <a:r>
              <a:rPr lang="en-US" sz="2000" b="1" dirty="0"/>
              <a:t>What Are Some Reasons We Misinterpret Scripture? </a:t>
            </a:r>
          </a:p>
          <a:p>
            <a:pPr lvl="1"/>
            <a:endParaRPr lang="en-US" sz="2000" b="1" dirty="0"/>
          </a:p>
          <a:p>
            <a:endParaRPr lang="en-US" sz="2400"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92699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Autofit/>
          </a:bodyPr>
          <a:lstStyle/>
          <a:p>
            <a:r>
              <a:rPr lang="en-US" sz="3600" dirty="0"/>
              <a:t>Authors Intent</a:t>
            </a:r>
          </a:p>
        </p:txBody>
      </p:sp>
      <p:sp>
        <p:nvSpPr>
          <p:cNvPr id="3" name="Content Placeholder 2"/>
          <p:cNvSpPr>
            <a:spLocks noGrp="1"/>
          </p:cNvSpPr>
          <p:nvPr>
            <p:ph idx="1"/>
          </p:nvPr>
        </p:nvSpPr>
        <p:spPr>
          <a:xfrm>
            <a:off x="91967" y="810490"/>
            <a:ext cx="8960066" cy="4904509"/>
          </a:xfrm>
        </p:spPr>
        <p:txBody>
          <a:bodyPr>
            <a:normAutofit fontScale="85000" lnSpcReduction="20000"/>
          </a:bodyPr>
          <a:lstStyle/>
          <a:p>
            <a:r>
              <a:rPr lang="en-US" sz="3600" b="1" dirty="0"/>
              <a:t>Can We Know an Author’s Intent?</a:t>
            </a:r>
          </a:p>
          <a:p>
            <a:pPr lvl="1"/>
            <a:r>
              <a:rPr lang="en-US" b="1" dirty="0"/>
              <a:t>Oftentimes We Can Know</a:t>
            </a:r>
          </a:p>
          <a:p>
            <a:pPr lvl="1"/>
            <a:r>
              <a:rPr lang="en-US" b="1" dirty="0"/>
              <a:t>Caution is Required to Not Presume Intent</a:t>
            </a:r>
          </a:p>
          <a:p>
            <a:pPr lvl="1"/>
            <a:r>
              <a:rPr lang="en-US" b="1" dirty="0"/>
              <a:t>Sometimes There Can Be Multiple Intents</a:t>
            </a:r>
          </a:p>
          <a:p>
            <a:pPr marL="457196" lvl="1" indent="0">
              <a:buNone/>
            </a:pPr>
            <a:endParaRPr lang="en-US" b="1" dirty="0"/>
          </a:p>
          <a:p>
            <a:r>
              <a:rPr lang="en-US" b="1" dirty="0"/>
              <a:t>Sometimes Authors Plainly Tell us Their Intent</a:t>
            </a:r>
          </a:p>
          <a:p>
            <a:pPr lvl="1"/>
            <a:r>
              <a:rPr lang="en-US" b="1" dirty="0"/>
              <a:t>“I have written briefly to you, exhorting and declaring that this is the true grace of God. Stand firm in it.” (1 Peter 5:12)</a:t>
            </a:r>
          </a:p>
          <a:p>
            <a:pPr lvl="1"/>
            <a:r>
              <a:rPr lang="en-US" b="1" dirty="0"/>
              <a:t>“Have you been thinking all along that we have been defending ourselves to you? It is in the sight of God that we have been speaking in Christ, and all for your upbuilding, beloved.” (2 Corinthians 12:19)</a:t>
            </a:r>
          </a:p>
          <a:p>
            <a:pPr lvl="1"/>
            <a:r>
              <a:rPr lang="en-US" b="1" dirty="0"/>
              <a:t>“And we are writing these things so that our joy may be complete.” (1 John 1:4)</a:t>
            </a:r>
          </a:p>
          <a:p>
            <a:pPr lvl="1"/>
            <a:endParaRPr lang="en-US" b="1" dirty="0"/>
          </a:p>
          <a:p>
            <a:endParaRPr lang="en-US" sz="3600"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262831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Autofit/>
          </a:bodyPr>
          <a:lstStyle/>
          <a:p>
            <a:r>
              <a:rPr lang="en-US" sz="3600" dirty="0"/>
              <a:t>Authors Intent</a:t>
            </a:r>
          </a:p>
        </p:txBody>
      </p:sp>
      <p:sp>
        <p:nvSpPr>
          <p:cNvPr id="3" name="Content Placeholder 2"/>
          <p:cNvSpPr>
            <a:spLocks noGrp="1"/>
          </p:cNvSpPr>
          <p:nvPr>
            <p:ph idx="1"/>
          </p:nvPr>
        </p:nvSpPr>
        <p:spPr>
          <a:xfrm>
            <a:off x="91967" y="810490"/>
            <a:ext cx="8960066" cy="4904509"/>
          </a:xfrm>
        </p:spPr>
        <p:txBody>
          <a:bodyPr>
            <a:normAutofit fontScale="92500" lnSpcReduction="10000"/>
          </a:bodyPr>
          <a:lstStyle/>
          <a:p>
            <a:r>
              <a:rPr lang="en-US" b="1" dirty="0"/>
              <a:t>Implied Through Repeated Ideas/Phrases</a:t>
            </a:r>
          </a:p>
          <a:p>
            <a:pPr lvl="1"/>
            <a:r>
              <a:rPr lang="en-US" b="1" dirty="0"/>
              <a:t>1-2 Samuel</a:t>
            </a:r>
          </a:p>
          <a:p>
            <a:pPr lvl="2"/>
            <a:r>
              <a:rPr lang="en-US" b="1" dirty="0"/>
              <a:t>Hannah’s Prayer (1 Samuel 2)</a:t>
            </a:r>
          </a:p>
          <a:p>
            <a:pPr lvl="2"/>
            <a:r>
              <a:rPr lang="en-US" b="1" dirty="0"/>
              <a:t>David’s Lament (2 Samuel 1)</a:t>
            </a:r>
          </a:p>
          <a:p>
            <a:pPr lvl="2"/>
            <a:r>
              <a:rPr lang="en-US" b="1" dirty="0"/>
              <a:t>David’s Psalm (2 Samuel 22)</a:t>
            </a:r>
          </a:p>
          <a:p>
            <a:pPr lvl="1"/>
            <a:r>
              <a:rPr lang="en-US" b="1" dirty="0"/>
              <a:t>1-2 Kings (“According to the Word of the Lord”)</a:t>
            </a:r>
          </a:p>
          <a:p>
            <a:pPr lvl="1"/>
            <a:r>
              <a:rPr lang="en-US" b="1" dirty="0"/>
              <a:t>Acts (Spread of the Gospel)</a:t>
            </a:r>
          </a:p>
          <a:p>
            <a:pPr marL="457196" lvl="1" indent="0">
              <a:buNone/>
            </a:pPr>
            <a:endParaRPr lang="en-US" b="1" dirty="0"/>
          </a:p>
          <a:p>
            <a:r>
              <a:rPr lang="en-US" b="1" dirty="0"/>
              <a:t>Discussion Questions</a:t>
            </a:r>
          </a:p>
          <a:p>
            <a:pPr lvl="1"/>
            <a:r>
              <a:rPr lang="en-US" b="1" dirty="0"/>
              <a:t>What Has Helped You See Authors Intent?</a:t>
            </a:r>
          </a:p>
          <a:p>
            <a:pPr lvl="1"/>
            <a:r>
              <a:rPr lang="en-US" b="1" dirty="0"/>
              <a:t>What is the Intent of 1 Corinthians?  </a:t>
            </a:r>
          </a:p>
          <a:p>
            <a:endParaRPr lang="en-US" b="1" dirty="0"/>
          </a:p>
          <a:p>
            <a:endParaRPr lang="en-US" sz="3600" b="1" dirty="0"/>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375151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Autofit/>
          </a:bodyPr>
          <a:lstStyle/>
          <a:p>
            <a:r>
              <a:rPr lang="en-US" sz="3600" dirty="0"/>
              <a:t>Readers Context</a:t>
            </a:r>
          </a:p>
        </p:txBody>
      </p:sp>
      <p:sp>
        <p:nvSpPr>
          <p:cNvPr id="3" name="Content Placeholder 2"/>
          <p:cNvSpPr>
            <a:spLocks noGrp="1"/>
          </p:cNvSpPr>
          <p:nvPr>
            <p:ph idx="1"/>
          </p:nvPr>
        </p:nvSpPr>
        <p:spPr>
          <a:xfrm>
            <a:off x="91967" y="810490"/>
            <a:ext cx="8960066" cy="4904509"/>
          </a:xfrm>
        </p:spPr>
        <p:txBody>
          <a:bodyPr>
            <a:normAutofit fontScale="85000" lnSpcReduction="20000"/>
          </a:bodyPr>
          <a:lstStyle/>
          <a:p>
            <a:r>
              <a:rPr lang="en-US" sz="3600" b="1" dirty="0"/>
              <a:t>Contexts to Consider</a:t>
            </a:r>
          </a:p>
          <a:p>
            <a:pPr lvl="1"/>
            <a:r>
              <a:rPr lang="en-US" b="1" dirty="0"/>
              <a:t>Context of Book, Chapter, Verse, </a:t>
            </a:r>
            <a:r>
              <a:rPr lang="en-US" b="1" dirty="0" err="1"/>
              <a:t>etc</a:t>
            </a:r>
            <a:r>
              <a:rPr lang="en-US" b="1" dirty="0"/>
              <a:t>… </a:t>
            </a:r>
          </a:p>
          <a:p>
            <a:pPr lvl="1"/>
            <a:r>
              <a:rPr lang="en-US" b="1" dirty="0"/>
              <a:t>Context of our Lives (Seeking Application)</a:t>
            </a:r>
          </a:p>
          <a:p>
            <a:pPr marL="457196" lvl="1" indent="0">
              <a:buNone/>
            </a:pPr>
            <a:endParaRPr lang="en-US" b="1" dirty="0"/>
          </a:p>
          <a:p>
            <a:r>
              <a:rPr lang="en-US" sz="3600" b="1" dirty="0"/>
              <a:t>How Our Life Context Impacts Reading</a:t>
            </a:r>
          </a:p>
          <a:p>
            <a:pPr lvl="1"/>
            <a:r>
              <a:rPr lang="en-US" b="1" dirty="0"/>
              <a:t>“Husbands, love your wives, and do not be harsh with them.” (Colossians 3:19)</a:t>
            </a:r>
          </a:p>
          <a:p>
            <a:pPr lvl="1"/>
            <a:r>
              <a:rPr lang="en-US" b="1" dirty="0"/>
              <a:t>“Fathers, do not provoke your children, lest they become discouraged.” (Colossians 3:21)</a:t>
            </a:r>
          </a:p>
          <a:p>
            <a:pPr lvl="1"/>
            <a:r>
              <a:rPr lang="en-US" b="1" dirty="0"/>
              <a:t>“</a:t>
            </a:r>
            <a:r>
              <a:rPr lang="en-US" b="1" baseline="30000" dirty="0"/>
              <a:t>13</a:t>
            </a:r>
            <a:r>
              <a:rPr lang="en-US" b="1" dirty="0"/>
              <a:t>Be subject for the Lord's sake to every human institution, whether it be to the emperor as supreme, </a:t>
            </a:r>
            <a:r>
              <a:rPr lang="en-US" b="1" baseline="30000" dirty="0"/>
              <a:t>14</a:t>
            </a:r>
            <a:r>
              <a:rPr lang="en-US" b="1" dirty="0"/>
              <a:t>or to governors as sent by him to punish those who do evil and to praise those who do good.” (1 Peter 2:13-14)</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370567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0A0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968" y="65010"/>
            <a:ext cx="5839162" cy="668909"/>
          </a:xfrm>
        </p:spPr>
        <p:txBody>
          <a:bodyPr>
            <a:noAutofit/>
          </a:bodyPr>
          <a:lstStyle/>
          <a:p>
            <a:r>
              <a:rPr lang="en-US" sz="3600" dirty="0"/>
              <a:t>Readers Context</a:t>
            </a:r>
          </a:p>
        </p:txBody>
      </p:sp>
      <p:sp>
        <p:nvSpPr>
          <p:cNvPr id="3" name="Content Placeholder 2"/>
          <p:cNvSpPr>
            <a:spLocks noGrp="1"/>
          </p:cNvSpPr>
          <p:nvPr>
            <p:ph idx="1"/>
          </p:nvPr>
        </p:nvSpPr>
        <p:spPr>
          <a:xfrm>
            <a:off x="91967" y="810490"/>
            <a:ext cx="8960066" cy="4904509"/>
          </a:xfrm>
        </p:spPr>
        <p:txBody>
          <a:bodyPr>
            <a:normAutofit/>
          </a:bodyPr>
          <a:lstStyle/>
          <a:p>
            <a:endParaRPr lang="en-US" sz="3600" b="1" dirty="0"/>
          </a:p>
          <a:p>
            <a:r>
              <a:rPr lang="en-US" sz="3600" b="1" dirty="0"/>
              <a:t>What Other Circumstances Impact the Way We Read Scripture?</a:t>
            </a:r>
          </a:p>
          <a:p>
            <a:endParaRPr lang="en-US" sz="3600" b="1" dirty="0"/>
          </a:p>
          <a:p>
            <a:r>
              <a:rPr lang="en-US" sz="3600" b="1" dirty="0"/>
              <a:t>How Could Life Circumstances Pose Challenges/Temptations in How We Read Scripture?</a:t>
            </a:r>
          </a:p>
        </p:txBody>
      </p:sp>
      <p:pic>
        <p:nvPicPr>
          <p:cNvPr id="4" name="Picture 3" descr="maxresdefaul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129" y="65010"/>
            <a:ext cx="3212871" cy="668909"/>
          </a:xfrm>
          <a:prstGeom prst="rect">
            <a:avLst/>
          </a:prstGeom>
        </p:spPr>
      </p:pic>
    </p:spTree>
    <p:extLst>
      <p:ext uri="{BB962C8B-B14F-4D97-AF65-F5344CB8AC3E}">
        <p14:creationId xmlns:p14="http://schemas.microsoft.com/office/powerpoint/2010/main" val="111378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14596</TotalTime>
  <Words>660</Words>
  <Application>Microsoft Macintosh PowerPoint</Application>
  <PresentationFormat>On-screen Show (16:10)</PresentationFormat>
  <Paragraphs>110</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Reading As Interpretation</vt:lpstr>
      <vt:lpstr>The Task of Interpretation</vt:lpstr>
      <vt:lpstr>Authors Intent</vt:lpstr>
      <vt:lpstr>Authors Intent</vt:lpstr>
      <vt:lpstr>Readers Context</vt:lpstr>
      <vt:lpstr>Readers Context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Borlaug</dc:creator>
  <cp:lastModifiedBy>Erik Borlaug</cp:lastModifiedBy>
  <cp:revision>452</cp:revision>
  <cp:lastPrinted>2021-01-05T20:05:13Z</cp:lastPrinted>
  <dcterms:created xsi:type="dcterms:W3CDTF">2018-01-22T21:44:32Z</dcterms:created>
  <dcterms:modified xsi:type="dcterms:W3CDTF">2021-01-13T16:06:16Z</dcterms:modified>
</cp:coreProperties>
</file>