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314" r:id="rId2"/>
    <p:sldId id="307" r:id="rId3"/>
    <p:sldId id="308" r:id="rId4"/>
    <p:sldId id="309" r:id="rId5"/>
    <p:sldId id="310" r:id="rId6"/>
    <p:sldId id="311" r:id="rId7"/>
    <p:sldId id="312" r:id="rId8"/>
    <p:sldId id="257" r:id="rId9"/>
    <p:sldId id="266" r:id="rId10"/>
    <p:sldId id="298" r:id="rId11"/>
    <p:sldId id="313" r:id="rId12"/>
    <p:sldId id="301" r:id="rId13"/>
    <p:sldId id="274" r:id="rId14"/>
    <p:sldId id="303"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019"/>
    <p:restoredTop sz="82173"/>
  </p:normalViewPr>
  <p:slideViewPr>
    <p:cSldViewPr snapToGrid="0" snapToObjects="1">
      <p:cViewPr>
        <p:scale>
          <a:sx n="100" d="100"/>
          <a:sy n="100" d="100"/>
        </p:scale>
        <p:origin x="-248"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4DE4E-9A1D-4242-BF3D-70DDFD448775}" type="datetimeFigureOut">
              <a:rPr lang="en-US" smtClean="0"/>
              <a:t>1/15/21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81E6C-020A-164C-8F16-237CA6291BEF}" type="slidenum">
              <a:rPr lang="en-US" smtClean="0"/>
              <a:t>‹#›</a:t>
            </a:fld>
            <a:endParaRPr lang="en-US"/>
          </a:p>
        </p:txBody>
      </p:sp>
    </p:spTree>
    <p:extLst>
      <p:ext uri="{BB962C8B-B14F-4D97-AF65-F5344CB8AC3E}">
        <p14:creationId xmlns:p14="http://schemas.microsoft.com/office/powerpoint/2010/main" val="2773951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716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15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Eph 4</a:t>
            </a:r>
          </a:p>
        </p:txBody>
      </p:sp>
      <p:sp>
        <p:nvSpPr>
          <p:cNvPr id="4" name="Slide Number Placeholder 3"/>
          <p:cNvSpPr>
            <a:spLocks noGrp="1"/>
          </p:cNvSpPr>
          <p:nvPr>
            <p:ph type="sldNum" sz="quarter" idx="5"/>
          </p:nvPr>
        </p:nvSpPr>
        <p:spPr/>
        <p:txBody>
          <a:bodyPr/>
          <a:lstStyle/>
          <a:p>
            <a:fld id="{41181E6C-020A-164C-8F16-237CA6291BEF}" type="slidenum">
              <a:rPr lang="en-US" smtClean="0"/>
              <a:t>11</a:t>
            </a:fld>
            <a:endParaRPr lang="en-US"/>
          </a:p>
        </p:txBody>
      </p:sp>
    </p:spTree>
    <p:extLst>
      <p:ext uri="{BB962C8B-B14F-4D97-AF65-F5344CB8AC3E}">
        <p14:creationId xmlns:p14="http://schemas.microsoft.com/office/powerpoint/2010/main" val="2618813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0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702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94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soldiers defending their homes in England…</a:t>
            </a:r>
          </a:p>
          <a:p>
            <a:endParaRPr lang="en-US" dirty="0"/>
          </a:p>
          <a:p>
            <a:endParaRPr lang="en-US" dirty="0"/>
          </a:p>
          <a:p>
            <a:r>
              <a:rPr lang="en-US" dirty="0"/>
              <a:t>Not Alone:  Daniel in the Lions Den.  Elijah (7,000 had not bowed the knees).  Friends – in our growth over the next year, remember: We are not alone.  </a:t>
            </a:r>
          </a:p>
          <a:p>
            <a:endParaRPr lang="en-US" dirty="0"/>
          </a:p>
          <a:p>
            <a:endParaRPr lang="en-US" dirty="0"/>
          </a:p>
          <a:p>
            <a:r>
              <a:rPr lang="en-US" dirty="0"/>
              <a:t>CONFESSION:  1 Tim. 6:12 “</a:t>
            </a:r>
            <a:r>
              <a:rPr lang="en-US" sz="1200" b="0" i="0" kern="1200" dirty="0">
                <a:solidFill>
                  <a:schemeClr val="tx1"/>
                </a:solidFill>
                <a:effectLst/>
                <a:latin typeface="+mn-lt"/>
                <a:ea typeface="+mn-ea"/>
                <a:cs typeface="+mn-cs"/>
              </a:rPr>
              <a:t>Fight the good fight of faith; take hold of the eternal life to which you were called, and you made the good </a:t>
            </a:r>
            <a:r>
              <a:rPr lang="en-US" sz="1200" b="1" i="0" kern="1200" dirty="0">
                <a:solidFill>
                  <a:schemeClr val="tx1"/>
                </a:solidFill>
                <a:effectLst/>
                <a:latin typeface="+mn-lt"/>
                <a:ea typeface="+mn-ea"/>
                <a:cs typeface="+mn-cs"/>
              </a:rPr>
              <a:t>confession</a:t>
            </a:r>
            <a:r>
              <a:rPr lang="en-US" sz="1200" b="0" i="0" kern="1200" dirty="0">
                <a:solidFill>
                  <a:schemeClr val="tx1"/>
                </a:solidFill>
                <a:effectLst/>
                <a:latin typeface="+mn-lt"/>
                <a:ea typeface="+mn-ea"/>
                <a:cs typeface="+mn-cs"/>
              </a:rPr>
              <a:t> in the presence of many witnesses.”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b="1" dirty="0"/>
              <a:t>Steadfast Christians Are A Life-Changing Blessing…</a:t>
            </a:r>
          </a:p>
          <a:p>
            <a:pPr lvl="1"/>
            <a:r>
              <a:rPr lang="en-US" b="1" dirty="0"/>
              <a:t>They Are Leaders Who Will Not Compromise with Sin.</a:t>
            </a:r>
          </a:p>
          <a:p>
            <a:pPr lvl="1"/>
            <a:r>
              <a:rPr lang="en-US" b="1" dirty="0"/>
              <a:t>They Are Friends Who Will Not Ignore our Burdens.</a:t>
            </a:r>
          </a:p>
          <a:p>
            <a:pPr lvl="1"/>
            <a:r>
              <a:rPr lang="en-US" b="1" dirty="0"/>
              <a:t>They Are Examples Who Inspire our Faithfulness.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61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soldiers defending their homes in England…</a:t>
            </a:r>
          </a:p>
          <a:p>
            <a:endParaRPr lang="en-US" dirty="0"/>
          </a:p>
          <a:p>
            <a:endParaRPr lang="en-US" dirty="0"/>
          </a:p>
          <a:p>
            <a:r>
              <a:rPr lang="en-US" dirty="0"/>
              <a:t>Not Alone:  Daniel in the Lions Den.  Elijah (7,000 had not bowed the knees).  Friends – in our growth over the next year, remember: We are not alone.  </a:t>
            </a:r>
          </a:p>
          <a:p>
            <a:endParaRPr lang="en-US" dirty="0"/>
          </a:p>
          <a:p>
            <a:endParaRPr lang="en-US" dirty="0"/>
          </a:p>
          <a:p>
            <a:r>
              <a:rPr lang="en-US" dirty="0"/>
              <a:t>CONFESSION:  1 Tim. 6:12 “</a:t>
            </a:r>
            <a:r>
              <a:rPr lang="en-US" sz="1200" b="0" i="0" kern="1200" dirty="0">
                <a:solidFill>
                  <a:schemeClr val="tx1"/>
                </a:solidFill>
                <a:effectLst/>
                <a:latin typeface="+mn-lt"/>
                <a:ea typeface="+mn-ea"/>
                <a:cs typeface="+mn-cs"/>
              </a:rPr>
              <a:t>Fight the good fight of faith; take hold of the eternal life to which you were called, and you made the good </a:t>
            </a:r>
            <a:r>
              <a:rPr lang="en-US" sz="1200" b="1" i="0" kern="1200" dirty="0">
                <a:solidFill>
                  <a:schemeClr val="tx1"/>
                </a:solidFill>
                <a:effectLst/>
                <a:latin typeface="+mn-lt"/>
                <a:ea typeface="+mn-ea"/>
                <a:cs typeface="+mn-cs"/>
              </a:rPr>
              <a:t>confession</a:t>
            </a:r>
            <a:r>
              <a:rPr lang="en-US" sz="1200" b="0" i="0" kern="1200" dirty="0">
                <a:solidFill>
                  <a:schemeClr val="tx1"/>
                </a:solidFill>
                <a:effectLst/>
                <a:latin typeface="+mn-lt"/>
                <a:ea typeface="+mn-ea"/>
                <a:cs typeface="+mn-cs"/>
              </a:rPr>
              <a:t> in the presence of many witnesses.”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b="1" dirty="0"/>
              <a:t>Steadfast Christians Are A Life-Changing Blessing…</a:t>
            </a:r>
          </a:p>
          <a:p>
            <a:pPr lvl="1"/>
            <a:r>
              <a:rPr lang="en-US" b="1" dirty="0"/>
              <a:t>They Are Leaders Who Will Not Compromise with Sin.</a:t>
            </a:r>
          </a:p>
          <a:p>
            <a:pPr lvl="1"/>
            <a:r>
              <a:rPr lang="en-US" b="1" dirty="0"/>
              <a:t>They Are Friends Who Will Not Ignore our Burdens.</a:t>
            </a:r>
          </a:p>
          <a:p>
            <a:pPr lvl="1"/>
            <a:r>
              <a:rPr lang="en-US" b="1" dirty="0"/>
              <a:t>They Are Examples Who Inspire our Faithfulness.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48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soldiers defending their homes in England…</a:t>
            </a:r>
          </a:p>
          <a:p>
            <a:endParaRPr lang="en-US" dirty="0"/>
          </a:p>
          <a:p>
            <a:endParaRPr lang="en-US" dirty="0"/>
          </a:p>
          <a:p>
            <a:r>
              <a:rPr lang="en-US" dirty="0"/>
              <a:t>Not Alone:  Daniel in the Lions Den.  Elijah (7,000 had not bowed the knees).  Friends – in our growth over the next year, remember: We are not alone.  </a:t>
            </a:r>
          </a:p>
          <a:p>
            <a:endParaRPr lang="en-US" dirty="0"/>
          </a:p>
          <a:p>
            <a:endParaRPr lang="en-US" dirty="0"/>
          </a:p>
          <a:p>
            <a:r>
              <a:rPr lang="en-US" dirty="0"/>
              <a:t>CONFESSION:  1 Tim. 6:12 “</a:t>
            </a:r>
            <a:r>
              <a:rPr lang="en-US" sz="1200" b="0" i="0" kern="1200" dirty="0">
                <a:solidFill>
                  <a:schemeClr val="tx1"/>
                </a:solidFill>
                <a:effectLst/>
                <a:latin typeface="+mn-lt"/>
                <a:ea typeface="+mn-ea"/>
                <a:cs typeface="+mn-cs"/>
              </a:rPr>
              <a:t>Fight the good fight of faith; take hold of the eternal life to which you were called, and you made the good </a:t>
            </a:r>
            <a:r>
              <a:rPr lang="en-US" sz="1200" b="1" i="0" kern="1200" dirty="0">
                <a:solidFill>
                  <a:schemeClr val="tx1"/>
                </a:solidFill>
                <a:effectLst/>
                <a:latin typeface="+mn-lt"/>
                <a:ea typeface="+mn-ea"/>
                <a:cs typeface="+mn-cs"/>
              </a:rPr>
              <a:t>confession</a:t>
            </a:r>
            <a:r>
              <a:rPr lang="en-US" sz="1200" b="0" i="0" kern="1200" dirty="0">
                <a:solidFill>
                  <a:schemeClr val="tx1"/>
                </a:solidFill>
                <a:effectLst/>
                <a:latin typeface="+mn-lt"/>
                <a:ea typeface="+mn-ea"/>
                <a:cs typeface="+mn-cs"/>
              </a:rPr>
              <a:t> in the presence of many witnesses.”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b="1" dirty="0"/>
              <a:t>Steadfast Christians Are A Life-Changing Blessing…</a:t>
            </a:r>
          </a:p>
          <a:p>
            <a:pPr lvl="1"/>
            <a:r>
              <a:rPr lang="en-US" b="1" dirty="0"/>
              <a:t>They Are Leaders Who Will Not Compromise with Sin.</a:t>
            </a:r>
          </a:p>
          <a:p>
            <a:pPr lvl="1"/>
            <a:r>
              <a:rPr lang="en-US" b="1" dirty="0"/>
              <a:t>They Are Friends Who Will Not Ignore our Burdens.</a:t>
            </a:r>
          </a:p>
          <a:p>
            <a:pPr lvl="1"/>
            <a:r>
              <a:rPr lang="en-US" b="1" dirty="0"/>
              <a:t>They Are Examples Who Inspire our Faithfulness.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095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soldiers defending their homes in England…</a:t>
            </a:r>
          </a:p>
          <a:p>
            <a:endParaRPr lang="en-US" dirty="0"/>
          </a:p>
          <a:p>
            <a:endParaRPr lang="en-US" dirty="0"/>
          </a:p>
          <a:p>
            <a:r>
              <a:rPr lang="en-US" dirty="0"/>
              <a:t>Not Alone:  Daniel in the Lions Den.  Elijah (7,000 had not bowed the knees).  Friends – in our growth over the next year, remember: We are not alone.  </a:t>
            </a:r>
          </a:p>
          <a:p>
            <a:endParaRPr lang="en-US" dirty="0"/>
          </a:p>
          <a:p>
            <a:endParaRPr lang="en-US" dirty="0"/>
          </a:p>
          <a:p>
            <a:r>
              <a:rPr lang="en-US" dirty="0"/>
              <a:t>CONFESSION:  1 Tim. 6:12 “</a:t>
            </a:r>
            <a:r>
              <a:rPr lang="en-US" sz="1200" b="0" i="0" kern="1200" dirty="0">
                <a:solidFill>
                  <a:schemeClr val="tx1"/>
                </a:solidFill>
                <a:effectLst/>
                <a:latin typeface="+mn-lt"/>
                <a:ea typeface="+mn-ea"/>
                <a:cs typeface="+mn-cs"/>
              </a:rPr>
              <a:t>Fight the good fight of faith; take hold of the eternal life to which you were called, and you made the good </a:t>
            </a:r>
            <a:r>
              <a:rPr lang="en-US" sz="1200" b="1" i="0" kern="1200" dirty="0">
                <a:solidFill>
                  <a:schemeClr val="tx1"/>
                </a:solidFill>
                <a:effectLst/>
                <a:latin typeface="+mn-lt"/>
                <a:ea typeface="+mn-ea"/>
                <a:cs typeface="+mn-cs"/>
              </a:rPr>
              <a:t>confession</a:t>
            </a:r>
            <a:r>
              <a:rPr lang="en-US" sz="1200" b="0" i="0" kern="1200" dirty="0">
                <a:solidFill>
                  <a:schemeClr val="tx1"/>
                </a:solidFill>
                <a:effectLst/>
                <a:latin typeface="+mn-lt"/>
                <a:ea typeface="+mn-ea"/>
                <a:cs typeface="+mn-cs"/>
              </a:rPr>
              <a:t> in the presence of many witnesses.”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b="1" dirty="0"/>
              <a:t>Steadfast Christians Are A Life-Changing Blessing…</a:t>
            </a:r>
          </a:p>
          <a:p>
            <a:pPr lvl="1"/>
            <a:r>
              <a:rPr lang="en-US" b="1" dirty="0"/>
              <a:t>They Are Leaders Who Will Not Compromise with Sin.</a:t>
            </a:r>
          </a:p>
          <a:p>
            <a:pPr lvl="1"/>
            <a:r>
              <a:rPr lang="en-US" b="1" dirty="0"/>
              <a:t>They Are Friends Who Will Not Ignore our Burdens.</a:t>
            </a:r>
          </a:p>
          <a:p>
            <a:pPr lvl="1"/>
            <a:r>
              <a:rPr lang="en-US" b="1" dirty="0"/>
              <a:t>They Are Examples Who Inspire our Faithfulness.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03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95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41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6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COURSE. This is the path we are on…</a:t>
            </a:r>
          </a:p>
          <a:p>
            <a:endParaRPr lang="en-US" dirty="0"/>
          </a:p>
          <a:p>
            <a:r>
              <a:rPr lang="en-US" dirty="0"/>
              <a:t>Introducing the Theme.</a:t>
            </a:r>
          </a:p>
          <a:p>
            <a:r>
              <a:rPr lang="en-US" dirty="0"/>
              <a:t>Next Month: Study of the Chapter – see how Paul deals concept by concept with the issues they faced and we faced.</a:t>
            </a:r>
          </a:p>
          <a:p>
            <a:endParaRPr lang="en-US" dirty="0"/>
          </a:p>
          <a:p>
            <a:r>
              <a:rPr lang="en-US" dirty="0"/>
              <a:t>Then Dig Into each section of the chapter…</a:t>
            </a:r>
          </a:p>
          <a:p>
            <a:endParaRPr lang="en-US" dirty="0"/>
          </a:p>
          <a:p>
            <a:r>
              <a:rPr lang="en-US" dirty="0"/>
              <a:t>Look at Paul’s Steadfastness – not based on his personality or individual strength but on God’s grace.</a:t>
            </a:r>
          </a:p>
          <a:p>
            <a:endParaRPr lang="en-US" dirty="0"/>
          </a:p>
          <a:p>
            <a:r>
              <a:rPr lang="en-US" dirty="0"/>
              <a:t>The Great work they could do together, and we can do together.</a:t>
            </a: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08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44531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68651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5047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7E8237-2508-E347-BDD1-81B9EEFB1C0E}"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403648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7E8237-2508-E347-BDD1-81B9EEFB1C0E}"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33585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E8237-2508-E347-BDD1-81B9EEFB1C0E}"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68773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7E8237-2508-E347-BDD1-81B9EEFB1C0E}" type="datetimeFigureOut">
              <a:rPr lang="en-US" smtClean="0"/>
              <a:t>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81975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E8237-2508-E347-BDD1-81B9EEFB1C0E}" type="datetimeFigureOut">
              <a:rPr lang="en-US" smtClean="0"/>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79720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E8237-2508-E347-BDD1-81B9EEFB1C0E}" type="datetimeFigureOut">
              <a:rPr lang="en-US" smtClean="0"/>
              <a:t>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84328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7E8237-2508-E347-BDD1-81B9EEFB1C0E}"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28766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7E8237-2508-E347-BDD1-81B9EEFB1C0E}"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84841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97E8237-2508-E347-BDD1-81B9EEFB1C0E}" type="datetimeFigureOut">
              <a:rPr lang="en-US" smtClean="0"/>
              <a:t>1/14/21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856D3EC-433E-5E4C-B62A-5F8668BCA100}" type="slidenum">
              <a:rPr lang="en-US" smtClean="0"/>
              <a:t>‹#›</a:t>
            </a:fld>
            <a:endParaRPr lang="en-US"/>
          </a:p>
        </p:txBody>
      </p:sp>
    </p:spTree>
    <p:extLst>
      <p:ext uri="{BB962C8B-B14F-4D97-AF65-F5344CB8AC3E}">
        <p14:creationId xmlns:p14="http://schemas.microsoft.com/office/powerpoint/2010/main" val="8243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F99A-73BD-9744-A65D-72A1CCFEE9E5}"/>
              </a:ext>
            </a:extLst>
          </p:cNvPr>
          <p:cNvSpPr>
            <a:spLocks noGrp="1"/>
          </p:cNvSpPr>
          <p:nvPr>
            <p:ph type="title"/>
          </p:nvPr>
        </p:nvSpPr>
        <p:spPr/>
        <p:txBody>
          <a:bodyPr>
            <a:normAutofit/>
          </a:bodyPr>
          <a:lstStyle/>
          <a:p>
            <a:pPr algn="ctr"/>
            <a:r>
              <a:rPr lang="en-US" dirty="0"/>
              <a:t>NT writers on false teaching…</a:t>
            </a:r>
          </a:p>
        </p:txBody>
      </p:sp>
      <p:sp>
        <p:nvSpPr>
          <p:cNvPr id="4" name="TextBox 3">
            <a:extLst>
              <a:ext uri="{FF2B5EF4-FFF2-40B4-BE49-F238E27FC236}">
                <a16:creationId xmlns:a16="http://schemas.microsoft.com/office/drawing/2014/main" id="{BE1306E4-9C9D-7B45-83D6-1656B93AAF4B}"/>
              </a:ext>
            </a:extLst>
          </p:cNvPr>
          <p:cNvSpPr txBox="1"/>
          <p:nvPr/>
        </p:nvSpPr>
        <p:spPr>
          <a:xfrm>
            <a:off x="368674" y="1408907"/>
            <a:ext cx="2502116" cy="461665"/>
          </a:xfrm>
          <a:prstGeom prst="rect">
            <a:avLst/>
          </a:prstGeom>
          <a:noFill/>
        </p:spPr>
        <p:txBody>
          <a:bodyPr wrap="square" rtlCol="0">
            <a:spAutoFit/>
          </a:bodyPr>
          <a:lstStyle/>
          <a:p>
            <a:pPr algn="ctr"/>
            <a:r>
              <a:rPr lang="en-US" sz="2400" dirty="0">
                <a:solidFill>
                  <a:schemeClr val="bg1"/>
                </a:solidFill>
              </a:rPr>
              <a:t>Paul</a:t>
            </a:r>
          </a:p>
        </p:txBody>
      </p:sp>
      <p:sp>
        <p:nvSpPr>
          <p:cNvPr id="5" name="TextBox 4">
            <a:extLst>
              <a:ext uri="{FF2B5EF4-FFF2-40B4-BE49-F238E27FC236}">
                <a16:creationId xmlns:a16="http://schemas.microsoft.com/office/drawing/2014/main" id="{9ED414B3-762B-5C4A-A9B4-632AE42E97D8}"/>
              </a:ext>
            </a:extLst>
          </p:cNvPr>
          <p:cNvSpPr txBox="1"/>
          <p:nvPr/>
        </p:nvSpPr>
        <p:spPr>
          <a:xfrm>
            <a:off x="3379695" y="1408907"/>
            <a:ext cx="5171514" cy="3626115"/>
          </a:xfrm>
          <a:prstGeom prst="rect">
            <a:avLst/>
          </a:prstGeom>
          <a:noFill/>
          <a:ln>
            <a:solidFill>
              <a:schemeClr val="tx2"/>
            </a:solidFill>
          </a:ln>
        </p:spPr>
        <p:txBody>
          <a:bodyPr wrap="square" rtlCol="0" anchor="ctr">
            <a:noAutofit/>
          </a:bodyPr>
          <a:lstStyle/>
          <a:p>
            <a:pPr algn="ctr"/>
            <a:r>
              <a:rPr lang="en-US" sz="2000" dirty="0">
                <a:solidFill>
                  <a:schemeClr val="bg1"/>
                </a:solidFill>
              </a:rPr>
              <a:t>17 Now I urge you, brethren, keep your eye on those who cause dissensions and hindrances contrary to the teaching which you learned, and turn away from them. 18 For such men are slaves, not of our Lord Christ but of their own appetites; and by their smooth and flattering speech they deceive the hearts of the unsuspecting.</a:t>
            </a:r>
          </a:p>
        </p:txBody>
      </p:sp>
      <p:sp useBgFill="1">
        <p:nvSpPr>
          <p:cNvPr id="6" name="TextBox 5">
            <a:extLst>
              <a:ext uri="{FF2B5EF4-FFF2-40B4-BE49-F238E27FC236}">
                <a16:creationId xmlns:a16="http://schemas.microsoft.com/office/drawing/2014/main" id="{DA57AE2E-59DC-D840-BF25-A1A5F862966D}"/>
              </a:ext>
            </a:extLst>
          </p:cNvPr>
          <p:cNvSpPr txBox="1"/>
          <p:nvPr/>
        </p:nvSpPr>
        <p:spPr>
          <a:xfrm>
            <a:off x="3379695" y="1408907"/>
            <a:ext cx="5171514" cy="3626115"/>
          </a:xfrm>
          <a:prstGeom prst="rect">
            <a:avLst/>
          </a:prstGeom>
          <a:ln>
            <a:solidFill>
              <a:schemeClr val="tx2"/>
            </a:solidFill>
          </a:ln>
        </p:spPr>
        <p:txBody>
          <a:bodyPr wrap="square" rtlCol="0" anchor="ctr">
            <a:noAutofit/>
          </a:bodyPr>
          <a:lstStyle/>
          <a:p>
            <a:pPr algn="ctr"/>
            <a:r>
              <a:rPr lang="en-US" sz="2000" dirty="0">
                <a:solidFill>
                  <a:schemeClr val="bg1"/>
                </a:solidFill>
              </a:rPr>
              <a:t> 6 I am amazed that you are so quickly deserting Him who called you by the grace of Christ, for a different gospel; 7 which is [really] not another; only there are some who are disturbing you and want to distort the gospel of Christ. 8 But even if we, or an angel from heaven, should preach to you a gospel contrary to what we have preached to you, he is to be accursed! 9 As we have said before, so I say again now, if any man is preaching to you a gospel contrary to what you received, he is to be accursed!</a:t>
            </a:r>
          </a:p>
        </p:txBody>
      </p:sp>
      <p:sp useBgFill="1">
        <p:nvSpPr>
          <p:cNvPr id="7" name="TextBox 6">
            <a:extLst>
              <a:ext uri="{FF2B5EF4-FFF2-40B4-BE49-F238E27FC236}">
                <a16:creationId xmlns:a16="http://schemas.microsoft.com/office/drawing/2014/main" id="{0A74F9EC-DA66-DD41-972F-36C3D0354067}"/>
              </a:ext>
            </a:extLst>
          </p:cNvPr>
          <p:cNvSpPr txBox="1"/>
          <p:nvPr/>
        </p:nvSpPr>
        <p:spPr>
          <a:xfrm>
            <a:off x="3379695" y="1408907"/>
            <a:ext cx="5171514" cy="3626115"/>
          </a:xfrm>
          <a:prstGeom prst="rect">
            <a:avLst/>
          </a:prstGeom>
          <a:ln>
            <a:solidFill>
              <a:schemeClr val="tx2"/>
            </a:solidFill>
          </a:ln>
        </p:spPr>
        <p:txBody>
          <a:bodyPr wrap="square" rtlCol="0" anchor="ctr">
            <a:noAutofit/>
          </a:bodyPr>
          <a:lstStyle/>
          <a:p>
            <a:pPr algn="ctr"/>
            <a:r>
              <a:rPr lang="en-US" sz="2000" dirty="0">
                <a:solidFill>
                  <a:schemeClr val="bg1"/>
                </a:solidFill>
              </a:rPr>
              <a:t> </a:t>
            </a:r>
            <a:r>
              <a:rPr lang="en-US" dirty="0">
                <a:solidFill>
                  <a:schemeClr val="bg1"/>
                </a:solidFill>
              </a:rPr>
              <a:t>14 As a result, we are no longer to be children, tossed here and there by waves and carried about by every wind of doctrine, by the trickery of men, by craftiness in deceitful scheming; </a:t>
            </a:r>
            <a:br>
              <a:rPr lang="en-US" sz="2000" dirty="0">
                <a:solidFill>
                  <a:schemeClr val="bg1"/>
                </a:solidFill>
              </a:rPr>
            </a:br>
            <a:br>
              <a:rPr lang="en-US" sz="2000" dirty="0">
                <a:solidFill>
                  <a:schemeClr val="bg1"/>
                </a:solidFill>
              </a:rPr>
            </a:br>
            <a:r>
              <a:rPr lang="en-US" dirty="0">
                <a:solidFill>
                  <a:schemeClr val="bg1"/>
                </a:solidFill>
              </a:rPr>
              <a:t>6 Let no one deceive you with empty words, for because of these things the wrath of God comes upon the sons of disobedience.</a:t>
            </a:r>
            <a:endParaRPr lang="en-US" sz="2000" dirty="0">
              <a:solidFill>
                <a:schemeClr val="bg1"/>
              </a:solidFill>
            </a:endParaRPr>
          </a:p>
        </p:txBody>
      </p:sp>
      <p:sp useBgFill="1">
        <p:nvSpPr>
          <p:cNvPr id="8" name="TextBox 7">
            <a:extLst>
              <a:ext uri="{FF2B5EF4-FFF2-40B4-BE49-F238E27FC236}">
                <a16:creationId xmlns:a16="http://schemas.microsoft.com/office/drawing/2014/main" id="{C7AFE3E4-4B82-C04C-9913-65F73BD021D9}"/>
              </a:ext>
            </a:extLst>
          </p:cNvPr>
          <p:cNvSpPr txBox="1"/>
          <p:nvPr/>
        </p:nvSpPr>
        <p:spPr>
          <a:xfrm>
            <a:off x="3379695" y="1408907"/>
            <a:ext cx="5171514" cy="3626115"/>
          </a:xfrm>
          <a:prstGeom prst="rect">
            <a:avLst/>
          </a:prstGeom>
          <a:ln>
            <a:solidFill>
              <a:schemeClr val="tx2"/>
            </a:solidFill>
          </a:ln>
        </p:spPr>
        <p:txBody>
          <a:bodyPr wrap="square" rtlCol="0" anchor="ctr">
            <a:noAutofit/>
          </a:bodyPr>
          <a:lstStyle/>
          <a:p>
            <a:pPr algn="ctr"/>
            <a:r>
              <a:rPr lang="en-US" sz="2000" dirty="0">
                <a:solidFill>
                  <a:schemeClr val="bg1"/>
                </a:solidFill>
              </a:rPr>
              <a:t>1 Finally, my brethren, rejoice in the Lord. To write the same things [again] is no trouble to me, and it is a safeguard for you. 2 Beware of the dogs, beware of the evil workers, beware of the false circumcision; ... 18 For many walk, of whom I often told you, and now tell you even weeping, [that they are] enemies of the cross of Christ, 19 whose end is destruction, whose god is [their] appetite, and [whose] glory is in their shame, who set their minds on earthly things.</a:t>
            </a:r>
          </a:p>
        </p:txBody>
      </p:sp>
      <p:sp useBgFill="1">
        <p:nvSpPr>
          <p:cNvPr id="9" name="TextBox 8">
            <a:extLst>
              <a:ext uri="{FF2B5EF4-FFF2-40B4-BE49-F238E27FC236}">
                <a16:creationId xmlns:a16="http://schemas.microsoft.com/office/drawing/2014/main" id="{50F3EB00-EA7B-184A-B0D5-8B126D6CCF2B}"/>
              </a:ext>
            </a:extLst>
          </p:cNvPr>
          <p:cNvSpPr txBox="1"/>
          <p:nvPr/>
        </p:nvSpPr>
        <p:spPr>
          <a:xfrm>
            <a:off x="3379695" y="1408907"/>
            <a:ext cx="5171514" cy="3626115"/>
          </a:xfrm>
          <a:prstGeom prst="rect">
            <a:avLst/>
          </a:prstGeom>
          <a:ln>
            <a:solidFill>
              <a:schemeClr val="tx2"/>
            </a:solidFill>
          </a:ln>
        </p:spPr>
        <p:txBody>
          <a:bodyPr wrap="square" rtlCol="0" anchor="ctr">
            <a:noAutofit/>
          </a:bodyPr>
          <a:lstStyle/>
          <a:p>
            <a:pPr algn="ctr"/>
            <a:r>
              <a:rPr lang="en-US" sz="1600" dirty="0">
                <a:solidFill>
                  <a:schemeClr val="bg1"/>
                </a:solidFill>
              </a:rPr>
              <a:t> 5 For even though I am absent in body, nevertheless I am with you in spirit, rejoicing to see your good discipline and the stability of your faith in Christ. ... 8 See to it that no one takes you captive through philosophy and empty deception, according to the tradition of men, according to the elementary principles of the world, rather than according to Christ. ... 18 Let no one keep defrauding you of your prize by delighting in self-abasement and the worship of the angels, taking his stand on [visions] he has seen, inflated without cause by his fleshly mind, 19 and not holding fast to the head, from whom the entire body, being supplied and held together by the joints and ligaments, grows with a growth which is from God.</a:t>
            </a:r>
          </a:p>
        </p:txBody>
      </p:sp>
      <p:sp useBgFill="1">
        <p:nvSpPr>
          <p:cNvPr id="10" name="TextBox 9">
            <a:extLst>
              <a:ext uri="{FF2B5EF4-FFF2-40B4-BE49-F238E27FC236}">
                <a16:creationId xmlns:a16="http://schemas.microsoft.com/office/drawing/2014/main" id="{2DDCD1CE-05CF-8141-9569-FB9518591D65}"/>
              </a:ext>
            </a:extLst>
          </p:cNvPr>
          <p:cNvSpPr txBox="1"/>
          <p:nvPr/>
        </p:nvSpPr>
        <p:spPr>
          <a:xfrm>
            <a:off x="3379695" y="1408906"/>
            <a:ext cx="5171514" cy="3626115"/>
          </a:xfrm>
          <a:prstGeom prst="rect">
            <a:avLst/>
          </a:prstGeom>
          <a:ln>
            <a:solidFill>
              <a:schemeClr val="tx2"/>
            </a:solidFill>
          </a:ln>
        </p:spPr>
        <p:txBody>
          <a:bodyPr wrap="square" rtlCol="0" anchor="ctr">
            <a:noAutofit/>
          </a:bodyPr>
          <a:lstStyle/>
          <a:p>
            <a:pPr algn="ctr"/>
            <a:r>
              <a:rPr lang="en-US" sz="1600" dirty="0">
                <a:solidFill>
                  <a:schemeClr val="bg1"/>
                </a:solidFill>
              </a:rPr>
              <a:t>21 But examine everything [carefully;] hold fast to that which is good; </a:t>
            </a:r>
            <a:br>
              <a:rPr lang="en-US" sz="1600" dirty="0">
                <a:solidFill>
                  <a:schemeClr val="bg1"/>
                </a:solidFill>
              </a:rPr>
            </a:br>
            <a:br>
              <a:rPr lang="en-US" sz="1600" dirty="0">
                <a:solidFill>
                  <a:schemeClr val="bg1"/>
                </a:solidFill>
              </a:rPr>
            </a:br>
            <a:r>
              <a:rPr lang="en-US" sz="1600" dirty="0">
                <a:solidFill>
                  <a:schemeClr val="bg1"/>
                </a:solidFill>
              </a:rPr>
              <a:t>8 Then that lawless one will be revealed…10 and with all the deception of wickedness for those who perish, because they did not receive the love of the truth so as to be saved. 11 For this reason God will send upon them a deluding influence so that they will believe what is false, 12 in order that they all may be judged who did not believe the truth, but took pleasure in wickedness. 13 But we should always give thanks to God for you, brethren beloved by the Lord, because God has chosen you from the beginning for salvation through sanctification by the Spirit and faith in the truth</a:t>
            </a:r>
          </a:p>
        </p:txBody>
      </p:sp>
      <p:sp useBgFill="1">
        <p:nvSpPr>
          <p:cNvPr id="11" name="TextBox 10">
            <a:extLst>
              <a:ext uri="{FF2B5EF4-FFF2-40B4-BE49-F238E27FC236}">
                <a16:creationId xmlns:a16="http://schemas.microsoft.com/office/drawing/2014/main" id="{B5746F24-0C3E-BE43-AF51-67019CFAC91D}"/>
              </a:ext>
            </a:extLst>
          </p:cNvPr>
          <p:cNvSpPr txBox="1"/>
          <p:nvPr/>
        </p:nvSpPr>
        <p:spPr>
          <a:xfrm>
            <a:off x="3379695" y="1408906"/>
            <a:ext cx="5171514" cy="3626115"/>
          </a:xfrm>
          <a:prstGeom prst="rect">
            <a:avLst/>
          </a:prstGeom>
          <a:ln>
            <a:solidFill>
              <a:schemeClr val="tx2"/>
            </a:solidFill>
          </a:ln>
        </p:spPr>
        <p:txBody>
          <a:bodyPr wrap="square" rtlCol="0" anchor="ctr">
            <a:noAutofit/>
          </a:bodyPr>
          <a:lstStyle/>
          <a:p>
            <a:pPr algn="ctr"/>
            <a:r>
              <a:rPr lang="en-US" dirty="0">
                <a:solidFill>
                  <a:schemeClr val="bg1"/>
                </a:solidFill>
              </a:rPr>
              <a:t> 20 O Timothy, guard what has been entrusted to you, avoiding worldly [and] empty chatter [and] the opposing arguments of what is falsely called "knowledge"-- 21 which some have professed and thus gone astray from the faith. Grace be with you. </a:t>
            </a:r>
            <a:br>
              <a:rPr lang="en-US" dirty="0">
                <a:solidFill>
                  <a:schemeClr val="bg1"/>
                </a:solidFill>
              </a:rPr>
            </a:br>
            <a:br>
              <a:rPr lang="en-US" dirty="0">
                <a:solidFill>
                  <a:schemeClr val="bg1"/>
                </a:solidFill>
              </a:rPr>
            </a:br>
            <a:r>
              <a:rPr lang="en-US" dirty="0">
                <a:solidFill>
                  <a:schemeClr val="bg1"/>
                </a:solidFill>
              </a:rPr>
              <a:t>3 For the time will come when they will not endure sound doctrine; but [wanting] to have their ears tickled, they will accumulate for themselves teachers in accordance to their own desires, 4 and will turn away their ears from the truth and will turn aside to myths.</a:t>
            </a:r>
          </a:p>
        </p:txBody>
      </p:sp>
      <p:sp useBgFill="1">
        <p:nvSpPr>
          <p:cNvPr id="12" name="TextBox 11">
            <a:extLst>
              <a:ext uri="{FF2B5EF4-FFF2-40B4-BE49-F238E27FC236}">
                <a16:creationId xmlns:a16="http://schemas.microsoft.com/office/drawing/2014/main" id="{55D2903E-B251-0040-8B06-6AC994D9EA0C}"/>
              </a:ext>
            </a:extLst>
          </p:cNvPr>
          <p:cNvSpPr txBox="1"/>
          <p:nvPr/>
        </p:nvSpPr>
        <p:spPr>
          <a:xfrm>
            <a:off x="3379695" y="1408906"/>
            <a:ext cx="5171514" cy="3626115"/>
          </a:xfrm>
          <a:prstGeom prst="rect">
            <a:avLst/>
          </a:prstGeom>
          <a:ln>
            <a:solidFill>
              <a:schemeClr val="tx2"/>
            </a:solidFill>
          </a:ln>
        </p:spPr>
        <p:txBody>
          <a:bodyPr wrap="square" rtlCol="0" anchor="ctr">
            <a:noAutofit/>
          </a:bodyPr>
          <a:lstStyle/>
          <a:p>
            <a:pPr algn="ctr"/>
            <a:r>
              <a:rPr lang="en-US" dirty="0">
                <a:solidFill>
                  <a:schemeClr val="bg1"/>
                </a:solidFill>
              </a:rPr>
              <a:t>10 For there are many rebellious men, empty talkers and deceivers, especially those of the circumcision, 11 who must be silenced because they are upsetting whole families, teaching things they should not [teach] for the sake of sordid gain</a:t>
            </a:r>
          </a:p>
        </p:txBody>
      </p:sp>
      <p:sp>
        <p:nvSpPr>
          <p:cNvPr id="15" name="TextBox 14">
            <a:extLst>
              <a:ext uri="{FF2B5EF4-FFF2-40B4-BE49-F238E27FC236}">
                <a16:creationId xmlns:a16="http://schemas.microsoft.com/office/drawing/2014/main" id="{363E64C3-BACD-8A4D-9E55-B94BA0CDA263}"/>
              </a:ext>
            </a:extLst>
          </p:cNvPr>
          <p:cNvSpPr txBox="1"/>
          <p:nvPr/>
        </p:nvSpPr>
        <p:spPr>
          <a:xfrm>
            <a:off x="368674" y="2092067"/>
            <a:ext cx="2780926" cy="2862322"/>
          </a:xfrm>
          <a:prstGeom prst="rect">
            <a:avLst/>
          </a:prstGeom>
          <a:noFill/>
        </p:spPr>
        <p:txBody>
          <a:bodyPr wrap="square" rtlCol="0">
            <a:spAutoFit/>
          </a:bodyPr>
          <a:lstStyle/>
          <a:p>
            <a:pPr algn="ctr"/>
            <a:r>
              <a:rPr lang="en-US" dirty="0">
                <a:solidFill>
                  <a:schemeClr val="bg1"/>
                </a:solidFill>
              </a:rPr>
              <a:t>Romans 16:17-18</a:t>
            </a:r>
          </a:p>
          <a:p>
            <a:pPr algn="ctr"/>
            <a:r>
              <a:rPr lang="en-US" dirty="0">
                <a:solidFill>
                  <a:schemeClr val="bg1"/>
                </a:solidFill>
              </a:rPr>
              <a:t>Galatians 1:6-9</a:t>
            </a:r>
          </a:p>
          <a:p>
            <a:pPr algn="ctr"/>
            <a:r>
              <a:rPr lang="en-US" dirty="0">
                <a:solidFill>
                  <a:schemeClr val="bg1"/>
                </a:solidFill>
              </a:rPr>
              <a:t>Ephesians 4:14; 5:6</a:t>
            </a:r>
          </a:p>
          <a:p>
            <a:pPr algn="ctr"/>
            <a:r>
              <a:rPr lang="en-US" dirty="0">
                <a:solidFill>
                  <a:schemeClr val="bg1"/>
                </a:solidFill>
              </a:rPr>
              <a:t>Philippians 3:1-2, 18-19</a:t>
            </a:r>
          </a:p>
          <a:p>
            <a:pPr algn="ctr"/>
            <a:r>
              <a:rPr lang="en-US" dirty="0">
                <a:solidFill>
                  <a:schemeClr val="bg1"/>
                </a:solidFill>
              </a:rPr>
              <a:t>Colossians 2:5, 8, 18-19</a:t>
            </a:r>
          </a:p>
          <a:p>
            <a:pPr algn="ctr"/>
            <a:r>
              <a:rPr lang="en-US" dirty="0">
                <a:solidFill>
                  <a:schemeClr val="bg1"/>
                </a:solidFill>
              </a:rPr>
              <a:t>1 Thessalonians 5:21 //       2 Thessalonians 2:8-13</a:t>
            </a:r>
          </a:p>
          <a:p>
            <a:pPr algn="ctr"/>
            <a:r>
              <a:rPr lang="en-US" dirty="0">
                <a:solidFill>
                  <a:schemeClr val="bg1"/>
                </a:solidFill>
              </a:rPr>
              <a:t>1 Timothy 6:20-21 //           2 Timothy 4:3-4</a:t>
            </a:r>
          </a:p>
          <a:p>
            <a:pPr algn="ctr"/>
            <a:r>
              <a:rPr lang="en-US" dirty="0">
                <a:solidFill>
                  <a:schemeClr val="bg1"/>
                </a:solidFill>
              </a:rPr>
              <a:t>Titus 1:10-11</a:t>
            </a:r>
          </a:p>
        </p:txBody>
      </p:sp>
    </p:spTree>
    <p:extLst>
      <p:ext uri="{BB962C8B-B14F-4D97-AF65-F5344CB8AC3E}">
        <p14:creationId xmlns:p14="http://schemas.microsoft.com/office/powerpoint/2010/main" val="3789302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1"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dissolv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dissolve">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grpId="1" nodeType="with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dissolve">
                                      <p:cBhvr>
                                        <p:cTn id="26" dur="500"/>
                                        <p:tgtEl>
                                          <p:spTgt spid="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par>
                                <p:cTn id="32" presetID="9" presetClass="entr" presetSubtype="0" fill="hold" grpId="1" nodeType="withEffect">
                                  <p:stCondLst>
                                    <p:cond delay="0"/>
                                  </p:stCondLst>
                                  <p:childTnLst>
                                    <p:set>
                                      <p:cBhvr>
                                        <p:cTn id="33" dur="1" fill="hold">
                                          <p:stCondLst>
                                            <p:cond delay="0"/>
                                          </p:stCondLst>
                                        </p:cTn>
                                        <p:tgtEl>
                                          <p:spTgt spid="15">
                                            <p:txEl>
                                              <p:pRg st="3" end="3"/>
                                            </p:txEl>
                                          </p:spTgt>
                                        </p:tgtEl>
                                        <p:attrNameLst>
                                          <p:attrName>style.visibility</p:attrName>
                                        </p:attrNameLst>
                                      </p:cBhvr>
                                      <p:to>
                                        <p:strVal val="visible"/>
                                      </p:to>
                                    </p:set>
                                    <p:animEffect transition="in" filter="dissolve">
                                      <p:cBhvr>
                                        <p:cTn id="34" dur="500"/>
                                        <p:tgtEl>
                                          <p:spTgt spid="1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par>
                                <p:cTn id="40" presetID="9" presetClass="entr" presetSubtype="0" fill="hold" grpId="1" nodeType="withEffect">
                                  <p:stCondLst>
                                    <p:cond delay="0"/>
                                  </p:stCondLst>
                                  <p:childTnLst>
                                    <p:set>
                                      <p:cBhvr>
                                        <p:cTn id="41" dur="1" fill="hold">
                                          <p:stCondLst>
                                            <p:cond delay="0"/>
                                          </p:stCondLst>
                                        </p:cTn>
                                        <p:tgtEl>
                                          <p:spTgt spid="15">
                                            <p:txEl>
                                              <p:pRg st="4" end="4"/>
                                            </p:txEl>
                                          </p:spTgt>
                                        </p:tgtEl>
                                        <p:attrNameLst>
                                          <p:attrName>style.visibility</p:attrName>
                                        </p:attrNameLst>
                                      </p:cBhvr>
                                      <p:to>
                                        <p:strVal val="visible"/>
                                      </p:to>
                                    </p:set>
                                    <p:animEffect transition="in" filter="dissolve">
                                      <p:cBhvr>
                                        <p:cTn id="42" dur="500"/>
                                        <p:tgtEl>
                                          <p:spTgt spid="1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par>
                                <p:cTn id="48" presetID="9" presetClass="entr" presetSubtype="0" fill="hold" grpId="1" nodeType="withEffect">
                                  <p:stCondLst>
                                    <p:cond delay="0"/>
                                  </p:stCondLst>
                                  <p:childTnLst>
                                    <p:set>
                                      <p:cBhvr>
                                        <p:cTn id="49" dur="1" fill="hold">
                                          <p:stCondLst>
                                            <p:cond delay="0"/>
                                          </p:stCondLst>
                                        </p:cTn>
                                        <p:tgtEl>
                                          <p:spTgt spid="15">
                                            <p:txEl>
                                              <p:pRg st="5" end="5"/>
                                            </p:txEl>
                                          </p:spTgt>
                                        </p:tgtEl>
                                        <p:attrNameLst>
                                          <p:attrName>style.visibility</p:attrName>
                                        </p:attrNameLst>
                                      </p:cBhvr>
                                      <p:to>
                                        <p:strVal val="visible"/>
                                      </p:to>
                                    </p:set>
                                    <p:animEffect transition="in" filter="dissolve">
                                      <p:cBhvr>
                                        <p:cTn id="50" dur="500"/>
                                        <p:tgtEl>
                                          <p:spTgt spid="1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par>
                                <p:cTn id="56" presetID="9" presetClass="entr" presetSubtype="0" fill="hold" grpId="1" nodeType="withEffect">
                                  <p:stCondLst>
                                    <p:cond delay="0"/>
                                  </p:stCondLst>
                                  <p:childTnLst>
                                    <p:set>
                                      <p:cBhvr>
                                        <p:cTn id="57" dur="1" fill="hold">
                                          <p:stCondLst>
                                            <p:cond delay="0"/>
                                          </p:stCondLst>
                                        </p:cTn>
                                        <p:tgtEl>
                                          <p:spTgt spid="15">
                                            <p:txEl>
                                              <p:pRg st="6" end="6"/>
                                            </p:txEl>
                                          </p:spTgt>
                                        </p:tgtEl>
                                        <p:attrNameLst>
                                          <p:attrName>style.visibility</p:attrName>
                                        </p:attrNameLst>
                                      </p:cBhvr>
                                      <p:to>
                                        <p:strVal val="visible"/>
                                      </p:to>
                                    </p:set>
                                    <p:animEffect transition="in" filter="dissolve">
                                      <p:cBhvr>
                                        <p:cTn id="58" dur="500"/>
                                        <p:tgtEl>
                                          <p:spTgt spid="15">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dissolve">
                                      <p:cBhvr>
                                        <p:cTn id="63" dur="500"/>
                                        <p:tgtEl>
                                          <p:spTgt spid="12"/>
                                        </p:tgtEl>
                                      </p:cBhvr>
                                    </p:animEffect>
                                  </p:childTnLst>
                                </p:cTn>
                              </p:par>
                              <p:par>
                                <p:cTn id="64" presetID="9" presetClass="entr" presetSubtype="0" fill="hold" grpId="1" nodeType="withEffect">
                                  <p:stCondLst>
                                    <p:cond delay="0"/>
                                  </p:stCondLst>
                                  <p:childTnLst>
                                    <p:set>
                                      <p:cBhvr>
                                        <p:cTn id="65" dur="1" fill="hold">
                                          <p:stCondLst>
                                            <p:cond delay="0"/>
                                          </p:stCondLst>
                                        </p:cTn>
                                        <p:tgtEl>
                                          <p:spTgt spid="15">
                                            <p:txEl>
                                              <p:pRg st="7" end="7"/>
                                            </p:txEl>
                                          </p:spTgt>
                                        </p:tgtEl>
                                        <p:attrNameLst>
                                          <p:attrName>style.visibility</p:attrName>
                                        </p:attrNameLst>
                                      </p:cBhvr>
                                      <p:to>
                                        <p:strVal val="visible"/>
                                      </p:to>
                                    </p:set>
                                    <p:animEffect transition="in" filter="dissolve">
                                      <p:cBhvr>
                                        <p:cTn id="66"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5" grpId="1" uiExpan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75EC-04A1-9E46-A36A-876172680EF2}"/>
              </a:ext>
            </a:extLst>
          </p:cNvPr>
          <p:cNvSpPr>
            <a:spLocks noGrp="1"/>
          </p:cNvSpPr>
          <p:nvPr>
            <p:ph type="title"/>
          </p:nvPr>
        </p:nvSpPr>
        <p:spPr>
          <a:xfrm>
            <a:off x="550606" y="304271"/>
            <a:ext cx="8070254" cy="1104636"/>
          </a:xfrm>
        </p:spPr>
        <p:txBody>
          <a:bodyPr/>
          <a:lstStyle/>
          <a:p>
            <a:pPr algn="ctr"/>
            <a:r>
              <a:rPr lang="en-US" dirty="0"/>
              <a:t>Immovable…</a:t>
            </a:r>
          </a:p>
        </p:txBody>
      </p:sp>
      <p:sp>
        <p:nvSpPr>
          <p:cNvPr id="3" name="Content Placeholder 2">
            <a:extLst>
              <a:ext uri="{FF2B5EF4-FFF2-40B4-BE49-F238E27FC236}">
                <a16:creationId xmlns:a16="http://schemas.microsoft.com/office/drawing/2014/main" id="{A779BFCE-EC6B-AE49-9A1A-FD5A69197CFD}"/>
              </a:ext>
            </a:extLst>
          </p:cNvPr>
          <p:cNvSpPr>
            <a:spLocks noGrp="1"/>
          </p:cNvSpPr>
          <p:nvPr>
            <p:ph idx="1"/>
          </p:nvPr>
        </p:nvSpPr>
        <p:spPr>
          <a:xfrm>
            <a:off x="1061884" y="1767844"/>
            <a:ext cx="7020231" cy="3626115"/>
          </a:xfrm>
        </p:spPr>
        <p:txBody>
          <a:bodyPr>
            <a:normAutofit/>
          </a:bodyPr>
          <a:lstStyle/>
          <a:p>
            <a:r>
              <a:rPr lang="en-US" dirty="0"/>
              <a:t>Be </a:t>
            </a:r>
            <a:r>
              <a:rPr lang="en-US" dirty="0">
                <a:solidFill>
                  <a:srgbClr val="ED9641"/>
                </a:solidFill>
              </a:rPr>
              <a:t>Immovable</a:t>
            </a:r>
            <a:r>
              <a:rPr lang="en-US" dirty="0"/>
              <a:t>: </a:t>
            </a:r>
            <a:r>
              <a:rPr lang="en-US" i="1" dirty="0" err="1"/>
              <a:t>ametakinētos</a:t>
            </a:r>
            <a:r>
              <a:rPr lang="en-US" i="1" dirty="0"/>
              <a:t> (</a:t>
            </a:r>
            <a:r>
              <a:rPr lang="en-US" i="1" dirty="0" err="1"/>
              <a:t>Strongs</a:t>
            </a:r>
            <a:r>
              <a:rPr lang="en-US" i="1" dirty="0"/>
              <a:t> #277)</a:t>
            </a:r>
            <a:endParaRPr lang="en-US" dirty="0"/>
          </a:p>
          <a:p>
            <a:pPr lvl="1"/>
            <a:r>
              <a:rPr lang="en-US" i="1" dirty="0"/>
              <a:t>“a” = Not  “</a:t>
            </a:r>
            <a:r>
              <a:rPr lang="en-US" i="1" dirty="0" err="1"/>
              <a:t>metakinētos</a:t>
            </a:r>
            <a:r>
              <a:rPr lang="en-US" i="1" dirty="0"/>
              <a:t>” To Move Away</a:t>
            </a:r>
          </a:p>
          <a:p>
            <a:pPr lvl="1"/>
            <a:r>
              <a:rPr lang="en-US" dirty="0"/>
              <a:t>lit. not to be moved from its place, unmoved</a:t>
            </a:r>
          </a:p>
          <a:p>
            <a:pPr lvl="1"/>
            <a:r>
              <a:rPr lang="en-US" dirty="0"/>
              <a:t>metaph. firmly persistent</a:t>
            </a:r>
          </a:p>
          <a:p>
            <a:endParaRPr lang="en-US" dirty="0"/>
          </a:p>
        </p:txBody>
      </p:sp>
    </p:spTree>
    <p:extLst>
      <p:ext uri="{BB962C8B-B14F-4D97-AF65-F5344CB8AC3E}">
        <p14:creationId xmlns:p14="http://schemas.microsoft.com/office/powerpoint/2010/main" val="83280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CA94-5C0A-3443-8387-C496394FBA25}"/>
              </a:ext>
            </a:extLst>
          </p:cNvPr>
          <p:cNvSpPr>
            <a:spLocks noGrp="1"/>
          </p:cNvSpPr>
          <p:nvPr>
            <p:ph type="title"/>
          </p:nvPr>
        </p:nvSpPr>
        <p:spPr/>
        <p:txBody>
          <a:bodyPr>
            <a:normAutofit fontScale="90000"/>
          </a:bodyPr>
          <a:lstStyle/>
          <a:p>
            <a:pPr algn="ctr"/>
            <a:r>
              <a:rPr lang="en-US" dirty="0"/>
              <a:t>Reasons people move from the truth…</a:t>
            </a:r>
          </a:p>
        </p:txBody>
      </p:sp>
      <p:sp>
        <p:nvSpPr>
          <p:cNvPr id="4" name="TextBox 3">
            <a:extLst>
              <a:ext uri="{FF2B5EF4-FFF2-40B4-BE49-F238E27FC236}">
                <a16:creationId xmlns:a16="http://schemas.microsoft.com/office/drawing/2014/main" id="{2441E666-CA4F-5C46-83BB-406703575F81}"/>
              </a:ext>
            </a:extLst>
          </p:cNvPr>
          <p:cNvSpPr txBox="1"/>
          <p:nvPr/>
        </p:nvSpPr>
        <p:spPr>
          <a:xfrm>
            <a:off x="628650" y="1796674"/>
            <a:ext cx="3943350" cy="1395123"/>
          </a:xfrm>
          <a:prstGeom prst="rect">
            <a:avLst/>
          </a:prstGeom>
          <a:noFill/>
          <a:ln>
            <a:solidFill>
              <a:schemeClr val="tx2"/>
            </a:solidFill>
          </a:ln>
        </p:spPr>
        <p:txBody>
          <a:bodyPr wrap="square" rtlCol="0" anchor="ctr">
            <a:noAutofit/>
          </a:bodyPr>
          <a:lstStyle/>
          <a:p>
            <a:pPr algn="ctr"/>
            <a:r>
              <a:rPr lang="en-US" dirty="0">
                <a:solidFill>
                  <a:schemeClr val="bg1"/>
                </a:solidFill>
              </a:rPr>
              <a:t>As a result, we are no longer to be children, tossed here and there by waves and carried about by every wind of doctrine, by the trickery of men, by craftiness in deceitful scheming Ep 4:14</a:t>
            </a:r>
          </a:p>
        </p:txBody>
      </p:sp>
      <p:sp>
        <p:nvSpPr>
          <p:cNvPr id="5" name="TextBox 4">
            <a:extLst>
              <a:ext uri="{FF2B5EF4-FFF2-40B4-BE49-F238E27FC236}">
                <a16:creationId xmlns:a16="http://schemas.microsoft.com/office/drawing/2014/main" id="{DD7E096E-FA60-824C-AA5C-935C086910FF}"/>
              </a:ext>
            </a:extLst>
          </p:cNvPr>
          <p:cNvSpPr txBox="1"/>
          <p:nvPr/>
        </p:nvSpPr>
        <p:spPr>
          <a:xfrm>
            <a:off x="4572000" y="1796673"/>
            <a:ext cx="3943350" cy="1395123"/>
          </a:xfrm>
          <a:prstGeom prst="rect">
            <a:avLst/>
          </a:prstGeom>
          <a:noFill/>
          <a:ln>
            <a:solidFill>
              <a:schemeClr val="tx2"/>
            </a:solidFill>
          </a:ln>
        </p:spPr>
        <p:txBody>
          <a:bodyPr wrap="square" rtlCol="0" anchor="ctr">
            <a:noAutofit/>
          </a:bodyPr>
          <a:lstStyle/>
          <a:p>
            <a:pPr algn="ctr"/>
            <a:r>
              <a:rPr lang="en-US" dirty="0">
                <a:solidFill>
                  <a:schemeClr val="bg1"/>
                </a:solidFill>
              </a:rPr>
              <a:t>Avoid the irreverent babble and contradictions of what is falsely called “knowledge,” for by professing it some have swerved from the faith. Grace be with you. 1 Tim 6:20-21</a:t>
            </a:r>
          </a:p>
        </p:txBody>
      </p:sp>
      <p:sp>
        <p:nvSpPr>
          <p:cNvPr id="6" name="TextBox 5">
            <a:extLst>
              <a:ext uri="{FF2B5EF4-FFF2-40B4-BE49-F238E27FC236}">
                <a16:creationId xmlns:a16="http://schemas.microsoft.com/office/drawing/2014/main" id="{F6B4D4A0-64AB-CA4F-9E2F-18EDAACD8B4B}"/>
              </a:ext>
            </a:extLst>
          </p:cNvPr>
          <p:cNvSpPr txBox="1"/>
          <p:nvPr/>
        </p:nvSpPr>
        <p:spPr>
          <a:xfrm>
            <a:off x="628650" y="3191796"/>
            <a:ext cx="3943350" cy="1395123"/>
          </a:xfrm>
          <a:prstGeom prst="rect">
            <a:avLst/>
          </a:prstGeom>
          <a:noFill/>
          <a:ln>
            <a:solidFill>
              <a:schemeClr val="tx2"/>
            </a:solidFill>
          </a:ln>
        </p:spPr>
        <p:txBody>
          <a:bodyPr wrap="square" rtlCol="0" anchor="ctr">
            <a:noAutofit/>
          </a:bodyPr>
          <a:lstStyle/>
          <a:p>
            <a:pPr algn="ctr"/>
            <a:r>
              <a:rPr lang="en-US" sz="1600" dirty="0">
                <a:solidFill>
                  <a:schemeClr val="bg1"/>
                </a:solidFill>
              </a:rPr>
              <a:t>For the time is coming when people will not endure sound teaching, but having itching ears they will accumulate for themselves teachers to suit their own passions, and will turn away from listening to the truth and wander off into myths. 2 Tim 4:3-4</a:t>
            </a:r>
            <a:endParaRPr lang="en-US" sz="2800" dirty="0">
              <a:solidFill>
                <a:schemeClr val="bg1"/>
              </a:solidFill>
            </a:endParaRPr>
          </a:p>
        </p:txBody>
      </p:sp>
      <p:sp>
        <p:nvSpPr>
          <p:cNvPr id="7" name="TextBox 6">
            <a:extLst>
              <a:ext uri="{FF2B5EF4-FFF2-40B4-BE49-F238E27FC236}">
                <a16:creationId xmlns:a16="http://schemas.microsoft.com/office/drawing/2014/main" id="{05CD3DEC-8AC8-0C41-B923-E0D6BFBEC4C9}"/>
              </a:ext>
            </a:extLst>
          </p:cNvPr>
          <p:cNvSpPr txBox="1"/>
          <p:nvPr/>
        </p:nvSpPr>
        <p:spPr>
          <a:xfrm>
            <a:off x="4572000" y="3191795"/>
            <a:ext cx="3943350" cy="1395123"/>
          </a:xfrm>
          <a:prstGeom prst="rect">
            <a:avLst/>
          </a:prstGeom>
          <a:noFill/>
          <a:ln>
            <a:solidFill>
              <a:schemeClr val="tx2"/>
            </a:solidFill>
          </a:ln>
        </p:spPr>
        <p:txBody>
          <a:bodyPr wrap="square" rtlCol="0" anchor="ctr">
            <a:noAutofit/>
          </a:bodyPr>
          <a:lstStyle/>
          <a:p>
            <a:pPr algn="ctr"/>
            <a:r>
              <a:rPr lang="en-US" sz="1600" dirty="0">
                <a:solidFill>
                  <a:schemeClr val="bg1"/>
                </a:solidFill>
              </a:rPr>
              <a:t>all the deception of wickedness for those who perish, because they did not receive the love of the truth so as to be saved. 11 For this reason God will send upon them a deluding influence so that they will believe what is false 2 </a:t>
            </a:r>
            <a:r>
              <a:rPr lang="en-US" sz="1600" dirty="0" err="1">
                <a:solidFill>
                  <a:schemeClr val="bg1"/>
                </a:solidFill>
              </a:rPr>
              <a:t>Thess</a:t>
            </a:r>
            <a:r>
              <a:rPr lang="en-US" sz="1600" dirty="0">
                <a:solidFill>
                  <a:schemeClr val="bg1"/>
                </a:solidFill>
              </a:rPr>
              <a:t> 2:10-11</a:t>
            </a:r>
          </a:p>
        </p:txBody>
      </p:sp>
      <p:sp useBgFill="1">
        <p:nvSpPr>
          <p:cNvPr id="8" name="TextBox 7">
            <a:extLst>
              <a:ext uri="{FF2B5EF4-FFF2-40B4-BE49-F238E27FC236}">
                <a16:creationId xmlns:a16="http://schemas.microsoft.com/office/drawing/2014/main" id="{7D7BB073-A885-0440-8963-C950B0198704}"/>
              </a:ext>
            </a:extLst>
          </p:cNvPr>
          <p:cNvSpPr txBox="1"/>
          <p:nvPr/>
        </p:nvSpPr>
        <p:spPr>
          <a:xfrm>
            <a:off x="628650" y="1796673"/>
            <a:ext cx="3943350" cy="1395123"/>
          </a:xfrm>
          <a:prstGeom prst="rect">
            <a:avLst/>
          </a:prstGeom>
          <a:ln>
            <a:solidFill>
              <a:schemeClr val="tx2"/>
            </a:solidFill>
          </a:ln>
        </p:spPr>
        <p:txBody>
          <a:bodyPr wrap="square" rtlCol="0" anchor="ctr">
            <a:noAutofit/>
          </a:bodyPr>
          <a:lstStyle/>
          <a:p>
            <a:pPr algn="ctr"/>
            <a:r>
              <a:rPr lang="en-US" sz="2800" dirty="0">
                <a:solidFill>
                  <a:schemeClr val="bg1"/>
                </a:solidFill>
              </a:rPr>
              <a:t>Some are gullible children who don’t know better</a:t>
            </a:r>
          </a:p>
        </p:txBody>
      </p:sp>
      <p:sp useBgFill="1">
        <p:nvSpPr>
          <p:cNvPr id="9" name="TextBox 8">
            <a:extLst>
              <a:ext uri="{FF2B5EF4-FFF2-40B4-BE49-F238E27FC236}">
                <a16:creationId xmlns:a16="http://schemas.microsoft.com/office/drawing/2014/main" id="{83CE7271-787E-5E44-9A9A-0ECBEF2126E3}"/>
              </a:ext>
            </a:extLst>
          </p:cNvPr>
          <p:cNvSpPr txBox="1"/>
          <p:nvPr/>
        </p:nvSpPr>
        <p:spPr>
          <a:xfrm>
            <a:off x="4572000" y="1796672"/>
            <a:ext cx="3943350" cy="1395123"/>
          </a:xfrm>
          <a:prstGeom prst="rect">
            <a:avLst/>
          </a:prstGeom>
          <a:ln>
            <a:solidFill>
              <a:schemeClr val="tx2"/>
            </a:solidFill>
          </a:ln>
        </p:spPr>
        <p:txBody>
          <a:bodyPr wrap="square" rtlCol="0" anchor="ctr">
            <a:noAutofit/>
          </a:bodyPr>
          <a:lstStyle/>
          <a:p>
            <a:pPr algn="ctr"/>
            <a:r>
              <a:rPr lang="en-US" sz="2800" dirty="0">
                <a:solidFill>
                  <a:schemeClr val="bg1"/>
                </a:solidFill>
              </a:rPr>
              <a:t>Some seek “knowledge” outside of what’s found in the Scriptures</a:t>
            </a:r>
          </a:p>
        </p:txBody>
      </p:sp>
      <p:sp useBgFill="1">
        <p:nvSpPr>
          <p:cNvPr id="10" name="TextBox 9">
            <a:extLst>
              <a:ext uri="{FF2B5EF4-FFF2-40B4-BE49-F238E27FC236}">
                <a16:creationId xmlns:a16="http://schemas.microsoft.com/office/drawing/2014/main" id="{07B7F5D5-FEDC-C447-AF9E-C728D90F9F37}"/>
              </a:ext>
            </a:extLst>
          </p:cNvPr>
          <p:cNvSpPr txBox="1"/>
          <p:nvPr/>
        </p:nvSpPr>
        <p:spPr>
          <a:xfrm>
            <a:off x="628650" y="3191795"/>
            <a:ext cx="3943350" cy="1395123"/>
          </a:xfrm>
          <a:prstGeom prst="rect">
            <a:avLst/>
          </a:prstGeom>
          <a:ln>
            <a:solidFill>
              <a:schemeClr val="tx2"/>
            </a:solidFill>
          </a:ln>
        </p:spPr>
        <p:txBody>
          <a:bodyPr wrap="square" rtlCol="0" anchor="ctr">
            <a:noAutofit/>
          </a:bodyPr>
          <a:lstStyle/>
          <a:p>
            <a:pPr algn="ctr"/>
            <a:r>
              <a:rPr lang="en-US" sz="2800" dirty="0">
                <a:solidFill>
                  <a:schemeClr val="bg1"/>
                </a:solidFill>
              </a:rPr>
              <a:t>Some don’t believe the truth and would rather believe lies</a:t>
            </a:r>
          </a:p>
        </p:txBody>
      </p:sp>
      <p:sp useBgFill="1">
        <p:nvSpPr>
          <p:cNvPr id="11" name="TextBox 10">
            <a:extLst>
              <a:ext uri="{FF2B5EF4-FFF2-40B4-BE49-F238E27FC236}">
                <a16:creationId xmlns:a16="http://schemas.microsoft.com/office/drawing/2014/main" id="{0C0EADC7-9C3B-5744-AE6A-BA2466E5B5A5}"/>
              </a:ext>
            </a:extLst>
          </p:cNvPr>
          <p:cNvSpPr txBox="1"/>
          <p:nvPr/>
        </p:nvSpPr>
        <p:spPr>
          <a:xfrm>
            <a:off x="4572000" y="3191794"/>
            <a:ext cx="3943350" cy="1395123"/>
          </a:xfrm>
          <a:prstGeom prst="rect">
            <a:avLst/>
          </a:prstGeom>
          <a:ln>
            <a:solidFill>
              <a:schemeClr val="tx2"/>
            </a:solidFill>
          </a:ln>
        </p:spPr>
        <p:txBody>
          <a:bodyPr wrap="square" rtlCol="0" anchor="ctr">
            <a:noAutofit/>
          </a:bodyPr>
          <a:lstStyle/>
          <a:p>
            <a:pPr algn="ctr"/>
            <a:r>
              <a:rPr lang="en-US" sz="2800" dirty="0">
                <a:solidFill>
                  <a:schemeClr val="bg1"/>
                </a:solidFill>
              </a:rPr>
              <a:t>Some have not come to love the truth </a:t>
            </a:r>
          </a:p>
        </p:txBody>
      </p:sp>
    </p:spTree>
    <p:extLst>
      <p:ext uri="{BB962C8B-B14F-4D97-AF65-F5344CB8AC3E}">
        <p14:creationId xmlns:p14="http://schemas.microsoft.com/office/powerpoint/2010/main" val="229828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4E91-B1E0-B248-BCA4-7DD2EE15145B}"/>
              </a:ext>
            </a:extLst>
          </p:cNvPr>
          <p:cNvSpPr>
            <a:spLocks noGrp="1"/>
          </p:cNvSpPr>
          <p:nvPr>
            <p:ph type="title"/>
          </p:nvPr>
        </p:nvSpPr>
        <p:spPr/>
        <p:txBody>
          <a:bodyPr/>
          <a:lstStyle/>
          <a:p>
            <a:pPr algn="ctr"/>
            <a:r>
              <a:rPr lang="en-US" dirty="0"/>
              <a:t>Immovable against false teaching</a:t>
            </a:r>
          </a:p>
        </p:txBody>
      </p:sp>
      <p:sp>
        <p:nvSpPr>
          <p:cNvPr id="3" name="Content Placeholder 2">
            <a:extLst>
              <a:ext uri="{FF2B5EF4-FFF2-40B4-BE49-F238E27FC236}">
                <a16:creationId xmlns:a16="http://schemas.microsoft.com/office/drawing/2014/main" id="{832CE85A-2377-624F-A285-307D7FC6BC71}"/>
              </a:ext>
            </a:extLst>
          </p:cNvPr>
          <p:cNvSpPr>
            <a:spLocks noGrp="1"/>
          </p:cNvSpPr>
          <p:nvPr>
            <p:ph idx="1"/>
          </p:nvPr>
        </p:nvSpPr>
        <p:spPr>
          <a:xfrm>
            <a:off x="360948" y="1398088"/>
            <a:ext cx="8590548" cy="3889375"/>
          </a:xfrm>
        </p:spPr>
        <p:txBody>
          <a:bodyPr>
            <a:normAutofit fontScale="85000" lnSpcReduction="20000"/>
          </a:bodyPr>
          <a:lstStyle/>
          <a:p>
            <a:r>
              <a:rPr lang="en-US" dirty="0"/>
              <a:t>Be aware that not everything said is true. </a:t>
            </a:r>
          </a:p>
          <a:p>
            <a:pPr lvl="1"/>
            <a:r>
              <a:rPr lang="en-US" dirty="0"/>
              <a:t>1 John 4:1, 2 John 7-11, Ephesians 5:6</a:t>
            </a:r>
          </a:p>
          <a:p>
            <a:r>
              <a:rPr lang="en-US" dirty="0"/>
              <a:t>Let the Scripture guide you, not vice versa.</a:t>
            </a:r>
          </a:p>
          <a:p>
            <a:pPr lvl="1"/>
            <a:r>
              <a:rPr lang="en-US" dirty="0"/>
              <a:t>2 Peter 2:2-3, 2 Timothy 3:16-17, </a:t>
            </a:r>
          </a:p>
          <a:p>
            <a:r>
              <a:rPr lang="en-US" dirty="0"/>
              <a:t>Talk about the things that are straying people away from the truth.   </a:t>
            </a:r>
          </a:p>
          <a:p>
            <a:pPr lvl="1"/>
            <a:r>
              <a:rPr lang="en-US" dirty="0"/>
              <a:t>Jude 3-4, 1 John 2:26-27, 1 Timothy 1:3-7</a:t>
            </a:r>
          </a:p>
          <a:p>
            <a:r>
              <a:rPr lang="en-US" dirty="0"/>
              <a:t>Do not get consumed with things that don’t matter. </a:t>
            </a:r>
          </a:p>
          <a:p>
            <a:pPr lvl="1"/>
            <a:r>
              <a:rPr lang="en-US" dirty="0"/>
              <a:t>1 Timothy 6:20-21, Romans 16:17, 2 Timothy 3:5</a:t>
            </a:r>
          </a:p>
          <a:p>
            <a:r>
              <a:rPr lang="en-US" dirty="0"/>
              <a:t>Know and guard the truth. </a:t>
            </a:r>
          </a:p>
          <a:p>
            <a:pPr lvl="1"/>
            <a:r>
              <a:rPr lang="en-US" dirty="0"/>
              <a:t>Acts 17:10-11,  1 Timothy 6:20-21</a:t>
            </a:r>
          </a:p>
          <a:p>
            <a:r>
              <a:rPr lang="en-US" dirty="0"/>
              <a:t>Live and share the truth. </a:t>
            </a:r>
          </a:p>
          <a:p>
            <a:pPr lvl="1"/>
            <a:r>
              <a:rPr lang="en-US" dirty="0"/>
              <a:t>2 Timothy 2:15, 3:16</a:t>
            </a:r>
          </a:p>
        </p:txBody>
      </p:sp>
    </p:spTree>
    <p:extLst>
      <p:ext uri="{BB962C8B-B14F-4D97-AF65-F5344CB8AC3E}">
        <p14:creationId xmlns:p14="http://schemas.microsoft.com/office/powerpoint/2010/main" val="193170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D06F99-3E2F-1247-939B-7FD27D8DA6F5}"/>
              </a:ext>
            </a:extLst>
          </p:cNvPr>
          <p:cNvPicPr>
            <a:picLocks noChangeAspect="1"/>
          </p:cNvPicPr>
          <p:nvPr/>
        </p:nvPicPr>
        <p:blipFill>
          <a:blip r:embed="rId3"/>
          <a:stretch>
            <a:fillRect/>
          </a:stretch>
        </p:blipFill>
        <p:spPr>
          <a:xfrm>
            <a:off x="0" y="0"/>
            <a:ext cx="9144000" cy="5715000"/>
          </a:xfrm>
          <a:prstGeom prst="rect">
            <a:avLst/>
          </a:prstGeom>
        </p:spPr>
      </p:pic>
      <p:sp>
        <p:nvSpPr>
          <p:cNvPr id="3" name="Content Placeholder 2">
            <a:extLst>
              <a:ext uri="{FF2B5EF4-FFF2-40B4-BE49-F238E27FC236}">
                <a16:creationId xmlns:a16="http://schemas.microsoft.com/office/drawing/2014/main" id="{22B8899E-EB06-0445-8D7D-5FFDF70C7BB4}"/>
              </a:ext>
            </a:extLst>
          </p:cNvPr>
          <p:cNvSpPr>
            <a:spLocks noGrp="1"/>
          </p:cNvSpPr>
          <p:nvPr>
            <p:ph idx="1"/>
          </p:nvPr>
        </p:nvSpPr>
        <p:spPr>
          <a:xfrm>
            <a:off x="628650" y="2260600"/>
            <a:ext cx="7886700" cy="2797224"/>
          </a:xfrm>
        </p:spPr>
        <p:txBody>
          <a:bodyPr>
            <a:normAutofit fontScale="92500"/>
          </a:bodyPr>
          <a:lstStyle/>
          <a:p>
            <a:pPr marL="0" indent="0" algn="ctr">
              <a:buNone/>
            </a:pPr>
            <a:r>
              <a:rPr lang="en-US" sz="3600" dirty="0"/>
              <a:t>What grounds us to be immovable against false teaching is being in love with the truth. </a:t>
            </a:r>
          </a:p>
          <a:p>
            <a:pPr marL="0" indent="0" algn="ctr">
              <a:buNone/>
            </a:pPr>
            <a:r>
              <a:rPr lang="en-US" sz="3600" dirty="0"/>
              <a:t>So deeply in love with it, that we continue to hold on to it regardless of what churches, societies, or even our feelings tell us.</a:t>
            </a:r>
          </a:p>
        </p:txBody>
      </p:sp>
    </p:spTree>
    <p:extLst>
      <p:ext uri="{BB962C8B-B14F-4D97-AF65-F5344CB8AC3E}">
        <p14:creationId xmlns:p14="http://schemas.microsoft.com/office/powerpoint/2010/main" val="38819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5EC-9C0D-1B4C-B286-CE2E884C575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227E5B-AFDC-1E4B-906E-F5B3692A762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B7AE6CC-38F3-084C-A36D-49BF141FD929}"/>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39792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F99A-73BD-9744-A65D-72A1CCFEE9E5}"/>
              </a:ext>
            </a:extLst>
          </p:cNvPr>
          <p:cNvSpPr>
            <a:spLocks noGrp="1"/>
          </p:cNvSpPr>
          <p:nvPr>
            <p:ph type="title"/>
          </p:nvPr>
        </p:nvSpPr>
        <p:spPr/>
        <p:txBody>
          <a:bodyPr>
            <a:normAutofit/>
          </a:bodyPr>
          <a:lstStyle/>
          <a:p>
            <a:pPr algn="ctr"/>
            <a:r>
              <a:rPr lang="en-US" dirty="0"/>
              <a:t>NT writers on false teaching…</a:t>
            </a:r>
          </a:p>
        </p:txBody>
      </p:sp>
      <p:sp>
        <p:nvSpPr>
          <p:cNvPr id="4" name="TextBox 3">
            <a:extLst>
              <a:ext uri="{FF2B5EF4-FFF2-40B4-BE49-F238E27FC236}">
                <a16:creationId xmlns:a16="http://schemas.microsoft.com/office/drawing/2014/main" id="{BE1306E4-9C9D-7B45-83D6-1656B93AAF4B}"/>
              </a:ext>
            </a:extLst>
          </p:cNvPr>
          <p:cNvSpPr txBox="1"/>
          <p:nvPr/>
        </p:nvSpPr>
        <p:spPr>
          <a:xfrm>
            <a:off x="368674" y="1408907"/>
            <a:ext cx="2502116" cy="461665"/>
          </a:xfrm>
          <a:prstGeom prst="rect">
            <a:avLst/>
          </a:prstGeom>
          <a:noFill/>
        </p:spPr>
        <p:txBody>
          <a:bodyPr wrap="square" rtlCol="0">
            <a:spAutoFit/>
          </a:bodyPr>
          <a:lstStyle/>
          <a:p>
            <a:pPr algn="ctr"/>
            <a:r>
              <a:rPr lang="en-US" sz="2400" dirty="0">
                <a:solidFill>
                  <a:schemeClr val="bg1"/>
                </a:solidFill>
              </a:rPr>
              <a:t>Paul</a:t>
            </a:r>
          </a:p>
        </p:txBody>
      </p:sp>
      <p:sp>
        <p:nvSpPr>
          <p:cNvPr id="5" name="TextBox 4">
            <a:extLst>
              <a:ext uri="{FF2B5EF4-FFF2-40B4-BE49-F238E27FC236}">
                <a16:creationId xmlns:a16="http://schemas.microsoft.com/office/drawing/2014/main" id="{9ED414B3-762B-5C4A-A9B4-632AE42E97D8}"/>
              </a:ext>
            </a:extLst>
          </p:cNvPr>
          <p:cNvSpPr txBox="1"/>
          <p:nvPr/>
        </p:nvSpPr>
        <p:spPr>
          <a:xfrm>
            <a:off x="3379695" y="1408907"/>
            <a:ext cx="5171514" cy="3626115"/>
          </a:xfrm>
          <a:prstGeom prst="rect">
            <a:avLst/>
          </a:prstGeom>
          <a:noFill/>
          <a:ln>
            <a:solidFill>
              <a:schemeClr val="tx2"/>
            </a:solidFill>
          </a:ln>
        </p:spPr>
        <p:txBody>
          <a:bodyPr wrap="square" rtlCol="0" anchor="ctr">
            <a:noAutofit/>
          </a:bodyPr>
          <a:lstStyle/>
          <a:p>
            <a:pPr algn="ctr"/>
            <a:r>
              <a:rPr lang="en-US" sz="2000" dirty="0">
                <a:solidFill>
                  <a:schemeClr val="bg1"/>
                </a:solidFill>
              </a:rPr>
              <a:t>1 But false prophets also arose among the people, just as there will also be false teachers among you, who will secretly introduce destructive heresies, even denying the Master who bought them, bringing swift destruction upon themselves. 2 Many will follow their sensuality, and because of them the way of the truth will be maligned; 3 and in [their] greed they will exploit you with false words; their judgment from long ago is not idle, and their destruction is not asleep.</a:t>
            </a:r>
          </a:p>
        </p:txBody>
      </p:sp>
      <p:sp>
        <p:nvSpPr>
          <p:cNvPr id="15" name="TextBox 14">
            <a:extLst>
              <a:ext uri="{FF2B5EF4-FFF2-40B4-BE49-F238E27FC236}">
                <a16:creationId xmlns:a16="http://schemas.microsoft.com/office/drawing/2014/main" id="{7DAD3B8C-D0A5-C647-B6A0-87A2CBF09FDF}"/>
              </a:ext>
            </a:extLst>
          </p:cNvPr>
          <p:cNvSpPr txBox="1"/>
          <p:nvPr/>
        </p:nvSpPr>
        <p:spPr>
          <a:xfrm>
            <a:off x="368674" y="1870572"/>
            <a:ext cx="2502116" cy="461665"/>
          </a:xfrm>
          <a:prstGeom prst="rect">
            <a:avLst/>
          </a:prstGeom>
          <a:noFill/>
        </p:spPr>
        <p:txBody>
          <a:bodyPr wrap="square" rtlCol="0">
            <a:spAutoFit/>
          </a:bodyPr>
          <a:lstStyle/>
          <a:p>
            <a:pPr algn="ctr"/>
            <a:r>
              <a:rPr lang="en-US" sz="2400" dirty="0">
                <a:solidFill>
                  <a:schemeClr val="bg1"/>
                </a:solidFill>
              </a:rPr>
              <a:t>Peter</a:t>
            </a:r>
          </a:p>
        </p:txBody>
      </p:sp>
      <p:sp>
        <p:nvSpPr>
          <p:cNvPr id="16" name="Content Placeholder 2">
            <a:extLst>
              <a:ext uri="{FF2B5EF4-FFF2-40B4-BE49-F238E27FC236}">
                <a16:creationId xmlns:a16="http://schemas.microsoft.com/office/drawing/2014/main" id="{FDE11EFB-7DB5-EA47-9F43-ACF470668641}"/>
              </a:ext>
            </a:extLst>
          </p:cNvPr>
          <p:cNvSpPr>
            <a:spLocks noGrp="1"/>
          </p:cNvSpPr>
          <p:nvPr>
            <p:ph idx="1"/>
          </p:nvPr>
        </p:nvSpPr>
        <p:spPr>
          <a:xfrm>
            <a:off x="368674" y="2349202"/>
            <a:ext cx="2502117" cy="2330953"/>
          </a:xfrm>
        </p:spPr>
        <p:txBody>
          <a:bodyPr>
            <a:normAutofit/>
          </a:bodyPr>
          <a:lstStyle/>
          <a:p>
            <a:pPr marL="0" indent="0" algn="ctr">
              <a:buNone/>
            </a:pPr>
            <a:r>
              <a:rPr lang="en-US" sz="1800" dirty="0"/>
              <a:t>2 Peter 2:1-3</a:t>
            </a:r>
          </a:p>
          <a:p>
            <a:pPr marL="0" indent="0" algn="ctr">
              <a:buNone/>
            </a:pPr>
            <a:r>
              <a:rPr lang="en-US" sz="1800" dirty="0"/>
              <a:t> </a:t>
            </a:r>
          </a:p>
          <a:p>
            <a:pPr marL="0" indent="0" algn="ctr">
              <a:buNone/>
            </a:pPr>
            <a:endParaRPr lang="en-US" sz="1800" dirty="0"/>
          </a:p>
          <a:p>
            <a:pPr marL="0" indent="0" algn="ctr">
              <a:buNone/>
            </a:pPr>
            <a:endParaRPr lang="en-US" sz="1800" dirty="0"/>
          </a:p>
        </p:txBody>
      </p:sp>
    </p:spTree>
    <p:extLst>
      <p:ext uri="{BB962C8B-B14F-4D97-AF65-F5344CB8AC3E}">
        <p14:creationId xmlns:p14="http://schemas.microsoft.com/office/powerpoint/2010/main" val="443204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F99A-73BD-9744-A65D-72A1CCFEE9E5}"/>
              </a:ext>
            </a:extLst>
          </p:cNvPr>
          <p:cNvSpPr>
            <a:spLocks noGrp="1"/>
          </p:cNvSpPr>
          <p:nvPr>
            <p:ph type="title"/>
          </p:nvPr>
        </p:nvSpPr>
        <p:spPr/>
        <p:txBody>
          <a:bodyPr>
            <a:normAutofit/>
          </a:bodyPr>
          <a:lstStyle/>
          <a:p>
            <a:pPr algn="ctr"/>
            <a:r>
              <a:rPr lang="en-US" dirty="0"/>
              <a:t>NT writers on false teaching…</a:t>
            </a:r>
          </a:p>
        </p:txBody>
      </p:sp>
      <p:sp>
        <p:nvSpPr>
          <p:cNvPr id="4" name="TextBox 3">
            <a:extLst>
              <a:ext uri="{FF2B5EF4-FFF2-40B4-BE49-F238E27FC236}">
                <a16:creationId xmlns:a16="http://schemas.microsoft.com/office/drawing/2014/main" id="{BE1306E4-9C9D-7B45-83D6-1656B93AAF4B}"/>
              </a:ext>
            </a:extLst>
          </p:cNvPr>
          <p:cNvSpPr txBox="1"/>
          <p:nvPr/>
        </p:nvSpPr>
        <p:spPr>
          <a:xfrm>
            <a:off x="368674" y="1408907"/>
            <a:ext cx="2502116" cy="461665"/>
          </a:xfrm>
          <a:prstGeom prst="rect">
            <a:avLst/>
          </a:prstGeom>
          <a:noFill/>
        </p:spPr>
        <p:txBody>
          <a:bodyPr wrap="square" rtlCol="0">
            <a:spAutoFit/>
          </a:bodyPr>
          <a:lstStyle/>
          <a:p>
            <a:pPr algn="ctr"/>
            <a:r>
              <a:rPr lang="en-US" sz="2400" dirty="0">
                <a:solidFill>
                  <a:schemeClr val="bg1"/>
                </a:solidFill>
              </a:rPr>
              <a:t>Paul</a:t>
            </a:r>
          </a:p>
        </p:txBody>
      </p:sp>
      <p:sp>
        <p:nvSpPr>
          <p:cNvPr id="5" name="TextBox 4">
            <a:extLst>
              <a:ext uri="{FF2B5EF4-FFF2-40B4-BE49-F238E27FC236}">
                <a16:creationId xmlns:a16="http://schemas.microsoft.com/office/drawing/2014/main" id="{9ED414B3-762B-5C4A-A9B4-632AE42E97D8}"/>
              </a:ext>
            </a:extLst>
          </p:cNvPr>
          <p:cNvSpPr txBox="1"/>
          <p:nvPr/>
        </p:nvSpPr>
        <p:spPr>
          <a:xfrm>
            <a:off x="3379695" y="1408907"/>
            <a:ext cx="5171514" cy="3626115"/>
          </a:xfrm>
          <a:prstGeom prst="rect">
            <a:avLst/>
          </a:prstGeom>
          <a:noFill/>
          <a:ln>
            <a:solidFill>
              <a:schemeClr val="tx2"/>
            </a:solidFill>
          </a:ln>
        </p:spPr>
        <p:txBody>
          <a:bodyPr wrap="square" rtlCol="0" anchor="ctr">
            <a:noAutofit/>
          </a:bodyPr>
          <a:lstStyle/>
          <a:p>
            <a:pPr algn="ctr"/>
            <a:r>
              <a:rPr lang="en-US" dirty="0">
                <a:solidFill>
                  <a:schemeClr val="bg1"/>
                </a:solidFill>
              </a:rPr>
              <a:t>4 For certain persons have crept in unnoticed, those who were long beforehand marked out for this condemnation, ungodly persons who turn the grace of our God into licentiousness and deny our only Master and Lord, Jesus Christ.</a:t>
            </a:r>
          </a:p>
          <a:p>
            <a:pPr algn="ctr"/>
            <a:r>
              <a:rPr lang="en-US" dirty="0">
                <a:solidFill>
                  <a:schemeClr val="bg1"/>
                </a:solidFill>
              </a:rPr>
              <a:t>10 But these men revile the things which they do not understand; and the things which they know by instinct, like unreasoning animals, by these things they are destroyed.</a:t>
            </a:r>
          </a:p>
          <a:p>
            <a:pPr algn="ctr"/>
            <a:r>
              <a:rPr lang="en-US" dirty="0">
                <a:solidFill>
                  <a:schemeClr val="bg1"/>
                </a:solidFill>
              </a:rPr>
              <a:t>16 These are grumblers, finding fault, following after their [own] lusts; they speak arrogantly, flattering people for the sake of [gaining an] advantage.</a:t>
            </a:r>
          </a:p>
        </p:txBody>
      </p:sp>
      <p:sp>
        <p:nvSpPr>
          <p:cNvPr id="15" name="TextBox 14">
            <a:extLst>
              <a:ext uri="{FF2B5EF4-FFF2-40B4-BE49-F238E27FC236}">
                <a16:creationId xmlns:a16="http://schemas.microsoft.com/office/drawing/2014/main" id="{7DAD3B8C-D0A5-C647-B6A0-87A2CBF09FDF}"/>
              </a:ext>
            </a:extLst>
          </p:cNvPr>
          <p:cNvSpPr txBox="1"/>
          <p:nvPr/>
        </p:nvSpPr>
        <p:spPr>
          <a:xfrm>
            <a:off x="368674" y="1870572"/>
            <a:ext cx="2502116" cy="461665"/>
          </a:xfrm>
          <a:prstGeom prst="rect">
            <a:avLst/>
          </a:prstGeom>
          <a:noFill/>
        </p:spPr>
        <p:txBody>
          <a:bodyPr wrap="square" rtlCol="0">
            <a:spAutoFit/>
          </a:bodyPr>
          <a:lstStyle/>
          <a:p>
            <a:pPr algn="ctr"/>
            <a:r>
              <a:rPr lang="en-US" sz="2400" dirty="0">
                <a:solidFill>
                  <a:schemeClr val="bg1"/>
                </a:solidFill>
              </a:rPr>
              <a:t>Peter</a:t>
            </a:r>
          </a:p>
        </p:txBody>
      </p:sp>
      <p:sp>
        <p:nvSpPr>
          <p:cNvPr id="9" name="TextBox 8">
            <a:extLst>
              <a:ext uri="{FF2B5EF4-FFF2-40B4-BE49-F238E27FC236}">
                <a16:creationId xmlns:a16="http://schemas.microsoft.com/office/drawing/2014/main" id="{52FA381C-B117-A94F-BF5B-AB210D6E84D0}"/>
              </a:ext>
            </a:extLst>
          </p:cNvPr>
          <p:cNvSpPr txBox="1"/>
          <p:nvPr/>
        </p:nvSpPr>
        <p:spPr>
          <a:xfrm>
            <a:off x="368674" y="2332237"/>
            <a:ext cx="2502116" cy="461665"/>
          </a:xfrm>
          <a:prstGeom prst="rect">
            <a:avLst/>
          </a:prstGeom>
          <a:noFill/>
        </p:spPr>
        <p:txBody>
          <a:bodyPr wrap="square" rtlCol="0">
            <a:spAutoFit/>
          </a:bodyPr>
          <a:lstStyle/>
          <a:p>
            <a:pPr algn="ctr"/>
            <a:r>
              <a:rPr lang="en-US" sz="2400" dirty="0">
                <a:solidFill>
                  <a:schemeClr val="bg1"/>
                </a:solidFill>
              </a:rPr>
              <a:t>Jude</a:t>
            </a:r>
          </a:p>
        </p:txBody>
      </p:sp>
      <p:sp>
        <p:nvSpPr>
          <p:cNvPr id="10" name="Content Placeholder 2">
            <a:extLst>
              <a:ext uri="{FF2B5EF4-FFF2-40B4-BE49-F238E27FC236}">
                <a16:creationId xmlns:a16="http://schemas.microsoft.com/office/drawing/2014/main" id="{7C9C8B7C-E1B8-7848-9B19-2040EACD8E37}"/>
              </a:ext>
            </a:extLst>
          </p:cNvPr>
          <p:cNvSpPr>
            <a:spLocks noGrp="1"/>
          </p:cNvSpPr>
          <p:nvPr>
            <p:ph idx="1"/>
          </p:nvPr>
        </p:nvSpPr>
        <p:spPr>
          <a:xfrm>
            <a:off x="368674" y="2921099"/>
            <a:ext cx="2502117" cy="2330953"/>
          </a:xfrm>
        </p:spPr>
        <p:txBody>
          <a:bodyPr>
            <a:normAutofit/>
          </a:bodyPr>
          <a:lstStyle/>
          <a:p>
            <a:pPr marL="0" indent="0" algn="ctr">
              <a:buNone/>
            </a:pPr>
            <a:r>
              <a:rPr lang="en-US" sz="1800" dirty="0"/>
              <a:t>Jude 4, 10, 16</a:t>
            </a:r>
          </a:p>
          <a:p>
            <a:pPr marL="0" indent="0" algn="ctr">
              <a:buNone/>
            </a:pPr>
            <a:r>
              <a:rPr lang="en-US" sz="1800" dirty="0"/>
              <a:t> </a:t>
            </a:r>
          </a:p>
          <a:p>
            <a:pPr marL="0" indent="0" algn="ctr">
              <a:buNone/>
            </a:pPr>
            <a:endParaRPr lang="en-US" sz="1800" dirty="0"/>
          </a:p>
          <a:p>
            <a:pPr marL="0" indent="0" algn="ctr">
              <a:buNone/>
            </a:pPr>
            <a:endParaRPr lang="en-US" sz="1800" dirty="0"/>
          </a:p>
        </p:txBody>
      </p:sp>
    </p:spTree>
    <p:extLst>
      <p:ext uri="{BB962C8B-B14F-4D97-AF65-F5344CB8AC3E}">
        <p14:creationId xmlns:p14="http://schemas.microsoft.com/office/powerpoint/2010/main" val="1521837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F99A-73BD-9744-A65D-72A1CCFEE9E5}"/>
              </a:ext>
            </a:extLst>
          </p:cNvPr>
          <p:cNvSpPr>
            <a:spLocks noGrp="1"/>
          </p:cNvSpPr>
          <p:nvPr>
            <p:ph type="title"/>
          </p:nvPr>
        </p:nvSpPr>
        <p:spPr/>
        <p:txBody>
          <a:bodyPr>
            <a:normAutofit/>
          </a:bodyPr>
          <a:lstStyle/>
          <a:p>
            <a:pPr algn="ctr"/>
            <a:r>
              <a:rPr lang="en-US" dirty="0"/>
              <a:t>NT writers on false teaching…</a:t>
            </a:r>
          </a:p>
        </p:txBody>
      </p:sp>
      <p:sp>
        <p:nvSpPr>
          <p:cNvPr id="4" name="TextBox 3">
            <a:extLst>
              <a:ext uri="{FF2B5EF4-FFF2-40B4-BE49-F238E27FC236}">
                <a16:creationId xmlns:a16="http://schemas.microsoft.com/office/drawing/2014/main" id="{BE1306E4-9C9D-7B45-83D6-1656B93AAF4B}"/>
              </a:ext>
            </a:extLst>
          </p:cNvPr>
          <p:cNvSpPr txBox="1"/>
          <p:nvPr/>
        </p:nvSpPr>
        <p:spPr>
          <a:xfrm>
            <a:off x="368674" y="1408907"/>
            <a:ext cx="2502116" cy="461665"/>
          </a:xfrm>
          <a:prstGeom prst="rect">
            <a:avLst/>
          </a:prstGeom>
          <a:noFill/>
        </p:spPr>
        <p:txBody>
          <a:bodyPr wrap="square" rtlCol="0">
            <a:spAutoFit/>
          </a:bodyPr>
          <a:lstStyle/>
          <a:p>
            <a:pPr algn="ctr"/>
            <a:r>
              <a:rPr lang="en-US" sz="2400" dirty="0">
                <a:solidFill>
                  <a:schemeClr val="bg1"/>
                </a:solidFill>
              </a:rPr>
              <a:t>Paul</a:t>
            </a:r>
          </a:p>
        </p:txBody>
      </p:sp>
      <p:sp>
        <p:nvSpPr>
          <p:cNvPr id="5" name="TextBox 4">
            <a:extLst>
              <a:ext uri="{FF2B5EF4-FFF2-40B4-BE49-F238E27FC236}">
                <a16:creationId xmlns:a16="http://schemas.microsoft.com/office/drawing/2014/main" id="{9ED414B3-762B-5C4A-A9B4-632AE42E97D8}"/>
              </a:ext>
            </a:extLst>
          </p:cNvPr>
          <p:cNvSpPr txBox="1"/>
          <p:nvPr/>
        </p:nvSpPr>
        <p:spPr>
          <a:xfrm>
            <a:off x="3379695" y="1408907"/>
            <a:ext cx="5171514" cy="3626115"/>
          </a:xfrm>
          <a:prstGeom prst="rect">
            <a:avLst/>
          </a:prstGeom>
          <a:noFill/>
          <a:ln>
            <a:solidFill>
              <a:schemeClr val="tx2"/>
            </a:solidFill>
          </a:ln>
        </p:spPr>
        <p:txBody>
          <a:bodyPr wrap="square" rtlCol="0" anchor="ctr">
            <a:noAutofit/>
          </a:bodyPr>
          <a:lstStyle/>
          <a:p>
            <a:pPr algn="ctr"/>
            <a:r>
              <a:rPr lang="en-US" sz="1400" dirty="0">
                <a:solidFill>
                  <a:schemeClr val="bg1"/>
                </a:solidFill>
              </a:rPr>
              <a:t> 1 Beloved, do not believe every spirit, but test the spirits to see whether they are from God, because many false prophets have gone out into the world.</a:t>
            </a:r>
            <a:br>
              <a:rPr lang="en-US" sz="1400" dirty="0">
                <a:solidFill>
                  <a:schemeClr val="bg1"/>
                </a:solidFill>
              </a:rPr>
            </a:br>
            <a:endParaRPr lang="en-US" sz="1400" dirty="0">
              <a:solidFill>
                <a:schemeClr val="bg1"/>
              </a:solidFill>
            </a:endParaRPr>
          </a:p>
          <a:p>
            <a:pPr algn="ctr"/>
            <a:r>
              <a:rPr lang="en-US" sz="1400" dirty="0">
                <a:solidFill>
                  <a:schemeClr val="bg1"/>
                </a:solidFill>
              </a:rPr>
              <a:t>7 For many deceivers have gone out into the world, those who do not acknowledge Jesus Christ [as] coming in the flesh. This is the deceiver and the antichrist. 8 Watch yourselves, that you do not lose what we have accomplished, but that you may receive a full reward. 9 Anyone who goes too far and does not abide in the teaching of Christ, does not have God; the one who abides in the teaching, he has both the Father and the Son. 10 If anyone comes to you and does not bring this teaching, do not receive him into [your] house, and do not give him a greeting; 11 for the one who gives him a greeting participates in his evil deeds.</a:t>
            </a:r>
          </a:p>
        </p:txBody>
      </p:sp>
      <p:sp>
        <p:nvSpPr>
          <p:cNvPr id="15" name="TextBox 14">
            <a:extLst>
              <a:ext uri="{FF2B5EF4-FFF2-40B4-BE49-F238E27FC236}">
                <a16:creationId xmlns:a16="http://schemas.microsoft.com/office/drawing/2014/main" id="{7DAD3B8C-D0A5-C647-B6A0-87A2CBF09FDF}"/>
              </a:ext>
            </a:extLst>
          </p:cNvPr>
          <p:cNvSpPr txBox="1"/>
          <p:nvPr/>
        </p:nvSpPr>
        <p:spPr>
          <a:xfrm>
            <a:off x="368674" y="1870572"/>
            <a:ext cx="2502116" cy="461665"/>
          </a:xfrm>
          <a:prstGeom prst="rect">
            <a:avLst/>
          </a:prstGeom>
          <a:noFill/>
        </p:spPr>
        <p:txBody>
          <a:bodyPr wrap="square" rtlCol="0">
            <a:spAutoFit/>
          </a:bodyPr>
          <a:lstStyle/>
          <a:p>
            <a:pPr algn="ctr"/>
            <a:r>
              <a:rPr lang="en-US" sz="2400" dirty="0">
                <a:solidFill>
                  <a:schemeClr val="bg1"/>
                </a:solidFill>
              </a:rPr>
              <a:t>Peter</a:t>
            </a:r>
          </a:p>
        </p:txBody>
      </p:sp>
      <p:sp>
        <p:nvSpPr>
          <p:cNvPr id="9" name="TextBox 8">
            <a:extLst>
              <a:ext uri="{FF2B5EF4-FFF2-40B4-BE49-F238E27FC236}">
                <a16:creationId xmlns:a16="http://schemas.microsoft.com/office/drawing/2014/main" id="{52FA381C-B117-A94F-BF5B-AB210D6E84D0}"/>
              </a:ext>
            </a:extLst>
          </p:cNvPr>
          <p:cNvSpPr txBox="1"/>
          <p:nvPr/>
        </p:nvSpPr>
        <p:spPr>
          <a:xfrm>
            <a:off x="368674" y="2332237"/>
            <a:ext cx="2502116" cy="461665"/>
          </a:xfrm>
          <a:prstGeom prst="rect">
            <a:avLst/>
          </a:prstGeom>
          <a:noFill/>
        </p:spPr>
        <p:txBody>
          <a:bodyPr wrap="square" rtlCol="0">
            <a:spAutoFit/>
          </a:bodyPr>
          <a:lstStyle/>
          <a:p>
            <a:pPr algn="ctr"/>
            <a:r>
              <a:rPr lang="en-US" sz="2400" dirty="0">
                <a:solidFill>
                  <a:schemeClr val="bg1"/>
                </a:solidFill>
              </a:rPr>
              <a:t>Jude</a:t>
            </a:r>
          </a:p>
        </p:txBody>
      </p:sp>
      <p:sp>
        <p:nvSpPr>
          <p:cNvPr id="10" name="Content Placeholder 2">
            <a:extLst>
              <a:ext uri="{FF2B5EF4-FFF2-40B4-BE49-F238E27FC236}">
                <a16:creationId xmlns:a16="http://schemas.microsoft.com/office/drawing/2014/main" id="{7C9C8B7C-E1B8-7848-9B19-2040EACD8E37}"/>
              </a:ext>
            </a:extLst>
          </p:cNvPr>
          <p:cNvSpPr>
            <a:spLocks noGrp="1"/>
          </p:cNvSpPr>
          <p:nvPr>
            <p:ph idx="1"/>
          </p:nvPr>
        </p:nvSpPr>
        <p:spPr>
          <a:xfrm>
            <a:off x="368674" y="3511036"/>
            <a:ext cx="2502117" cy="1899694"/>
          </a:xfrm>
        </p:spPr>
        <p:txBody>
          <a:bodyPr>
            <a:normAutofit/>
          </a:bodyPr>
          <a:lstStyle/>
          <a:p>
            <a:pPr marL="0" indent="0" algn="ctr">
              <a:buNone/>
            </a:pPr>
            <a:r>
              <a:rPr lang="en-US" sz="1800" dirty="0"/>
              <a:t>1 John 4:1 // 2 John 7-11</a:t>
            </a:r>
          </a:p>
          <a:p>
            <a:pPr marL="0" indent="0" algn="ctr">
              <a:buNone/>
            </a:pPr>
            <a:r>
              <a:rPr lang="en-US" sz="1800" dirty="0"/>
              <a:t> </a:t>
            </a:r>
          </a:p>
          <a:p>
            <a:pPr marL="0" indent="0" algn="ctr">
              <a:buNone/>
            </a:pPr>
            <a:endParaRPr lang="en-US" sz="1800" dirty="0"/>
          </a:p>
          <a:p>
            <a:pPr marL="0" indent="0" algn="ctr">
              <a:buNone/>
            </a:pPr>
            <a:endParaRPr lang="en-US" sz="1800" dirty="0"/>
          </a:p>
        </p:txBody>
      </p:sp>
      <p:sp>
        <p:nvSpPr>
          <p:cNvPr id="8" name="TextBox 7">
            <a:extLst>
              <a:ext uri="{FF2B5EF4-FFF2-40B4-BE49-F238E27FC236}">
                <a16:creationId xmlns:a16="http://schemas.microsoft.com/office/drawing/2014/main" id="{2C324074-7866-8F41-AA06-F16B28B911BF}"/>
              </a:ext>
            </a:extLst>
          </p:cNvPr>
          <p:cNvSpPr txBox="1"/>
          <p:nvPr/>
        </p:nvSpPr>
        <p:spPr>
          <a:xfrm>
            <a:off x="368674" y="2793902"/>
            <a:ext cx="2502116" cy="461665"/>
          </a:xfrm>
          <a:prstGeom prst="rect">
            <a:avLst/>
          </a:prstGeom>
          <a:noFill/>
        </p:spPr>
        <p:txBody>
          <a:bodyPr wrap="square" rtlCol="0">
            <a:spAutoFit/>
          </a:bodyPr>
          <a:lstStyle/>
          <a:p>
            <a:pPr algn="ctr"/>
            <a:r>
              <a:rPr lang="en-US" sz="2400" dirty="0">
                <a:solidFill>
                  <a:schemeClr val="bg1"/>
                </a:solidFill>
              </a:rPr>
              <a:t>John</a:t>
            </a:r>
          </a:p>
        </p:txBody>
      </p:sp>
    </p:spTree>
    <p:extLst>
      <p:ext uri="{BB962C8B-B14F-4D97-AF65-F5344CB8AC3E}">
        <p14:creationId xmlns:p14="http://schemas.microsoft.com/office/powerpoint/2010/main" val="3908537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F99A-73BD-9744-A65D-72A1CCFEE9E5}"/>
              </a:ext>
            </a:extLst>
          </p:cNvPr>
          <p:cNvSpPr>
            <a:spLocks noGrp="1"/>
          </p:cNvSpPr>
          <p:nvPr>
            <p:ph type="title"/>
          </p:nvPr>
        </p:nvSpPr>
        <p:spPr/>
        <p:txBody>
          <a:bodyPr>
            <a:normAutofit/>
          </a:bodyPr>
          <a:lstStyle/>
          <a:p>
            <a:pPr algn="ctr"/>
            <a:r>
              <a:rPr lang="en-US" dirty="0"/>
              <a:t>NT writers on false teaching…</a:t>
            </a:r>
          </a:p>
        </p:txBody>
      </p:sp>
      <p:sp>
        <p:nvSpPr>
          <p:cNvPr id="4" name="TextBox 3">
            <a:extLst>
              <a:ext uri="{FF2B5EF4-FFF2-40B4-BE49-F238E27FC236}">
                <a16:creationId xmlns:a16="http://schemas.microsoft.com/office/drawing/2014/main" id="{BE1306E4-9C9D-7B45-83D6-1656B93AAF4B}"/>
              </a:ext>
            </a:extLst>
          </p:cNvPr>
          <p:cNvSpPr txBox="1"/>
          <p:nvPr/>
        </p:nvSpPr>
        <p:spPr>
          <a:xfrm>
            <a:off x="368674" y="1408907"/>
            <a:ext cx="2502116" cy="461665"/>
          </a:xfrm>
          <a:prstGeom prst="rect">
            <a:avLst/>
          </a:prstGeom>
          <a:noFill/>
        </p:spPr>
        <p:txBody>
          <a:bodyPr wrap="square" rtlCol="0">
            <a:spAutoFit/>
          </a:bodyPr>
          <a:lstStyle/>
          <a:p>
            <a:pPr algn="ctr"/>
            <a:r>
              <a:rPr lang="en-US" sz="2400" dirty="0">
                <a:solidFill>
                  <a:schemeClr val="bg1"/>
                </a:solidFill>
              </a:rPr>
              <a:t>Paul</a:t>
            </a:r>
          </a:p>
        </p:txBody>
      </p:sp>
      <p:sp>
        <p:nvSpPr>
          <p:cNvPr id="5" name="TextBox 4">
            <a:extLst>
              <a:ext uri="{FF2B5EF4-FFF2-40B4-BE49-F238E27FC236}">
                <a16:creationId xmlns:a16="http://schemas.microsoft.com/office/drawing/2014/main" id="{9ED414B3-762B-5C4A-A9B4-632AE42E97D8}"/>
              </a:ext>
            </a:extLst>
          </p:cNvPr>
          <p:cNvSpPr txBox="1"/>
          <p:nvPr/>
        </p:nvSpPr>
        <p:spPr>
          <a:xfrm>
            <a:off x="3379695" y="1408907"/>
            <a:ext cx="5171514" cy="3626115"/>
          </a:xfrm>
          <a:prstGeom prst="rect">
            <a:avLst/>
          </a:prstGeom>
          <a:noFill/>
          <a:ln>
            <a:solidFill>
              <a:schemeClr val="tx2"/>
            </a:solidFill>
          </a:ln>
        </p:spPr>
        <p:txBody>
          <a:bodyPr wrap="square" rtlCol="0" anchor="ctr">
            <a:noAutofit/>
          </a:bodyPr>
          <a:lstStyle/>
          <a:p>
            <a:pPr algn="ctr"/>
            <a:r>
              <a:rPr lang="en-US" sz="2000" dirty="0">
                <a:solidFill>
                  <a:schemeClr val="bg1"/>
                </a:solidFill>
              </a:rPr>
              <a:t> 9 Do not be carried away by varied and strange teachings; for it is good for the heart to be strengthened by grace, not by foods, through which those who were so occupied were not benefited.</a:t>
            </a:r>
          </a:p>
        </p:txBody>
      </p:sp>
      <p:sp>
        <p:nvSpPr>
          <p:cNvPr id="15" name="TextBox 14">
            <a:extLst>
              <a:ext uri="{FF2B5EF4-FFF2-40B4-BE49-F238E27FC236}">
                <a16:creationId xmlns:a16="http://schemas.microsoft.com/office/drawing/2014/main" id="{7DAD3B8C-D0A5-C647-B6A0-87A2CBF09FDF}"/>
              </a:ext>
            </a:extLst>
          </p:cNvPr>
          <p:cNvSpPr txBox="1"/>
          <p:nvPr/>
        </p:nvSpPr>
        <p:spPr>
          <a:xfrm>
            <a:off x="368674" y="1870572"/>
            <a:ext cx="2502116" cy="461665"/>
          </a:xfrm>
          <a:prstGeom prst="rect">
            <a:avLst/>
          </a:prstGeom>
          <a:noFill/>
        </p:spPr>
        <p:txBody>
          <a:bodyPr wrap="square" rtlCol="0">
            <a:spAutoFit/>
          </a:bodyPr>
          <a:lstStyle/>
          <a:p>
            <a:pPr algn="ctr"/>
            <a:r>
              <a:rPr lang="en-US" sz="2400" dirty="0">
                <a:solidFill>
                  <a:schemeClr val="bg1"/>
                </a:solidFill>
              </a:rPr>
              <a:t>Peter</a:t>
            </a:r>
          </a:p>
        </p:txBody>
      </p:sp>
      <p:sp>
        <p:nvSpPr>
          <p:cNvPr id="9" name="TextBox 8">
            <a:extLst>
              <a:ext uri="{FF2B5EF4-FFF2-40B4-BE49-F238E27FC236}">
                <a16:creationId xmlns:a16="http://schemas.microsoft.com/office/drawing/2014/main" id="{52FA381C-B117-A94F-BF5B-AB210D6E84D0}"/>
              </a:ext>
            </a:extLst>
          </p:cNvPr>
          <p:cNvSpPr txBox="1"/>
          <p:nvPr/>
        </p:nvSpPr>
        <p:spPr>
          <a:xfrm>
            <a:off x="368674" y="2332237"/>
            <a:ext cx="2502116" cy="461665"/>
          </a:xfrm>
          <a:prstGeom prst="rect">
            <a:avLst/>
          </a:prstGeom>
          <a:noFill/>
        </p:spPr>
        <p:txBody>
          <a:bodyPr wrap="square" rtlCol="0">
            <a:spAutoFit/>
          </a:bodyPr>
          <a:lstStyle/>
          <a:p>
            <a:pPr algn="ctr"/>
            <a:r>
              <a:rPr lang="en-US" sz="2400" dirty="0">
                <a:solidFill>
                  <a:schemeClr val="bg1"/>
                </a:solidFill>
              </a:rPr>
              <a:t>Jude</a:t>
            </a:r>
          </a:p>
        </p:txBody>
      </p:sp>
      <p:sp>
        <p:nvSpPr>
          <p:cNvPr id="8" name="TextBox 7">
            <a:extLst>
              <a:ext uri="{FF2B5EF4-FFF2-40B4-BE49-F238E27FC236}">
                <a16:creationId xmlns:a16="http://schemas.microsoft.com/office/drawing/2014/main" id="{2C324074-7866-8F41-AA06-F16B28B911BF}"/>
              </a:ext>
            </a:extLst>
          </p:cNvPr>
          <p:cNvSpPr txBox="1"/>
          <p:nvPr/>
        </p:nvSpPr>
        <p:spPr>
          <a:xfrm>
            <a:off x="368674" y="2793902"/>
            <a:ext cx="2502116" cy="461665"/>
          </a:xfrm>
          <a:prstGeom prst="rect">
            <a:avLst/>
          </a:prstGeom>
          <a:noFill/>
        </p:spPr>
        <p:txBody>
          <a:bodyPr wrap="square" rtlCol="0">
            <a:spAutoFit/>
          </a:bodyPr>
          <a:lstStyle/>
          <a:p>
            <a:pPr algn="ctr"/>
            <a:r>
              <a:rPr lang="en-US" sz="2400" dirty="0">
                <a:solidFill>
                  <a:schemeClr val="bg1"/>
                </a:solidFill>
              </a:rPr>
              <a:t>John</a:t>
            </a:r>
          </a:p>
        </p:txBody>
      </p:sp>
      <p:sp>
        <p:nvSpPr>
          <p:cNvPr id="11" name="TextBox 10">
            <a:extLst>
              <a:ext uri="{FF2B5EF4-FFF2-40B4-BE49-F238E27FC236}">
                <a16:creationId xmlns:a16="http://schemas.microsoft.com/office/drawing/2014/main" id="{AE3265C5-2063-AD41-A7A4-BE53E02B45EF}"/>
              </a:ext>
            </a:extLst>
          </p:cNvPr>
          <p:cNvSpPr txBox="1"/>
          <p:nvPr/>
        </p:nvSpPr>
        <p:spPr>
          <a:xfrm>
            <a:off x="368674" y="3255567"/>
            <a:ext cx="2502116" cy="461665"/>
          </a:xfrm>
          <a:prstGeom prst="rect">
            <a:avLst/>
          </a:prstGeom>
          <a:noFill/>
        </p:spPr>
        <p:txBody>
          <a:bodyPr wrap="square" rtlCol="0">
            <a:spAutoFit/>
          </a:bodyPr>
          <a:lstStyle/>
          <a:p>
            <a:pPr algn="ctr"/>
            <a:r>
              <a:rPr lang="en-US" sz="2400" dirty="0">
                <a:solidFill>
                  <a:schemeClr val="bg1"/>
                </a:solidFill>
              </a:rPr>
              <a:t>Hebrew writer</a:t>
            </a:r>
          </a:p>
        </p:txBody>
      </p:sp>
      <p:sp>
        <p:nvSpPr>
          <p:cNvPr id="12" name="Content Placeholder 2">
            <a:extLst>
              <a:ext uri="{FF2B5EF4-FFF2-40B4-BE49-F238E27FC236}">
                <a16:creationId xmlns:a16="http://schemas.microsoft.com/office/drawing/2014/main" id="{001B4F12-CE88-0C48-AF15-C3142C8A2DD6}"/>
              </a:ext>
            </a:extLst>
          </p:cNvPr>
          <p:cNvSpPr>
            <a:spLocks noGrp="1"/>
          </p:cNvSpPr>
          <p:nvPr>
            <p:ph idx="1"/>
          </p:nvPr>
        </p:nvSpPr>
        <p:spPr>
          <a:xfrm>
            <a:off x="368674" y="3844428"/>
            <a:ext cx="2502117" cy="1566301"/>
          </a:xfrm>
        </p:spPr>
        <p:txBody>
          <a:bodyPr>
            <a:normAutofit/>
          </a:bodyPr>
          <a:lstStyle/>
          <a:p>
            <a:pPr marL="0" indent="0" algn="ctr">
              <a:buNone/>
            </a:pPr>
            <a:r>
              <a:rPr lang="en-US" sz="1800" dirty="0"/>
              <a:t>Hebrews 13:9</a:t>
            </a:r>
          </a:p>
          <a:p>
            <a:pPr marL="0" indent="0" algn="ctr">
              <a:buNone/>
            </a:pPr>
            <a:r>
              <a:rPr lang="en-US" sz="1800" dirty="0"/>
              <a:t> </a:t>
            </a:r>
          </a:p>
          <a:p>
            <a:pPr marL="0" indent="0" algn="ctr">
              <a:buNone/>
            </a:pPr>
            <a:endParaRPr lang="en-US" sz="1800" dirty="0"/>
          </a:p>
          <a:p>
            <a:pPr marL="0" indent="0" algn="ctr">
              <a:buNone/>
            </a:pPr>
            <a:endParaRPr lang="en-US" sz="1800" dirty="0"/>
          </a:p>
        </p:txBody>
      </p:sp>
    </p:spTree>
    <p:extLst>
      <p:ext uri="{BB962C8B-B14F-4D97-AF65-F5344CB8AC3E}">
        <p14:creationId xmlns:p14="http://schemas.microsoft.com/office/powerpoint/2010/main" val="3028019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F99A-73BD-9744-A65D-72A1CCFEE9E5}"/>
              </a:ext>
            </a:extLst>
          </p:cNvPr>
          <p:cNvSpPr>
            <a:spLocks noGrp="1"/>
          </p:cNvSpPr>
          <p:nvPr>
            <p:ph type="title"/>
          </p:nvPr>
        </p:nvSpPr>
        <p:spPr/>
        <p:txBody>
          <a:bodyPr>
            <a:normAutofit/>
          </a:bodyPr>
          <a:lstStyle/>
          <a:p>
            <a:pPr algn="ctr"/>
            <a:r>
              <a:rPr lang="en-US" dirty="0"/>
              <a:t>False teaching at Corinth</a:t>
            </a:r>
          </a:p>
        </p:txBody>
      </p:sp>
      <p:sp>
        <p:nvSpPr>
          <p:cNvPr id="5" name="TextBox 4">
            <a:extLst>
              <a:ext uri="{FF2B5EF4-FFF2-40B4-BE49-F238E27FC236}">
                <a16:creationId xmlns:a16="http://schemas.microsoft.com/office/drawing/2014/main" id="{9ED414B3-762B-5C4A-A9B4-632AE42E97D8}"/>
              </a:ext>
            </a:extLst>
          </p:cNvPr>
          <p:cNvSpPr txBox="1"/>
          <p:nvPr/>
        </p:nvSpPr>
        <p:spPr>
          <a:xfrm>
            <a:off x="628650" y="1281088"/>
            <a:ext cx="7922559" cy="4001822"/>
          </a:xfrm>
          <a:prstGeom prst="rect">
            <a:avLst/>
          </a:prstGeom>
          <a:noFill/>
          <a:ln>
            <a:solidFill>
              <a:schemeClr val="tx2"/>
            </a:solidFill>
          </a:ln>
        </p:spPr>
        <p:txBody>
          <a:bodyPr wrap="square" rtlCol="0" anchor="ctr">
            <a:noAutofit/>
          </a:bodyPr>
          <a:lstStyle/>
          <a:p>
            <a:pPr algn="ctr"/>
            <a:r>
              <a:rPr lang="en-US" sz="1600" dirty="0">
                <a:solidFill>
                  <a:schemeClr val="bg1"/>
                </a:solidFill>
              </a:rPr>
              <a:t>1Co 4:3, 18-19 NASB - 3 But to me it is a very small thing that I may be examined by you, or by [any] human court; in fact, I do not even examine myself. ... 18 Now some have become arrogant, as though I were not coming to you. 19 But I will come to you soon, if the Lord wills, and I shall find out, not the words of those who are arrogant but their power. </a:t>
            </a:r>
            <a:br>
              <a:rPr lang="en-US" dirty="0">
                <a:solidFill>
                  <a:schemeClr val="bg1"/>
                </a:solidFill>
              </a:rPr>
            </a:br>
            <a:br>
              <a:rPr lang="en-US" dirty="0">
                <a:solidFill>
                  <a:schemeClr val="bg1"/>
                </a:solidFill>
              </a:rPr>
            </a:br>
            <a:r>
              <a:rPr lang="en-US" sz="1600" dirty="0">
                <a:solidFill>
                  <a:schemeClr val="bg1"/>
                </a:solidFill>
              </a:rPr>
              <a:t>1Co 9:3 NASB - 3 My defense to those who examine me is this: </a:t>
            </a:r>
            <a:br>
              <a:rPr lang="en-US" dirty="0">
                <a:solidFill>
                  <a:schemeClr val="bg1"/>
                </a:solidFill>
              </a:rPr>
            </a:br>
            <a:br>
              <a:rPr lang="en-US" dirty="0">
                <a:solidFill>
                  <a:schemeClr val="bg1"/>
                </a:solidFill>
              </a:rPr>
            </a:br>
            <a:r>
              <a:rPr lang="en-US" sz="1600" dirty="0">
                <a:solidFill>
                  <a:schemeClr val="bg1"/>
                </a:solidFill>
              </a:rPr>
              <a:t>1Co 10:29-30 NASB - 29 I mean not your own conscience, but the other [man's;] for why is my freedom judged by another's conscience? 30 If I partake with thankfulness, why am I slandered concerning that for which I give thanks? </a:t>
            </a:r>
            <a:br>
              <a:rPr lang="en-US" dirty="0">
                <a:solidFill>
                  <a:schemeClr val="bg1"/>
                </a:solidFill>
              </a:rPr>
            </a:br>
            <a:br>
              <a:rPr lang="en-US" dirty="0">
                <a:solidFill>
                  <a:schemeClr val="bg1"/>
                </a:solidFill>
              </a:rPr>
            </a:br>
            <a:r>
              <a:rPr lang="en-US" sz="1600" dirty="0">
                <a:solidFill>
                  <a:schemeClr val="bg1"/>
                </a:solidFill>
              </a:rPr>
              <a:t>1Co 14:37 NASB - 37 If anyone thinks he is a prophet or spiritual, let him recognize that the things which I write to you are the Lord's commandment. </a:t>
            </a:r>
            <a:br>
              <a:rPr lang="en-US" dirty="0">
                <a:solidFill>
                  <a:schemeClr val="bg1"/>
                </a:solidFill>
              </a:rPr>
            </a:br>
            <a:br>
              <a:rPr lang="en-US" dirty="0">
                <a:solidFill>
                  <a:schemeClr val="bg1"/>
                </a:solidFill>
              </a:rPr>
            </a:br>
            <a:r>
              <a:rPr lang="en-US" sz="1600" dirty="0">
                <a:solidFill>
                  <a:schemeClr val="bg1"/>
                </a:solidFill>
              </a:rPr>
              <a:t>1Co 15:12 NASB - 12 Now if Christ is preached, that He has been raised from the dead, how do some among you say that there is no resurrection of the dead?</a:t>
            </a:r>
            <a:endParaRPr lang="en-US" dirty="0">
              <a:solidFill>
                <a:schemeClr val="bg1"/>
              </a:solidFill>
            </a:endParaRPr>
          </a:p>
        </p:txBody>
      </p:sp>
    </p:spTree>
    <p:extLst>
      <p:ext uri="{BB962C8B-B14F-4D97-AF65-F5344CB8AC3E}">
        <p14:creationId xmlns:p14="http://schemas.microsoft.com/office/powerpoint/2010/main" val="489446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F99A-73BD-9744-A65D-72A1CCFEE9E5}"/>
              </a:ext>
            </a:extLst>
          </p:cNvPr>
          <p:cNvSpPr>
            <a:spLocks noGrp="1"/>
          </p:cNvSpPr>
          <p:nvPr>
            <p:ph type="title"/>
          </p:nvPr>
        </p:nvSpPr>
        <p:spPr/>
        <p:txBody>
          <a:bodyPr>
            <a:normAutofit/>
          </a:bodyPr>
          <a:lstStyle/>
          <a:p>
            <a:pPr algn="ctr"/>
            <a:r>
              <a:rPr lang="en-US" dirty="0"/>
              <a:t>False teaching at Corinth</a:t>
            </a:r>
          </a:p>
        </p:txBody>
      </p:sp>
      <p:sp>
        <p:nvSpPr>
          <p:cNvPr id="5" name="TextBox 4">
            <a:extLst>
              <a:ext uri="{FF2B5EF4-FFF2-40B4-BE49-F238E27FC236}">
                <a16:creationId xmlns:a16="http://schemas.microsoft.com/office/drawing/2014/main" id="{9ED414B3-762B-5C4A-A9B4-632AE42E97D8}"/>
              </a:ext>
            </a:extLst>
          </p:cNvPr>
          <p:cNvSpPr txBox="1"/>
          <p:nvPr/>
        </p:nvSpPr>
        <p:spPr>
          <a:xfrm>
            <a:off x="628650" y="1281088"/>
            <a:ext cx="7922559" cy="4001822"/>
          </a:xfrm>
          <a:prstGeom prst="rect">
            <a:avLst/>
          </a:prstGeom>
          <a:noFill/>
          <a:ln>
            <a:solidFill>
              <a:schemeClr val="tx2"/>
            </a:solidFill>
          </a:ln>
        </p:spPr>
        <p:txBody>
          <a:bodyPr wrap="square" rtlCol="0" anchor="ctr">
            <a:noAutofit/>
          </a:bodyPr>
          <a:lstStyle/>
          <a:p>
            <a:pPr algn="ctr"/>
            <a:r>
              <a:rPr lang="en-US" sz="1600" dirty="0">
                <a:solidFill>
                  <a:schemeClr val="bg1"/>
                </a:solidFill>
              </a:rPr>
              <a:t>2 Cor. 11: 1 I wish that you would bear with me in a little foolishness; but indeed you are bearing with me. 2 For I am jealous for you with a godly jealousy; for I betrothed you to one husband, so that to Christ I might present you [as] a pure virgin. 3 But I am afraid that, as the serpent deceived Eve by his craftiness, your minds will be led astray from the simplicity and purity [of devotion] to Christ. 4 For if one comes and preaches another Jesus whom we have not preached, or you receive a different spirit which you have not received, or a different gospel which you have not accepted, you bear [this] beautifully. ... 13 For such men are false apostles, deceitful workers, disguising themselves as apostles of Christ. 14 No wonder, for even Satan disguises himself as an angel of light. 15 Therefore it is not surprising if his servants also disguise themselves as servants of righteousness, whose end will be according to their deeds</a:t>
            </a:r>
            <a:endParaRPr lang="en-US" dirty="0">
              <a:solidFill>
                <a:schemeClr val="bg1"/>
              </a:solidFill>
            </a:endParaRPr>
          </a:p>
        </p:txBody>
      </p:sp>
    </p:spTree>
    <p:extLst>
      <p:ext uri="{BB962C8B-B14F-4D97-AF65-F5344CB8AC3E}">
        <p14:creationId xmlns:p14="http://schemas.microsoft.com/office/powerpoint/2010/main" val="3415138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5EC-9C0D-1B4C-B286-CE2E884C575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227E5B-AFDC-1E4B-906E-F5B3692A762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B7AE6CC-38F3-084C-A36D-49BF141FD929}"/>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11185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162799-461A-D643-82D8-30F3D6038A6F}"/>
              </a:ext>
            </a:extLst>
          </p:cNvPr>
          <p:cNvGraphicFramePr>
            <a:graphicFrameLocks noGrp="1"/>
          </p:cNvGraphicFramePr>
          <p:nvPr/>
        </p:nvGraphicFramePr>
        <p:xfrm>
          <a:off x="391886" y="338101"/>
          <a:ext cx="8399417" cy="5077605"/>
        </p:xfrm>
        <a:graphic>
          <a:graphicData uri="http://schemas.openxmlformats.org/drawingml/2006/table">
            <a:tbl>
              <a:tblPr firstRow="1" firstCol="1" bandRow="1">
                <a:tableStyleId>{C083E6E3-FA7D-4D7B-A595-EF9225AFEA82}</a:tableStyleId>
              </a:tblPr>
              <a:tblGrid>
                <a:gridCol w="5677491">
                  <a:extLst>
                    <a:ext uri="{9D8B030D-6E8A-4147-A177-3AD203B41FA5}">
                      <a16:colId xmlns:a16="http://schemas.microsoft.com/office/drawing/2014/main" val="20000"/>
                    </a:ext>
                  </a:extLst>
                </a:gridCol>
                <a:gridCol w="2721926">
                  <a:extLst>
                    <a:ext uri="{9D8B030D-6E8A-4147-A177-3AD203B41FA5}">
                      <a16:colId xmlns:a16="http://schemas.microsoft.com/office/drawing/2014/main" val="20001"/>
                    </a:ext>
                  </a:extLst>
                </a:gridCol>
              </a:tblGrid>
              <a:tr h="390585">
                <a:tc>
                  <a:txBody>
                    <a:bodyPr/>
                    <a:lstStyle/>
                    <a:p>
                      <a:pPr marL="0" marR="0" algn="ctr">
                        <a:spcBef>
                          <a:spcPts val="0"/>
                        </a:spcBef>
                        <a:spcAft>
                          <a:spcPts val="0"/>
                        </a:spcAft>
                      </a:pPr>
                      <a:r>
                        <a:rPr lang="en-US" sz="1600" dirty="0">
                          <a:solidFill>
                            <a:schemeClr val="bg1"/>
                          </a:solidFill>
                          <a:effectLst/>
                        </a:rPr>
                        <a:t>Sermon Title</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a:spcBef>
                          <a:spcPts val="0"/>
                        </a:spcBef>
                        <a:spcAft>
                          <a:spcPts val="0"/>
                        </a:spcAft>
                      </a:pPr>
                      <a:r>
                        <a:rPr lang="en-US" sz="1600" dirty="0">
                          <a:solidFill>
                            <a:schemeClr val="bg1"/>
                          </a:solidFill>
                          <a:effectLst/>
                        </a:rPr>
                        <a:t>Sundays at</a:t>
                      </a:r>
                      <a:r>
                        <a:rPr lang="en-US" sz="1600" baseline="0" dirty="0">
                          <a:solidFill>
                            <a:schemeClr val="bg1"/>
                          </a:solidFill>
                          <a:effectLst/>
                        </a:rPr>
                        <a:t> </a:t>
                      </a:r>
                      <a:r>
                        <a:rPr lang="en-US" sz="1600" dirty="0">
                          <a:solidFill>
                            <a:schemeClr val="bg1"/>
                          </a:solidFill>
                          <a:effectLst/>
                        </a:rPr>
                        <a:t>6:00 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0"/>
                  </a:ext>
                </a:extLst>
              </a:tr>
              <a:tr h="390585">
                <a:tc>
                  <a:txBody>
                    <a:bodyPr/>
                    <a:lstStyle/>
                    <a:p>
                      <a:pPr marL="0" marR="0">
                        <a:spcBef>
                          <a:spcPts val="0"/>
                        </a:spcBef>
                        <a:spcAft>
                          <a:spcPts val="0"/>
                        </a:spcAft>
                      </a:pPr>
                      <a:r>
                        <a:rPr lang="en-US" sz="1600" dirty="0">
                          <a:solidFill>
                            <a:schemeClr val="bg1"/>
                          </a:solidFill>
                          <a:effectLst/>
                        </a:rPr>
                        <a:t>  Overview: Steadfast in The LORD</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September 20,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1"/>
                  </a:ext>
                </a:extLst>
              </a:tr>
              <a:tr h="390585">
                <a:tc>
                  <a:txBody>
                    <a:bodyPr/>
                    <a:lstStyle/>
                    <a:p>
                      <a:pPr marL="0" marR="0">
                        <a:spcBef>
                          <a:spcPts val="0"/>
                        </a:spcBef>
                        <a:spcAft>
                          <a:spcPts val="0"/>
                        </a:spcAft>
                      </a:pPr>
                      <a:r>
                        <a:rPr lang="en-US" sz="1600" dirty="0">
                          <a:solidFill>
                            <a:schemeClr val="bg1"/>
                          </a:solidFill>
                          <a:effectLst/>
                        </a:rPr>
                        <a:t>  Hope &amp; Victory: 1 Corinthians 15</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October 18,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390585">
                <a:tc>
                  <a:txBody>
                    <a:bodyPr/>
                    <a:lstStyle/>
                    <a:p>
                      <a:pPr marL="0" marR="0">
                        <a:spcBef>
                          <a:spcPts val="0"/>
                        </a:spcBef>
                        <a:spcAft>
                          <a:spcPts val="0"/>
                        </a:spcAft>
                      </a:pPr>
                      <a:r>
                        <a:rPr lang="en-US" sz="1600" dirty="0">
                          <a:solidFill>
                            <a:schemeClr val="bg1"/>
                          </a:solidFill>
                          <a:effectLst/>
                        </a:rPr>
                        <a:t>  Steadfast in The Gospel</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November 15,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3"/>
                  </a:ext>
                </a:extLst>
              </a:tr>
              <a:tr h="390585">
                <a:tc>
                  <a:txBody>
                    <a:bodyPr/>
                    <a:lstStyle/>
                    <a:p>
                      <a:pPr marL="0" marR="0">
                        <a:spcBef>
                          <a:spcPts val="0"/>
                        </a:spcBef>
                        <a:spcAft>
                          <a:spcPts val="0"/>
                        </a:spcAft>
                      </a:pPr>
                      <a:r>
                        <a:rPr lang="en-US" sz="1600" dirty="0">
                          <a:solidFill>
                            <a:schemeClr val="bg1"/>
                          </a:solidFill>
                          <a:effectLst/>
                        </a:rPr>
                        <a:t>  Steadfast in Sound Doctrine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December 20,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4"/>
                  </a:ext>
                </a:extLst>
              </a:tr>
              <a:tr h="390585">
                <a:tc>
                  <a:txBody>
                    <a:bodyPr/>
                    <a:lstStyle/>
                    <a:p>
                      <a:pPr marL="0" marR="0">
                        <a:spcBef>
                          <a:spcPts val="0"/>
                        </a:spcBef>
                        <a:spcAft>
                          <a:spcPts val="0"/>
                        </a:spcAft>
                      </a:pPr>
                      <a:r>
                        <a:rPr lang="en-US" sz="1600" dirty="0">
                          <a:solidFill>
                            <a:schemeClr val="bg1"/>
                          </a:solidFill>
                          <a:effectLst/>
                        </a:rPr>
                        <a:t>  Immovable Against False Teachings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January 17,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5"/>
                  </a:ext>
                </a:extLst>
              </a:tr>
              <a:tr h="390585">
                <a:tc>
                  <a:txBody>
                    <a:bodyPr/>
                    <a:lstStyle/>
                    <a:p>
                      <a:pPr marL="0" marR="0">
                        <a:spcBef>
                          <a:spcPts val="0"/>
                        </a:spcBef>
                        <a:spcAft>
                          <a:spcPts val="0"/>
                        </a:spcAft>
                      </a:pPr>
                      <a:r>
                        <a:rPr lang="en-US" sz="1600" dirty="0">
                          <a:solidFill>
                            <a:schemeClr val="bg1"/>
                          </a:solidFill>
                          <a:effectLst/>
                        </a:rPr>
                        <a:t>  Immovable Against Temptations &amp; Evil Companions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February 21,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6"/>
                  </a:ext>
                </a:extLst>
              </a:tr>
              <a:tr h="390585">
                <a:tc>
                  <a:txBody>
                    <a:bodyPr/>
                    <a:lstStyle/>
                    <a:p>
                      <a:pPr marL="0" marR="0">
                        <a:spcBef>
                          <a:spcPts val="0"/>
                        </a:spcBef>
                        <a:spcAft>
                          <a:spcPts val="0"/>
                        </a:spcAft>
                      </a:pPr>
                      <a:r>
                        <a:rPr lang="en-US" sz="1600" dirty="0">
                          <a:solidFill>
                            <a:schemeClr val="bg1"/>
                          </a:solidFill>
                          <a:effectLst/>
                        </a:rPr>
                        <a:t>  Immovable Against Skepticism &amp; Struggles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March 21,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7"/>
                  </a:ext>
                </a:extLst>
              </a:tr>
              <a:tr h="390585">
                <a:tc>
                  <a:txBody>
                    <a:bodyPr/>
                    <a:lstStyle/>
                    <a:p>
                      <a:pPr marL="0" marR="0">
                        <a:spcBef>
                          <a:spcPts val="0"/>
                        </a:spcBef>
                        <a:spcAft>
                          <a:spcPts val="0"/>
                        </a:spcAft>
                      </a:pPr>
                      <a:r>
                        <a:rPr lang="en-US" sz="1600" dirty="0">
                          <a:solidFill>
                            <a:schemeClr val="bg1"/>
                          </a:solidFill>
                          <a:effectLst/>
                        </a:rPr>
                        <a:t>  Depending on God’s Grace &amp; Strength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April 18,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390585">
                <a:tc>
                  <a:txBody>
                    <a:bodyPr/>
                    <a:lstStyle/>
                    <a:p>
                      <a:pPr marL="0" marR="0">
                        <a:spcBef>
                          <a:spcPts val="0"/>
                        </a:spcBef>
                        <a:spcAft>
                          <a:spcPts val="0"/>
                        </a:spcAft>
                      </a:pPr>
                      <a:r>
                        <a:rPr lang="en-US" sz="1600" dirty="0">
                          <a:solidFill>
                            <a:schemeClr val="bg1"/>
                          </a:solidFill>
                          <a:effectLst/>
                        </a:rPr>
                        <a:t>  Abounding In Our Work Together As A Church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May 16,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9"/>
                  </a:ext>
                </a:extLst>
              </a:tr>
              <a:tr h="390585">
                <a:tc>
                  <a:txBody>
                    <a:bodyPr/>
                    <a:lstStyle/>
                    <a:p>
                      <a:pPr marL="0" marR="0">
                        <a:spcBef>
                          <a:spcPts val="0"/>
                        </a:spcBef>
                        <a:spcAft>
                          <a:spcPts val="0"/>
                        </a:spcAft>
                      </a:pPr>
                      <a:r>
                        <a:rPr lang="en-US" sz="1600" dirty="0">
                          <a:solidFill>
                            <a:schemeClr val="bg1"/>
                          </a:solidFill>
                          <a:effectLst/>
                        </a:rPr>
                        <a:t>  Abounding In Personal Morality</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June 20,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0"/>
                  </a:ext>
                </a:extLst>
              </a:tr>
              <a:tr h="390585">
                <a:tc>
                  <a:txBody>
                    <a:bodyPr/>
                    <a:lstStyle/>
                    <a:p>
                      <a:pPr marL="0" marR="0">
                        <a:spcBef>
                          <a:spcPts val="0"/>
                        </a:spcBef>
                        <a:spcAft>
                          <a:spcPts val="0"/>
                        </a:spcAft>
                      </a:pPr>
                      <a:r>
                        <a:rPr lang="en-US" sz="1600" dirty="0">
                          <a:solidFill>
                            <a:schemeClr val="bg1"/>
                          </a:solidFill>
                          <a:effectLst/>
                        </a:rPr>
                        <a:t>  Abounding In Personal Love &amp; Good Deeds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July 18,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1"/>
                  </a:ext>
                </a:extLst>
              </a:tr>
              <a:tr h="390585">
                <a:tc>
                  <a:txBody>
                    <a:bodyPr/>
                    <a:lstStyle/>
                    <a:p>
                      <a:pPr marL="0" marR="0">
                        <a:spcBef>
                          <a:spcPts val="0"/>
                        </a:spcBef>
                        <a:spcAft>
                          <a:spcPts val="0"/>
                        </a:spcAft>
                      </a:pPr>
                      <a:r>
                        <a:rPr lang="en-US" sz="1600" dirty="0">
                          <a:solidFill>
                            <a:schemeClr val="bg1"/>
                          </a:solidFill>
                          <a:effectLst/>
                        </a:rPr>
                        <a:t>  Conclusion: Our Labor Is Not In Vain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August 15,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29DEDC0D-1B42-D44A-8E53-10142DA60B37}"/>
              </a:ext>
            </a:extLst>
          </p:cNvPr>
          <p:cNvSpPr/>
          <p:nvPr/>
        </p:nvSpPr>
        <p:spPr>
          <a:xfrm>
            <a:off x="391886" y="2329262"/>
            <a:ext cx="8399417"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29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2156</TotalTime>
  <Words>2870</Words>
  <Application>Microsoft Macintosh PowerPoint</Application>
  <PresentationFormat>On-screen Show (16:10)</PresentationFormat>
  <Paragraphs>187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1_Office Theme</vt:lpstr>
      <vt:lpstr>NT writers on false teaching…</vt:lpstr>
      <vt:lpstr>NT writers on false teaching…</vt:lpstr>
      <vt:lpstr>NT writers on false teaching…</vt:lpstr>
      <vt:lpstr>NT writers on false teaching…</vt:lpstr>
      <vt:lpstr>NT writers on false teaching…</vt:lpstr>
      <vt:lpstr>False teaching at Corinth</vt:lpstr>
      <vt:lpstr>False teaching at Corinth</vt:lpstr>
      <vt:lpstr>PowerPoint Presentation</vt:lpstr>
      <vt:lpstr>PowerPoint Presentation</vt:lpstr>
      <vt:lpstr>Immovable…</vt:lpstr>
      <vt:lpstr>Reasons people move from the truth…</vt:lpstr>
      <vt:lpstr>Immovable against false teaching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Sanchez</dc:creator>
  <cp:lastModifiedBy>Bill Sanchez</cp:lastModifiedBy>
  <cp:revision>27</cp:revision>
  <dcterms:created xsi:type="dcterms:W3CDTF">2021-01-15T16:04:26Z</dcterms:created>
  <dcterms:modified xsi:type="dcterms:W3CDTF">2021-01-17T04:01:24Z</dcterms:modified>
</cp:coreProperties>
</file>