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handoutMasterIdLst>
    <p:handoutMasterId r:id="rId12"/>
  </p:handoutMasterIdLst>
  <p:sldIdLst>
    <p:sldId id="321" r:id="rId2"/>
    <p:sldId id="322" r:id="rId3"/>
    <p:sldId id="323" r:id="rId4"/>
    <p:sldId id="325" r:id="rId5"/>
    <p:sldId id="324" r:id="rId6"/>
    <p:sldId id="326" r:id="rId7"/>
    <p:sldId id="327" r:id="rId8"/>
    <p:sldId id="328" r:id="rId9"/>
    <p:sldId id="329" r:id="rId10"/>
    <p:sldId id="330" r:id="rId11"/>
  </p:sldIdLst>
  <p:sldSz cx="10160000" cy="5715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 userDrawn="1">
          <p15:clr>
            <a:srgbClr val="A4A3A4"/>
          </p15:clr>
        </p15:guide>
        <p15:guide id="2" pos="320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FFFF99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792" y="67"/>
      </p:cViewPr>
      <p:guideLst>
        <p:guide orient="horz" pos="1800"/>
        <p:guide pos="320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E4BECEB8-EEEB-4C7D-B707-F2EC122184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2" y="5292"/>
            <a:ext cx="10156472" cy="5709708"/>
            <a:chOff x="0" y="4"/>
            <a:chExt cx="5758" cy="4316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16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/>
                <a:ahLst/>
                <a:cxnLst>
                  <a:cxn ang="0">
                    <a:pos x="0" y="3159"/>
                  </a:cxn>
                  <a:cxn ang="0">
                    <a:pos x="5184" y="3159"/>
                  </a:cxn>
                  <a:cxn ang="0">
                    <a:pos x="5184" y="0"/>
                  </a:cxn>
                  <a:cxn ang="0">
                    <a:pos x="0" y="0"/>
                  </a:cxn>
                  <a:cxn ang="0">
                    <a:pos x="0" y="3159"/>
                  </a:cxn>
                  <a:cxn ang="0">
                    <a:pos x="0" y="3159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159"/>
                  </a:cxn>
                  <a:cxn ang="0">
                    <a:pos x="556" y="3159"/>
                  </a:cxn>
                  <a:cxn ang="0">
                    <a:pos x="556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6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0"/>
                </a:cxn>
                <a:cxn ang="0">
                  <a:pos x="12" y="42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/>
              <a:ahLst/>
              <a:cxnLst>
                <a:cxn ang="0">
                  <a:pos x="25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251" y="0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9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10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106512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185333" y="1664231"/>
            <a:ext cx="7874000" cy="1193271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6513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185333" y="3238500"/>
            <a:ext cx="7112000" cy="14605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Rectangle 18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Rectangle 19"/>
          <p:cNvSpPr>
            <a:spLocks noGrp="1" noChangeArrowheads="1"/>
          </p:cNvSpPr>
          <p:nvPr>
            <p:ph type="ftr" sz="quarter" idx="11"/>
          </p:nvPr>
        </p:nvSpPr>
        <p:spPr>
          <a:xfrm>
            <a:off x="3725334" y="5207000"/>
            <a:ext cx="3217333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5064E-CEAB-4F3F-A50E-F3A4CFA639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848B34-ECB8-4C04-B973-5D0AF4BE21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71833" y="254000"/>
            <a:ext cx="2095500" cy="4826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85333" y="254000"/>
            <a:ext cx="6117167" cy="4826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DDA3C3-12DC-4E69-92D2-5A3A1BBF26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BA39A8-5FAE-42ED-8529-A792AEF9F7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570" y="3672418"/>
            <a:ext cx="86360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2570" y="2422261"/>
            <a:ext cx="86360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0BFD02-FD5A-464F-8E7E-0ECC2F42A0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5334" y="1651000"/>
            <a:ext cx="4106333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61000" y="1651000"/>
            <a:ext cx="4106333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E62B03-1E35-4294-9124-68267BA34F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28865"/>
            <a:ext cx="91440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279262"/>
            <a:ext cx="448909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1812396"/>
            <a:ext cx="448909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141" y="1279262"/>
            <a:ext cx="4490861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1141" y="1812396"/>
            <a:ext cx="4490861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BE3468-0390-4076-868C-538B18F92E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0EA6F8-FE5B-441A-BD8E-2D534B700E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3BFF92-8461-4EA4-BD64-373D28D979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2" y="227543"/>
            <a:ext cx="3342570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2278" y="227542"/>
            <a:ext cx="5679722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2" y="1195918"/>
            <a:ext cx="3342570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4807DB-8B8F-4D24-80E9-F826C23D1E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1431" y="4000500"/>
            <a:ext cx="60960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1431" y="510646"/>
            <a:ext cx="60960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1431" y="4472782"/>
            <a:ext cx="60960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18F144-9B33-466D-B7E9-086B859D5A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2" y="5292"/>
            <a:ext cx="10156472" cy="5709708"/>
            <a:chOff x="0" y="4"/>
            <a:chExt cx="5758" cy="4316"/>
          </a:xfrm>
        </p:grpSpPr>
        <p:sp>
          <p:nvSpPr>
            <p:cNvPr id="105475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/>
              <a:ahLst/>
              <a:cxnLst>
                <a:cxn ang="0">
                  <a:pos x="0" y="3159"/>
                </a:cxn>
                <a:cxn ang="0">
                  <a:pos x="5184" y="3159"/>
                </a:cxn>
                <a:cxn ang="0">
                  <a:pos x="5184" y="0"/>
                </a:cxn>
                <a:cxn ang="0">
                  <a:pos x="0" y="0"/>
                </a:cxn>
                <a:cxn ang="0">
                  <a:pos x="0" y="3159"/>
                </a:cxn>
                <a:cxn ang="0">
                  <a:pos x="0" y="3159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476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59"/>
                </a:cxn>
                <a:cxn ang="0">
                  <a:pos x="556" y="3159"/>
                </a:cxn>
                <a:cxn ang="0">
                  <a:pos x="55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34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105478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479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480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481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482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483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484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485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/>
                <a:ahLst/>
                <a:cxnLst>
                  <a:cxn ang="0">
                    <a:pos x="251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251" y="0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486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105487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185333" y="254001"/>
            <a:ext cx="8382000" cy="1193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5488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5333" y="1651000"/>
            <a:ext cx="838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5489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85333" y="5207000"/>
            <a:ext cx="2116667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5490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10000" y="5207000"/>
            <a:ext cx="3217333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5491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50667" y="5207000"/>
            <a:ext cx="2116667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81161EB2-80DF-4B85-81FE-352C38901E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67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498600" y="266700"/>
            <a:ext cx="7162800" cy="762000"/>
          </a:xfrm>
        </p:spPr>
        <p:txBody>
          <a:bodyPr/>
          <a:lstStyle/>
          <a:p>
            <a:pPr eaLnBrk="1" hangingPunct="1"/>
            <a:r>
              <a:rPr lang="en-US" sz="6000" b="0" dirty="0">
                <a:solidFill>
                  <a:srgbClr val="FFFF66"/>
                </a:solidFill>
                <a:effectLst/>
                <a:latin typeface="Calibri" pitchFamily="34" charset="0"/>
              </a:rPr>
              <a:t>II Corinthians 11:3-6</a:t>
            </a:r>
          </a:p>
        </p:txBody>
      </p:sp>
      <p:sp>
        <p:nvSpPr>
          <p:cNvPr id="53251" name="Rectangle 3"/>
          <p:cNvSpPr>
            <a:spLocks noChangeArrowheads="1"/>
          </p:cNvSpPr>
          <p:nvPr/>
        </p:nvSpPr>
        <p:spPr bwMode="auto">
          <a:xfrm>
            <a:off x="1346200" y="1028700"/>
            <a:ext cx="8229600" cy="449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dirty="0"/>
              <a:t> </a:t>
            </a:r>
            <a:r>
              <a:rPr lang="en-US" sz="2400" i="1" baseline="30000" dirty="0">
                <a:latin typeface="Calibri"/>
                <a:ea typeface="Calibri"/>
                <a:cs typeface="Times New Roman"/>
              </a:rPr>
              <a:t> </a:t>
            </a:r>
            <a:r>
              <a:rPr lang="en-US" sz="2600" i="1" baseline="30000" dirty="0">
                <a:latin typeface="Calibri"/>
                <a:ea typeface="Calibri"/>
                <a:cs typeface="Times New Roman"/>
              </a:rPr>
              <a:t>3 </a:t>
            </a:r>
            <a:r>
              <a:rPr lang="en-US" sz="2600" i="1" dirty="0">
                <a:latin typeface="Calibri"/>
                <a:ea typeface="Calibri"/>
                <a:cs typeface="Times New Roman"/>
              </a:rPr>
              <a:t>But I am afraid that as the serpent deceived Eve by his cunning, your thoughts will be led astray from a sincere and pure devotion to Christ. </a:t>
            </a:r>
            <a:r>
              <a:rPr lang="en-US" sz="2600" i="1" baseline="30000" dirty="0">
                <a:latin typeface="Calibri"/>
                <a:ea typeface="Calibri"/>
                <a:cs typeface="Times New Roman"/>
              </a:rPr>
              <a:t>4 </a:t>
            </a:r>
            <a:r>
              <a:rPr lang="en-US" sz="2600" i="1" dirty="0">
                <a:latin typeface="Calibri"/>
                <a:ea typeface="Calibri"/>
                <a:cs typeface="Times New Roman"/>
              </a:rPr>
              <a:t>For if someone comes and proclaims </a:t>
            </a:r>
            <a:r>
              <a:rPr lang="en-US" sz="2600" i="1" dirty="0">
                <a:solidFill>
                  <a:srgbClr val="FFFF00"/>
                </a:solidFill>
                <a:latin typeface="Calibri"/>
                <a:ea typeface="Calibri"/>
                <a:cs typeface="Times New Roman"/>
              </a:rPr>
              <a:t>another Jesus </a:t>
            </a:r>
            <a:r>
              <a:rPr lang="en-US" sz="2600" i="1" dirty="0">
                <a:latin typeface="Calibri"/>
                <a:ea typeface="Calibri"/>
                <a:cs typeface="Times New Roman"/>
              </a:rPr>
              <a:t>than the one we proclaimed, or if you receive </a:t>
            </a:r>
            <a:r>
              <a:rPr lang="en-US" sz="2600" i="1" dirty="0">
                <a:solidFill>
                  <a:srgbClr val="FFFF00"/>
                </a:solidFill>
                <a:latin typeface="Calibri"/>
                <a:ea typeface="Calibri"/>
                <a:cs typeface="Times New Roman"/>
              </a:rPr>
              <a:t>a different spirit </a:t>
            </a:r>
            <a:r>
              <a:rPr lang="en-US" sz="2600" i="1" dirty="0">
                <a:latin typeface="Calibri"/>
                <a:ea typeface="Calibri"/>
                <a:cs typeface="Times New Roman"/>
              </a:rPr>
              <a:t>from the one you received, or if you accept </a:t>
            </a:r>
            <a:r>
              <a:rPr lang="en-US" sz="2600" i="1" dirty="0">
                <a:solidFill>
                  <a:srgbClr val="FFFF00"/>
                </a:solidFill>
                <a:latin typeface="Calibri"/>
                <a:ea typeface="Calibri"/>
                <a:cs typeface="Times New Roman"/>
              </a:rPr>
              <a:t>a different gospel </a:t>
            </a:r>
            <a:r>
              <a:rPr lang="en-US" sz="2600" i="1" dirty="0">
                <a:latin typeface="Calibri"/>
                <a:ea typeface="Calibri"/>
                <a:cs typeface="Times New Roman"/>
              </a:rPr>
              <a:t>from the one you accepted, you put up with it readily enough. </a:t>
            </a:r>
            <a:r>
              <a:rPr lang="en-US" sz="2600" i="1" baseline="30000" dirty="0">
                <a:latin typeface="Calibri"/>
                <a:ea typeface="Calibri"/>
                <a:cs typeface="Times New Roman"/>
              </a:rPr>
              <a:t>5 </a:t>
            </a:r>
            <a:r>
              <a:rPr lang="en-US" sz="2600" i="1" dirty="0">
                <a:latin typeface="Calibri"/>
                <a:ea typeface="Calibri"/>
                <a:cs typeface="Times New Roman"/>
              </a:rPr>
              <a:t>Indeed, I consider that I am not in the least inferior to these super-apostles. </a:t>
            </a:r>
            <a:r>
              <a:rPr lang="en-US" sz="2600" i="1" baseline="30000" dirty="0">
                <a:latin typeface="Calibri"/>
                <a:ea typeface="Calibri"/>
                <a:cs typeface="Times New Roman"/>
              </a:rPr>
              <a:t>6 </a:t>
            </a:r>
            <a:r>
              <a:rPr lang="en-US" sz="2600" i="1" dirty="0">
                <a:latin typeface="Calibri"/>
                <a:ea typeface="Calibri"/>
                <a:cs typeface="Times New Roman"/>
              </a:rPr>
              <a:t>Even if I am unskilled in speaking, I am not so in knowledge; indeed, in every way we have made this plain to you in all things.</a:t>
            </a:r>
            <a:endParaRPr lang="en-US" sz="2600" dirty="0">
              <a:latin typeface="Calibri"/>
              <a:ea typeface="Calibri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32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32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3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727200" y="419100"/>
            <a:ext cx="7162800" cy="762000"/>
          </a:xfrm>
        </p:spPr>
        <p:txBody>
          <a:bodyPr/>
          <a:lstStyle/>
          <a:p>
            <a:pPr eaLnBrk="1" hangingPunct="1"/>
            <a:r>
              <a:rPr lang="en-US" sz="6000" b="0" dirty="0">
                <a:solidFill>
                  <a:srgbClr val="FFFF66"/>
                </a:solidFill>
                <a:effectLst/>
                <a:latin typeface="Calibri" pitchFamily="34" charset="0"/>
              </a:rPr>
              <a:t>II Corinthians 6:17-18</a:t>
            </a:r>
          </a:p>
        </p:txBody>
      </p:sp>
      <p:sp>
        <p:nvSpPr>
          <p:cNvPr id="53251" name="Rectangle 3"/>
          <p:cNvSpPr>
            <a:spLocks noChangeArrowheads="1"/>
          </p:cNvSpPr>
          <p:nvPr/>
        </p:nvSpPr>
        <p:spPr bwMode="auto">
          <a:xfrm>
            <a:off x="1193800" y="1485900"/>
            <a:ext cx="822960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457200">
              <a:spcBef>
                <a:spcPts val="0"/>
              </a:spcBef>
              <a:spcAft>
                <a:spcPts val="0"/>
              </a:spcAft>
            </a:pPr>
            <a:r>
              <a:rPr lang="en-US" sz="3200" b="1" i="1" baseline="30000" dirty="0">
                <a:latin typeface="Calibri" panose="020F0502020204030204" pitchFamily="34" charset="0"/>
                <a:cs typeface="Calibri" panose="020F0502020204030204" pitchFamily="34" charset="0"/>
              </a:rPr>
              <a:t>17 </a:t>
            </a:r>
            <a:r>
              <a:rPr lang="en-US" sz="3200" i="1" dirty="0">
                <a:latin typeface="Calibri" panose="020F0502020204030204" pitchFamily="34" charset="0"/>
                <a:cs typeface="Calibri" panose="020F0502020204030204" pitchFamily="34" charset="0"/>
              </a:rPr>
              <a:t>Therefore go out from their midst,</a:t>
            </a:r>
            <a:br>
              <a:rPr lang="en-US" sz="3200" i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i="1" dirty="0">
                <a:latin typeface="Calibri" panose="020F0502020204030204" pitchFamily="34" charset="0"/>
                <a:cs typeface="Calibri" panose="020F0502020204030204" pitchFamily="34" charset="0"/>
              </a:rPr>
              <a:t>    and be separate from them, says the Lord,</a:t>
            </a:r>
            <a:br>
              <a:rPr lang="en-US" sz="3200" i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i="1" dirty="0">
                <a:latin typeface="Calibri" panose="020F0502020204030204" pitchFamily="34" charset="0"/>
                <a:cs typeface="Calibri" panose="020F0502020204030204" pitchFamily="34" charset="0"/>
              </a:rPr>
              <a:t>and touch no unclean thing;</a:t>
            </a:r>
            <a:br>
              <a:rPr lang="en-US" sz="3200" i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i="1" dirty="0">
                <a:latin typeface="Calibri" panose="020F0502020204030204" pitchFamily="34" charset="0"/>
                <a:cs typeface="Calibri" panose="020F0502020204030204" pitchFamily="34" charset="0"/>
              </a:rPr>
              <a:t>    then I will welcome you,</a:t>
            </a:r>
            <a:br>
              <a:rPr lang="en-US" sz="3200" i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i="1" baseline="30000" dirty="0">
                <a:latin typeface="Calibri" panose="020F0502020204030204" pitchFamily="34" charset="0"/>
                <a:cs typeface="Calibri" panose="020F0502020204030204" pitchFamily="34" charset="0"/>
              </a:rPr>
              <a:t>18 </a:t>
            </a:r>
            <a:r>
              <a:rPr lang="en-US" sz="3200" i="1" dirty="0">
                <a:latin typeface="Calibri" panose="020F0502020204030204" pitchFamily="34" charset="0"/>
                <a:cs typeface="Calibri" panose="020F0502020204030204" pitchFamily="34" charset="0"/>
              </a:rPr>
              <a:t>and I will be a father to you,</a:t>
            </a:r>
            <a:br>
              <a:rPr lang="en-US" sz="3200" i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i="1" dirty="0">
                <a:latin typeface="Calibri" panose="020F0502020204030204" pitchFamily="34" charset="0"/>
                <a:cs typeface="Calibri" panose="020F0502020204030204" pitchFamily="34" charset="0"/>
              </a:rPr>
              <a:t>    and you shall be sons and daughters to me,</a:t>
            </a:r>
            <a:br>
              <a:rPr lang="en-US" sz="3200" i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i="1" dirty="0">
                <a:latin typeface="Calibri" panose="020F0502020204030204" pitchFamily="34" charset="0"/>
                <a:cs typeface="Calibri" panose="020F0502020204030204" pitchFamily="34" charset="0"/>
              </a:rPr>
              <a:t>says the Lord Almighty.”</a:t>
            </a:r>
            <a:endParaRPr lang="en-US" sz="2800" i="1" dirty="0"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7913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32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32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3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727200" y="419100"/>
            <a:ext cx="7162800" cy="762000"/>
          </a:xfrm>
        </p:spPr>
        <p:txBody>
          <a:bodyPr/>
          <a:lstStyle/>
          <a:p>
            <a:pPr eaLnBrk="1" hangingPunct="1"/>
            <a:r>
              <a:rPr lang="en-US" sz="6000" b="0" dirty="0">
                <a:solidFill>
                  <a:srgbClr val="FFFF66"/>
                </a:solidFill>
                <a:effectLst/>
                <a:latin typeface="Calibri" pitchFamily="34" charset="0"/>
              </a:rPr>
              <a:t>II Corinthians 6:1</a:t>
            </a:r>
          </a:p>
        </p:txBody>
      </p:sp>
      <p:sp>
        <p:nvSpPr>
          <p:cNvPr id="53251" name="Rectangle 3"/>
          <p:cNvSpPr>
            <a:spLocks noChangeArrowheads="1"/>
          </p:cNvSpPr>
          <p:nvPr/>
        </p:nvSpPr>
        <p:spPr bwMode="auto">
          <a:xfrm>
            <a:off x="1193800" y="2171700"/>
            <a:ext cx="82296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457200">
              <a:spcBef>
                <a:spcPts val="0"/>
              </a:spcBef>
              <a:spcAft>
                <a:spcPts val="0"/>
              </a:spcAft>
            </a:pPr>
            <a:r>
              <a:rPr lang="en-US" sz="3600" i="1" dirty="0">
                <a:latin typeface="Calibri"/>
                <a:ea typeface="Calibri"/>
                <a:cs typeface="Times New Roman"/>
              </a:rPr>
              <a:t>Working together with him, then, we appeal to you not to receive the grace of God in vain.</a:t>
            </a:r>
            <a:endParaRPr lang="en-US" sz="3200" dirty="0">
              <a:latin typeface="Calibri"/>
              <a:ea typeface="Calibri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32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32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3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727200" y="419100"/>
            <a:ext cx="7162800" cy="762000"/>
          </a:xfrm>
        </p:spPr>
        <p:txBody>
          <a:bodyPr/>
          <a:lstStyle/>
          <a:p>
            <a:pPr eaLnBrk="1" hangingPunct="1"/>
            <a:r>
              <a:rPr lang="en-US" sz="6000" b="0" dirty="0">
                <a:solidFill>
                  <a:srgbClr val="FFFF66"/>
                </a:solidFill>
                <a:effectLst/>
                <a:latin typeface="Calibri" pitchFamily="34" charset="0"/>
              </a:rPr>
              <a:t>II Corinthians 6:2</a:t>
            </a:r>
          </a:p>
        </p:txBody>
      </p:sp>
      <p:sp>
        <p:nvSpPr>
          <p:cNvPr id="53251" name="Rectangle 3"/>
          <p:cNvSpPr>
            <a:spLocks noChangeArrowheads="1"/>
          </p:cNvSpPr>
          <p:nvPr/>
        </p:nvSpPr>
        <p:spPr bwMode="auto">
          <a:xfrm>
            <a:off x="1422400" y="1839099"/>
            <a:ext cx="82296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3600" i="1" baseline="30000" dirty="0">
                <a:latin typeface="Calibri"/>
                <a:ea typeface="Calibri"/>
                <a:cs typeface="Times New Roman"/>
              </a:rPr>
              <a:t>2 </a:t>
            </a:r>
            <a:r>
              <a:rPr lang="en-US" sz="3600" i="1" dirty="0">
                <a:latin typeface="Calibri"/>
                <a:ea typeface="Calibri"/>
                <a:cs typeface="Times New Roman"/>
              </a:rPr>
              <a:t>For he says,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3600" i="1" dirty="0">
                <a:latin typeface="Calibri"/>
                <a:ea typeface="Calibri"/>
                <a:cs typeface="Times New Roman"/>
              </a:rPr>
              <a:t>“In a favorable time I listened to you, and in a day of salvation I have helped you.”</a:t>
            </a:r>
            <a:endParaRPr lang="en-US" sz="3200" dirty="0">
              <a:latin typeface="Calibri"/>
              <a:ea typeface="Calibri"/>
              <a:cs typeface="Times New Roman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3600" i="1" dirty="0">
                <a:latin typeface="Calibri"/>
                <a:ea typeface="Calibri"/>
                <a:cs typeface="Times New Roman"/>
              </a:rPr>
              <a:t>Behold, now is the favorable time; behold, now is the day of salvation.</a:t>
            </a:r>
            <a:endParaRPr lang="en-US" sz="3200" dirty="0">
              <a:latin typeface="Calibri"/>
              <a:ea typeface="Calibri"/>
              <a:cs typeface="Times New Roman"/>
            </a:endParaRPr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2413000" y="3009900"/>
            <a:ext cx="28194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FF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" name="Straight Connector 5"/>
          <p:cNvCxnSpPr/>
          <p:nvPr/>
        </p:nvCxnSpPr>
        <p:spPr bwMode="auto">
          <a:xfrm>
            <a:off x="2336800" y="3543300"/>
            <a:ext cx="28956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FF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7"/>
          <p:cNvCxnSpPr/>
          <p:nvPr/>
        </p:nvCxnSpPr>
        <p:spPr bwMode="auto">
          <a:xfrm>
            <a:off x="3022600" y="4076700"/>
            <a:ext cx="48006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FF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>
            <a:off x="1498600" y="4686300"/>
            <a:ext cx="51054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FF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32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32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3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1879600" y="1943100"/>
            <a:ext cx="7086600" cy="120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 eaLnBrk="1" hangingPunct="1">
              <a:defRPr/>
            </a:pPr>
            <a:r>
              <a:rPr lang="en-US" sz="4800" b="1" i="1" kern="0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ea typeface="+mj-ea"/>
                <a:cs typeface="+mj-cs"/>
              </a:rPr>
              <a:t>Living in a Favorable Time</a:t>
            </a:r>
            <a:endParaRPr lang="en-US" sz="4800" b="1" i="1" kern="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736600" y="381000"/>
            <a:ext cx="84582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b="0" dirty="0">
                <a:solidFill>
                  <a:srgbClr val="FFFF66"/>
                </a:solidFill>
                <a:effectLst/>
                <a:latin typeface="Calibri" pitchFamily="34" charset="0"/>
              </a:rPr>
              <a:t>Paul’s Bold Assertion – II Cor.6:3-4a</a:t>
            </a:r>
            <a:endParaRPr lang="en-US" b="0" dirty="0">
              <a:effectLst/>
              <a:latin typeface="Calibri" pitchFamily="34" charset="0"/>
            </a:endParaRP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422400" y="1524000"/>
            <a:ext cx="7772400" cy="2794000"/>
          </a:xfrm>
        </p:spPr>
        <p:txBody>
          <a:bodyPr/>
          <a:lstStyle/>
          <a:p>
            <a:pPr>
              <a:buClr>
                <a:srgbClr val="FFFF00"/>
              </a:buClr>
              <a:buFont typeface="Wingdings" pitchFamily="2" charset="2"/>
              <a:buChar char="§"/>
            </a:pPr>
            <a:r>
              <a:rPr lang="en-US" sz="3600" i="1" dirty="0">
                <a:effectLst/>
                <a:latin typeface="Calibri" pitchFamily="34" charset="0"/>
                <a:cs typeface="Calibri" pitchFamily="34" charset="0"/>
              </a:rPr>
              <a:t>We put </a:t>
            </a:r>
            <a:r>
              <a:rPr lang="en-US" sz="3600" i="1" u="sng" dirty="0">
                <a:effectLst/>
                <a:latin typeface="Calibri" pitchFamily="34" charset="0"/>
                <a:cs typeface="Calibri" pitchFamily="34" charset="0"/>
              </a:rPr>
              <a:t>no</a:t>
            </a:r>
            <a:r>
              <a:rPr lang="en-US" sz="3600" i="1" dirty="0">
                <a:effectLst/>
                <a:latin typeface="Calibri" pitchFamily="34" charset="0"/>
                <a:cs typeface="Calibri" pitchFamily="34" charset="0"/>
              </a:rPr>
              <a:t> obstacle in </a:t>
            </a:r>
            <a:r>
              <a:rPr lang="en-US" sz="3600" i="1" u="sng" dirty="0">
                <a:effectLst/>
                <a:latin typeface="Calibri" pitchFamily="34" charset="0"/>
                <a:cs typeface="Calibri" pitchFamily="34" charset="0"/>
              </a:rPr>
              <a:t>anyone's</a:t>
            </a:r>
            <a:r>
              <a:rPr lang="en-US" sz="3600" i="1" dirty="0">
                <a:effectLst/>
                <a:latin typeface="Calibri" pitchFamily="34" charset="0"/>
                <a:cs typeface="Calibri" pitchFamily="34" charset="0"/>
              </a:rPr>
              <a:t> way </a:t>
            </a:r>
          </a:p>
          <a:p>
            <a:pPr>
              <a:buClr>
                <a:srgbClr val="FFFF00"/>
              </a:buClr>
              <a:buFont typeface="Wingdings" pitchFamily="2" charset="2"/>
              <a:buChar char="§"/>
            </a:pPr>
            <a:r>
              <a:rPr lang="en-US" sz="3600" i="1" u="sng" dirty="0">
                <a:effectLst/>
                <a:latin typeface="Calibri" pitchFamily="34" charset="0"/>
                <a:ea typeface="Times New Roman"/>
                <a:cs typeface="Calibri" pitchFamily="34" charset="0"/>
              </a:rPr>
              <a:t>no</a:t>
            </a:r>
            <a:r>
              <a:rPr lang="en-US" sz="3600" i="1" dirty="0">
                <a:effectLst/>
                <a:latin typeface="Calibri" pitchFamily="34" charset="0"/>
                <a:ea typeface="Times New Roman"/>
                <a:cs typeface="Calibri" pitchFamily="34" charset="0"/>
              </a:rPr>
              <a:t> fault may be found with our ministry</a:t>
            </a:r>
            <a:endParaRPr lang="en-US" sz="3600" i="1" dirty="0">
              <a:effectLst/>
              <a:latin typeface="Calibri" pitchFamily="34" charset="0"/>
              <a:cs typeface="Calibri" pitchFamily="34" charset="0"/>
            </a:endParaRPr>
          </a:p>
          <a:p>
            <a:pPr eaLnBrk="1" hangingPunct="1">
              <a:buClr>
                <a:srgbClr val="FFFF00"/>
              </a:buClr>
              <a:buFont typeface="Wingdings" pitchFamily="2" charset="2"/>
              <a:buChar char="§"/>
              <a:defRPr/>
            </a:pPr>
            <a:r>
              <a:rPr lang="en-US" sz="3600" i="1" dirty="0">
                <a:effectLst/>
                <a:latin typeface="Calibri" pitchFamily="34" charset="0"/>
                <a:ea typeface="Times New Roman"/>
                <a:cs typeface="Calibri" pitchFamily="34" charset="0"/>
              </a:rPr>
              <a:t>as servants of God we commend ourselves in </a:t>
            </a:r>
            <a:r>
              <a:rPr lang="en-US" sz="3600" i="1" u="sng" dirty="0">
                <a:effectLst/>
                <a:latin typeface="Calibri" pitchFamily="34" charset="0"/>
                <a:ea typeface="Times New Roman"/>
                <a:cs typeface="Calibri" pitchFamily="34" charset="0"/>
              </a:rPr>
              <a:t>every</a:t>
            </a:r>
            <a:r>
              <a:rPr lang="en-US" sz="3600" i="1" dirty="0">
                <a:effectLst/>
                <a:latin typeface="Calibri" pitchFamily="34" charset="0"/>
                <a:ea typeface="Times New Roman"/>
                <a:cs typeface="Calibri" pitchFamily="34" charset="0"/>
              </a:rPr>
              <a:t> way</a:t>
            </a:r>
            <a:endParaRPr lang="en-US" sz="3200" i="1" dirty="0">
              <a:effectLst/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1422400" y="381000"/>
            <a:ext cx="7010400" cy="7620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b="0" dirty="0">
                <a:solidFill>
                  <a:srgbClr val="FFFF66"/>
                </a:solidFill>
                <a:effectLst/>
                <a:latin typeface="Calibri" pitchFamily="34" charset="0"/>
              </a:rPr>
              <a:t>Evidence to Support Paul’s Bold Assertion</a:t>
            </a:r>
            <a:endParaRPr lang="en-US" b="0" dirty="0">
              <a:effectLst/>
              <a:latin typeface="Calibri" pitchFamily="34" charset="0"/>
            </a:endParaRP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422400" y="1524000"/>
            <a:ext cx="7772400" cy="723900"/>
          </a:xfrm>
        </p:spPr>
        <p:txBody>
          <a:bodyPr/>
          <a:lstStyle/>
          <a:p>
            <a:pPr>
              <a:buClr>
                <a:srgbClr val="FFFF00"/>
              </a:buClr>
              <a:buFont typeface="Wingdings" pitchFamily="2" charset="2"/>
              <a:buChar char="§"/>
            </a:pPr>
            <a:r>
              <a:rPr lang="en-US" sz="3200" dirty="0">
                <a:effectLst/>
                <a:latin typeface="Calibri" pitchFamily="34" charset="0"/>
                <a:cs typeface="Calibri" pitchFamily="34" charset="0"/>
              </a:rPr>
              <a:t>Enduring in the Face of Intense Opposition 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422400" y="2583478"/>
            <a:ext cx="8077200" cy="206210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457200">
              <a:spcBef>
                <a:spcPts val="0"/>
              </a:spcBef>
              <a:spcAft>
                <a:spcPts val="0"/>
              </a:spcAft>
            </a:pPr>
            <a:r>
              <a:rPr lang="en-US" sz="3200" i="1" dirty="0">
                <a:latin typeface="Calibri"/>
                <a:ea typeface="Calibri"/>
                <a:cs typeface="Times New Roman"/>
              </a:rPr>
              <a:t>by great endurance, in afflictions, hardships, calamities, </a:t>
            </a:r>
            <a:r>
              <a:rPr lang="en-US" sz="3200" i="1" baseline="30000" dirty="0">
                <a:latin typeface="Calibri"/>
                <a:ea typeface="Calibri"/>
                <a:cs typeface="Times New Roman"/>
              </a:rPr>
              <a:t>5 </a:t>
            </a:r>
            <a:r>
              <a:rPr lang="en-US" sz="3200" i="1" dirty="0">
                <a:latin typeface="Calibri"/>
                <a:ea typeface="Calibri"/>
                <a:cs typeface="Times New Roman"/>
              </a:rPr>
              <a:t>beatings, imprisonments, riots, labors, sleepless nights, hunger;</a:t>
            </a:r>
            <a:endParaRPr lang="en-US" sz="2800" dirty="0">
              <a:latin typeface="Calibri"/>
              <a:ea typeface="Calibri"/>
              <a:cs typeface="Times New Roman"/>
            </a:endParaRPr>
          </a:p>
          <a:p>
            <a:pPr eaLnBrk="1" hangingPunct="1"/>
            <a:r>
              <a:rPr lang="en-US" sz="3200" i="1" dirty="0">
                <a:latin typeface="Calibri" pitchFamily="34" charset="0"/>
                <a:ea typeface="Times New Roman"/>
              </a:rPr>
              <a:t>	</a:t>
            </a:r>
            <a:r>
              <a:rPr lang="en-US" sz="3200" dirty="0">
                <a:solidFill>
                  <a:srgbClr val="FFFF00"/>
                </a:solidFill>
                <a:latin typeface="Calibri" pitchFamily="34" charset="0"/>
                <a:ea typeface="Times New Roman"/>
              </a:rPr>
              <a:t>II Corinthians 6:4b-5</a:t>
            </a:r>
            <a:endParaRPr lang="en-US" sz="4000" dirty="0">
              <a:solidFill>
                <a:srgbClr val="FFFF00"/>
              </a:solidFill>
              <a:latin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build="p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1422400" y="381000"/>
            <a:ext cx="7010400" cy="7620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b="0" dirty="0">
                <a:solidFill>
                  <a:srgbClr val="FFFF66"/>
                </a:solidFill>
                <a:effectLst/>
                <a:latin typeface="Calibri" pitchFamily="34" charset="0"/>
              </a:rPr>
              <a:t>Evidence to Support Paul’s Bold Assertion</a:t>
            </a:r>
            <a:endParaRPr lang="en-US" b="0" dirty="0">
              <a:effectLst/>
              <a:latin typeface="Calibri" pitchFamily="34" charset="0"/>
            </a:endParaRP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422400" y="1485900"/>
            <a:ext cx="7772400" cy="1143000"/>
          </a:xfrm>
        </p:spPr>
        <p:txBody>
          <a:bodyPr/>
          <a:lstStyle/>
          <a:p>
            <a:pPr>
              <a:buClr>
                <a:srgbClr val="FFFF00"/>
              </a:buClr>
              <a:buFont typeface="Wingdings" pitchFamily="2" charset="2"/>
              <a:buChar char="§"/>
            </a:pPr>
            <a:r>
              <a:rPr lang="en-US" sz="3200" dirty="0">
                <a:effectLst/>
                <a:latin typeface="Calibri" pitchFamily="34" charset="0"/>
                <a:cs typeface="Calibri" pitchFamily="34" charset="0"/>
              </a:rPr>
              <a:t>Enduring in the Face of Intense Opposition </a:t>
            </a:r>
          </a:p>
          <a:p>
            <a:pPr>
              <a:buClr>
                <a:srgbClr val="FFFF00"/>
              </a:buClr>
              <a:buFont typeface="Wingdings" pitchFamily="2" charset="2"/>
              <a:buChar char="§"/>
            </a:pPr>
            <a:r>
              <a:rPr lang="en-US" sz="3200" dirty="0">
                <a:effectLst/>
                <a:latin typeface="Calibri" pitchFamily="34" charset="0"/>
                <a:ea typeface="Times New Roman"/>
                <a:cs typeface="Calibri" pitchFamily="34" charset="0"/>
              </a:rPr>
              <a:t>Passing the Character Test</a:t>
            </a:r>
            <a:endParaRPr lang="en-US" sz="3200" dirty="0"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422400" y="2687479"/>
            <a:ext cx="8077200" cy="255454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457200">
              <a:spcBef>
                <a:spcPts val="0"/>
              </a:spcBef>
              <a:spcAft>
                <a:spcPts val="0"/>
              </a:spcAft>
            </a:pPr>
            <a:r>
              <a:rPr lang="en-US" sz="3200" i="1" baseline="30000" dirty="0">
                <a:latin typeface="Calibri" pitchFamily="34" charset="0"/>
                <a:ea typeface="Times New Roman"/>
                <a:cs typeface="Calibri" pitchFamily="34" charset="0"/>
              </a:rPr>
              <a:t>6 </a:t>
            </a:r>
            <a:r>
              <a:rPr lang="en-US" sz="3200" i="1" dirty="0">
                <a:latin typeface="Calibri" pitchFamily="34" charset="0"/>
                <a:ea typeface="Times New Roman"/>
                <a:cs typeface="Calibri" pitchFamily="34" charset="0"/>
              </a:rPr>
              <a:t>by purity, knowledge, patience, kindness, the Holy Spirit, genuine love; </a:t>
            </a:r>
            <a:r>
              <a:rPr lang="en-US" sz="3200" i="1" baseline="30000" dirty="0">
                <a:latin typeface="Calibri" pitchFamily="34" charset="0"/>
                <a:ea typeface="Times New Roman"/>
                <a:cs typeface="Calibri" pitchFamily="34" charset="0"/>
              </a:rPr>
              <a:t>7 </a:t>
            </a:r>
            <a:r>
              <a:rPr lang="en-US" sz="3200" i="1" dirty="0">
                <a:latin typeface="Calibri" pitchFamily="34" charset="0"/>
                <a:ea typeface="Times New Roman"/>
                <a:cs typeface="Calibri" pitchFamily="34" charset="0"/>
              </a:rPr>
              <a:t>by truthful speech, and the power of God; with the weapons of righteousness for the right hand and for the left; </a:t>
            </a:r>
            <a:r>
              <a:rPr lang="en-US" sz="3200" i="1" dirty="0">
                <a:latin typeface="Calibri" pitchFamily="34" charset="0"/>
                <a:ea typeface="Times New Roman"/>
              </a:rPr>
              <a:t>	</a:t>
            </a:r>
            <a:r>
              <a:rPr lang="en-US" sz="3200" dirty="0">
                <a:solidFill>
                  <a:srgbClr val="FFFF00"/>
                </a:solidFill>
                <a:latin typeface="Calibri" pitchFamily="34" charset="0"/>
                <a:ea typeface="Times New Roman"/>
              </a:rPr>
              <a:t>II Corinthians 6:6-7</a:t>
            </a:r>
            <a:endParaRPr lang="en-US" sz="4000" dirty="0">
              <a:solidFill>
                <a:srgbClr val="FFFF00"/>
              </a:solidFill>
              <a:latin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uiExpand="1" build="p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1422400" y="381000"/>
            <a:ext cx="7010400" cy="7620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b="0" dirty="0">
                <a:solidFill>
                  <a:srgbClr val="FFFF66"/>
                </a:solidFill>
                <a:effectLst/>
                <a:latin typeface="Calibri" pitchFamily="34" charset="0"/>
              </a:rPr>
              <a:t>Evidence to Support Paul’s Bold Assertion</a:t>
            </a:r>
            <a:endParaRPr lang="en-US" b="0" dirty="0">
              <a:effectLst/>
              <a:latin typeface="Calibri" pitchFamily="34" charset="0"/>
            </a:endParaRP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422400" y="1409700"/>
            <a:ext cx="7772400" cy="1676400"/>
          </a:xfrm>
        </p:spPr>
        <p:txBody>
          <a:bodyPr/>
          <a:lstStyle/>
          <a:p>
            <a:pPr>
              <a:buClr>
                <a:srgbClr val="FFFF00"/>
              </a:buClr>
              <a:buFont typeface="Wingdings" pitchFamily="2" charset="2"/>
              <a:buChar char="§"/>
            </a:pPr>
            <a:r>
              <a:rPr lang="en-US" sz="3200" dirty="0">
                <a:effectLst/>
                <a:latin typeface="Calibri" pitchFamily="34" charset="0"/>
                <a:cs typeface="Calibri" pitchFamily="34" charset="0"/>
              </a:rPr>
              <a:t>Enduring in the Face of Intense Opposition </a:t>
            </a:r>
          </a:p>
          <a:p>
            <a:pPr>
              <a:buClr>
                <a:srgbClr val="FFFF00"/>
              </a:buClr>
              <a:buFont typeface="Wingdings" pitchFamily="2" charset="2"/>
              <a:buChar char="§"/>
            </a:pPr>
            <a:r>
              <a:rPr lang="en-US" sz="3200" dirty="0">
                <a:effectLst/>
                <a:latin typeface="Calibri" pitchFamily="34" charset="0"/>
                <a:ea typeface="Times New Roman"/>
                <a:cs typeface="Calibri" pitchFamily="34" charset="0"/>
              </a:rPr>
              <a:t>Passing the Character Test</a:t>
            </a:r>
            <a:endParaRPr lang="en-US" sz="3200" dirty="0">
              <a:effectLst/>
              <a:latin typeface="Calibri" pitchFamily="34" charset="0"/>
              <a:cs typeface="Calibri" pitchFamily="34" charset="0"/>
            </a:endParaRPr>
          </a:p>
          <a:p>
            <a:pPr eaLnBrk="1" hangingPunct="1">
              <a:buClr>
                <a:srgbClr val="FFFF00"/>
              </a:buClr>
              <a:buFont typeface="Wingdings" pitchFamily="2" charset="2"/>
              <a:buChar char="§"/>
              <a:defRPr/>
            </a:pPr>
            <a:r>
              <a:rPr lang="en-US" sz="3200" dirty="0">
                <a:effectLst/>
                <a:latin typeface="Calibri" pitchFamily="34" charset="0"/>
                <a:ea typeface="Times New Roman"/>
                <a:cs typeface="Calibri" pitchFamily="34" charset="0"/>
              </a:rPr>
              <a:t>Being Faithful When We Have No Control</a:t>
            </a:r>
            <a:endParaRPr lang="en-US" dirty="0"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422400" y="3238500"/>
            <a:ext cx="8077200" cy="2308324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i="1" baseline="30000" dirty="0">
                <a:latin typeface="Calibri" pitchFamily="34" charset="0"/>
                <a:ea typeface="Times New Roman"/>
                <a:cs typeface="Calibri" pitchFamily="34" charset="0"/>
              </a:rPr>
              <a:t>8 </a:t>
            </a:r>
            <a:r>
              <a:rPr lang="en-US" sz="2400" i="1" dirty="0">
                <a:latin typeface="Calibri" pitchFamily="34" charset="0"/>
                <a:ea typeface="Times New Roman"/>
                <a:cs typeface="Calibri" pitchFamily="34" charset="0"/>
              </a:rPr>
              <a:t>through honor and dishonor, through slander and praise. We are treated as impostors, and yet are true; </a:t>
            </a:r>
            <a:r>
              <a:rPr lang="en-US" sz="2400" i="1" baseline="30000" dirty="0">
                <a:latin typeface="Calibri" pitchFamily="34" charset="0"/>
                <a:ea typeface="Times New Roman"/>
                <a:cs typeface="Calibri" pitchFamily="34" charset="0"/>
              </a:rPr>
              <a:t>9 </a:t>
            </a:r>
            <a:r>
              <a:rPr lang="en-US" sz="2400" i="1" dirty="0">
                <a:latin typeface="Calibri" pitchFamily="34" charset="0"/>
                <a:ea typeface="Times New Roman"/>
                <a:cs typeface="Calibri" pitchFamily="34" charset="0"/>
              </a:rPr>
              <a:t>as unknown, and yet well known; as dying, and behold, we live; as punished, and yet not killed; </a:t>
            </a:r>
            <a:r>
              <a:rPr lang="en-US" sz="2400" i="1" baseline="30000" dirty="0">
                <a:latin typeface="Calibri" pitchFamily="34" charset="0"/>
                <a:ea typeface="Times New Roman"/>
                <a:cs typeface="Calibri" pitchFamily="34" charset="0"/>
              </a:rPr>
              <a:t>10 </a:t>
            </a:r>
            <a:r>
              <a:rPr lang="en-US" sz="2400" i="1" dirty="0">
                <a:latin typeface="Calibri" pitchFamily="34" charset="0"/>
                <a:ea typeface="Times New Roman"/>
                <a:cs typeface="Calibri" pitchFamily="34" charset="0"/>
              </a:rPr>
              <a:t>as sorrowful, yet always rejoicing; as poor, yet making many rich; as having nothing, yet possessing everything.   </a:t>
            </a:r>
            <a:r>
              <a:rPr lang="en-US" sz="2400" dirty="0">
                <a:solidFill>
                  <a:srgbClr val="FFFF00"/>
                </a:solidFill>
                <a:latin typeface="Calibri" pitchFamily="34" charset="0"/>
                <a:ea typeface="Times New Roman"/>
              </a:rPr>
              <a:t>II Corinthians 6:8-10</a:t>
            </a:r>
            <a:endParaRPr lang="en-US" sz="4000" dirty="0">
              <a:solidFill>
                <a:srgbClr val="FFFF00"/>
              </a:solidFill>
              <a:latin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uiExpand="1" build="p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1422400" y="381000"/>
            <a:ext cx="77724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b="0" dirty="0">
                <a:solidFill>
                  <a:srgbClr val="FFFF66"/>
                </a:solidFill>
                <a:effectLst/>
                <a:latin typeface="Calibri" pitchFamily="34" charset="0"/>
              </a:rPr>
              <a:t>Nine Opposites – II Cor.6:8-10</a:t>
            </a:r>
            <a:endParaRPr lang="en-US" b="0" dirty="0">
              <a:effectLst/>
              <a:latin typeface="Calibri" pitchFamily="34" charset="0"/>
            </a:endParaRP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27200" y="1333500"/>
            <a:ext cx="7772400" cy="2794000"/>
          </a:xfrm>
        </p:spPr>
        <p:txBody>
          <a:bodyPr/>
          <a:lstStyle/>
          <a:p>
            <a:pPr marL="0" indent="0">
              <a:buClr>
                <a:srgbClr val="FFFF00"/>
              </a:buClr>
              <a:buNone/>
            </a:pPr>
            <a:r>
              <a:rPr lang="en-US" sz="2600" i="1" dirty="0">
                <a:effectLst/>
                <a:latin typeface="Calibri" pitchFamily="34" charset="0"/>
                <a:ea typeface="Times New Roman"/>
                <a:cs typeface="Calibri" pitchFamily="34" charset="0"/>
              </a:rPr>
              <a:t>through honor and dishonor </a:t>
            </a:r>
          </a:p>
          <a:p>
            <a:pPr marL="0" indent="0">
              <a:buClr>
                <a:srgbClr val="FFFF00"/>
              </a:buClr>
              <a:buNone/>
            </a:pPr>
            <a:r>
              <a:rPr lang="en-US" sz="2600" i="1" dirty="0">
                <a:effectLst/>
                <a:latin typeface="Calibri" pitchFamily="34" charset="0"/>
                <a:ea typeface="Times New Roman"/>
                <a:cs typeface="Calibri" pitchFamily="34" charset="0"/>
              </a:rPr>
              <a:t>through slander and praise </a:t>
            </a:r>
          </a:p>
          <a:p>
            <a:pPr marL="0" indent="0">
              <a:buClr>
                <a:srgbClr val="FFFF00"/>
              </a:buClr>
              <a:buNone/>
            </a:pPr>
            <a:r>
              <a:rPr lang="en-US" sz="2600" i="1" dirty="0">
                <a:effectLst/>
                <a:latin typeface="Calibri" pitchFamily="34" charset="0"/>
                <a:ea typeface="Times New Roman"/>
                <a:cs typeface="Calibri" pitchFamily="34" charset="0"/>
              </a:rPr>
              <a:t>treated as impostors, and yet are true</a:t>
            </a:r>
          </a:p>
          <a:p>
            <a:pPr marL="0" indent="0">
              <a:buClr>
                <a:srgbClr val="FFFF00"/>
              </a:buClr>
              <a:buNone/>
            </a:pPr>
            <a:r>
              <a:rPr lang="en-US" sz="2600" i="1" dirty="0">
                <a:effectLst/>
                <a:latin typeface="Calibri" pitchFamily="34" charset="0"/>
                <a:ea typeface="Times New Roman"/>
                <a:cs typeface="Calibri" pitchFamily="34" charset="0"/>
              </a:rPr>
              <a:t>as unknown, and yet well known </a:t>
            </a:r>
          </a:p>
          <a:p>
            <a:pPr marL="0" indent="0">
              <a:buClr>
                <a:srgbClr val="FFFF00"/>
              </a:buClr>
              <a:buNone/>
            </a:pPr>
            <a:r>
              <a:rPr lang="en-US" sz="2600" i="1" dirty="0">
                <a:effectLst/>
                <a:latin typeface="Calibri" pitchFamily="34" charset="0"/>
                <a:ea typeface="Times New Roman"/>
                <a:cs typeface="Calibri" pitchFamily="34" charset="0"/>
              </a:rPr>
              <a:t>as dying, and behold, we live </a:t>
            </a:r>
          </a:p>
          <a:p>
            <a:pPr marL="0" indent="0">
              <a:buClr>
                <a:srgbClr val="FFFF00"/>
              </a:buClr>
              <a:buNone/>
            </a:pPr>
            <a:r>
              <a:rPr lang="en-US" sz="2600" i="1" dirty="0">
                <a:effectLst/>
                <a:latin typeface="Calibri" pitchFamily="34" charset="0"/>
                <a:ea typeface="Times New Roman"/>
                <a:cs typeface="Calibri" pitchFamily="34" charset="0"/>
              </a:rPr>
              <a:t>as punished, and yet not killed </a:t>
            </a:r>
          </a:p>
          <a:p>
            <a:pPr marL="0" indent="0">
              <a:buClr>
                <a:srgbClr val="FFFF00"/>
              </a:buClr>
              <a:buNone/>
            </a:pPr>
            <a:r>
              <a:rPr lang="en-US" sz="2600" i="1" dirty="0">
                <a:effectLst/>
                <a:latin typeface="Calibri" pitchFamily="34" charset="0"/>
                <a:ea typeface="Times New Roman"/>
                <a:cs typeface="Calibri" pitchFamily="34" charset="0"/>
              </a:rPr>
              <a:t>as sorrowful, yet always rejoicing </a:t>
            </a:r>
          </a:p>
          <a:p>
            <a:pPr marL="0" indent="0">
              <a:buClr>
                <a:srgbClr val="FFFF00"/>
              </a:buClr>
              <a:buNone/>
            </a:pPr>
            <a:r>
              <a:rPr lang="en-US" sz="2600" i="1" dirty="0">
                <a:effectLst/>
                <a:latin typeface="Calibri" pitchFamily="34" charset="0"/>
                <a:ea typeface="Times New Roman"/>
                <a:cs typeface="Calibri" pitchFamily="34" charset="0"/>
              </a:rPr>
              <a:t>as poor, yet making many rich</a:t>
            </a:r>
          </a:p>
          <a:p>
            <a:pPr marL="0" indent="0">
              <a:buClr>
                <a:srgbClr val="FFFF00"/>
              </a:buClr>
              <a:buNone/>
            </a:pPr>
            <a:r>
              <a:rPr lang="en-US" sz="2600" i="1" dirty="0">
                <a:effectLst/>
                <a:latin typeface="Calibri" pitchFamily="34" charset="0"/>
                <a:ea typeface="Times New Roman"/>
                <a:cs typeface="Calibri" pitchFamily="34" charset="0"/>
              </a:rPr>
              <a:t>as having nothing, yet possessing everything</a:t>
            </a:r>
            <a:endParaRPr lang="en-US" sz="2600" i="1" dirty="0">
              <a:effectLst/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himmer">
  <a:themeElements>
    <a:clrScheme name="Shimmer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Shimmer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Shimmer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Shimmer</Template>
  <TotalTime>7384</TotalTime>
  <Words>586</Words>
  <Application>Microsoft Office PowerPoint</Application>
  <PresentationFormat>Custom</PresentationFormat>
  <Paragraphs>38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Tahoma</vt:lpstr>
      <vt:lpstr>Wingdings</vt:lpstr>
      <vt:lpstr>Shimmer</vt:lpstr>
      <vt:lpstr>II Corinthians 11:3-6</vt:lpstr>
      <vt:lpstr>II Corinthians 6:1</vt:lpstr>
      <vt:lpstr>II Corinthians 6:2</vt:lpstr>
      <vt:lpstr>PowerPoint Presentation</vt:lpstr>
      <vt:lpstr>Paul’s Bold Assertion – II Cor.6:3-4a</vt:lpstr>
      <vt:lpstr>Evidence to Support Paul’s Bold Assertion</vt:lpstr>
      <vt:lpstr>Evidence to Support Paul’s Bold Assertion</vt:lpstr>
      <vt:lpstr>Evidence to Support Paul’s Bold Assertion</vt:lpstr>
      <vt:lpstr>Nine Opposites – II Cor.6:8-10</vt:lpstr>
      <vt:lpstr>II Corinthians 6:17-18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Russ Lagrone</dc:creator>
  <cp:lastModifiedBy>Russ LaGrone</cp:lastModifiedBy>
  <cp:revision>71</cp:revision>
  <dcterms:created xsi:type="dcterms:W3CDTF">2007-11-30T02:06:12Z</dcterms:created>
  <dcterms:modified xsi:type="dcterms:W3CDTF">2021-02-14T12:51:08Z</dcterms:modified>
</cp:coreProperties>
</file>