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8"/>
  </p:notesMasterIdLst>
  <p:sldIdLst>
    <p:sldId id="256" r:id="rId2"/>
    <p:sldId id="297" r:id="rId3"/>
    <p:sldId id="301" r:id="rId4"/>
    <p:sldId id="310" r:id="rId5"/>
    <p:sldId id="306" r:id="rId6"/>
    <p:sldId id="307" r:id="rId7"/>
    <p:sldId id="311" r:id="rId8"/>
    <p:sldId id="305" r:id="rId9"/>
    <p:sldId id="312" r:id="rId10"/>
    <p:sldId id="313" r:id="rId11"/>
    <p:sldId id="309" r:id="rId12"/>
    <p:sldId id="308" r:id="rId13"/>
    <p:sldId id="317" r:id="rId14"/>
    <p:sldId id="314" r:id="rId15"/>
    <p:sldId id="318" r:id="rId16"/>
    <p:sldId id="321" r:id="rId17"/>
  </p:sldIdLst>
  <p:sldSz cx="9144000" cy="6858000" type="screen4x3"/>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739" autoAdjust="0"/>
    <p:restoredTop sz="94660"/>
  </p:normalViewPr>
  <p:slideViewPr>
    <p:cSldViewPr snapToGrid="0">
      <p:cViewPr varScale="1">
        <p:scale>
          <a:sx n="72" d="100"/>
          <a:sy n="72" d="100"/>
        </p:scale>
        <p:origin x="1236" y="7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F5DF7A2D-8DA6-4BA6-A671-35E0EB173AC2}" type="datetimeFigureOut">
              <a:rPr lang="en-US" smtClean="0"/>
              <a:t>2/15/2021</a:t>
            </a:fld>
            <a:endParaRPr lang="en-US"/>
          </a:p>
        </p:txBody>
      </p:sp>
      <p:sp>
        <p:nvSpPr>
          <p:cNvPr id="4" name="Slide Image Placeholder 3"/>
          <p:cNvSpPr>
            <a:spLocks noGrp="1" noRot="1" noChangeAspect="1"/>
          </p:cNvSpPr>
          <p:nvPr>
            <p:ph type="sldImg" idx="2"/>
          </p:nvPr>
        </p:nvSpPr>
        <p:spPr>
          <a:xfrm>
            <a:off x="1438275" y="1173163"/>
            <a:ext cx="4225925"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E9664052-535A-4EF5-9E5A-7A8E6213A082}" type="slidenum">
              <a:rPr lang="en-US" smtClean="0"/>
              <a:t>‹#›</a:t>
            </a:fld>
            <a:endParaRPr lang="en-US"/>
          </a:p>
        </p:txBody>
      </p:sp>
    </p:spTree>
    <p:extLst>
      <p:ext uri="{BB962C8B-B14F-4D97-AF65-F5344CB8AC3E}">
        <p14:creationId xmlns:p14="http://schemas.microsoft.com/office/powerpoint/2010/main" val="5289794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DAC2277-C8FC-491D-899D-EC15BBAD288F}" type="datetimeFigureOut">
              <a:rPr lang="en-US" smtClean="0"/>
              <a:t>2/15/2021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6358D3-2919-4EFC-BF1C-FE39433BD9CA}" type="slidenum">
              <a:rPr lang="en-US" smtClean="0"/>
              <a:t>‹#›</a:t>
            </a:fld>
            <a:endParaRPr lang="en-US"/>
          </a:p>
        </p:txBody>
      </p:sp>
    </p:spTree>
    <p:extLst>
      <p:ext uri="{BB962C8B-B14F-4D97-AF65-F5344CB8AC3E}">
        <p14:creationId xmlns:p14="http://schemas.microsoft.com/office/powerpoint/2010/main" val="763913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AC2277-C8FC-491D-899D-EC15BBAD288F}" type="datetimeFigureOut">
              <a:rPr lang="en-US" smtClean="0"/>
              <a:t>2/15/2021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6358D3-2919-4EFC-BF1C-FE39433BD9CA}" type="slidenum">
              <a:rPr lang="en-US" smtClean="0"/>
              <a:t>‹#›</a:t>
            </a:fld>
            <a:endParaRPr lang="en-US"/>
          </a:p>
        </p:txBody>
      </p:sp>
    </p:spTree>
    <p:extLst>
      <p:ext uri="{BB962C8B-B14F-4D97-AF65-F5344CB8AC3E}">
        <p14:creationId xmlns:p14="http://schemas.microsoft.com/office/powerpoint/2010/main" val="1320805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AC2277-C8FC-491D-899D-EC15BBAD288F}" type="datetimeFigureOut">
              <a:rPr lang="en-US" smtClean="0"/>
              <a:t>2/15/2021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6358D3-2919-4EFC-BF1C-FE39433BD9CA}" type="slidenum">
              <a:rPr lang="en-US" smtClean="0"/>
              <a:t>‹#›</a:t>
            </a:fld>
            <a:endParaRPr lang="en-US"/>
          </a:p>
        </p:txBody>
      </p:sp>
    </p:spTree>
    <p:extLst>
      <p:ext uri="{BB962C8B-B14F-4D97-AF65-F5344CB8AC3E}">
        <p14:creationId xmlns:p14="http://schemas.microsoft.com/office/powerpoint/2010/main" val="1823607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AC2277-C8FC-491D-899D-EC15BBAD288F}" type="datetimeFigureOut">
              <a:rPr lang="en-US" smtClean="0"/>
              <a:t>2/15/2021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6358D3-2919-4EFC-BF1C-FE39433BD9CA}" type="slidenum">
              <a:rPr lang="en-US" smtClean="0"/>
              <a:t>‹#›</a:t>
            </a:fld>
            <a:endParaRPr lang="en-US"/>
          </a:p>
        </p:txBody>
      </p:sp>
    </p:spTree>
    <p:extLst>
      <p:ext uri="{BB962C8B-B14F-4D97-AF65-F5344CB8AC3E}">
        <p14:creationId xmlns:p14="http://schemas.microsoft.com/office/powerpoint/2010/main" val="189295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DAC2277-C8FC-491D-899D-EC15BBAD288F}" type="datetimeFigureOut">
              <a:rPr lang="en-US" smtClean="0"/>
              <a:t>2/15/2021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6358D3-2919-4EFC-BF1C-FE39433BD9CA}" type="slidenum">
              <a:rPr lang="en-US" smtClean="0"/>
              <a:t>‹#›</a:t>
            </a:fld>
            <a:endParaRPr lang="en-US"/>
          </a:p>
        </p:txBody>
      </p:sp>
    </p:spTree>
    <p:extLst>
      <p:ext uri="{BB962C8B-B14F-4D97-AF65-F5344CB8AC3E}">
        <p14:creationId xmlns:p14="http://schemas.microsoft.com/office/powerpoint/2010/main" val="41507544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DAC2277-C8FC-491D-899D-EC15BBAD288F}" type="datetimeFigureOut">
              <a:rPr lang="en-US" smtClean="0"/>
              <a:t>2/15/2021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6358D3-2919-4EFC-BF1C-FE39433BD9CA}" type="slidenum">
              <a:rPr lang="en-US" smtClean="0"/>
              <a:t>‹#›</a:t>
            </a:fld>
            <a:endParaRPr lang="en-US"/>
          </a:p>
        </p:txBody>
      </p:sp>
    </p:spTree>
    <p:extLst>
      <p:ext uri="{BB962C8B-B14F-4D97-AF65-F5344CB8AC3E}">
        <p14:creationId xmlns:p14="http://schemas.microsoft.com/office/powerpoint/2010/main" val="873722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DAC2277-C8FC-491D-899D-EC15BBAD288F}" type="datetimeFigureOut">
              <a:rPr lang="en-US" smtClean="0"/>
              <a:t>2/15/2021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B6358D3-2919-4EFC-BF1C-FE39433BD9CA}" type="slidenum">
              <a:rPr lang="en-US" smtClean="0"/>
              <a:t>‹#›</a:t>
            </a:fld>
            <a:endParaRPr lang="en-US"/>
          </a:p>
        </p:txBody>
      </p:sp>
    </p:spTree>
    <p:extLst>
      <p:ext uri="{BB962C8B-B14F-4D97-AF65-F5344CB8AC3E}">
        <p14:creationId xmlns:p14="http://schemas.microsoft.com/office/powerpoint/2010/main" val="31016533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DAC2277-C8FC-491D-899D-EC15BBAD288F}" type="datetimeFigureOut">
              <a:rPr lang="en-US" smtClean="0"/>
              <a:t>2/15/2021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B6358D3-2919-4EFC-BF1C-FE39433BD9CA}" type="slidenum">
              <a:rPr lang="en-US" smtClean="0"/>
              <a:t>‹#›</a:t>
            </a:fld>
            <a:endParaRPr lang="en-US"/>
          </a:p>
        </p:txBody>
      </p:sp>
    </p:spTree>
    <p:extLst>
      <p:ext uri="{BB962C8B-B14F-4D97-AF65-F5344CB8AC3E}">
        <p14:creationId xmlns:p14="http://schemas.microsoft.com/office/powerpoint/2010/main" val="15041452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AC2277-C8FC-491D-899D-EC15BBAD288F}" type="datetimeFigureOut">
              <a:rPr lang="en-US" smtClean="0"/>
              <a:t>2/15/2021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B6358D3-2919-4EFC-BF1C-FE39433BD9CA}" type="slidenum">
              <a:rPr lang="en-US" smtClean="0"/>
              <a:t>‹#›</a:t>
            </a:fld>
            <a:endParaRPr lang="en-US"/>
          </a:p>
        </p:txBody>
      </p:sp>
    </p:spTree>
    <p:extLst>
      <p:ext uri="{BB962C8B-B14F-4D97-AF65-F5344CB8AC3E}">
        <p14:creationId xmlns:p14="http://schemas.microsoft.com/office/powerpoint/2010/main" val="18629346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DAC2277-C8FC-491D-899D-EC15BBAD288F}" type="datetimeFigureOut">
              <a:rPr lang="en-US" smtClean="0"/>
              <a:t>2/15/2021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6358D3-2919-4EFC-BF1C-FE39433BD9CA}" type="slidenum">
              <a:rPr lang="en-US" smtClean="0"/>
              <a:t>‹#›</a:t>
            </a:fld>
            <a:endParaRPr lang="en-US"/>
          </a:p>
        </p:txBody>
      </p:sp>
    </p:spTree>
    <p:extLst>
      <p:ext uri="{BB962C8B-B14F-4D97-AF65-F5344CB8AC3E}">
        <p14:creationId xmlns:p14="http://schemas.microsoft.com/office/powerpoint/2010/main" val="14399833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DAC2277-C8FC-491D-899D-EC15BBAD288F}" type="datetimeFigureOut">
              <a:rPr lang="en-US" smtClean="0"/>
              <a:t>2/15/2021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6358D3-2919-4EFC-BF1C-FE39433BD9CA}" type="slidenum">
              <a:rPr lang="en-US" smtClean="0"/>
              <a:t>‹#›</a:t>
            </a:fld>
            <a:endParaRPr lang="en-US"/>
          </a:p>
        </p:txBody>
      </p:sp>
    </p:spTree>
    <p:extLst>
      <p:ext uri="{BB962C8B-B14F-4D97-AF65-F5344CB8AC3E}">
        <p14:creationId xmlns:p14="http://schemas.microsoft.com/office/powerpoint/2010/main" val="481275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AC2277-C8FC-491D-899D-EC15BBAD288F}" type="datetimeFigureOut">
              <a:rPr lang="en-US" smtClean="0"/>
              <a:t>2/15/2021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6358D3-2919-4EFC-BF1C-FE39433BD9CA}" type="slidenum">
              <a:rPr lang="en-US" smtClean="0"/>
              <a:t>‹#›</a:t>
            </a:fld>
            <a:endParaRPr lang="en-US"/>
          </a:p>
        </p:txBody>
      </p:sp>
    </p:spTree>
    <p:extLst>
      <p:ext uri="{BB962C8B-B14F-4D97-AF65-F5344CB8AC3E}">
        <p14:creationId xmlns:p14="http://schemas.microsoft.com/office/powerpoint/2010/main" val="2344654011"/>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www.sciencemag.org/news/2008/06/ancient-palm-resurrected-2000-year-old-seed" TargetMode="External"/><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FB957-718D-4227-B2AD-3A1E4766D830}"/>
              </a:ext>
            </a:extLst>
          </p:cNvPr>
          <p:cNvSpPr>
            <a:spLocks noGrp="1"/>
          </p:cNvSpPr>
          <p:nvPr>
            <p:ph type="ctrTitle"/>
          </p:nvPr>
        </p:nvSpPr>
        <p:spPr/>
        <p:txBody>
          <a:bodyPr/>
          <a:lstStyle/>
          <a:p>
            <a:r>
              <a:rPr lang="en-US" b="1" dirty="0"/>
              <a:t>Church History</a:t>
            </a:r>
            <a:br>
              <a:rPr lang="en-US" b="1" dirty="0"/>
            </a:br>
            <a:endParaRPr lang="en-US" b="1" dirty="0"/>
          </a:p>
        </p:txBody>
      </p:sp>
      <p:sp>
        <p:nvSpPr>
          <p:cNvPr id="3" name="Subtitle 2">
            <a:extLst>
              <a:ext uri="{FF2B5EF4-FFF2-40B4-BE49-F238E27FC236}">
                <a16:creationId xmlns:a16="http://schemas.microsoft.com/office/drawing/2014/main" id="{A6D71C46-81A7-4A2C-8E06-6D7207C80649}"/>
              </a:ext>
            </a:extLst>
          </p:cNvPr>
          <p:cNvSpPr>
            <a:spLocks noGrp="1"/>
          </p:cNvSpPr>
          <p:nvPr>
            <p:ph type="subTitle" idx="1"/>
          </p:nvPr>
        </p:nvSpPr>
        <p:spPr/>
        <p:txBody>
          <a:bodyPr>
            <a:normAutofit/>
          </a:bodyPr>
          <a:lstStyle/>
          <a:p>
            <a:r>
              <a:rPr lang="en-US" sz="3600" dirty="0"/>
              <a:t>Lesson 7</a:t>
            </a:r>
          </a:p>
        </p:txBody>
      </p:sp>
    </p:spTree>
    <p:extLst>
      <p:ext uri="{BB962C8B-B14F-4D97-AF65-F5344CB8AC3E}">
        <p14:creationId xmlns:p14="http://schemas.microsoft.com/office/powerpoint/2010/main" val="31602906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B198535-DC79-4BE6-B49B-E64F2E5C6062}"/>
              </a:ext>
            </a:extLst>
          </p:cNvPr>
          <p:cNvSpPr>
            <a:spLocks noGrp="1"/>
          </p:cNvSpPr>
          <p:nvPr>
            <p:ph type="ctrTitle"/>
          </p:nvPr>
        </p:nvSpPr>
        <p:spPr/>
        <p:txBody>
          <a:bodyPr/>
          <a:lstStyle/>
          <a:p>
            <a:r>
              <a:rPr lang="en-US" dirty="0"/>
              <a:t>The Kingdom is in the Seed</a:t>
            </a:r>
          </a:p>
        </p:txBody>
      </p:sp>
      <p:sp>
        <p:nvSpPr>
          <p:cNvPr id="5" name="Subtitle 4">
            <a:extLst>
              <a:ext uri="{FF2B5EF4-FFF2-40B4-BE49-F238E27FC236}">
                <a16:creationId xmlns:a16="http://schemas.microsoft.com/office/drawing/2014/main" id="{202D83FC-EB59-4B6A-99E9-D3ED95697B5E}"/>
              </a:ext>
            </a:extLst>
          </p:cNvPr>
          <p:cNvSpPr>
            <a:spLocks noGrp="1"/>
          </p:cNvSpPr>
          <p:nvPr>
            <p:ph type="subTitle" idx="1"/>
          </p:nvPr>
        </p:nvSpPr>
        <p:spPr>
          <a:xfrm>
            <a:off x="1143000" y="3881438"/>
            <a:ext cx="6858000" cy="1655762"/>
          </a:xfrm>
        </p:spPr>
        <p:txBody>
          <a:bodyPr>
            <a:normAutofit/>
          </a:bodyPr>
          <a:lstStyle/>
          <a:p>
            <a:r>
              <a:rPr lang="en-US" sz="2800" dirty="0"/>
              <a:t>Matthew 13:18-19</a:t>
            </a:r>
          </a:p>
          <a:p>
            <a:r>
              <a:rPr lang="en-US" sz="2800" dirty="0"/>
              <a:t>Luke 8:11</a:t>
            </a:r>
          </a:p>
        </p:txBody>
      </p:sp>
    </p:spTree>
    <p:extLst>
      <p:ext uri="{BB962C8B-B14F-4D97-AF65-F5344CB8AC3E}">
        <p14:creationId xmlns:p14="http://schemas.microsoft.com/office/powerpoint/2010/main" val="35546205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Judean date palm">
            <a:extLst>
              <a:ext uri="{FF2B5EF4-FFF2-40B4-BE49-F238E27FC236}">
                <a16:creationId xmlns:a16="http://schemas.microsoft.com/office/drawing/2014/main" id="{530A4853-33B9-4935-8999-B10B8D52A6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403" y="510724"/>
            <a:ext cx="3323148" cy="221543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37CB93F4-0618-4B34-AABA-D1DB47300730}"/>
              </a:ext>
            </a:extLst>
          </p:cNvPr>
          <p:cNvSpPr txBox="1"/>
          <p:nvPr/>
        </p:nvSpPr>
        <p:spPr>
          <a:xfrm>
            <a:off x="4095749" y="438562"/>
            <a:ext cx="4451903" cy="2308324"/>
          </a:xfrm>
          <a:prstGeom prst="rect">
            <a:avLst/>
          </a:prstGeom>
          <a:noFill/>
        </p:spPr>
        <p:txBody>
          <a:bodyPr wrap="square" rtlCol="0">
            <a:spAutoFit/>
          </a:bodyPr>
          <a:lstStyle/>
          <a:p>
            <a:r>
              <a:rPr lang="en-US" sz="2400" b="0" i="0" dirty="0">
                <a:effectLst/>
                <a:latin typeface="Raleway"/>
              </a:rPr>
              <a:t>While excavating in the Judean wilderness, archaeologists found hundreds of seeds from palm trees that grew in the arid region some 2,000 years ago. </a:t>
            </a:r>
            <a:endParaRPr lang="en-US" sz="2400" dirty="0"/>
          </a:p>
        </p:txBody>
      </p:sp>
      <p:sp>
        <p:nvSpPr>
          <p:cNvPr id="3" name="TextBox 2">
            <a:extLst>
              <a:ext uri="{FF2B5EF4-FFF2-40B4-BE49-F238E27FC236}">
                <a16:creationId xmlns:a16="http://schemas.microsoft.com/office/drawing/2014/main" id="{07CB1B99-1A58-48AE-9955-36C169EFF088}"/>
              </a:ext>
            </a:extLst>
          </p:cNvPr>
          <p:cNvSpPr txBox="1"/>
          <p:nvPr/>
        </p:nvSpPr>
        <p:spPr>
          <a:xfrm>
            <a:off x="410401" y="2828835"/>
            <a:ext cx="8323193" cy="1200329"/>
          </a:xfrm>
          <a:prstGeom prst="rect">
            <a:avLst/>
          </a:prstGeom>
          <a:noFill/>
        </p:spPr>
        <p:txBody>
          <a:bodyPr wrap="square" rtlCol="0">
            <a:spAutoFit/>
          </a:bodyPr>
          <a:lstStyle/>
          <a:p>
            <a:r>
              <a:rPr lang="en-US" b="0" i="0" dirty="0">
                <a:solidFill>
                  <a:srgbClr val="4A4A4A"/>
                </a:solidFill>
                <a:effectLst/>
                <a:latin typeface="Raleway"/>
              </a:rPr>
              <a:t>In </a:t>
            </a:r>
            <a:r>
              <a:rPr lang="en-US" sz="2400" b="0" i="0" dirty="0">
                <a:effectLst/>
                <a:latin typeface="Raleway"/>
                <a:hlinkClick r:id="rId3">
                  <a:extLst>
                    <a:ext uri="{A12FA001-AC4F-418D-AE19-62706E023703}">
                      <ahyp:hlinkClr xmlns:ahyp="http://schemas.microsoft.com/office/drawing/2018/hyperlinkcolor" val="tx"/>
                    </a:ext>
                  </a:extLst>
                </a:hlinkClick>
              </a:rPr>
              <a:t>2008, they successfully germinated a 2,000-year-old seed from the fortress of Masada near the Dead Sea</a:t>
            </a:r>
            <a:r>
              <a:rPr lang="en-US" sz="2400" b="0" i="0" dirty="0">
                <a:effectLst/>
                <a:latin typeface="Raleway"/>
              </a:rPr>
              <a:t> and, appropriately, named this seedling “Methuselah.” </a:t>
            </a:r>
            <a:endParaRPr lang="en-US" sz="2400" dirty="0"/>
          </a:p>
        </p:txBody>
      </p:sp>
      <p:sp>
        <p:nvSpPr>
          <p:cNvPr id="4" name="TextBox 3">
            <a:extLst>
              <a:ext uri="{FF2B5EF4-FFF2-40B4-BE49-F238E27FC236}">
                <a16:creationId xmlns:a16="http://schemas.microsoft.com/office/drawing/2014/main" id="{2475EA0E-89FE-46E4-9391-AFDE7A84A97C}"/>
              </a:ext>
            </a:extLst>
          </p:cNvPr>
          <p:cNvSpPr txBox="1"/>
          <p:nvPr/>
        </p:nvSpPr>
        <p:spPr>
          <a:xfrm>
            <a:off x="1358137" y="3975776"/>
            <a:ext cx="6427719" cy="954107"/>
          </a:xfrm>
          <a:prstGeom prst="rect">
            <a:avLst/>
          </a:prstGeom>
          <a:noFill/>
        </p:spPr>
        <p:txBody>
          <a:bodyPr wrap="square" rtlCol="0">
            <a:spAutoFit/>
          </a:bodyPr>
          <a:lstStyle/>
          <a:p>
            <a:pPr algn="ctr"/>
            <a:r>
              <a:rPr lang="en-US" sz="2800" dirty="0"/>
              <a:t>When the seeds were planted, guess what was produced? </a:t>
            </a:r>
          </a:p>
        </p:txBody>
      </p:sp>
      <p:sp>
        <p:nvSpPr>
          <p:cNvPr id="5" name="TextBox 4">
            <a:extLst>
              <a:ext uri="{FF2B5EF4-FFF2-40B4-BE49-F238E27FC236}">
                <a16:creationId xmlns:a16="http://schemas.microsoft.com/office/drawing/2014/main" id="{C828B08C-4341-4FEE-B7C2-1D38291366C0}"/>
              </a:ext>
            </a:extLst>
          </p:cNvPr>
          <p:cNvSpPr txBox="1"/>
          <p:nvPr/>
        </p:nvSpPr>
        <p:spPr>
          <a:xfrm>
            <a:off x="702776" y="4876495"/>
            <a:ext cx="7938052" cy="954107"/>
          </a:xfrm>
          <a:prstGeom prst="rect">
            <a:avLst/>
          </a:prstGeom>
          <a:noFill/>
        </p:spPr>
        <p:txBody>
          <a:bodyPr wrap="square" rtlCol="0">
            <a:spAutoFit/>
          </a:bodyPr>
          <a:lstStyle/>
          <a:p>
            <a:pPr algn="ctr"/>
            <a:r>
              <a:rPr lang="en-US" sz="2800" dirty="0"/>
              <a:t>When the “seed of the kingdom” was planted in   Acts 2, what did it produce?</a:t>
            </a:r>
          </a:p>
        </p:txBody>
      </p:sp>
      <p:sp>
        <p:nvSpPr>
          <p:cNvPr id="7" name="TextBox 6">
            <a:extLst>
              <a:ext uri="{FF2B5EF4-FFF2-40B4-BE49-F238E27FC236}">
                <a16:creationId xmlns:a16="http://schemas.microsoft.com/office/drawing/2014/main" id="{AF263DBB-422F-4F41-89FF-F1A42C6A96D0}"/>
              </a:ext>
            </a:extLst>
          </p:cNvPr>
          <p:cNvSpPr txBox="1"/>
          <p:nvPr/>
        </p:nvSpPr>
        <p:spPr>
          <a:xfrm>
            <a:off x="695943" y="5830602"/>
            <a:ext cx="7938052" cy="954107"/>
          </a:xfrm>
          <a:prstGeom prst="rect">
            <a:avLst/>
          </a:prstGeom>
          <a:noFill/>
        </p:spPr>
        <p:txBody>
          <a:bodyPr wrap="square" rtlCol="0">
            <a:spAutoFit/>
          </a:bodyPr>
          <a:lstStyle/>
          <a:p>
            <a:pPr algn="ctr"/>
            <a:r>
              <a:rPr lang="en-US" sz="2800" dirty="0"/>
              <a:t>If the same seed is planted in Atlanta in 2021,      what will it produce?</a:t>
            </a:r>
          </a:p>
        </p:txBody>
      </p:sp>
    </p:spTree>
    <p:extLst>
      <p:ext uri="{BB962C8B-B14F-4D97-AF65-F5344CB8AC3E}">
        <p14:creationId xmlns:p14="http://schemas.microsoft.com/office/powerpoint/2010/main" val="3149150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subTnLst>
                                    <p:animClr clrSpc="rgb" dir="cw">
                                      <p:cBhvr override="childStyle">
                                        <p:cTn dur="1" fill="hold" display="0" masterRel="nextClick" afterEffect="1"/>
                                        <p:tgtEl>
                                          <p:spTgt spid="4"/>
                                        </p:tgtEl>
                                        <p:attrNameLst>
                                          <p:attrName>ppt_c</p:attrName>
                                        </p:attrNameLst>
                                      </p:cBhvr>
                                      <p:to>
                                        <a:srgbClr val="B2B2B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subTnLst>
                                    <p:animClr clrSpc="rgb" dir="cw">
                                      <p:cBhvr override="childStyle">
                                        <p:cTn dur="1" fill="hold" display="0" masterRel="nextClick" afterEffect="1"/>
                                        <p:tgtEl>
                                          <p:spTgt spid="5"/>
                                        </p:tgtEl>
                                        <p:attrNameLst>
                                          <p:attrName>ppt_c</p:attrName>
                                        </p:attrNameLst>
                                      </p:cBhvr>
                                      <p:to>
                                        <a:srgbClr val="B2B2B2"/>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F0C4F8E-CF59-47E6-80A7-5205991E86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0" y="0"/>
            <a:ext cx="9143999" cy="6858000"/>
          </a:xfrm>
          <a:prstGeom prst="rect">
            <a:avLst/>
          </a:prstGeom>
        </p:spPr>
      </p:pic>
      <p:sp>
        <p:nvSpPr>
          <p:cNvPr id="4" name="TextBox 3">
            <a:extLst>
              <a:ext uri="{FF2B5EF4-FFF2-40B4-BE49-F238E27FC236}">
                <a16:creationId xmlns:a16="http://schemas.microsoft.com/office/drawing/2014/main" id="{60512E4B-E260-4F57-933E-D4A5AD4BF505}"/>
              </a:ext>
            </a:extLst>
          </p:cNvPr>
          <p:cNvSpPr txBox="1"/>
          <p:nvPr/>
        </p:nvSpPr>
        <p:spPr>
          <a:xfrm>
            <a:off x="1877667" y="5105400"/>
            <a:ext cx="5168900" cy="1077218"/>
          </a:xfrm>
          <a:prstGeom prst="rect">
            <a:avLst/>
          </a:prstGeom>
          <a:solidFill>
            <a:schemeClr val="bg1">
              <a:lumMod val="65000"/>
              <a:lumOff val="35000"/>
            </a:schemeClr>
          </a:solidFill>
        </p:spPr>
        <p:txBody>
          <a:bodyPr wrap="square" rtlCol="0">
            <a:spAutoFit/>
          </a:bodyPr>
          <a:lstStyle/>
          <a:p>
            <a:pPr algn="ctr"/>
            <a:r>
              <a:rPr lang="en-US" sz="3200" dirty="0"/>
              <a:t>Is the church that meets here a true church of Christ?</a:t>
            </a:r>
          </a:p>
        </p:txBody>
      </p:sp>
    </p:spTree>
    <p:extLst>
      <p:ext uri="{BB962C8B-B14F-4D97-AF65-F5344CB8AC3E}">
        <p14:creationId xmlns:p14="http://schemas.microsoft.com/office/powerpoint/2010/main" val="3913956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F0C4F8E-CF59-47E6-80A7-5205991E86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0" y="0"/>
            <a:ext cx="2743200" cy="2057400"/>
          </a:xfrm>
          <a:prstGeom prst="rect">
            <a:avLst/>
          </a:prstGeom>
        </p:spPr>
      </p:pic>
      <p:sp>
        <p:nvSpPr>
          <p:cNvPr id="4" name="TextBox 3">
            <a:extLst>
              <a:ext uri="{FF2B5EF4-FFF2-40B4-BE49-F238E27FC236}">
                <a16:creationId xmlns:a16="http://schemas.microsoft.com/office/drawing/2014/main" id="{60512E4B-E260-4F57-933E-D4A5AD4BF505}"/>
              </a:ext>
            </a:extLst>
          </p:cNvPr>
          <p:cNvSpPr txBox="1"/>
          <p:nvPr/>
        </p:nvSpPr>
        <p:spPr>
          <a:xfrm>
            <a:off x="872156" y="2213223"/>
            <a:ext cx="7581900" cy="1077218"/>
          </a:xfrm>
          <a:prstGeom prst="rect">
            <a:avLst/>
          </a:prstGeom>
          <a:noFill/>
        </p:spPr>
        <p:txBody>
          <a:bodyPr wrap="square" rtlCol="0">
            <a:spAutoFit/>
          </a:bodyPr>
          <a:lstStyle/>
          <a:p>
            <a:r>
              <a:rPr lang="en-US" sz="3200" dirty="0"/>
              <a:t>1.  The fact that the name “Church of Christ”       	 is on the building does not make it one.</a:t>
            </a:r>
          </a:p>
        </p:txBody>
      </p:sp>
      <p:sp>
        <p:nvSpPr>
          <p:cNvPr id="5" name="TextBox 4">
            <a:extLst>
              <a:ext uri="{FF2B5EF4-FFF2-40B4-BE49-F238E27FC236}">
                <a16:creationId xmlns:a16="http://schemas.microsoft.com/office/drawing/2014/main" id="{A239FEF0-0DBE-400A-A1D5-2D8DE26E8E75}"/>
              </a:ext>
            </a:extLst>
          </p:cNvPr>
          <p:cNvSpPr txBox="1"/>
          <p:nvPr/>
        </p:nvSpPr>
        <p:spPr>
          <a:xfrm>
            <a:off x="3230217" y="490091"/>
            <a:ext cx="5168900" cy="1077218"/>
          </a:xfrm>
          <a:prstGeom prst="rect">
            <a:avLst/>
          </a:prstGeom>
          <a:noFill/>
        </p:spPr>
        <p:txBody>
          <a:bodyPr wrap="square" rtlCol="0">
            <a:spAutoFit/>
          </a:bodyPr>
          <a:lstStyle/>
          <a:p>
            <a:pPr algn="ctr"/>
            <a:r>
              <a:rPr lang="en-US" sz="3200" b="1" dirty="0"/>
              <a:t>Is the church that meets here a true church of Christ?</a:t>
            </a:r>
          </a:p>
        </p:txBody>
      </p:sp>
      <p:sp>
        <p:nvSpPr>
          <p:cNvPr id="6" name="TextBox 5">
            <a:extLst>
              <a:ext uri="{FF2B5EF4-FFF2-40B4-BE49-F238E27FC236}">
                <a16:creationId xmlns:a16="http://schemas.microsoft.com/office/drawing/2014/main" id="{83969318-F27E-44D2-ACF8-CF6B6652619E}"/>
              </a:ext>
            </a:extLst>
          </p:cNvPr>
          <p:cNvSpPr txBox="1"/>
          <p:nvPr/>
        </p:nvSpPr>
        <p:spPr>
          <a:xfrm>
            <a:off x="872158" y="3429000"/>
            <a:ext cx="7399683" cy="1077218"/>
          </a:xfrm>
          <a:prstGeom prst="rect">
            <a:avLst/>
          </a:prstGeom>
          <a:noFill/>
        </p:spPr>
        <p:txBody>
          <a:bodyPr wrap="square" rtlCol="0">
            <a:spAutoFit/>
          </a:bodyPr>
          <a:lstStyle/>
          <a:p>
            <a:r>
              <a:rPr lang="en-US" sz="3200" dirty="0"/>
              <a:t>2.  The fact that is listed among “Churches     	 of Christ” does not make it one.</a:t>
            </a:r>
          </a:p>
        </p:txBody>
      </p:sp>
      <p:sp>
        <p:nvSpPr>
          <p:cNvPr id="7" name="TextBox 6">
            <a:extLst>
              <a:ext uri="{FF2B5EF4-FFF2-40B4-BE49-F238E27FC236}">
                <a16:creationId xmlns:a16="http://schemas.microsoft.com/office/drawing/2014/main" id="{9E59EA92-ADE9-486F-B6D1-B736788FF728}"/>
              </a:ext>
            </a:extLst>
          </p:cNvPr>
          <p:cNvSpPr txBox="1"/>
          <p:nvPr/>
        </p:nvSpPr>
        <p:spPr>
          <a:xfrm>
            <a:off x="872156" y="4506218"/>
            <a:ext cx="7852743" cy="2062103"/>
          </a:xfrm>
          <a:prstGeom prst="rect">
            <a:avLst/>
          </a:prstGeom>
          <a:noFill/>
        </p:spPr>
        <p:txBody>
          <a:bodyPr wrap="square" rtlCol="0">
            <a:spAutoFit/>
          </a:bodyPr>
          <a:lstStyle/>
          <a:p>
            <a:r>
              <a:rPr lang="en-US" sz="3200" dirty="0"/>
              <a:t>3.  </a:t>
            </a:r>
            <a:r>
              <a:rPr lang="en-US" sz="3200" b="1" dirty="0"/>
              <a:t>QUESTION</a:t>
            </a:r>
            <a:r>
              <a:rPr lang="en-US" sz="3200" dirty="0"/>
              <a:t>: “Is it made up of saved people 	who are	‘of Christ,’ acknowledging Him as 	their only authority and following His 	teaching as delivered by His Apostles?</a:t>
            </a:r>
          </a:p>
        </p:txBody>
      </p:sp>
    </p:spTree>
    <p:extLst>
      <p:ext uri="{BB962C8B-B14F-4D97-AF65-F5344CB8AC3E}">
        <p14:creationId xmlns:p14="http://schemas.microsoft.com/office/powerpoint/2010/main" val="3523037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subTnLst>
                                    <p:animClr clrSpc="rgb" dir="cw">
                                      <p:cBhvr override="childStyle">
                                        <p:cTn dur="1" fill="hold" display="0" masterRel="nextClick" afterEffect="1"/>
                                        <p:tgtEl>
                                          <p:spTgt spid="4"/>
                                        </p:tgtEl>
                                        <p:attrNameLst>
                                          <p:attrName>ppt_c</p:attrName>
                                        </p:attrNameLst>
                                      </p:cBhvr>
                                      <p:to>
                                        <a:srgbClr val="B2B2B2"/>
                                      </p:to>
                                    </p:animClr>
                                  </p:sub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subTnLst>
                                    <p:animClr clrSpc="rgb" dir="cw">
                                      <p:cBhvr override="childStyle">
                                        <p:cTn dur="1" fill="hold" display="0" masterRel="nextClick" afterEffect="1"/>
                                        <p:tgtEl>
                                          <p:spTgt spid="6"/>
                                        </p:tgtEl>
                                        <p:attrNameLst>
                                          <p:attrName>ppt_c</p:attrName>
                                        </p:attrNameLst>
                                      </p:cBhvr>
                                      <p:to>
                                        <a:srgbClr val="B2B2B2"/>
                                      </p:to>
                                    </p:animClr>
                                  </p:sub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E0DE3-9783-4FA2-AA82-D03C31E1122D}"/>
              </a:ext>
            </a:extLst>
          </p:cNvPr>
          <p:cNvSpPr>
            <a:spLocks noGrp="1"/>
          </p:cNvSpPr>
          <p:nvPr>
            <p:ph type="title"/>
          </p:nvPr>
        </p:nvSpPr>
        <p:spPr>
          <a:xfrm>
            <a:off x="279400" y="365126"/>
            <a:ext cx="7886700" cy="1325563"/>
          </a:xfrm>
        </p:spPr>
        <p:txBody>
          <a:bodyPr>
            <a:normAutofit fontScale="90000"/>
          </a:bodyPr>
          <a:lstStyle/>
          <a:p>
            <a:r>
              <a:rPr lang="en-US" sz="4800" b="1" u="sng" dirty="0"/>
              <a:t>PITFALLS HISTORY TEACHES US THAT WE MUST AVOID:</a:t>
            </a:r>
          </a:p>
        </p:txBody>
      </p:sp>
      <p:sp>
        <p:nvSpPr>
          <p:cNvPr id="3" name="Content Placeholder 2">
            <a:extLst>
              <a:ext uri="{FF2B5EF4-FFF2-40B4-BE49-F238E27FC236}">
                <a16:creationId xmlns:a16="http://schemas.microsoft.com/office/drawing/2014/main" id="{E03BDDED-8BC2-4C29-8764-597A96CFBA07}"/>
              </a:ext>
            </a:extLst>
          </p:cNvPr>
          <p:cNvSpPr>
            <a:spLocks noGrp="1"/>
          </p:cNvSpPr>
          <p:nvPr>
            <p:ph idx="1"/>
          </p:nvPr>
        </p:nvSpPr>
        <p:spPr>
          <a:xfrm>
            <a:off x="66675" y="1912936"/>
            <a:ext cx="8975725" cy="4351338"/>
          </a:xfrm>
        </p:spPr>
        <p:txBody>
          <a:bodyPr>
            <a:normAutofit/>
          </a:bodyPr>
          <a:lstStyle/>
          <a:p>
            <a:r>
              <a:rPr lang="en-US" sz="3600" b="1" dirty="0"/>
              <a:t>Multiplying offices.</a:t>
            </a:r>
          </a:p>
          <a:p>
            <a:pPr lvl="1"/>
            <a:r>
              <a:rPr lang="en-US" sz="3200" dirty="0"/>
              <a:t>Clergy/laity distinction (“</a:t>
            </a:r>
            <a:r>
              <a:rPr lang="en-US" sz="3200" i="1" dirty="0"/>
              <a:t>All of you are brethren</a:t>
            </a:r>
            <a:r>
              <a:rPr lang="en-US" sz="3200" dirty="0"/>
              <a:t>”)</a:t>
            </a:r>
          </a:p>
          <a:p>
            <a:pPr lvl="1"/>
            <a:r>
              <a:rPr lang="en-US" sz="3200" dirty="0"/>
              <a:t>Evangelist serving as CEO of the church.</a:t>
            </a:r>
          </a:p>
          <a:p>
            <a:r>
              <a:rPr lang="en-US" sz="3600" b="1" dirty="0"/>
              <a:t>Combining Churches into Associations</a:t>
            </a:r>
          </a:p>
          <a:p>
            <a:pPr lvl="1"/>
            <a:r>
              <a:rPr lang="en-US" sz="3200" dirty="0"/>
              <a:t>Usually beginning as “City-wide” projects</a:t>
            </a:r>
          </a:p>
          <a:p>
            <a:pPr lvl="1"/>
            <a:r>
              <a:rPr lang="en-US" sz="3200" dirty="0"/>
              <a:t>Combining churches for evangelism (Campbell)</a:t>
            </a:r>
          </a:p>
          <a:p>
            <a:pPr lvl="1"/>
            <a:r>
              <a:rPr lang="en-US" sz="3200" dirty="0"/>
              <a:t>Combining churches for social service</a:t>
            </a:r>
          </a:p>
        </p:txBody>
      </p:sp>
    </p:spTree>
    <p:extLst>
      <p:ext uri="{BB962C8B-B14F-4D97-AF65-F5344CB8AC3E}">
        <p14:creationId xmlns:p14="http://schemas.microsoft.com/office/powerpoint/2010/main" val="3973382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wipe(left)">
                                      <p:cBhvr>
                                        <p:cTn id="28" dur="5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wipe(left)">
                                      <p:cBhvr>
                                        <p:cTn id="3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churches of christ disaster relief team">
            <a:extLst>
              <a:ext uri="{FF2B5EF4-FFF2-40B4-BE49-F238E27FC236}">
                <a16:creationId xmlns:a16="http://schemas.microsoft.com/office/drawing/2014/main" id="{1467FD73-FEAF-4028-BCA4-9E6CC41D39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8478" y="93661"/>
            <a:ext cx="7447044" cy="313213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churches of christ disaster relief team">
            <a:extLst>
              <a:ext uri="{FF2B5EF4-FFF2-40B4-BE49-F238E27FC236}">
                <a16:creationId xmlns:a16="http://schemas.microsoft.com/office/drawing/2014/main" id="{1D377BF6-C0FA-44B2-AE42-AB0DC67DB2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4701" y="3429000"/>
            <a:ext cx="4637088" cy="3793981"/>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a:extLst>
              <a:ext uri="{FF2B5EF4-FFF2-40B4-BE49-F238E27FC236}">
                <a16:creationId xmlns:a16="http://schemas.microsoft.com/office/drawing/2014/main" id="{5616740D-30F4-447C-B8C6-6E8EDD7911E8}"/>
              </a:ext>
            </a:extLst>
          </p:cNvPr>
          <p:cNvSpPr/>
          <p:nvPr/>
        </p:nvSpPr>
        <p:spPr>
          <a:xfrm rot="20328173">
            <a:off x="5365755" y="4041038"/>
            <a:ext cx="476648" cy="432013"/>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681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E0DE3-9783-4FA2-AA82-D03C31E1122D}"/>
              </a:ext>
            </a:extLst>
          </p:cNvPr>
          <p:cNvSpPr>
            <a:spLocks noGrp="1"/>
          </p:cNvSpPr>
          <p:nvPr>
            <p:ph type="title"/>
          </p:nvPr>
        </p:nvSpPr>
        <p:spPr>
          <a:xfrm>
            <a:off x="279400" y="365126"/>
            <a:ext cx="7886700" cy="1325563"/>
          </a:xfrm>
        </p:spPr>
        <p:txBody>
          <a:bodyPr>
            <a:normAutofit fontScale="90000"/>
          </a:bodyPr>
          <a:lstStyle/>
          <a:p>
            <a:r>
              <a:rPr lang="en-US" sz="4800" b="1" u="sng" dirty="0"/>
              <a:t>PITFALLS HISTORY TEACHES US THAT WE MUST AVOID:</a:t>
            </a:r>
          </a:p>
        </p:txBody>
      </p:sp>
      <p:sp>
        <p:nvSpPr>
          <p:cNvPr id="3" name="Content Placeholder 2">
            <a:extLst>
              <a:ext uri="{FF2B5EF4-FFF2-40B4-BE49-F238E27FC236}">
                <a16:creationId xmlns:a16="http://schemas.microsoft.com/office/drawing/2014/main" id="{E03BDDED-8BC2-4C29-8764-597A96CFBA07}"/>
              </a:ext>
            </a:extLst>
          </p:cNvPr>
          <p:cNvSpPr>
            <a:spLocks noGrp="1"/>
          </p:cNvSpPr>
          <p:nvPr>
            <p:ph idx="1"/>
          </p:nvPr>
        </p:nvSpPr>
        <p:spPr>
          <a:xfrm>
            <a:off x="279400" y="1912936"/>
            <a:ext cx="8763000" cy="4843464"/>
          </a:xfrm>
        </p:spPr>
        <p:txBody>
          <a:bodyPr>
            <a:normAutofit fontScale="92500" lnSpcReduction="10000"/>
          </a:bodyPr>
          <a:lstStyle/>
          <a:p>
            <a:r>
              <a:rPr lang="en-US" sz="3600" b="1" dirty="0"/>
              <a:t>Multiplying offices.</a:t>
            </a:r>
          </a:p>
          <a:p>
            <a:pPr lvl="1"/>
            <a:r>
              <a:rPr lang="en-US" sz="3200" dirty="0"/>
              <a:t>Clergy/laity distinction (“All of you are brethren”)</a:t>
            </a:r>
          </a:p>
          <a:p>
            <a:pPr lvl="1"/>
            <a:r>
              <a:rPr lang="en-US" sz="3200" dirty="0"/>
              <a:t>Evangelist serving as CEO of the church</a:t>
            </a:r>
          </a:p>
          <a:p>
            <a:r>
              <a:rPr lang="en-US" sz="3600" b="1" dirty="0"/>
              <a:t>Combining Churches into Associations</a:t>
            </a:r>
          </a:p>
          <a:p>
            <a:pPr lvl="1"/>
            <a:r>
              <a:rPr lang="en-US" sz="3200" dirty="0"/>
              <a:t>Usually beginning as “City-wide” projects</a:t>
            </a:r>
          </a:p>
          <a:p>
            <a:pPr lvl="1"/>
            <a:r>
              <a:rPr lang="en-US" sz="3200" dirty="0"/>
              <a:t>Combining churches for evangelism (Campbell)</a:t>
            </a:r>
          </a:p>
          <a:p>
            <a:pPr lvl="1"/>
            <a:r>
              <a:rPr lang="en-US" sz="3200" dirty="0"/>
              <a:t>Combining churches for social service</a:t>
            </a:r>
          </a:p>
          <a:p>
            <a:r>
              <a:rPr lang="en-US" sz="3600" b="1" dirty="0"/>
              <a:t>Respecting other authorities than Scripture</a:t>
            </a:r>
          </a:p>
          <a:p>
            <a:pPr lvl="1"/>
            <a:r>
              <a:rPr lang="en-US" sz="3200" dirty="0"/>
              <a:t>Traditions, Papers, Schools, Prominent preachers</a:t>
            </a:r>
          </a:p>
          <a:p>
            <a:pPr lvl="1"/>
            <a:r>
              <a:rPr lang="en-US" sz="3200" dirty="0"/>
              <a:t>Cultural Trends (Feminism, </a:t>
            </a:r>
            <a:r>
              <a:rPr lang="en-US" sz="3200" dirty="0" err="1"/>
              <a:t>etc</a:t>
            </a:r>
            <a:r>
              <a:rPr lang="en-US" sz="3200" dirty="0"/>
              <a:t>)</a:t>
            </a:r>
          </a:p>
          <a:p>
            <a:pPr lvl="1"/>
            <a:endParaRPr lang="en-US" sz="3200" dirty="0"/>
          </a:p>
        </p:txBody>
      </p:sp>
    </p:spTree>
    <p:extLst>
      <p:ext uri="{BB962C8B-B14F-4D97-AF65-F5344CB8AC3E}">
        <p14:creationId xmlns:p14="http://schemas.microsoft.com/office/powerpoint/2010/main" val="3414145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animEffect transition="in" filter="wipe(left)">
                                      <p:cBhvr>
                                        <p:cTn id="11" dur="500"/>
                                        <p:tgtEl>
                                          <p:spTgt spid="3">
                                            <p:txEl>
                                              <p:pRg st="8" end="8"/>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
                                            <p:txEl>
                                              <p:pRg st="9" end="9"/>
                                            </p:txEl>
                                          </p:spTgt>
                                        </p:tgtEl>
                                        <p:attrNameLst>
                                          <p:attrName>style.visibility</p:attrName>
                                        </p:attrNameLst>
                                      </p:cBhvr>
                                      <p:to>
                                        <p:strVal val="visible"/>
                                      </p:to>
                                    </p:set>
                                    <p:animEffect transition="in" filter="wipe(left)">
                                      <p:cBhvr>
                                        <p:cTn id="16"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F11B849-3333-4956-A1DE-28BD579BCBEA}"/>
              </a:ext>
            </a:extLst>
          </p:cNvPr>
          <p:cNvSpPr>
            <a:spLocks noGrp="1"/>
          </p:cNvSpPr>
          <p:nvPr>
            <p:ph type="title"/>
          </p:nvPr>
        </p:nvSpPr>
        <p:spPr>
          <a:xfrm>
            <a:off x="260350" y="365126"/>
            <a:ext cx="7886700" cy="1325563"/>
          </a:xfrm>
        </p:spPr>
        <p:txBody>
          <a:bodyPr/>
          <a:lstStyle/>
          <a:p>
            <a:r>
              <a:rPr lang="en-US" b="1" dirty="0"/>
              <a:t>Review: </a:t>
            </a:r>
            <a:br>
              <a:rPr lang="en-US" b="1" dirty="0"/>
            </a:br>
            <a:r>
              <a:rPr lang="en-US" b="1" dirty="0"/>
              <a:t>We have studied:</a:t>
            </a:r>
          </a:p>
        </p:txBody>
      </p:sp>
      <p:sp>
        <p:nvSpPr>
          <p:cNvPr id="5" name="Content Placeholder 4">
            <a:extLst>
              <a:ext uri="{FF2B5EF4-FFF2-40B4-BE49-F238E27FC236}">
                <a16:creationId xmlns:a16="http://schemas.microsoft.com/office/drawing/2014/main" id="{76938368-CDC0-443D-84F5-E353A91EB7DC}"/>
              </a:ext>
            </a:extLst>
          </p:cNvPr>
          <p:cNvSpPr>
            <a:spLocks noGrp="1"/>
          </p:cNvSpPr>
          <p:nvPr>
            <p:ph idx="1"/>
          </p:nvPr>
        </p:nvSpPr>
        <p:spPr>
          <a:xfrm>
            <a:off x="260350" y="1915976"/>
            <a:ext cx="8623300" cy="5184775"/>
          </a:xfrm>
        </p:spPr>
        <p:txBody>
          <a:bodyPr>
            <a:normAutofit/>
          </a:bodyPr>
          <a:lstStyle/>
          <a:p>
            <a:r>
              <a:rPr lang="en-US" sz="3200" dirty="0"/>
              <a:t>The Beginning of the Church described in the N.T.</a:t>
            </a:r>
          </a:p>
          <a:p>
            <a:r>
              <a:rPr lang="en-US" sz="3200" dirty="0"/>
              <a:t>A falling away that was predicted and occurred.</a:t>
            </a:r>
          </a:p>
          <a:p>
            <a:r>
              <a:rPr lang="en-US" sz="3200" dirty="0"/>
              <a:t>Development of the Roman Church</a:t>
            </a:r>
          </a:p>
          <a:p>
            <a:r>
              <a:rPr lang="en-US" sz="3200" dirty="0"/>
              <a:t>Division into East and Western churches (1054)</a:t>
            </a:r>
          </a:p>
          <a:p>
            <a:r>
              <a:rPr lang="en-US" sz="3200" dirty="0"/>
              <a:t>Corruption during the “Dark Ages”</a:t>
            </a:r>
          </a:p>
          <a:p>
            <a:r>
              <a:rPr lang="en-US" sz="3200" dirty="0"/>
              <a:t>Renaissance and early efforts to reform</a:t>
            </a:r>
          </a:p>
          <a:p>
            <a:r>
              <a:rPr lang="en-US" sz="3200" dirty="0"/>
              <a:t>Reformation and beginning of a multitude of  denominations</a:t>
            </a:r>
          </a:p>
          <a:p>
            <a:endParaRPr lang="en-US" dirty="0"/>
          </a:p>
          <a:p>
            <a:endParaRPr lang="en-US" dirty="0"/>
          </a:p>
          <a:p>
            <a:endParaRPr lang="en-US" dirty="0"/>
          </a:p>
        </p:txBody>
      </p:sp>
    </p:spTree>
    <p:extLst>
      <p:ext uri="{BB962C8B-B14F-4D97-AF65-F5344CB8AC3E}">
        <p14:creationId xmlns:p14="http://schemas.microsoft.com/office/powerpoint/2010/main" val="3430569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left)">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wipe(left)">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wipe(left)">
                                      <p:cBhvr>
                                        <p:cTn id="37"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81613B7-018F-47F5-8838-4B38B7A39F39}"/>
              </a:ext>
            </a:extLst>
          </p:cNvPr>
          <p:cNvPicPr>
            <a:picLocks noChangeAspect="1"/>
          </p:cNvPicPr>
          <p:nvPr/>
        </p:nvPicPr>
        <p:blipFill>
          <a:blip r:embed="rId2"/>
          <a:stretch>
            <a:fillRect/>
          </a:stretch>
        </p:blipFill>
        <p:spPr>
          <a:xfrm>
            <a:off x="0" y="0"/>
            <a:ext cx="9067407" cy="6700471"/>
          </a:xfrm>
          <a:prstGeom prst="rect">
            <a:avLst/>
          </a:prstGeom>
        </p:spPr>
      </p:pic>
      <p:sp>
        <p:nvSpPr>
          <p:cNvPr id="2" name="Oval 1">
            <a:extLst>
              <a:ext uri="{FF2B5EF4-FFF2-40B4-BE49-F238E27FC236}">
                <a16:creationId xmlns:a16="http://schemas.microsoft.com/office/drawing/2014/main" id="{F4E22993-9E04-43D7-AEDF-8359DA233307}"/>
              </a:ext>
            </a:extLst>
          </p:cNvPr>
          <p:cNvSpPr/>
          <p:nvPr/>
        </p:nvSpPr>
        <p:spPr>
          <a:xfrm>
            <a:off x="1041401" y="2240658"/>
            <a:ext cx="1574800" cy="723705"/>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D8D055A1-4DC2-427C-B975-DCACE6995B38}"/>
              </a:ext>
            </a:extLst>
          </p:cNvPr>
          <p:cNvSpPr/>
          <p:nvPr/>
        </p:nvSpPr>
        <p:spPr>
          <a:xfrm>
            <a:off x="2796149" y="1155700"/>
            <a:ext cx="1775851" cy="709120"/>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26A88D6F-60A7-4885-A645-028062B36840}"/>
              </a:ext>
            </a:extLst>
          </p:cNvPr>
          <p:cNvSpPr/>
          <p:nvPr/>
        </p:nvSpPr>
        <p:spPr>
          <a:xfrm>
            <a:off x="2997200" y="1968500"/>
            <a:ext cx="1574800" cy="723705"/>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164CD509-123A-4BF8-B27E-001B3E82722B}"/>
              </a:ext>
            </a:extLst>
          </p:cNvPr>
          <p:cNvSpPr/>
          <p:nvPr/>
        </p:nvSpPr>
        <p:spPr>
          <a:xfrm>
            <a:off x="2933701" y="2831256"/>
            <a:ext cx="1574800" cy="812800"/>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D3C90410-5476-434D-B358-5D5E13154756}"/>
              </a:ext>
            </a:extLst>
          </p:cNvPr>
          <p:cNvSpPr/>
          <p:nvPr/>
        </p:nvSpPr>
        <p:spPr>
          <a:xfrm>
            <a:off x="4762500" y="1942905"/>
            <a:ext cx="1574800" cy="723705"/>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AEB0475-907C-40AC-9A69-A2FB2B195404}"/>
              </a:ext>
            </a:extLst>
          </p:cNvPr>
          <p:cNvSpPr/>
          <p:nvPr/>
        </p:nvSpPr>
        <p:spPr>
          <a:xfrm>
            <a:off x="6464300" y="1905000"/>
            <a:ext cx="1574800" cy="650037"/>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3A708415-4286-4CA2-970B-3E9A3F016CEB}"/>
              </a:ext>
            </a:extLst>
          </p:cNvPr>
          <p:cNvSpPr/>
          <p:nvPr/>
        </p:nvSpPr>
        <p:spPr>
          <a:xfrm>
            <a:off x="6527800" y="2692205"/>
            <a:ext cx="1574800" cy="684825"/>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5694E450-F04C-4E5C-B179-494572450C8C}"/>
              </a:ext>
            </a:extLst>
          </p:cNvPr>
          <p:cNvSpPr/>
          <p:nvPr/>
        </p:nvSpPr>
        <p:spPr>
          <a:xfrm>
            <a:off x="1104900" y="3225605"/>
            <a:ext cx="1574800" cy="739523"/>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47FD7E19-8CAB-40AA-BB9A-3C72FDCD10D3}"/>
              </a:ext>
            </a:extLst>
          </p:cNvPr>
          <p:cNvSpPr/>
          <p:nvPr/>
        </p:nvSpPr>
        <p:spPr>
          <a:xfrm>
            <a:off x="5173002" y="3289496"/>
            <a:ext cx="1574800" cy="647861"/>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6EE7BAA-1253-4D2B-9252-D5058912BA94}"/>
              </a:ext>
            </a:extLst>
          </p:cNvPr>
          <p:cNvSpPr/>
          <p:nvPr/>
        </p:nvSpPr>
        <p:spPr>
          <a:xfrm>
            <a:off x="1104900" y="4102296"/>
            <a:ext cx="1574800" cy="739523"/>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2157C80E-A06C-4B66-8D2E-1F4BBA0A9156}"/>
              </a:ext>
            </a:extLst>
          </p:cNvPr>
          <p:cNvSpPr/>
          <p:nvPr/>
        </p:nvSpPr>
        <p:spPr>
          <a:xfrm>
            <a:off x="4085101" y="4102296"/>
            <a:ext cx="1574800" cy="683525"/>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40C2E51-592B-4856-9D8C-69D9951BAFD3}"/>
              </a:ext>
            </a:extLst>
          </p:cNvPr>
          <p:cNvSpPr/>
          <p:nvPr/>
        </p:nvSpPr>
        <p:spPr>
          <a:xfrm>
            <a:off x="5850401" y="4102296"/>
            <a:ext cx="1574800" cy="812800"/>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BE478538-6981-4557-BD82-61FD3A0FB320}"/>
              </a:ext>
            </a:extLst>
          </p:cNvPr>
          <p:cNvSpPr/>
          <p:nvPr/>
        </p:nvSpPr>
        <p:spPr>
          <a:xfrm>
            <a:off x="7539305" y="4102296"/>
            <a:ext cx="1574800" cy="812800"/>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13B81FCB-E710-441F-82BB-62B219EC270A}"/>
              </a:ext>
            </a:extLst>
          </p:cNvPr>
          <p:cNvSpPr/>
          <p:nvPr/>
        </p:nvSpPr>
        <p:spPr>
          <a:xfrm>
            <a:off x="4029331" y="4889501"/>
            <a:ext cx="1574800" cy="812800"/>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734F1288-C167-4349-8080-3A41C40CD27F}"/>
              </a:ext>
            </a:extLst>
          </p:cNvPr>
          <p:cNvSpPr/>
          <p:nvPr/>
        </p:nvSpPr>
        <p:spPr>
          <a:xfrm>
            <a:off x="5907453" y="4915096"/>
            <a:ext cx="1574800" cy="812800"/>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173E00E7-D6B2-4514-A264-E98EA62251E9}"/>
              </a:ext>
            </a:extLst>
          </p:cNvPr>
          <p:cNvSpPr/>
          <p:nvPr/>
        </p:nvSpPr>
        <p:spPr>
          <a:xfrm>
            <a:off x="7579554" y="4959301"/>
            <a:ext cx="1574800" cy="673200"/>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68E3991D-28AD-4BCC-B502-22E0B4E86C4A}"/>
              </a:ext>
            </a:extLst>
          </p:cNvPr>
          <p:cNvSpPr/>
          <p:nvPr/>
        </p:nvSpPr>
        <p:spPr>
          <a:xfrm>
            <a:off x="5890650" y="5830486"/>
            <a:ext cx="1574800" cy="812800"/>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E55D06DB-F15A-4040-8B59-B6A4C15AD14D}"/>
              </a:ext>
            </a:extLst>
          </p:cNvPr>
          <p:cNvSpPr/>
          <p:nvPr/>
        </p:nvSpPr>
        <p:spPr>
          <a:xfrm>
            <a:off x="4085101" y="5789155"/>
            <a:ext cx="1574800" cy="812800"/>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637D3D3A-2BEB-4B9C-8CC2-866FF1E8E6ED}"/>
              </a:ext>
            </a:extLst>
          </p:cNvPr>
          <p:cNvSpPr/>
          <p:nvPr/>
        </p:nvSpPr>
        <p:spPr>
          <a:xfrm>
            <a:off x="1059405" y="5705258"/>
            <a:ext cx="1574800" cy="812800"/>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DDD3B48A-7603-4023-A4ED-6F8EC2117E16}"/>
              </a:ext>
            </a:extLst>
          </p:cNvPr>
          <p:cNvSpPr/>
          <p:nvPr/>
        </p:nvSpPr>
        <p:spPr>
          <a:xfrm>
            <a:off x="7522502" y="5789155"/>
            <a:ext cx="1574800" cy="812800"/>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80558A13-24EE-4191-A2CC-ECF1E1CA93BF}"/>
              </a:ext>
            </a:extLst>
          </p:cNvPr>
          <p:cNvSpPr/>
          <p:nvPr/>
        </p:nvSpPr>
        <p:spPr>
          <a:xfrm>
            <a:off x="3187700" y="330056"/>
            <a:ext cx="1574800" cy="596671"/>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9B2AB29-FAC7-46C2-838A-EDB1862F3E4B}"/>
              </a:ext>
            </a:extLst>
          </p:cNvPr>
          <p:cNvSpPr/>
          <p:nvPr/>
        </p:nvSpPr>
        <p:spPr>
          <a:xfrm>
            <a:off x="6665350" y="3280303"/>
            <a:ext cx="1574800" cy="684825"/>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648701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A90D6-49AE-4D2C-9BE1-30104478DE6C}"/>
              </a:ext>
            </a:extLst>
          </p:cNvPr>
          <p:cNvSpPr>
            <a:spLocks noGrp="1"/>
          </p:cNvSpPr>
          <p:nvPr>
            <p:ph type="ctrTitle"/>
          </p:nvPr>
        </p:nvSpPr>
        <p:spPr>
          <a:xfrm>
            <a:off x="685800" y="1440415"/>
            <a:ext cx="7772400" cy="2387600"/>
          </a:xfrm>
        </p:spPr>
        <p:txBody>
          <a:bodyPr/>
          <a:lstStyle/>
          <a:p>
            <a:r>
              <a:rPr lang="en-US" b="1" dirty="0"/>
              <a:t>What about the church of Christ?</a:t>
            </a:r>
          </a:p>
        </p:txBody>
      </p:sp>
      <p:sp>
        <p:nvSpPr>
          <p:cNvPr id="3" name="Subtitle 2">
            <a:extLst>
              <a:ext uri="{FF2B5EF4-FFF2-40B4-BE49-F238E27FC236}">
                <a16:creationId xmlns:a16="http://schemas.microsoft.com/office/drawing/2014/main" id="{6C2F56A6-F234-4D05-8C01-992B3325708D}"/>
              </a:ext>
            </a:extLst>
          </p:cNvPr>
          <p:cNvSpPr>
            <a:spLocks noGrp="1"/>
          </p:cNvSpPr>
          <p:nvPr>
            <p:ph type="subTitle" idx="1"/>
          </p:nvPr>
        </p:nvSpPr>
        <p:spPr/>
        <p:txBody>
          <a:bodyPr/>
          <a:lstStyle/>
          <a:p>
            <a:endParaRPr lang="en-US"/>
          </a:p>
        </p:txBody>
      </p:sp>
      <p:sp>
        <p:nvSpPr>
          <p:cNvPr id="4" name="Oval 3">
            <a:extLst>
              <a:ext uri="{FF2B5EF4-FFF2-40B4-BE49-F238E27FC236}">
                <a16:creationId xmlns:a16="http://schemas.microsoft.com/office/drawing/2014/main" id="{111BF0AB-F590-44B5-8234-403444E7C1A4}"/>
              </a:ext>
            </a:extLst>
          </p:cNvPr>
          <p:cNvSpPr/>
          <p:nvPr/>
        </p:nvSpPr>
        <p:spPr>
          <a:xfrm>
            <a:off x="5963479" y="2279374"/>
            <a:ext cx="516834" cy="556591"/>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4985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E7E8F-574C-422F-A12E-859E6D859313}"/>
              </a:ext>
            </a:extLst>
          </p:cNvPr>
          <p:cNvSpPr>
            <a:spLocks noGrp="1"/>
          </p:cNvSpPr>
          <p:nvPr>
            <p:ph type="title"/>
          </p:nvPr>
        </p:nvSpPr>
        <p:spPr>
          <a:xfrm>
            <a:off x="479977" y="100083"/>
            <a:ext cx="8184046" cy="1325563"/>
          </a:xfrm>
        </p:spPr>
        <p:txBody>
          <a:bodyPr/>
          <a:lstStyle/>
          <a:p>
            <a:r>
              <a:rPr lang="en-US" b="1" dirty="0"/>
              <a:t>Look back to New Testament Period</a:t>
            </a:r>
          </a:p>
        </p:txBody>
      </p:sp>
      <p:sp>
        <p:nvSpPr>
          <p:cNvPr id="3" name="Content Placeholder 2">
            <a:extLst>
              <a:ext uri="{FF2B5EF4-FFF2-40B4-BE49-F238E27FC236}">
                <a16:creationId xmlns:a16="http://schemas.microsoft.com/office/drawing/2014/main" id="{F40F1ADB-F59E-48E3-B2D6-3525E020283E}"/>
              </a:ext>
            </a:extLst>
          </p:cNvPr>
          <p:cNvSpPr>
            <a:spLocks noGrp="1"/>
          </p:cNvSpPr>
          <p:nvPr>
            <p:ph idx="1"/>
          </p:nvPr>
        </p:nvSpPr>
        <p:spPr>
          <a:xfrm>
            <a:off x="212035" y="1322042"/>
            <a:ext cx="8733181" cy="5435875"/>
          </a:xfrm>
        </p:spPr>
        <p:txBody>
          <a:bodyPr>
            <a:normAutofit/>
          </a:bodyPr>
          <a:lstStyle/>
          <a:p>
            <a:r>
              <a:rPr lang="en-US" dirty="0"/>
              <a:t>Word </a:t>
            </a:r>
            <a:r>
              <a:rPr lang="en-US" i="1" dirty="0"/>
              <a:t>church </a:t>
            </a:r>
            <a:r>
              <a:rPr lang="en-US" dirty="0"/>
              <a:t>used in two senses</a:t>
            </a:r>
          </a:p>
          <a:p>
            <a:r>
              <a:rPr lang="en-US" dirty="0"/>
              <a:t>Universal Sense: (All the saved in all the world)</a:t>
            </a:r>
          </a:p>
          <a:p>
            <a:pPr lvl="1"/>
            <a:r>
              <a:rPr lang="en-US" dirty="0"/>
              <a:t>“I will build my church” (singular) (Matthew 16:18)</a:t>
            </a:r>
          </a:p>
          <a:p>
            <a:pPr lvl="1"/>
            <a:r>
              <a:rPr lang="en-US" dirty="0"/>
              <a:t>Included all the saved (Acts 2:47)</a:t>
            </a:r>
          </a:p>
          <a:p>
            <a:pPr lvl="1"/>
            <a:r>
              <a:rPr lang="en-US" dirty="0"/>
              <a:t>Only one (Ephesians 1:22-23; 4:4) Made up of individuals. </a:t>
            </a:r>
          </a:p>
          <a:p>
            <a:r>
              <a:rPr lang="en-US" dirty="0"/>
              <a:t>Local Sense:</a:t>
            </a:r>
          </a:p>
          <a:p>
            <a:pPr lvl="1"/>
            <a:r>
              <a:rPr lang="en-US" dirty="0"/>
              <a:t>Saved persons in a given location organize and assemble.</a:t>
            </a:r>
          </a:p>
          <a:p>
            <a:pPr lvl="1"/>
            <a:r>
              <a:rPr lang="en-US" dirty="0"/>
              <a:t>Only organization in N.T.  Plural: “churches of Christ” (“of God”)</a:t>
            </a:r>
          </a:p>
          <a:p>
            <a:pPr lvl="1"/>
            <a:r>
              <a:rPr lang="en-US" dirty="0"/>
              <a:t>Only the Lord was an infallible judge (7 churches of Asia)</a:t>
            </a:r>
          </a:p>
          <a:p>
            <a:pPr lvl="2"/>
            <a:r>
              <a:rPr lang="en-US" sz="2400" dirty="0"/>
              <a:t>We would judge Ephesus a “sound” church of Christ but Jesus threatened it with removal of its candlestick.</a:t>
            </a:r>
          </a:p>
          <a:p>
            <a:pPr lvl="2"/>
            <a:r>
              <a:rPr lang="en-US" sz="2400" dirty="0"/>
              <a:t>We would judge Thyatira unsound—but it was not threatened. (“to the rest of you” – “no greater burden”)</a:t>
            </a:r>
          </a:p>
        </p:txBody>
      </p:sp>
    </p:spTree>
    <p:extLst>
      <p:ext uri="{BB962C8B-B14F-4D97-AF65-F5344CB8AC3E}">
        <p14:creationId xmlns:p14="http://schemas.microsoft.com/office/powerpoint/2010/main" val="1117761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left)">
                                      <p:cBhvr>
                                        <p:cTn id="18" dur="500"/>
                                        <p:tgtEl>
                                          <p:spTgt spid="3">
                                            <p:txEl>
                                              <p:pRg st="3" end="3"/>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left)">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wipe(left)">
                                      <p:cBhvr>
                                        <p:cTn id="26" dur="500"/>
                                        <p:tgtEl>
                                          <p:spTgt spid="3">
                                            <p:txEl>
                                              <p:pRg st="5" end="5"/>
                                            </p:txEl>
                                          </p:spTgt>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wipe(left)">
                                      <p:cBhvr>
                                        <p:cTn id="29" dur="500"/>
                                        <p:tgtEl>
                                          <p:spTgt spid="3">
                                            <p:txEl>
                                              <p:pRg st="6" end="6"/>
                                            </p:txEl>
                                          </p:spTgt>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wipe(left)">
                                      <p:cBhvr>
                                        <p:cTn id="32" dur="500"/>
                                        <p:tgtEl>
                                          <p:spTgt spid="3">
                                            <p:txEl>
                                              <p:pRg st="7" end="7"/>
                                            </p:txEl>
                                          </p:spTgt>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wipe(left)">
                                      <p:cBhvr>
                                        <p:cTn id="35" dur="500"/>
                                        <p:tgtEl>
                                          <p:spTgt spid="3">
                                            <p:txEl>
                                              <p:pRg st="8" end="8"/>
                                            </p:txEl>
                                          </p:spTgt>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wipe(left)">
                                      <p:cBhvr>
                                        <p:cTn id="38" dur="500"/>
                                        <p:tgtEl>
                                          <p:spTgt spid="3">
                                            <p:txEl>
                                              <p:pRg st="9" end="9"/>
                                            </p:txEl>
                                          </p:spTgt>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Effect transition="in" filter="wipe(left)">
                                      <p:cBhvr>
                                        <p:cTn id="41"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C5FB4-EA4E-46B3-9965-E10A1190988D}"/>
              </a:ext>
            </a:extLst>
          </p:cNvPr>
          <p:cNvSpPr>
            <a:spLocks noGrp="1"/>
          </p:cNvSpPr>
          <p:nvPr>
            <p:ph type="title"/>
          </p:nvPr>
        </p:nvSpPr>
        <p:spPr>
          <a:xfrm>
            <a:off x="582267" y="206100"/>
            <a:ext cx="7886700" cy="1325563"/>
          </a:xfrm>
        </p:spPr>
        <p:txBody>
          <a:bodyPr/>
          <a:lstStyle/>
          <a:p>
            <a:r>
              <a:rPr lang="en-US" b="1" dirty="0"/>
              <a:t>Did the church of Christ Exist in the Dark Ages?</a:t>
            </a:r>
          </a:p>
        </p:txBody>
      </p:sp>
      <p:sp>
        <p:nvSpPr>
          <p:cNvPr id="3" name="Content Placeholder 2">
            <a:extLst>
              <a:ext uri="{FF2B5EF4-FFF2-40B4-BE49-F238E27FC236}">
                <a16:creationId xmlns:a16="http://schemas.microsoft.com/office/drawing/2014/main" id="{05D080B3-2DE1-42B7-AE3E-E0E1641C417C}"/>
              </a:ext>
            </a:extLst>
          </p:cNvPr>
          <p:cNvSpPr>
            <a:spLocks noGrp="1"/>
          </p:cNvSpPr>
          <p:nvPr>
            <p:ph idx="1"/>
          </p:nvPr>
        </p:nvSpPr>
        <p:spPr>
          <a:xfrm>
            <a:off x="125895" y="1737762"/>
            <a:ext cx="8892209" cy="5120238"/>
          </a:xfrm>
        </p:spPr>
        <p:txBody>
          <a:bodyPr>
            <a:noAutofit/>
          </a:bodyPr>
          <a:lstStyle/>
          <a:p>
            <a:r>
              <a:rPr lang="en-US" dirty="0"/>
              <a:t>In Universal Sense – The “one” church</a:t>
            </a:r>
          </a:p>
          <a:p>
            <a:pPr lvl="1"/>
            <a:r>
              <a:rPr lang="en-US" dirty="0"/>
              <a:t>If there was one saved person in the world it did!</a:t>
            </a:r>
          </a:p>
          <a:p>
            <a:r>
              <a:rPr lang="en-US" dirty="0"/>
              <a:t>In Local Sense – Did any churches of Christ exist?</a:t>
            </a:r>
          </a:p>
          <a:p>
            <a:pPr lvl="1"/>
            <a:r>
              <a:rPr lang="en-US" dirty="0"/>
              <a:t>If a sing group of saved individuals was organized, working and worshiping according to the N.T. pattern anywhere in the world, then it was a church of Christ (of God).</a:t>
            </a:r>
          </a:p>
          <a:p>
            <a:pPr lvl="2"/>
            <a:r>
              <a:rPr lang="en-US" sz="2400" dirty="0"/>
              <a:t>History might not include it.(Even Bible does not include all.)</a:t>
            </a:r>
          </a:p>
          <a:p>
            <a:pPr lvl="2"/>
            <a:r>
              <a:rPr lang="en-US" sz="2400" dirty="0"/>
              <a:t>History </a:t>
            </a:r>
            <a:r>
              <a:rPr lang="en-US" sz="2400" u="sng" dirty="0"/>
              <a:t>does</a:t>
            </a:r>
            <a:r>
              <a:rPr lang="en-US" sz="2400" dirty="0"/>
              <a:t> record numerous groups attempting to be.</a:t>
            </a:r>
          </a:p>
          <a:p>
            <a:pPr lvl="2"/>
            <a:r>
              <a:rPr lang="en-US" sz="2400" dirty="0"/>
              <a:t>About all we know is what is reported by their enemies. </a:t>
            </a:r>
          </a:p>
          <a:p>
            <a:pPr lvl="2"/>
            <a:r>
              <a:rPr lang="en-US" sz="2400" dirty="0"/>
              <a:t>History often calls them by derisive names they rejected.</a:t>
            </a:r>
          </a:p>
          <a:p>
            <a:pPr lvl="1"/>
            <a:r>
              <a:rPr lang="en-US" dirty="0"/>
              <a:t>This limits our ability to judge, but our judgment isn’t important.</a:t>
            </a:r>
          </a:p>
          <a:p>
            <a:pPr lvl="1"/>
            <a:r>
              <a:rPr lang="en-US" dirty="0"/>
              <a:t>The Lord’s judgment is what counts. </a:t>
            </a:r>
          </a:p>
          <a:p>
            <a:pPr marL="0" indent="0">
              <a:buNone/>
            </a:pPr>
            <a:br>
              <a:rPr lang="en-US" sz="2400" dirty="0"/>
            </a:br>
            <a:endParaRPr lang="en-US" sz="2400" dirty="0"/>
          </a:p>
        </p:txBody>
      </p:sp>
    </p:spTree>
    <p:extLst>
      <p:ext uri="{BB962C8B-B14F-4D97-AF65-F5344CB8AC3E}">
        <p14:creationId xmlns:p14="http://schemas.microsoft.com/office/powerpoint/2010/main" val="2353659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left)">
                                      <p:cBhvr>
                                        <p:cTn id="18" dur="500"/>
                                        <p:tgtEl>
                                          <p:spTgt spid="3">
                                            <p:txEl>
                                              <p:pRg st="3" end="3"/>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left)">
                                      <p:cBhvr>
                                        <p:cTn id="21" dur="500"/>
                                        <p:tgtEl>
                                          <p:spTgt spid="3">
                                            <p:txEl>
                                              <p:pRg st="4" end="4"/>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wipe(left)">
                                      <p:cBhvr>
                                        <p:cTn id="24" dur="500"/>
                                        <p:tgtEl>
                                          <p:spTgt spid="3">
                                            <p:txEl>
                                              <p:pRg st="5" end="5"/>
                                            </p:tx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left)">
                                      <p:cBhvr>
                                        <p:cTn id="27" dur="500"/>
                                        <p:tgtEl>
                                          <p:spTgt spid="3">
                                            <p:txEl>
                                              <p:pRg st="6" end="6"/>
                                            </p:txEl>
                                          </p:spTgt>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wipe(left)">
                                      <p:cBhvr>
                                        <p:cTn id="30" dur="500"/>
                                        <p:tgtEl>
                                          <p:spTgt spid="3">
                                            <p:txEl>
                                              <p:pRg st="7" end="7"/>
                                            </p:txEl>
                                          </p:spTgt>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wipe(left)">
                                      <p:cBhvr>
                                        <p:cTn id="33" dur="500"/>
                                        <p:tgtEl>
                                          <p:spTgt spid="3">
                                            <p:txEl>
                                              <p:pRg st="8" end="8"/>
                                            </p:txEl>
                                          </p:spTgt>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Effect transition="in" filter="wipe(left)">
                                      <p:cBhvr>
                                        <p:cTn id="36" dur="500"/>
                                        <p:tgtEl>
                                          <p:spTgt spid="3">
                                            <p:txEl>
                                              <p:pRg st="9" end="9"/>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Effect transition="in" filter="wipe(left)">
                                      <p:cBhvr>
                                        <p:cTn id="41"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47BA8-9E2B-445D-B633-56A2E48540D1}"/>
              </a:ext>
            </a:extLst>
          </p:cNvPr>
          <p:cNvSpPr>
            <a:spLocks noGrp="1"/>
          </p:cNvSpPr>
          <p:nvPr>
            <p:ph type="title"/>
          </p:nvPr>
        </p:nvSpPr>
        <p:spPr/>
        <p:txBody>
          <a:bodyPr/>
          <a:lstStyle/>
          <a:p>
            <a:r>
              <a:rPr lang="en-US" b="1" dirty="0"/>
              <a:t>Reform was Hopeless—</a:t>
            </a:r>
            <a:br>
              <a:rPr lang="en-US" b="1" dirty="0"/>
            </a:br>
            <a:r>
              <a:rPr lang="en-US" b="1" dirty="0"/>
              <a:t>                 Back to the Beginning</a:t>
            </a:r>
          </a:p>
        </p:txBody>
      </p:sp>
      <p:sp>
        <p:nvSpPr>
          <p:cNvPr id="3" name="Content Placeholder 2">
            <a:extLst>
              <a:ext uri="{FF2B5EF4-FFF2-40B4-BE49-F238E27FC236}">
                <a16:creationId xmlns:a16="http://schemas.microsoft.com/office/drawing/2014/main" id="{C4166458-7175-4938-B38F-F747E830E44F}"/>
              </a:ext>
            </a:extLst>
          </p:cNvPr>
          <p:cNvSpPr>
            <a:spLocks noGrp="1"/>
          </p:cNvSpPr>
          <p:nvPr>
            <p:ph idx="1"/>
          </p:nvPr>
        </p:nvSpPr>
        <p:spPr>
          <a:xfrm>
            <a:off x="254000" y="1825624"/>
            <a:ext cx="8623300" cy="4879975"/>
          </a:xfrm>
        </p:spPr>
        <p:txBody>
          <a:bodyPr>
            <a:normAutofit fontScale="92500" lnSpcReduction="10000"/>
          </a:bodyPr>
          <a:lstStyle/>
          <a:p>
            <a:r>
              <a:rPr lang="en-US" dirty="0"/>
              <a:t>Apostle John wrote his epistles late in the First Century, after the apostacy had begun (1 John 2:19).</a:t>
            </a:r>
          </a:p>
          <a:p>
            <a:r>
              <a:rPr lang="en-US" dirty="0"/>
              <a:t>In them, he mentions </a:t>
            </a:r>
            <a:r>
              <a:rPr lang="en-US" b="1" i="1" dirty="0"/>
              <a:t>the beginning </a:t>
            </a:r>
            <a:r>
              <a:rPr lang="en-US" dirty="0"/>
              <a:t>11 times, most often referring to Pentecost and the beginning of the church.</a:t>
            </a:r>
          </a:p>
          <a:p>
            <a:r>
              <a:rPr lang="en-US" dirty="0"/>
              <a:t>The idea of going back to the beginning to be the New Testament church did not originate in America. </a:t>
            </a:r>
          </a:p>
          <a:p>
            <a:r>
              <a:rPr lang="en-US" dirty="0"/>
              <a:t>Many reformers in Europe had this goal after being excommunicated by the pope. but most of them still viewed the church as an association of local churches with councils, creeds, etc. </a:t>
            </a:r>
          </a:p>
          <a:p>
            <a:r>
              <a:rPr lang="en-US" dirty="0"/>
              <a:t>There is evidence that William Tyndale (1494-1536) was in fellowship with an independent church in London, some members of which helped finance his translating. </a:t>
            </a:r>
          </a:p>
        </p:txBody>
      </p:sp>
    </p:spTree>
    <p:extLst>
      <p:ext uri="{BB962C8B-B14F-4D97-AF65-F5344CB8AC3E}">
        <p14:creationId xmlns:p14="http://schemas.microsoft.com/office/powerpoint/2010/main" val="2017864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FBEE15F1-698E-4DBB-A1DB-A2A158BB73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83" y="0"/>
            <a:ext cx="9144000" cy="6096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D06B57B-0ADA-4574-BEEE-BD5F3C91DECE}"/>
              </a:ext>
            </a:extLst>
          </p:cNvPr>
          <p:cNvSpPr txBox="1"/>
          <p:nvPr/>
        </p:nvSpPr>
        <p:spPr>
          <a:xfrm>
            <a:off x="291548" y="6361043"/>
            <a:ext cx="8468139" cy="923330"/>
          </a:xfrm>
          <a:prstGeom prst="rect">
            <a:avLst/>
          </a:prstGeom>
          <a:noFill/>
        </p:spPr>
        <p:txBody>
          <a:bodyPr wrap="square" rtlCol="0">
            <a:spAutoFit/>
          </a:bodyPr>
          <a:lstStyle/>
          <a:p>
            <a:pPr algn="ctr"/>
            <a:r>
              <a:rPr lang="en-US" b="0" i="0" dirty="0" err="1">
                <a:effectLst/>
                <a:latin typeface="Helvetica Neue"/>
              </a:rPr>
              <a:t>Tottlebank</a:t>
            </a:r>
            <a:r>
              <a:rPr lang="en-US" b="0" i="0" dirty="0">
                <a:effectLst/>
                <a:latin typeface="Helvetica Neue"/>
              </a:rPr>
              <a:t> Church of Christ, Lake District, </a:t>
            </a:r>
            <a:r>
              <a:rPr lang="en-US" b="0" i="0">
                <a:effectLst/>
                <a:latin typeface="Helvetica Neue"/>
              </a:rPr>
              <a:t>Northern England  </a:t>
            </a:r>
            <a:r>
              <a:rPr lang="en-US" b="1" i="0">
                <a:effectLst/>
                <a:latin typeface="Helvetica Neue"/>
              </a:rPr>
              <a:t>1669</a:t>
            </a:r>
            <a:endParaRPr lang="en-US" b="0" i="0" dirty="0">
              <a:effectLst/>
              <a:latin typeface="Helvetica Neue"/>
            </a:endParaRPr>
          </a:p>
          <a:p>
            <a:br>
              <a:rPr lang="en-US" dirty="0"/>
            </a:br>
            <a:endParaRPr lang="en-US" dirty="0"/>
          </a:p>
        </p:txBody>
      </p:sp>
      <p:sp>
        <p:nvSpPr>
          <p:cNvPr id="2" name="Oval 1">
            <a:extLst>
              <a:ext uri="{FF2B5EF4-FFF2-40B4-BE49-F238E27FC236}">
                <a16:creationId xmlns:a16="http://schemas.microsoft.com/office/drawing/2014/main" id="{3C6DB247-4049-4FAA-9418-08BBD608EAC0}"/>
              </a:ext>
            </a:extLst>
          </p:cNvPr>
          <p:cNvSpPr/>
          <p:nvPr/>
        </p:nvSpPr>
        <p:spPr>
          <a:xfrm>
            <a:off x="7275444" y="6361043"/>
            <a:ext cx="702366" cy="371061"/>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F45599BA-F0A2-43A6-860E-21D8814870D7}"/>
              </a:ext>
            </a:extLst>
          </p:cNvPr>
          <p:cNvSpPr txBox="1"/>
          <p:nvPr/>
        </p:nvSpPr>
        <p:spPr>
          <a:xfrm>
            <a:off x="1941167" y="5016500"/>
            <a:ext cx="5168900" cy="584775"/>
          </a:xfrm>
          <a:prstGeom prst="rect">
            <a:avLst/>
          </a:prstGeom>
          <a:solidFill>
            <a:schemeClr val="accent6">
              <a:lumMod val="75000"/>
            </a:schemeClr>
          </a:solidFill>
        </p:spPr>
        <p:txBody>
          <a:bodyPr wrap="square" rtlCol="0">
            <a:spAutoFit/>
          </a:bodyPr>
          <a:lstStyle/>
          <a:p>
            <a:r>
              <a:rPr lang="en-US" sz="3200" dirty="0"/>
              <a:t>Was it a true church of Christ?</a:t>
            </a:r>
          </a:p>
        </p:txBody>
      </p:sp>
    </p:spTree>
    <p:extLst>
      <p:ext uri="{BB962C8B-B14F-4D97-AF65-F5344CB8AC3E}">
        <p14:creationId xmlns:p14="http://schemas.microsoft.com/office/powerpoint/2010/main" val="859394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BCF6E-D712-4D78-97C8-593FFF528E91}"/>
              </a:ext>
            </a:extLst>
          </p:cNvPr>
          <p:cNvSpPr>
            <a:spLocks noGrp="1"/>
          </p:cNvSpPr>
          <p:nvPr>
            <p:ph type="title"/>
          </p:nvPr>
        </p:nvSpPr>
        <p:spPr>
          <a:xfrm>
            <a:off x="165100" y="365126"/>
            <a:ext cx="8978900" cy="1325563"/>
          </a:xfrm>
        </p:spPr>
        <p:txBody>
          <a:bodyPr>
            <a:normAutofit fontScale="90000"/>
          </a:bodyPr>
          <a:lstStyle/>
          <a:p>
            <a:r>
              <a:rPr lang="en-US" b="1" dirty="0"/>
              <a:t>Alexander Campbell is sometime credited with founding churches of Christ.</a:t>
            </a:r>
          </a:p>
        </p:txBody>
      </p:sp>
      <p:sp>
        <p:nvSpPr>
          <p:cNvPr id="3" name="Content Placeholder 2">
            <a:extLst>
              <a:ext uri="{FF2B5EF4-FFF2-40B4-BE49-F238E27FC236}">
                <a16:creationId xmlns:a16="http://schemas.microsoft.com/office/drawing/2014/main" id="{3F9C2D44-D8F8-4953-ADCB-7259E954499F}"/>
              </a:ext>
            </a:extLst>
          </p:cNvPr>
          <p:cNvSpPr>
            <a:spLocks noGrp="1"/>
          </p:cNvSpPr>
          <p:nvPr>
            <p:ph idx="1"/>
          </p:nvPr>
        </p:nvSpPr>
        <p:spPr>
          <a:xfrm>
            <a:off x="165100" y="1825624"/>
            <a:ext cx="8750300" cy="5032375"/>
          </a:xfrm>
        </p:spPr>
        <p:txBody>
          <a:bodyPr>
            <a:normAutofit/>
          </a:bodyPr>
          <a:lstStyle/>
          <a:p>
            <a:r>
              <a:rPr lang="en-US" dirty="0"/>
              <a:t>He spent time in Scotland where he was influenced by men attempting to be the New Testament church. </a:t>
            </a:r>
          </a:p>
          <a:p>
            <a:r>
              <a:rPr lang="en-US" dirty="0"/>
              <a:t>Before he came to America, others in this country were  preaching return to the New Testament plan. </a:t>
            </a:r>
          </a:p>
          <a:p>
            <a:pPr lvl="1"/>
            <a:r>
              <a:rPr lang="en-US" dirty="0"/>
              <a:t>James </a:t>
            </a:r>
            <a:r>
              <a:rPr lang="en-US" dirty="0" err="1"/>
              <a:t>O’Kelley</a:t>
            </a:r>
            <a:r>
              <a:rPr lang="en-US" dirty="0"/>
              <a:t> in Chapel Hill, NC 1794</a:t>
            </a:r>
          </a:p>
          <a:p>
            <a:pPr lvl="1"/>
            <a:r>
              <a:rPr lang="en-US" dirty="0"/>
              <a:t>Abner Jones in New England in 1801</a:t>
            </a:r>
          </a:p>
          <a:p>
            <a:pPr lvl="1"/>
            <a:r>
              <a:rPr lang="en-US" dirty="0"/>
              <a:t>Barton W. Stone in Kentucky in 1804</a:t>
            </a:r>
          </a:p>
          <a:p>
            <a:pPr lvl="1"/>
            <a:r>
              <a:rPr lang="en-US" dirty="0"/>
              <a:t>Thomas Campbell in Pennsylvania in 1809</a:t>
            </a:r>
          </a:p>
          <a:p>
            <a:r>
              <a:rPr lang="en-US" dirty="0"/>
              <a:t>Alexander Campbell only arrived in the U.S. in 1809</a:t>
            </a:r>
          </a:p>
          <a:p>
            <a:r>
              <a:rPr lang="en-US" b="1" dirty="0"/>
              <a:t>Some of these made the mistake of forming associations of churches which led to denominationalism</a:t>
            </a:r>
            <a:r>
              <a:rPr lang="en-US" dirty="0"/>
              <a:t>.</a:t>
            </a:r>
          </a:p>
        </p:txBody>
      </p:sp>
    </p:spTree>
    <p:extLst>
      <p:ext uri="{BB962C8B-B14F-4D97-AF65-F5344CB8AC3E}">
        <p14:creationId xmlns:p14="http://schemas.microsoft.com/office/powerpoint/2010/main" val="3923531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left)">
                                      <p:cBhvr>
                                        <p:cTn id="18" dur="500"/>
                                        <p:tgtEl>
                                          <p:spTgt spid="3">
                                            <p:txEl>
                                              <p:pRg st="3" end="3"/>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left)">
                                      <p:cBhvr>
                                        <p:cTn id="21" dur="500"/>
                                        <p:tgtEl>
                                          <p:spTgt spid="3">
                                            <p:txEl>
                                              <p:pRg st="4" end="4"/>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wipe(left)">
                                      <p:cBhvr>
                                        <p:cTn id="24" dur="5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wipe(left)">
                                      <p:cBhvr>
                                        <p:cTn id="29" dur="500"/>
                                        <p:tgtEl>
                                          <p:spTgt spid="3">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wipe(left)">
                                      <p:cBhvr>
                                        <p:cTn id="34"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1735</TotalTime>
  <Words>975</Words>
  <Application>Microsoft Office PowerPoint</Application>
  <PresentationFormat>On-screen Show (4:3)</PresentationFormat>
  <Paragraphs>86</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Calibri Light</vt:lpstr>
      <vt:lpstr>Helvetica Neue</vt:lpstr>
      <vt:lpstr>Raleway</vt:lpstr>
      <vt:lpstr>Office Theme</vt:lpstr>
      <vt:lpstr>Church History </vt:lpstr>
      <vt:lpstr>Review:  We have studied:</vt:lpstr>
      <vt:lpstr>PowerPoint Presentation</vt:lpstr>
      <vt:lpstr>What about the church of Christ?</vt:lpstr>
      <vt:lpstr>Look back to New Testament Period</vt:lpstr>
      <vt:lpstr>Did the church of Christ Exist in the Dark Ages?</vt:lpstr>
      <vt:lpstr>Reform was Hopeless—                  Back to the Beginning</vt:lpstr>
      <vt:lpstr>PowerPoint Presentation</vt:lpstr>
      <vt:lpstr>Alexander Campbell is sometime credited with founding churches of Christ.</vt:lpstr>
      <vt:lpstr>The Kingdom is in the Seed</vt:lpstr>
      <vt:lpstr>PowerPoint Presentation</vt:lpstr>
      <vt:lpstr>PowerPoint Presentation</vt:lpstr>
      <vt:lpstr>PowerPoint Presentation</vt:lpstr>
      <vt:lpstr>PITFALLS HISTORY TEACHES US THAT WE MUST AVOID:</vt:lpstr>
      <vt:lpstr>PowerPoint Presentation</vt:lpstr>
      <vt:lpstr>PITFALLS HISTORY TEACHES US THAT WE MUST AVOID: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Brad Beutjer</dc:creator>
  <cp:lastModifiedBy>Brad Beutjer</cp:lastModifiedBy>
  <cp:revision>75</cp:revision>
  <cp:lastPrinted>2021-02-15T23:09:41Z</cp:lastPrinted>
  <dcterms:created xsi:type="dcterms:W3CDTF">2021-02-02T01:50:46Z</dcterms:created>
  <dcterms:modified xsi:type="dcterms:W3CDTF">2021-02-16T00:19:58Z</dcterms:modified>
</cp:coreProperties>
</file>