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1" r:id="rId2"/>
    <p:sldId id="256" r:id="rId3"/>
    <p:sldId id="271" r:id="rId4"/>
    <p:sldId id="269" r:id="rId5"/>
    <p:sldId id="270" r:id="rId6"/>
    <p:sldId id="272" r:id="rId7"/>
    <p:sldId id="273" r:id="rId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90"/>
    <p:restoredTop sz="94674"/>
  </p:normalViewPr>
  <p:slideViewPr>
    <p:cSldViewPr snapToGrid="0" snapToObjects="1">
      <p:cViewPr varScale="1">
        <p:scale>
          <a:sx n="123" d="100"/>
          <a:sy n="123"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3/4/21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40934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3/4/21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45354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3/4/21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12555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3/4/21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972672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AD000-4C75-E243-881E-DE7B7BCDF868}" type="datetimeFigureOut">
              <a:rPr lang="en-US" smtClean="0"/>
              <a:t>3/4/21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3181745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BAD000-4C75-E243-881E-DE7B7BCDF868}" type="datetimeFigureOut">
              <a:rPr lang="en-US" smtClean="0"/>
              <a:t>3/4/21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244549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BAD000-4C75-E243-881E-DE7B7BCDF868}" type="datetimeFigureOut">
              <a:rPr lang="en-US" smtClean="0"/>
              <a:t>3/4/21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3172246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BAD000-4C75-E243-881E-DE7B7BCDF868}" type="datetimeFigureOut">
              <a:rPr lang="en-US" smtClean="0"/>
              <a:t>3/4/21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341562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AD000-4C75-E243-881E-DE7B7BCDF868}" type="datetimeFigureOut">
              <a:rPr lang="en-US" smtClean="0"/>
              <a:t>3/4/21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11147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BAD000-4C75-E243-881E-DE7B7BCDF868}" type="datetimeFigureOut">
              <a:rPr lang="en-US" smtClean="0"/>
              <a:t>3/4/21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426127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BAD000-4C75-E243-881E-DE7B7BCDF868}" type="datetimeFigureOut">
              <a:rPr lang="en-US" smtClean="0"/>
              <a:t>3/4/21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855526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C1BAD000-4C75-E243-881E-DE7B7BCDF868}" type="datetimeFigureOut">
              <a:rPr lang="en-US" smtClean="0"/>
              <a:t>3/4/21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05EB41E-8E5C-4442-8F47-535A9892A507}" type="slidenum">
              <a:rPr lang="en-US" smtClean="0"/>
              <a:t>‹#›</a:t>
            </a:fld>
            <a:endParaRPr lang="en-US"/>
          </a:p>
        </p:txBody>
      </p:sp>
    </p:spTree>
    <p:extLst>
      <p:ext uri="{BB962C8B-B14F-4D97-AF65-F5344CB8AC3E}">
        <p14:creationId xmlns:p14="http://schemas.microsoft.com/office/powerpoint/2010/main" val="234722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a:bodyPr>
          <a:lstStyle/>
          <a:p>
            <a:endParaRPr lang="en-US" sz="3500" b="1" dirty="0">
              <a:solidFill>
                <a:schemeClr val="bg1"/>
              </a:solidFill>
            </a:endParaRPr>
          </a:p>
          <a:p>
            <a:r>
              <a:rPr lang="en-US" sz="3500" b="1" dirty="0">
                <a:solidFill>
                  <a:schemeClr val="bg1"/>
                </a:solidFill>
              </a:rPr>
              <a:t>Slanders God to Man (Genesis 3:1-5)</a:t>
            </a:r>
          </a:p>
          <a:p>
            <a:endParaRPr lang="en-US" sz="3500" b="1" dirty="0">
              <a:solidFill>
                <a:schemeClr val="bg1"/>
              </a:solidFill>
            </a:endParaRPr>
          </a:p>
          <a:p>
            <a:r>
              <a:rPr lang="en-US" sz="3500" b="1" dirty="0">
                <a:solidFill>
                  <a:schemeClr val="bg1"/>
                </a:solidFill>
              </a:rPr>
              <a:t>Slanders Man to God (Job 1-2)</a:t>
            </a:r>
          </a:p>
          <a:p>
            <a:endParaRPr lang="en-US" sz="3500" b="1" dirty="0">
              <a:solidFill>
                <a:schemeClr val="bg1"/>
              </a:solidFill>
            </a:endParaRPr>
          </a:p>
          <a:p>
            <a:r>
              <a:rPr lang="en-US" sz="3500" b="1" dirty="0">
                <a:solidFill>
                  <a:schemeClr val="bg1"/>
                </a:solidFill>
              </a:rPr>
              <a:t>Slanders God Who Became Man (Luke 4:1-13)</a:t>
            </a:r>
          </a:p>
          <a:p>
            <a:pPr marL="342900" lvl="1" indent="0">
              <a:buNone/>
            </a:pPr>
            <a:endParaRPr lang="en-US" sz="3500" b="1" dirty="0">
              <a:solidFill>
                <a:schemeClr val="bg1"/>
              </a:solidFill>
            </a:endParaRPr>
          </a:p>
        </p:txBody>
      </p:sp>
      <p:sp>
        <p:nvSpPr>
          <p:cNvPr id="6" name="Title 1">
            <a:extLst>
              <a:ext uri="{FF2B5EF4-FFF2-40B4-BE49-F238E27FC236}">
                <a16:creationId xmlns:a16="http://schemas.microsoft.com/office/drawing/2014/main" id="{B9E9B6DB-8D6F-8749-9C76-F660C896B386}"/>
              </a:ext>
            </a:extLst>
          </p:cNvPr>
          <p:cNvSpPr>
            <a:spLocks noGrp="1"/>
          </p:cNvSpPr>
          <p:nvPr>
            <p:ph type="title"/>
          </p:nvPr>
        </p:nvSpPr>
        <p:spPr>
          <a:xfrm>
            <a:off x="628650" y="53751"/>
            <a:ext cx="7886700" cy="935805"/>
          </a:xfrm>
        </p:spPr>
        <p:txBody>
          <a:bodyPr/>
          <a:lstStyle/>
          <a:p>
            <a:pPr algn="ctr"/>
            <a:r>
              <a:rPr lang="en-US" b="1" dirty="0">
                <a:solidFill>
                  <a:schemeClr val="bg1"/>
                </a:solidFill>
              </a:rPr>
              <a:t>Times Satan Speaks</a:t>
            </a:r>
          </a:p>
        </p:txBody>
      </p:sp>
    </p:spTree>
    <p:extLst>
      <p:ext uri="{BB962C8B-B14F-4D97-AF65-F5344CB8AC3E}">
        <p14:creationId xmlns:p14="http://schemas.microsoft.com/office/powerpoint/2010/main" val="25820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05D47-FD14-074E-B112-FD963F865741}"/>
              </a:ext>
            </a:extLst>
          </p:cNvPr>
          <p:cNvSpPr>
            <a:spLocks noGrp="1"/>
          </p:cNvSpPr>
          <p:nvPr>
            <p:ph type="ctrTitle"/>
          </p:nvPr>
        </p:nvSpPr>
        <p:spPr>
          <a:xfrm>
            <a:off x="592282" y="1545167"/>
            <a:ext cx="7730836" cy="1379802"/>
          </a:xfrm>
        </p:spPr>
        <p:txBody>
          <a:bodyPr/>
          <a:lstStyle/>
          <a:p>
            <a:r>
              <a:rPr lang="en-US" dirty="0"/>
              <a:t>Gracious &amp; Comforting Words</a:t>
            </a:r>
          </a:p>
        </p:txBody>
      </p:sp>
      <p:sp>
        <p:nvSpPr>
          <p:cNvPr id="4" name="Title 1">
            <a:extLst>
              <a:ext uri="{FF2B5EF4-FFF2-40B4-BE49-F238E27FC236}">
                <a16:creationId xmlns:a16="http://schemas.microsoft.com/office/drawing/2014/main" id="{EC7C9FC1-E43A-604E-B404-21AFC306ED5F}"/>
              </a:ext>
            </a:extLst>
          </p:cNvPr>
          <p:cNvSpPr txBox="1">
            <a:spLocks/>
          </p:cNvSpPr>
          <p:nvPr/>
        </p:nvSpPr>
        <p:spPr>
          <a:xfrm>
            <a:off x="706582" y="1545167"/>
            <a:ext cx="7730836" cy="1379802"/>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3600" b="1" dirty="0">
                <a:solidFill>
                  <a:schemeClr val="bg1"/>
                </a:solidFill>
              </a:rPr>
              <a:t>If Job Cursed God…</a:t>
            </a:r>
          </a:p>
        </p:txBody>
      </p:sp>
    </p:spTree>
    <p:extLst>
      <p:ext uri="{BB962C8B-B14F-4D97-AF65-F5344CB8AC3E}">
        <p14:creationId xmlns:p14="http://schemas.microsoft.com/office/powerpoint/2010/main" val="1012534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dirty="0">
                <a:solidFill>
                  <a:schemeClr val="bg1"/>
                </a:solidFill>
              </a:rPr>
              <a:t>Job’s Suffering &amp; Steadfastness</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fontScale="92500" lnSpcReduction="20000"/>
          </a:bodyPr>
          <a:lstStyle/>
          <a:p>
            <a:r>
              <a:rPr lang="en-US" sz="3100" b="1" dirty="0">
                <a:solidFill>
                  <a:schemeClr val="bg1"/>
                </a:solidFill>
              </a:rPr>
              <a:t>Finances (1:13-17)</a:t>
            </a:r>
          </a:p>
          <a:p>
            <a:pPr lvl="1"/>
            <a:r>
              <a:rPr lang="en-US" sz="2700" b="1" dirty="0">
                <a:solidFill>
                  <a:schemeClr val="bg1"/>
                </a:solidFill>
              </a:rPr>
              <a:t>“</a:t>
            </a:r>
            <a:r>
              <a:rPr lang="en-US" sz="2700" b="1" baseline="30000" dirty="0">
                <a:solidFill>
                  <a:schemeClr val="bg1"/>
                </a:solidFill>
              </a:rPr>
              <a:t>19</a:t>
            </a:r>
            <a:r>
              <a:rPr lang="en-US" sz="2700" b="1" dirty="0">
                <a:solidFill>
                  <a:schemeClr val="bg1"/>
                </a:solidFill>
              </a:rPr>
              <a:t>if I have seen anyone perish for lack of clothing or the needy without covering, </a:t>
            </a:r>
            <a:r>
              <a:rPr lang="en-US" sz="2700" b="1" baseline="30000" dirty="0">
                <a:solidFill>
                  <a:schemeClr val="bg1"/>
                </a:solidFill>
              </a:rPr>
              <a:t>20</a:t>
            </a:r>
            <a:r>
              <a:rPr lang="en-US" sz="2700" b="1" dirty="0">
                <a:solidFill>
                  <a:schemeClr val="bg1"/>
                </a:solidFill>
              </a:rPr>
              <a:t>if his body has not blessed me, and if he was not warmed with the fleece of my sheep, </a:t>
            </a:r>
            <a:r>
              <a:rPr lang="en-US" sz="2700" b="1" baseline="30000" dirty="0">
                <a:solidFill>
                  <a:schemeClr val="bg1"/>
                </a:solidFill>
              </a:rPr>
              <a:t>21</a:t>
            </a:r>
            <a:r>
              <a:rPr lang="en-US" sz="2700" b="1" dirty="0">
                <a:solidFill>
                  <a:schemeClr val="bg1"/>
                </a:solidFill>
              </a:rPr>
              <a:t>if I have raised my hand against the fatherless, because I saw my help in the gate…” (31:19-21)</a:t>
            </a:r>
          </a:p>
          <a:p>
            <a:r>
              <a:rPr lang="en-US" sz="3100" b="1" dirty="0">
                <a:solidFill>
                  <a:schemeClr val="bg1"/>
                </a:solidFill>
              </a:rPr>
              <a:t>Family (1:18-19; 2:9-10)</a:t>
            </a:r>
          </a:p>
          <a:p>
            <a:pPr lvl="1"/>
            <a:r>
              <a:rPr lang="en-US" sz="2700" b="1" dirty="0">
                <a:solidFill>
                  <a:schemeClr val="bg1"/>
                </a:solidFill>
              </a:rPr>
              <a:t>“</a:t>
            </a:r>
            <a:r>
              <a:rPr lang="en-US" sz="2700" b="1" baseline="30000" dirty="0">
                <a:solidFill>
                  <a:schemeClr val="bg1"/>
                </a:solidFill>
              </a:rPr>
              <a:t>13</a:t>
            </a:r>
            <a:r>
              <a:rPr lang="en-US" sz="2700" b="1" dirty="0">
                <a:solidFill>
                  <a:schemeClr val="bg1"/>
                </a:solidFill>
              </a:rPr>
              <a:t>He has put my brothers far from me, and those who knew me are wholly estranged from me. </a:t>
            </a:r>
            <a:r>
              <a:rPr lang="en-US" sz="2700" b="1" baseline="30000" dirty="0">
                <a:solidFill>
                  <a:schemeClr val="bg1"/>
                </a:solidFill>
              </a:rPr>
              <a:t>14</a:t>
            </a:r>
            <a:r>
              <a:rPr lang="en-US" sz="2700" b="1" dirty="0">
                <a:solidFill>
                  <a:schemeClr val="bg1"/>
                </a:solidFill>
              </a:rPr>
              <a:t>My relatives have failed me…” (19:13-14)</a:t>
            </a:r>
          </a:p>
          <a:p>
            <a:r>
              <a:rPr lang="en-US" sz="3000" b="1" dirty="0">
                <a:solidFill>
                  <a:schemeClr val="bg1"/>
                </a:solidFill>
              </a:rPr>
              <a:t>Flesh (2:4-8; 7:4; 30:17; 33:21)</a:t>
            </a:r>
          </a:p>
          <a:p>
            <a:r>
              <a:rPr lang="en-US" sz="3000" b="1" dirty="0">
                <a:solidFill>
                  <a:schemeClr val="bg1"/>
                </a:solidFill>
              </a:rPr>
              <a:t>Friends (2:11; 19:19)</a:t>
            </a:r>
          </a:p>
          <a:p>
            <a:pPr lvl="1"/>
            <a:r>
              <a:rPr lang="en-US" sz="2700" b="1" dirty="0">
                <a:solidFill>
                  <a:schemeClr val="bg1"/>
                </a:solidFill>
              </a:rPr>
              <a:t>“All my intimate friends abhor me, and those whom I loved have turned against me.”</a:t>
            </a:r>
            <a:r>
              <a:rPr lang="en-US" sz="2700" dirty="0">
                <a:solidFill>
                  <a:schemeClr val="bg1"/>
                </a:solidFill>
              </a:rPr>
              <a:t> </a:t>
            </a:r>
            <a:r>
              <a:rPr lang="en-US" sz="2700" b="1" dirty="0">
                <a:solidFill>
                  <a:schemeClr val="bg1"/>
                </a:solidFill>
              </a:rPr>
              <a:t>(19:19)</a:t>
            </a:r>
          </a:p>
          <a:p>
            <a:endParaRPr lang="en-US" sz="3600" b="1" dirty="0">
              <a:solidFill>
                <a:schemeClr val="bg1"/>
              </a:solidFill>
            </a:endParaRPr>
          </a:p>
          <a:p>
            <a:pPr marL="342900" lvl="1" indent="0">
              <a:buNone/>
            </a:pPr>
            <a:endParaRPr lang="en-US" sz="3200" b="1" dirty="0">
              <a:solidFill>
                <a:schemeClr val="bg1"/>
              </a:solidFill>
            </a:endParaRPr>
          </a:p>
        </p:txBody>
      </p:sp>
    </p:spTree>
    <p:extLst>
      <p:ext uri="{BB962C8B-B14F-4D97-AF65-F5344CB8AC3E}">
        <p14:creationId xmlns:p14="http://schemas.microsoft.com/office/powerpoint/2010/main" val="137518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dirty="0">
                <a:solidFill>
                  <a:schemeClr val="bg1"/>
                </a:solidFill>
              </a:rPr>
              <a:t>Job’s Suffering &amp; Steadfastness</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fontScale="92500" lnSpcReduction="20000"/>
          </a:bodyPr>
          <a:lstStyle/>
          <a:p>
            <a:r>
              <a:rPr lang="en-US" sz="2900" b="1" dirty="0">
                <a:solidFill>
                  <a:schemeClr val="bg1"/>
                </a:solidFill>
              </a:rPr>
              <a:t>“even if these three men, Noah, Daniel, and Job, were in it, they would deliver but their own lives by their righteousness, declares the Lord GOD.” (Ezekiel 14:14)</a:t>
            </a:r>
          </a:p>
          <a:p>
            <a:pPr marL="0" indent="0">
              <a:buNone/>
            </a:pPr>
            <a:endParaRPr lang="en-US" sz="2900" b="1" dirty="0">
              <a:solidFill>
                <a:schemeClr val="bg1"/>
              </a:solidFill>
            </a:endParaRPr>
          </a:p>
          <a:p>
            <a:r>
              <a:rPr lang="en-US" sz="2900" b="1" dirty="0">
                <a:solidFill>
                  <a:schemeClr val="bg1"/>
                </a:solidFill>
              </a:rPr>
              <a:t>“Behold, we consider those blessed who remained steadfast. You have heard of the steadfastness of Job, and you have seen the purpose of the Lord, how the Lord is compassionate and merciful.” (James 5:11)</a:t>
            </a:r>
          </a:p>
          <a:p>
            <a:pPr marL="0" indent="0">
              <a:buNone/>
            </a:pPr>
            <a:endParaRPr lang="en-US" sz="2900" b="1" dirty="0">
              <a:solidFill>
                <a:schemeClr val="bg1"/>
              </a:solidFill>
            </a:endParaRPr>
          </a:p>
          <a:p>
            <a:r>
              <a:rPr lang="en-US" sz="2900" b="1" dirty="0">
                <a:solidFill>
                  <a:schemeClr val="bg1"/>
                </a:solidFill>
              </a:rPr>
              <a:t>How Did Job Display Steadfastness?</a:t>
            </a:r>
          </a:p>
          <a:p>
            <a:pPr lvl="1"/>
            <a:r>
              <a:rPr lang="en-US" sz="2600" b="1" dirty="0">
                <a:solidFill>
                  <a:schemeClr val="bg1"/>
                </a:solidFill>
              </a:rPr>
              <a:t>He Never Gave in to His Friends</a:t>
            </a:r>
          </a:p>
          <a:p>
            <a:pPr lvl="1"/>
            <a:r>
              <a:rPr lang="en-US" sz="2600" b="1" dirty="0">
                <a:solidFill>
                  <a:schemeClr val="bg1"/>
                </a:solidFill>
              </a:rPr>
              <a:t>He Kept Praying (Examples: 6:1-13; 10:1-22)</a:t>
            </a:r>
          </a:p>
          <a:p>
            <a:pPr lvl="1"/>
            <a:r>
              <a:rPr lang="en-US" sz="2600" b="1" dirty="0">
                <a:solidFill>
                  <a:schemeClr val="bg1"/>
                </a:solidFill>
              </a:rPr>
              <a:t>He Didn’t Curse God (1:10-11)</a:t>
            </a:r>
          </a:p>
          <a:p>
            <a:pPr marL="342900" lvl="1" indent="0">
              <a:buNone/>
            </a:pPr>
            <a:endParaRPr lang="en-US" sz="3200" b="1" dirty="0">
              <a:solidFill>
                <a:schemeClr val="bg1"/>
              </a:solidFill>
            </a:endParaRPr>
          </a:p>
        </p:txBody>
      </p:sp>
    </p:spTree>
    <p:extLst>
      <p:ext uri="{BB962C8B-B14F-4D97-AF65-F5344CB8AC3E}">
        <p14:creationId xmlns:p14="http://schemas.microsoft.com/office/powerpoint/2010/main" val="275377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dirty="0">
                <a:solidFill>
                  <a:schemeClr val="bg1"/>
                </a:solidFill>
              </a:rPr>
              <a:t>If Job Cursed God…</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lnSpcReduction="10000"/>
          </a:bodyPr>
          <a:lstStyle/>
          <a:p>
            <a:r>
              <a:rPr lang="en-US" sz="3200" b="1" dirty="0">
                <a:solidFill>
                  <a:schemeClr val="bg1"/>
                </a:solidFill>
              </a:rPr>
              <a:t>He Would Have Proved Satan Right</a:t>
            </a:r>
          </a:p>
          <a:p>
            <a:endParaRPr lang="en-US" sz="3200" b="1" dirty="0">
              <a:solidFill>
                <a:schemeClr val="bg1"/>
              </a:solidFill>
            </a:endParaRPr>
          </a:p>
          <a:p>
            <a:r>
              <a:rPr lang="en-US" sz="3200" b="1" dirty="0">
                <a:solidFill>
                  <a:schemeClr val="bg1"/>
                </a:solidFill>
              </a:rPr>
              <a:t>He Would Have Followed Worldly Advice (2:9-10)</a:t>
            </a:r>
          </a:p>
          <a:p>
            <a:pPr lvl="1"/>
            <a:r>
              <a:rPr lang="en-US" sz="2800" b="1" dirty="0">
                <a:solidFill>
                  <a:schemeClr val="bg1"/>
                </a:solidFill>
              </a:rPr>
              <a:t>“</a:t>
            </a:r>
            <a:r>
              <a:rPr lang="en-US" sz="2800" b="1" baseline="30000" dirty="0">
                <a:solidFill>
                  <a:schemeClr val="bg1"/>
                </a:solidFill>
              </a:rPr>
              <a:t>4</a:t>
            </a:r>
            <a:r>
              <a:rPr lang="en-US" sz="2800" b="1" dirty="0">
                <a:solidFill>
                  <a:schemeClr val="bg1"/>
                </a:solidFill>
              </a:rPr>
              <a:t>Pilate went out again and said to them, ‘See, I am bringing him out to you that you may know that I find no guilt in him.’ </a:t>
            </a:r>
            <a:r>
              <a:rPr lang="en-US" sz="2800" b="1" baseline="30000" dirty="0">
                <a:solidFill>
                  <a:schemeClr val="bg1"/>
                </a:solidFill>
              </a:rPr>
              <a:t>5</a:t>
            </a:r>
            <a:r>
              <a:rPr lang="en-US" sz="2800" b="1" dirty="0">
                <a:solidFill>
                  <a:schemeClr val="bg1"/>
                </a:solidFill>
              </a:rPr>
              <a:t>So Jesus came out, wearing the crown of thorns and the purple robe. Pilate said to them, ‘Behold the man!’ </a:t>
            </a:r>
            <a:r>
              <a:rPr lang="en-US" sz="2800" b="1" baseline="30000" dirty="0">
                <a:solidFill>
                  <a:schemeClr val="bg1"/>
                </a:solidFill>
              </a:rPr>
              <a:t>6</a:t>
            </a:r>
            <a:r>
              <a:rPr lang="en-US" sz="2800" b="1" dirty="0">
                <a:solidFill>
                  <a:schemeClr val="bg1"/>
                </a:solidFill>
              </a:rPr>
              <a:t>When the chief priests and the officers saw him, they cried out, ‘Crucify him, crucify him!’ Pilate said to them, “’Take him yourselves and crucify him, for I find no guilt in him.’” (John 19:4-6)</a:t>
            </a:r>
            <a:endParaRPr lang="en-US" sz="3600" b="1" dirty="0">
              <a:solidFill>
                <a:schemeClr val="bg1"/>
              </a:solidFill>
            </a:endParaRPr>
          </a:p>
          <a:p>
            <a:pPr marL="342900" lvl="1" indent="0">
              <a:buNone/>
            </a:pPr>
            <a:endParaRPr lang="en-US" sz="2800" b="1" dirty="0">
              <a:solidFill>
                <a:schemeClr val="bg1"/>
              </a:solidFill>
            </a:endParaRPr>
          </a:p>
          <a:p>
            <a:pPr marL="342900" lvl="1" indent="0">
              <a:buNone/>
            </a:pPr>
            <a:endParaRPr lang="en-US" sz="3600" b="1" dirty="0">
              <a:solidFill>
                <a:schemeClr val="bg1"/>
              </a:solidFill>
            </a:endParaRPr>
          </a:p>
        </p:txBody>
      </p:sp>
    </p:spTree>
    <p:extLst>
      <p:ext uri="{BB962C8B-B14F-4D97-AF65-F5344CB8AC3E}">
        <p14:creationId xmlns:p14="http://schemas.microsoft.com/office/powerpoint/2010/main" val="112737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725567"/>
          </a:xfrm>
        </p:spPr>
        <p:txBody>
          <a:bodyPr/>
          <a:lstStyle/>
          <a:p>
            <a:pPr algn="ctr"/>
            <a:r>
              <a:rPr lang="en-US" b="1" dirty="0">
                <a:solidFill>
                  <a:schemeClr val="bg1"/>
                </a:solidFill>
              </a:rPr>
              <a:t>If Job Cursed God…</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779318"/>
            <a:ext cx="8855902" cy="4935682"/>
          </a:xfrm>
        </p:spPr>
        <p:txBody>
          <a:bodyPr>
            <a:noAutofit/>
          </a:bodyPr>
          <a:lstStyle/>
          <a:p>
            <a:r>
              <a:rPr lang="en-US" sz="2800" b="1" dirty="0">
                <a:solidFill>
                  <a:schemeClr val="bg1"/>
                </a:solidFill>
              </a:rPr>
              <a:t>He Would Not Have Grown</a:t>
            </a:r>
          </a:p>
          <a:p>
            <a:pPr lvl="1"/>
            <a:r>
              <a:rPr lang="en-US" sz="2800" b="1" dirty="0">
                <a:solidFill>
                  <a:schemeClr val="bg1"/>
                </a:solidFill>
              </a:rPr>
              <a:t>Theory Becomes Reality (1:21)</a:t>
            </a:r>
          </a:p>
          <a:p>
            <a:pPr lvl="1"/>
            <a:r>
              <a:rPr lang="en-US" sz="2800" b="1" dirty="0">
                <a:solidFill>
                  <a:schemeClr val="bg1"/>
                </a:solidFill>
              </a:rPr>
              <a:t>“Therefore I have uttered what I did not understand, things too wonderful for me, which I did not know… therefore I despise myself, and repent in dust and ashes.” (42:3b, 6)</a:t>
            </a:r>
          </a:p>
          <a:p>
            <a:r>
              <a:rPr lang="en-US" sz="2800" b="1" dirty="0">
                <a:solidFill>
                  <a:schemeClr val="bg1"/>
                </a:solidFill>
              </a:rPr>
              <a:t>He Would Not Have Been Blessed in Latter Days</a:t>
            </a:r>
          </a:p>
          <a:p>
            <a:pPr lvl="1"/>
            <a:r>
              <a:rPr lang="en-US" sz="2800" b="1" dirty="0">
                <a:solidFill>
                  <a:schemeClr val="bg1"/>
                </a:solidFill>
              </a:rPr>
              <a:t>“And the LORD restored the fortunes of Job, when he had prayed for his friends. And the LORD gave Job twice as much as he had before.” (42:10)</a:t>
            </a:r>
          </a:p>
          <a:p>
            <a:pPr lvl="1"/>
            <a:r>
              <a:rPr lang="en-US" sz="2800" b="1" dirty="0">
                <a:solidFill>
                  <a:schemeClr val="bg1"/>
                </a:solidFill>
              </a:rPr>
              <a:t>“well done, good and faithful servant… enter into the joy of your master” (Matthew 25:23)</a:t>
            </a:r>
          </a:p>
          <a:p>
            <a:pPr marL="342900" lvl="1" indent="0">
              <a:buNone/>
            </a:pPr>
            <a:endParaRPr lang="en-US" sz="2400" b="1" dirty="0">
              <a:solidFill>
                <a:schemeClr val="bg1"/>
              </a:solidFill>
            </a:endParaRPr>
          </a:p>
          <a:p>
            <a:pPr marL="342900" lvl="1" indent="0">
              <a:buNone/>
            </a:pPr>
            <a:endParaRPr lang="en-US" sz="3200" b="1" dirty="0">
              <a:solidFill>
                <a:schemeClr val="bg1"/>
              </a:solidFill>
            </a:endParaRPr>
          </a:p>
        </p:txBody>
      </p:sp>
    </p:spTree>
    <p:extLst>
      <p:ext uri="{BB962C8B-B14F-4D97-AF65-F5344CB8AC3E}">
        <p14:creationId xmlns:p14="http://schemas.microsoft.com/office/powerpoint/2010/main" val="75524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dirty="0">
                <a:solidFill>
                  <a:schemeClr val="bg1"/>
                </a:solidFill>
              </a:rPr>
              <a:t>If Job Cursed God…</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a:bodyPr>
          <a:lstStyle/>
          <a:p>
            <a:r>
              <a:rPr lang="en-US" sz="2800" b="1" dirty="0">
                <a:solidFill>
                  <a:schemeClr val="bg1"/>
                </a:solidFill>
              </a:rPr>
              <a:t>We Would Lose an Inspiring Example</a:t>
            </a:r>
          </a:p>
          <a:p>
            <a:pPr marL="0" indent="0">
              <a:buNone/>
            </a:pPr>
            <a:endParaRPr lang="en-US" sz="2800" b="1" dirty="0">
              <a:solidFill>
                <a:schemeClr val="bg1"/>
              </a:solidFill>
            </a:endParaRPr>
          </a:p>
          <a:p>
            <a:pPr lvl="1"/>
            <a:r>
              <a:rPr lang="en-US" sz="2500" b="1" dirty="0">
                <a:solidFill>
                  <a:schemeClr val="bg1"/>
                </a:solidFill>
              </a:rPr>
              <a:t>“</a:t>
            </a:r>
            <a:r>
              <a:rPr lang="en-US" sz="2500" b="1" baseline="30000" dirty="0">
                <a:solidFill>
                  <a:schemeClr val="bg1"/>
                </a:solidFill>
              </a:rPr>
              <a:t>10</a:t>
            </a:r>
            <a:r>
              <a:rPr lang="en-US" sz="2500" b="1" dirty="0">
                <a:solidFill>
                  <a:schemeClr val="bg1"/>
                </a:solidFill>
              </a:rPr>
              <a:t>As an example of suffering and patience, brothers, take the prophets who spoke in the name of the Lord. </a:t>
            </a:r>
            <a:r>
              <a:rPr lang="en-US" sz="2500" b="1" baseline="30000" dirty="0">
                <a:solidFill>
                  <a:schemeClr val="bg1"/>
                </a:solidFill>
              </a:rPr>
              <a:t>11</a:t>
            </a:r>
            <a:r>
              <a:rPr lang="en-US" sz="2500" b="1" dirty="0">
                <a:solidFill>
                  <a:schemeClr val="bg1"/>
                </a:solidFill>
              </a:rPr>
              <a:t>Behold, we consider those blessed who remained steadfast. You have heard of the steadfastness of Job, and you have seen the purpose of the Lord, how the Lord is compassionate and merciful.” (James 5:10-11)</a:t>
            </a:r>
          </a:p>
          <a:p>
            <a:pPr marL="342900" lvl="1" indent="0">
              <a:buNone/>
            </a:pPr>
            <a:endParaRPr lang="en-US" sz="2500" b="1" dirty="0">
              <a:solidFill>
                <a:schemeClr val="bg1"/>
              </a:solidFill>
            </a:endParaRPr>
          </a:p>
          <a:p>
            <a:pPr lvl="1"/>
            <a:r>
              <a:rPr lang="en-US" sz="2500" b="1" dirty="0">
                <a:solidFill>
                  <a:schemeClr val="bg1"/>
                </a:solidFill>
              </a:rPr>
              <a:t>Who Would </a:t>
            </a:r>
            <a:r>
              <a:rPr lang="en-US" sz="2500" b="1">
                <a:solidFill>
                  <a:schemeClr val="bg1"/>
                </a:solidFill>
              </a:rPr>
              <a:t>Lose a Godly Example if </a:t>
            </a:r>
            <a:r>
              <a:rPr lang="en-US" sz="2500" b="1" dirty="0">
                <a:solidFill>
                  <a:schemeClr val="bg1"/>
                </a:solidFill>
              </a:rPr>
              <a:t>You Cursed God? </a:t>
            </a:r>
          </a:p>
          <a:p>
            <a:pPr marL="342900" lvl="1" indent="0">
              <a:buNone/>
            </a:pPr>
            <a:endParaRPr lang="en-US" sz="2800" b="1" dirty="0">
              <a:solidFill>
                <a:schemeClr val="bg1"/>
              </a:solidFill>
            </a:endParaRPr>
          </a:p>
          <a:p>
            <a:pPr marL="342900" lvl="1" indent="0">
              <a:buNone/>
            </a:pPr>
            <a:endParaRPr lang="en-US" sz="3600" b="1" dirty="0">
              <a:solidFill>
                <a:schemeClr val="bg1"/>
              </a:solidFill>
            </a:endParaRPr>
          </a:p>
        </p:txBody>
      </p:sp>
    </p:spTree>
    <p:extLst>
      <p:ext uri="{BB962C8B-B14F-4D97-AF65-F5344CB8AC3E}">
        <p14:creationId xmlns:p14="http://schemas.microsoft.com/office/powerpoint/2010/main" val="335078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6837</TotalTime>
  <Words>621</Words>
  <Application>Microsoft Macintosh PowerPoint</Application>
  <PresentationFormat>On-screen Show (16:10)</PresentationFormat>
  <Paragraphs>44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Times Satan Speaks</vt:lpstr>
      <vt:lpstr>Gracious &amp; Comforting Words</vt:lpstr>
      <vt:lpstr>Job’s Suffering &amp; Steadfastness</vt:lpstr>
      <vt:lpstr>Job’s Suffering &amp; Steadfastness</vt:lpstr>
      <vt:lpstr>If Job Cursed God…</vt:lpstr>
      <vt:lpstr>If Job Cursed God…</vt:lpstr>
      <vt:lpstr>If Job Cursed God…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Gracious &amp; Comforting Words</dc:title>
  <dc:creator>Erik Borlaug</dc:creator>
  <cp:lastModifiedBy>Erik Borlaug</cp:lastModifiedBy>
  <cp:revision>132</cp:revision>
  <dcterms:created xsi:type="dcterms:W3CDTF">2019-10-31T15:07:03Z</dcterms:created>
  <dcterms:modified xsi:type="dcterms:W3CDTF">2021-03-04T13:27:52Z</dcterms:modified>
</cp:coreProperties>
</file>