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7"/>
  </p:notesMasterIdLst>
  <p:sldIdLst>
    <p:sldId id="256" r:id="rId2"/>
    <p:sldId id="262" r:id="rId3"/>
    <p:sldId id="263" r:id="rId4"/>
    <p:sldId id="264" r:id="rId5"/>
    <p:sldId id="265" r:id="rId6"/>
    <p:sldId id="266" r:id="rId7"/>
    <p:sldId id="267" r:id="rId8"/>
    <p:sldId id="269" r:id="rId9"/>
    <p:sldId id="268" r:id="rId10"/>
    <p:sldId id="270" r:id="rId11"/>
    <p:sldId id="271" r:id="rId12"/>
    <p:sldId id="258" r:id="rId13"/>
    <p:sldId id="259" r:id="rId14"/>
    <p:sldId id="260" r:id="rId15"/>
    <p:sldId id="261" r:id="rId16"/>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CC0FF0-6A4C-E84F-A86D-E10277DC8D55}" v="60" dt="2021-04-04T02:31:27.5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38"/>
  </p:normalViewPr>
  <p:slideViewPr>
    <p:cSldViewPr snapToGrid="0" snapToObjects="1">
      <p:cViewPr varScale="1">
        <p:scale>
          <a:sx n="120" d="100"/>
          <a:sy n="120" d="100"/>
        </p:scale>
        <p:origin x="200" y="5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ll Sanchez" userId="be5fc328e6f0cb13" providerId="LiveId" clId="{18CC0FF0-6A4C-E84F-A86D-E10277DC8D55}"/>
    <pc:docChg chg="custSel modSld">
      <pc:chgData name="Bill Sanchez" userId="be5fc328e6f0cb13" providerId="LiveId" clId="{18CC0FF0-6A4C-E84F-A86D-E10277DC8D55}" dt="2021-04-04T02:31:36.098" v="65" actId="1076"/>
      <pc:docMkLst>
        <pc:docMk/>
      </pc:docMkLst>
      <pc:sldChg chg="modTransition">
        <pc:chgData name="Bill Sanchez" userId="be5fc328e6f0cb13" providerId="LiveId" clId="{18CC0FF0-6A4C-E84F-A86D-E10277DC8D55}" dt="2021-04-04T01:36:52.701" v="0"/>
        <pc:sldMkLst>
          <pc:docMk/>
          <pc:sldMk cId="3929435627" sldId="256"/>
        </pc:sldMkLst>
      </pc:sldChg>
      <pc:sldChg chg="modTransition">
        <pc:chgData name="Bill Sanchez" userId="be5fc328e6f0cb13" providerId="LiveId" clId="{18CC0FF0-6A4C-E84F-A86D-E10277DC8D55}" dt="2021-04-04T01:36:52.701" v="0"/>
        <pc:sldMkLst>
          <pc:docMk/>
          <pc:sldMk cId="598145370" sldId="258"/>
        </pc:sldMkLst>
      </pc:sldChg>
      <pc:sldChg chg="modTransition">
        <pc:chgData name="Bill Sanchez" userId="be5fc328e6f0cb13" providerId="LiveId" clId="{18CC0FF0-6A4C-E84F-A86D-E10277DC8D55}" dt="2021-04-04T01:36:52.701" v="0"/>
        <pc:sldMkLst>
          <pc:docMk/>
          <pc:sldMk cId="2362390159" sldId="259"/>
        </pc:sldMkLst>
      </pc:sldChg>
      <pc:sldChg chg="modTransition">
        <pc:chgData name="Bill Sanchez" userId="be5fc328e6f0cb13" providerId="LiveId" clId="{18CC0FF0-6A4C-E84F-A86D-E10277DC8D55}" dt="2021-04-04T01:36:52.701" v="0"/>
        <pc:sldMkLst>
          <pc:docMk/>
          <pc:sldMk cId="3294301458" sldId="260"/>
        </pc:sldMkLst>
      </pc:sldChg>
      <pc:sldChg chg="modSp mod modTransition modAnim">
        <pc:chgData name="Bill Sanchez" userId="be5fc328e6f0cb13" providerId="LiveId" clId="{18CC0FF0-6A4C-E84F-A86D-E10277DC8D55}" dt="2021-04-04T02:31:36.098" v="65" actId="1076"/>
        <pc:sldMkLst>
          <pc:docMk/>
          <pc:sldMk cId="2976409402" sldId="261"/>
        </pc:sldMkLst>
        <pc:spChg chg="mod">
          <ac:chgData name="Bill Sanchez" userId="be5fc328e6f0cb13" providerId="LiveId" clId="{18CC0FF0-6A4C-E84F-A86D-E10277DC8D55}" dt="2021-04-04T02:31:36.098" v="65" actId="1076"/>
          <ac:spMkLst>
            <pc:docMk/>
            <pc:sldMk cId="2976409402" sldId="261"/>
            <ac:spMk id="3" creationId="{57DE17D6-027E-894B-A921-8F87E848601E}"/>
          </ac:spMkLst>
        </pc:spChg>
      </pc:sldChg>
      <pc:sldChg chg="modTransition">
        <pc:chgData name="Bill Sanchez" userId="be5fc328e6f0cb13" providerId="LiveId" clId="{18CC0FF0-6A4C-E84F-A86D-E10277DC8D55}" dt="2021-04-04T01:36:52.701" v="0"/>
        <pc:sldMkLst>
          <pc:docMk/>
          <pc:sldMk cId="1450161294" sldId="262"/>
        </pc:sldMkLst>
      </pc:sldChg>
      <pc:sldChg chg="modTransition">
        <pc:chgData name="Bill Sanchez" userId="be5fc328e6f0cb13" providerId="LiveId" clId="{18CC0FF0-6A4C-E84F-A86D-E10277DC8D55}" dt="2021-04-04T01:36:52.701" v="0"/>
        <pc:sldMkLst>
          <pc:docMk/>
          <pc:sldMk cId="4003450992" sldId="263"/>
        </pc:sldMkLst>
      </pc:sldChg>
      <pc:sldChg chg="modTransition">
        <pc:chgData name="Bill Sanchez" userId="be5fc328e6f0cb13" providerId="LiveId" clId="{18CC0FF0-6A4C-E84F-A86D-E10277DC8D55}" dt="2021-04-04T01:36:52.701" v="0"/>
        <pc:sldMkLst>
          <pc:docMk/>
          <pc:sldMk cId="3768450447" sldId="264"/>
        </pc:sldMkLst>
      </pc:sldChg>
      <pc:sldChg chg="modTransition">
        <pc:chgData name="Bill Sanchez" userId="be5fc328e6f0cb13" providerId="LiveId" clId="{18CC0FF0-6A4C-E84F-A86D-E10277DC8D55}" dt="2021-04-04T01:36:52.701" v="0"/>
        <pc:sldMkLst>
          <pc:docMk/>
          <pc:sldMk cId="487537971" sldId="265"/>
        </pc:sldMkLst>
      </pc:sldChg>
      <pc:sldChg chg="modTransition">
        <pc:chgData name="Bill Sanchez" userId="be5fc328e6f0cb13" providerId="LiveId" clId="{18CC0FF0-6A4C-E84F-A86D-E10277DC8D55}" dt="2021-04-04T01:36:52.701" v="0"/>
        <pc:sldMkLst>
          <pc:docMk/>
          <pc:sldMk cId="3428101493" sldId="266"/>
        </pc:sldMkLst>
      </pc:sldChg>
      <pc:sldChg chg="modTransition">
        <pc:chgData name="Bill Sanchez" userId="be5fc328e6f0cb13" providerId="LiveId" clId="{18CC0FF0-6A4C-E84F-A86D-E10277DC8D55}" dt="2021-04-04T01:36:52.701" v="0"/>
        <pc:sldMkLst>
          <pc:docMk/>
          <pc:sldMk cId="4219686699" sldId="267"/>
        </pc:sldMkLst>
      </pc:sldChg>
      <pc:sldChg chg="modTransition">
        <pc:chgData name="Bill Sanchez" userId="be5fc328e6f0cb13" providerId="LiveId" clId="{18CC0FF0-6A4C-E84F-A86D-E10277DC8D55}" dt="2021-04-04T01:36:52.701" v="0"/>
        <pc:sldMkLst>
          <pc:docMk/>
          <pc:sldMk cId="1160507766" sldId="268"/>
        </pc:sldMkLst>
      </pc:sldChg>
      <pc:sldChg chg="modTransition">
        <pc:chgData name="Bill Sanchez" userId="be5fc328e6f0cb13" providerId="LiveId" clId="{18CC0FF0-6A4C-E84F-A86D-E10277DC8D55}" dt="2021-04-04T01:36:52.701" v="0"/>
        <pc:sldMkLst>
          <pc:docMk/>
          <pc:sldMk cId="2405415056" sldId="269"/>
        </pc:sldMkLst>
      </pc:sldChg>
      <pc:sldChg chg="modTransition">
        <pc:chgData name="Bill Sanchez" userId="be5fc328e6f0cb13" providerId="LiveId" clId="{18CC0FF0-6A4C-E84F-A86D-E10277DC8D55}" dt="2021-04-04T01:36:52.701" v="0"/>
        <pc:sldMkLst>
          <pc:docMk/>
          <pc:sldMk cId="731363091" sldId="270"/>
        </pc:sldMkLst>
      </pc:sldChg>
      <pc:sldChg chg="modTransition">
        <pc:chgData name="Bill Sanchez" userId="be5fc328e6f0cb13" providerId="LiveId" clId="{18CC0FF0-6A4C-E84F-A86D-E10277DC8D55}" dt="2021-04-04T01:36:52.701" v="0"/>
        <pc:sldMkLst>
          <pc:docMk/>
          <pc:sldMk cId="1840880538" sldId="27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01D934-54FE-E440-B792-8F6F1275413F}" type="datetimeFigureOut">
              <a:rPr lang="en-US" smtClean="0"/>
              <a:t>4/3/21</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A00DC1-4541-7342-96AC-ACE88B68E74F}" type="slidenum">
              <a:rPr lang="en-US" smtClean="0"/>
              <a:t>‹#›</a:t>
            </a:fld>
            <a:endParaRPr lang="en-US"/>
          </a:p>
        </p:txBody>
      </p:sp>
    </p:spTree>
    <p:extLst>
      <p:ext uri="{BB962C8B-B14F-4D97-AF65-F5344CB8AC3E}">
        <p14:creationId xmlns:p14="http://schemas.microsoft.com/office/powerpoint/2010/main" val="4276814408"/>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A00DC1-4541-7342-96AC-ACE88B68E74F}" type="slidenum">
              <a:rPr lang="en-US" smtClean="0"/>
              <a:t>12</a:t>
            </a:fld>
            <a:endParaRPr lang="en-US"/>
          </a:p>
        </p:txBody>
      </p:sp>
    </p:spTree>
    <p:extLst>
      <p:ext uri="{BB962C8B-B14F-4D97-AF65-F5344CB8AC3E}">
        <p14:creationId xmlns:p14="http://schemas.microsoft.com/office/powerpoint/2010/main" val="1237876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1E92A4-F66D-704C-ABB8-0428C188FC8B}" type="datetimeFigureOut">
              <a:rPr lang="en-US" smtClean="0"/>
              <a:t>4/3/21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A3C5DE-078F-E24C-A7BF-A8B7D0427795}" type="slidenum">
              <a:rPr lang="en-US" smtClean="0"/>
              <a:t>‹#›</a:t>
            </a:fld>
            <a:endParaRPr lang="en-US"/>
          </a:p>
        </p:txBody>
      </p:sp>
    </p:spTree>
    <p:extLst>
      <p:ext uri="{BB962C8B-B14F-4D97-AF65-F5344CB8AC3E}">
        <p14:creationId xmlns:p14="http://schemas.microsoft.com/office/powerpoint/2010/main" val="1568656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1E92A4-F66D-704C-ABB8-0428C188FC8B}" type="datetimeFigureOut">
              <a:rPr lang="en-US" smtClean="0"/>
              <a:t>4/3/21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A3C5DE-078F-E24C-A7BF-A8B7D0427795}" type="slidenum">
              <a:rPr lang="en-US" smtClean="0"/>
              <a:t>‹#›</a:t>
            </a:fld>
            <a:endParaRPr lang="en-US"/>
          </a:p>
        </p:txBody>
      </p:sp>
    </p:spTree>
    <p:extLst>
      <p:ext uri="{BB962C8B-B14F-4D97-AF65-F5344CB8AC3E}">
        <p14:creationId xmlns:p14="http://schemas.microsoft.com/office/powerpoint/2010/main" val="3573836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1E92A4-F66D-704C-ABB8-0428C188FC8B}" type="datetimeFigureOut">
              <a:rPr lang="en-US" smtClean="0"/>
              <a:t>4/3/21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A3C5DE-078F-E24C-A7BF-A8B7D0427795}" type="slidenum">
              <a:rPr lang="en-US" smtClean="0"/>
              <a:t>‹#›</a:t>
            </a:fld>
            <a:endParaRPr lang="en-US"/>
          </a:p>
        </p:txBody>
      </p:sp>
    </p:spTree>
    <p:extLst>
      <p:ext uri="{BB962C8B-B14F-4D97-AF65-F5344CB8AC3E}">
        <p14:creationId xmlns:p14="http://schemas.microsoft.com/office/powerpoint/2010/main" val="3030901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1E92A4-F66D-704C-ABB8-0428C188FC8B}" type="datetimeFigureOut">
              <a:rPr lang="en-US" smtClean="0"/>
              <a:t>4/3/21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A3C5DE-078F-E24C-A7BF-A8B7D0427795}" type="slidenum">
              <a:rPr lang="en-US" smtClean="0"/>
              <a:t>‹#›</a:t>
            </a:fld>
            <a:endParaRPr lang="en-US"/>
          </a:p>
        </p:txBody>
      </p:sp>
    </p:spTree>
    <p:extLst>
      <p:ext uri="{BB962C8B-B14F-4D97-AF65-F5344CB8AC3E}">
        <p14:creationId xmlns:p14="http://schemas.microsoft.com/office/powerpoint/2010/main" val="1791288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1E92A4-F66D-704C-ABB8-0428C188FC8B}" type="datetimeFigureOut">
              <a:rPr lang="en-US" smtClean="0"/>
              <a:t>4/3/21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A3C5DE-078F-E24C-A7BF-A8B7D0427795}" type="slidenum">
              <a:rPr lang="en-US" smtClean="0"/>
              <a:t>‹#›</a:t>
            </a:fld>
            <a:endParaRPr lang="en-US"/>
          </a:p>
        </p:txBody>
      </p:sp>
    </p:spTree>
    <p:extLst>
      <p:ext uri="{BB962C8B-B14F-4D97-AF65-F5344CB8AC3E}">
        <p14:creationId xmlns:p14="http://schemas.microsoft.com/office/powerpoint/2010/main" val="1842347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1E92A4-F66D-704C-ABB8-0428C188FC8B}" type="datetimeFigureOut">
              <a:rPr lang="en-US" smtClean="0"/>
              <a:t>4/3/21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A3C5DE-078F-E24C-A7BF-A8B7D0427795}" type="slidenum">
              <a:rPr lang="en-US" smtClean="0"/>
              <a:t>‹#›</a:t>
            </a:fld>
            <a:endParaRPr lang="en-US"/>
          </a:p>
        </p:txBody>
      </p:sp>
    </p:spTree>
    <p:extLst>
      <p:ext uri="{BB962C8B-B14F-4D97-AF65-F5344CB8AC3E}">
        <p14:creationId xmlns:p14="http://schemas.microsoft.com/office/powerpoint/2010/main" val="494988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1E92A4-F66D-704C-ABB8-0428C188FC8B}" type="datetimeFigureOut">
              <a:rPr lang="en-US" smtClean="0"/>
              <a:t>4/3/21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A3C5DE-078F-E24C-A7BF-A8B7D0427795}" type="slidenum">
              <a:rPr lang="en-US" smtClean="0"/>
              <a:t>‹#›</a:t>
            </a:fld>
            <a:endParaRPr lang="en-US"/>
          </a:p>
        </p:txBody>
      </p:sp>
    </p:spTree>
    <p:extLst>
      <p:ext uri="{BB962C8B-B14F-4D97-AF65-F5344CB8AC3E}">
        <p14:creationId xmlns:p14="http://schemas.microsoft.com/office/powerpoint/2010/main" val="147746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1E92A4-F66D-704C-ABB8-0428C188FC8B}" type="datetimeFigureOut">
              <a:rPr lang="en-US" smtClean="0"/>
              <a:t>4/3/21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A3C5DE-078F-E24C-A7BF-A8B7D0427795}" type="slidenum">
              <a:rPr lang="en-US" smtClean="0"/>
              <a:t>‹#›</a:t>
            </a:fld>
            <a:endParaRPr lang="en-US"/>
          </a:p>
        </p:txBody>
      </p:sp>
    </p:spTree>
    <p:extLst>
      <p:ext uri="{BB962C8B-B14F-4D97-AF65-F5344CB8AC3E}">
        <p14:creationId xmlns:p14="http://schemas.microsoft.com/office/powerpoint/2010/main" val="2989070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1E92A4-F66D-704C-ABB8-0428C188FC8B}" type="datetimeFigureOut">
              <a:rPr lang="en-US" smtClean="0"/>
              <a:t>4/3/21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A3C5DE-078F-E24C-A7BF-A8B7D0427795}" type="slidenum">
              <a:rPr lang="en-US" smtClean="0"/>
              <a:t>‹#›</a:t>
            </a:fld>
            <a:endParaRPr lang="en-US"/>
          </a:p>
        </p:txBody>
      </p:sp>
    </p:spTree>
    <p:extLst>
      <p:ext uri="{BB962C8B-B14F-4D97-AF65-F5344CB8AC3E}">
        <p14:creationId xmlns:p14="http://schemas.microsoft.com/office/powerpoint/2010/main" val="1551248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71E92A4-F66D-704C-ABB8-0428C188FC8B}" type="datetimeFigureOut">
              <a:rPr lang="en-US" smtClean="0"/>
              <a:t>4/3/21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A3C5DE-078F-E24C-A7BF-A8B7D0427795}" type="slidenum">
              <a:rPr lang="en-US" smtClean="0"/>
              <a:t>‹#›</a:t>
            </a:fld>
            <a:endParaRPr lang="en-US"/>
          </a:p>
        </p:txBody>
      </p:sp>
    </p:spTree>
    <p:extLst>
      <p:ext uri="{BB962C8B-B14F-4D97-AF65-F5344CB8AC3E}">
        <p14:creationId xmlns:p14="http://schemas.microsoft.com/office/powerpoint/2010/main" val="2947184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71E92A4-F66D-704C-ABB8-0428C188FC8B}" type="datetimeFigureOut">
              <a:rPr lang="en-US" smtClean="0"/>
              <a:t>4/3/21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A3C5DE-078F-E24C-A7BF-A8B7D0427795}" type="slidenum">
              <a:rPr lang="en-US" smtClean="0"/>
              <a:t>‹#›</a:t>
            </a:fld>
            <a:endParaRPr lang="en-US"/>
          </a:p>
        </p:txBody>
      </p:sp>
    </p:spTree>
    <p:extLst>
      <p:ext uri="{BB962C8B-B14F-4D97-AF65-F5344CB8AC3E}">
        <p14:creationId xmlns:p14="http://schemas.microsoft.com/office/powerpoint/2010/main" val="336773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A71E92A4-F66D-704C-ABB8-0428C188FC8B}" type="datetimeFigureOut">
              <a:rPr lang="en-US" smtClean="0"/>
              <a:t>4/3/21</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74A3C5DE-078F-E24C-A7BF-A8B7D0427795}" type="slidenum">
              <a:rPr lang="en-US" smtClean="0"/>
              <a:t>‹#›</a:t>
            </a:fld>
            <a:endParaRPr lang="en-US"/>
          </a:p>
        </p:txBody>
      </p:sp>
    </p:spTree>
    <p:extLst>
      <p:ext uri="{BB962C8B-B14F-4D97-AF65-F5344CB8AC3E}">
        <p14:creationId xmlns:p14="http://schemas.microsoft.com/office/powerpoint/2010/main" val="209471060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D6BC2F6-F896-A945-A5D2-4053FF75BAD6}"/>
              </a:ext>
            </a:extLst>
          </p:cNvPr>
          <p:cNvSpPr>
            <a:spLocks noGrp="1"/>
          </p:cNvSpPr>
          <p:nvPr>
            <p:ph type="subTitle" idx="1"/>
          </p:nvPr>
        </p:nvSpPr>
        <p:spPr>
          <a:xfrm>
            <a:off x="756697" y="1315779"/>
            <a:ext cx="7630605" cy="3083442"/>
          </a:xfrm>
        </p:spPr>
        <p:txBody>
          <a:bodyPr anchor="ctr">
            <a:normAutofit/>
          </a:bodyPr>
          <a:lstStyle/>
          <a:p>
            <a:r>
              <a:rPr lang="en-US" sz="5400" dirty="0"/>
              <a:t>Are you a </a:t>
            </a:r>
          </a:p>
          <a:p>
            <a:r>
              <a:rPr lang="en-US" sz="5400" dirty="0"/>
              <a:t>forgiving person?</a:t>
            </a:r>
            <a:r>
              <a:rPr lang="en-US" sz="4800" dirty="0"/>
              <a:t> </a:t>
            </a:r>
          </a:p>
        </p:txBody>
      </p:sp>
    </p:spTree>
    <p:extLst>
      <p:ext uri="{BB962C8B-B14F-4D97-AF65-F5344CB8AC3E}">
        <p14:creationId xmlns:p14="http://schemas.microsoft.com/office/powerpoint/2010/main" val="39294356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0FFE-D464-014D-9949-633C893E1E9E}"/>
              </a:ext>
            </a:extLst>
          </p:cNvPr>
          <p:cNvSpPr>
            <a:spLocks noGrp="1"/>
          </p:cNvSpPr>
          <p:nvPr>
            <p:ph type="title"/>
          </p:nvPr>
        </p:nvSpPr>
        <p:spPr>
          <a:xfrm>
            <a:off x="628650" y="0"/>
            <a:ext cx="7886700" cy="1104636"/>
          </a:xfrm>
        </p:spPr>
        <p:txBody>
          <a:bodyPr/>
          <a:lstStyle/>
          <a:p>
            <a:pPr algn="ctr"/>
            <a:r>
              <a:rPr lang="en-US" dirty="0"/>
              <a:t>When we say forgiveness we mean…</a:t>
            </a:r>
          </a:p>
        </p:txBody>
      </p:sp>
      <p:sp>
        <p:nvSpPr>
          <p:cNvPr id="3" name="Content Placeholder 2">
            <a:extLst>
              <a:ext uri="{FF2B5EF4-FFF2-40B4-BE49-F238E27FC236}">
                <a16:creationId xmlns:a16="http://schemas.microsoft.com/office/drawing/2014/main" id="{00A83DD1-959F-8046-BBB2-BC96B6F4005D}"/>
              </a:ext>
            </a:extLst>
          </p:cNvPr>
          <p:cNvSpPr>
            <a:spLocks noGrp="1"/>
          </p:cNvSpPr>
          <p:nvPr>
            <p:ph idx="1"/>
          </p:nvPr>
        </p:nvSpPr>
        <p:spPr>
          <a:xfrm>
            <a:off x="0" y="986118"/>
            <a:ext cx="9144000" cy="4728882"/>
          </a:xfrm>
        </p:spPr>
        <p:txBody>
          <a:bodyPr>
            <a:normAutofit/>
          </a:bodyPr>
          <a:lstStyle/>
          <a:p>
            <a:pPr marL="0" indent="0" algn="ctr">
              <a:buNone/>
            </a:pPr>
            <a:r>
              <a:rPr lang="en-US" dirty="0"/>
              <a:t>Men of Israel, listen to these words: Jesus the Nazarene, a man attested to you by God with miracles and wonders and signs which God performed through Him in your midst, just as you yourselves know— </a:t>
            </a:r>
            <a:r>
              <a:rPr lang="en-US" b="1" baseline="30000" dirty="0"/>
              <a:t>23 </a:t>
            </a:r>
            <a:r>
              <a:rPr lang="en-US" dirty="0"/>
              <a:t>this </a:t>
            </a:r>
            <a:r>
              <a:rPr lang="en-US" i="1" dirty="0"/>
              <a:t>Man</a:t>
            </a:r>
            <a:r>
              <a:rPr lang="en-US" dirty="0"/>
              <a:t>, delivered over by the predetermined plan and foreknowledge of God, you nailed to a cross by the hands of godless men and put </a:t>
            </a:r>
            <a:r>
              <a:rPr lang="en-US" i="1" dirty="0"/>
              <a:t>Him</a:t>
            </a:r>
            <a:r>
              <a:rPr lang="en-US" dirty="0"/>
              <a:t> to death.</a:t>
            </a:r>
          </a:p>
          <a:p>
            <a:pPr marL="0" indent="0" algn="ctr">
              <a:buNone/>
            </a:pPr>
            <a:r>
              <a:rPr lang="en-US" b="1" baseline="30000" dirty="0"/>
              <a:t>36 </a:t>
            </a:r>
            <a:r>
              <a:rPr lang="en-US" dirty="0"/>
              <a:t>Therefore let all the house of Israel know for certain that God has made Him both Lord and Christ—this Jesus whom you crucified.”</a:t>
            </a:r>
          </a:p>
          <a:p>
            <a:pPr marL="0" indent="0" algn="ctr">
              <a:buNone/>
            </a:pPr>
            <a:br>
              <a:rPr lang="en-US" sz="2400" dirty="0"/>
            </a:br>
            <a:r>
              <a:rPr lang="en-US" sz="2400" baseline="30000" dirty="0"/>
              <a:t>37 </a:t>
            </a:r>
            <a:r>
              <a:rPr lang="en-US" sz="2400" dirty="0"/>
              <a:t>Now when they heard </a:t>
            </a:r>
            <a:r>
              <a:rPr lang="en-US" sz="2400" i="1" dirty="0"/>
              <a:t>this</a:t>
            </a:r>
            <a:r>
              <a:rPr lang="en-US" sz="2400" dirty="0"/>
              <a:t>, they were pierced to the heart, and said to Peter and the rest of the apostles, “Brethren, what shall we do?” </a:t>
            </a:r>
            <a:r>
              <a:rPr lang="en-US" sz="2400" baseline="30000" dirty="0"/>
              <a:t>38 </a:t>
            </a:r>
            <a:r>
              <a:rPr lang="en-US" sz="2400" dirty="0"/>
              <a:t>Peter </a:t>
            </a:r>
            <a:r>
              <a:rPr lang="en-US" sz="2400" i="1" dirty="0"/>
              <a:t>said</a:t>
            </a:r>
            <a:r>
              <a:rPr lang="en-US" sz="2400" dirty="0"/>
              <a:t> to them, “</a:t>
            </a:r>
            <a:r>
              <a:rPr lang="en-US" sz="2400" u="sng" dirty="0"/>
              <a:t>Repent, and each of you be baptized in the name of Jesus Christ for</a:t>
            </a:r>
            <a:r>
              <a:rPr lang="en-US" sz="2400" dirty="0"/>
              <a:t> </a:t>
            </a:r>
            <a:r>
              <a:rPr lang="en-US" sz="2400" b="1" u="sng" dirty="0">
                <a:solidFill>
                  <a:srgbClr val="FFFF00"/>
                </a:solidFill>
              </a:rPr>
              <a:t>the forgiveness of your sins</a:t>
            </a:r>
            <a:r>
              <a:rPr lang="en-US" sz="2400" dirty="0"/>
              <a:t>; and you will receive the gift of the Holy Spirit.</a:t>
            </a:r>
          </a:p>
          <a:p>
            <a:pPr marL="0" indent="0">
              <a:buNone/>
            </a:pPr>
            <a:endParaRPr lang="en-US" sz="2400" dirty="0"/>
          </a:p>
        </p:txBody>
      </p:sp>
    </p:spTree>
    <p:extLst>
      <p:ext uri="{BB962C8B-B14F-4D97-AF65-F5344CB8AC3E}">
        <p14:creationId xmlns:p14="http://schemas.microsoft.com/office/powerpoint/2010/main" val="7313630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0FFE-D464-014D-9949-633C893E1E9E}"/>
              </a:ext>
            </a:extLst>
          </p:cNvPr>
          <p:cNvSpPr>
            <a:spLocks noGrp="1"/>
          </p:cNvSpPr>
          <p:nvPr>
            <p:ph type="title"/>
          </p:nvPr>
        </p:nvSpPr>
        <p:spPr>
          <a:xfrm>
            <a:off x="628650" y="0"/>
            <a:ext cx="7886700" cy="1104636"/>
          </a:xfrm>
        </p:spPr>
        <p:txBody>
          <a:bodyPr/>
          <a:lstStyle/>
          <a:p>
            <a:pPr algn="ctr"/>
            <a:r>
              <a:rPr lang="en-US" dirty="0"/>
              <a:t>When we say forgiveness we mean…</a:t>
            </a:r>
          </a:p>
        </p:txBody>
      </p:sp>
      <p:sp>
        <p:nvSpPr>
          <p:cNvPr id="3" name="Content Placeholder 2">
            <a:extLst>
              <a:ext uri="{FF2B5EF4-FFF2-40B4-BE49-F238E27FC236}">
                <a16:creationId xmlns:a16="http://schemas.microsoft.com/office/drawing/2014/main" id="{00A83DD1-959F-8046-BBB2-BC96B6F4005D}"/>
              </a:ext>
            </a:extLst>
          </p:cNvPr>
          <p:cNvSpPr>
            <a:spLocks noGrp="1"/>
          </p:cNvSpPr>
          <p:nvPr>
            <p:ph idx="1"/>
          </p:nvPr>
        </p:nvSpPr>
        <p:spPr>
          <a:xfrm>
            <a:off x="295834" y="1104636"/>
            <a:ext cx="7736541" cy="3745270"/>
          </a:xfrm>
        </p:spPr>
        <p:txBody>
          <a:bodyPr>
            <a:normAutofit/>
          </a:bodyPr>
          <a:lstStyle/>
          <a:p>
            <a:r>
              <a:rPr lang="en-US" sz="2000" dirty="0"/>
              <a:t>to lift, bear up, carry, take</a:t>
            </a:r>
          </a:p>
          <a:p>
            <a:pPr lvl="1"/>
            <a:r>
              <a:rPr lang="en-US" dirty="0"/>
              <a:t>(</a:t>
            </a:r>
            <a:r>
              <a:rPr lang="en-US" dirty="0" err="1"/>
              <a:t>Qal</a:t>
            </a:r>
            <a:r>
              <a:rPr lang="en-US" dirty="0"/>
              <a:t>)</a:t>
            </a:r>
          </a:p>
          <a:p>
            <a:pPr lvl="2"/>
            <a:r>
              <a:rPr lang="en-US" sz="1400" dirty="0"/>
              <a:t>to lift, lift up</a:t>
            </a:r>
          </a:p>
          <a:p>
            <a:pPr lvl="2"/>
            <a:r>
              <a:rPr lang="en-US" sz="1400" dirty="0"/>
              <a:t>to bear, carry, support, sustain, endure</a:t>
            </a:r>
          </a:p>
          <a:p>
            <a:pPr lvl="2"/>
            <a:r>
              <a:rPr lang="en-US" sz="1400" dirty="0"/>
              <a:t>to take, take away, carry off, forgive</a:t>
            </a:r>
          </a:p>
          <a:p>
            <a:pPr lvl="1"/>
            <a:r>
              <a:rPr lang="en-US" dirty="0"/>
              <a:t>(</a:t>
            </a:r>
            <a:r>
              <a:rPr lang="en-US" dirty="0" err="1"/>
              <a:t>Niphal</a:t>
            </a:r>
            <a:r>
              <a:rPr lang="en-US" dirty="0"/>
              <a:t>)</a:t>
            </a:r>
          </a:p>
          <a:p>
            <a:pPr lvl="2"/>
            <a:r>
              <a:rPr lang="en-US" sz="1400" dirty="0"/>
              <a:t>to be lifted up, be exalted</a:t>
            </a:r>
          </a:p>
          <a:p>
            <a:pPr lvl="2"/>
            <a:r>
              <a:rPr lang="en-US" sz="1400" dirty="0"/>
              <a:t>to lift oneself up, rise up</a:t>
            </a:r>
          </a:p>
          <a:p>
            <a:pPr lvl="2"/>
            <a:r>
              <a:rPr lang="en-US" sz="1400" dirty="0"/>
              <a:t>to be borne, be carried</a:t>
            </a:r>
          </a:p>
          <a:p>
            <a:pPr lvl="2"/>
            <a:r>
              <a:rPr lang="en-US" sz="1400" dirty="0"/>
              <a:t>to be taken away, be carried off, be swept away</a:t>
            </a:r>
          </a:p>
          <a:p>
            <a:r>
              <a:rPr lang="en-US" dirty="0"/>
              <a:t>release from bondage or imprisonment</a:t>
            </a:r>
          </a:p>
          <a:p>
            <a:r>
              <a:rPr lang="en-US" dirty="0"/>
              <a:t>forgiveness or pardon, of sins (letting them go as if they had never been committed), remission of the penalty</a:t>
            </a:r>
          </a:p>
          <a:p>
            <a:endParaRPr lang="en-US" sz="2400" dirty="0"/>
          </a:p>
          <a:p>
            <a:pPr marL="0" indent="0">
              <a:buNone/>
            </a:pPr>
            <a:endParaRPr lang="en-US" sz="2400" dirty="0"/>
          </a:p>
        </p:txBody>
      </p:sp>
    </p:spTree>
    <p:extLst>
      <p:ext uri="{BB962C8B-B14F-4D97-AF65-F5344CB8AC3E}">
        <p14:creationId xmlns:p14="http://schemas.microsoft.com/office/powerpoint/2010/main" val="18408805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8C751-39F1-B04E-9276-58352CFE1E4C}"/>
              </a:ext>
            </a:extLst>
          </p:cNvPr>
          <p:cNvSpPr>
            <a:spLocks noGrp="1"/>
          </p:cNvSpPr>
          <p:nvPr>
            <p:ph type="title"/>
          </p:nvPr>
        </p:nvSpPr>
        <p:spPr>
          <a:xfrm>
            <a:off x="628650" y="-1589"/>
            <a:ext cx="7886700" cy="1104636"/>
          </a:xfrm>
        </p:spPr>
        <p:txBody>
          <a:bodyPr/>
          <a:lstStyle/>
          <a:p>
            <a:pPr algn="ctr"/>
            <a:r>
              <a:rPr lang="en-US" dirty="0"/>
              <a:t>The root of forgiveness is God </a:t>
            </a:r>
          </a:p>
        </p:txBody>
      </p:sp>
      <p:sp>
        <p:nvSpPr>
          <p:cNvPr id="3" name="Content Placeholder 2">
            <a:extLst>
              <a:ext uri="{FF2B5EF4-FFF2-40B4-BE49-F238E27FC236}">
                <a16:creationId xmlns:a16="http://schemas.microsoft.com/office/drawing/2014/main" id="{FEC94B51-3A90-E443-8DB2-04F3BD9DE999}"/>
              </a:ext>
            </a:extLst>
          </p:cNvPr>
          <p:cNvSpPr>
            <a:spLocks noGrp="1"/>
          </p:cNvSpPr>
          <p:nvPr>
            <p:ph idx="1"/>
          </p:nvPr>
        </p:nvSpPr>
        <p:spPr>
          <a:xfrm>
            <a:off x="5997388" y="1037859"/>
            <a:ext cx="3048000" cy="3639282"/>
          </a:xfrm>
        </p:spPr>
        <p:txBody>
          <a:bodyPr>
            <a:noAutofit/>
          </a:bodyPr>
          <a:lstStyle/>
          <a:p>
            <a:pPr marL="0" indent="0" algn="ctr">
              <a:buNone/>
            </a:pPr>
            <a:r>
              <a:rPr lang="en-US" sz="1700" b="1" baseline="30000" dirty="0"/>
              <a:t>Exodus 34:6 </a:t>
            </a:r>
            <a:r>
              <a:rPr lang="en-US" sz="1700" dirty="0"/>
              <a:t>Then the Lord passed by in front of him and proclaimed, “The Lord, the Lord God, compassionate and gracious, slow to anger, and abounding in lovingkindness and truth; </a:t>
            </a:r>
            <a:r>
              <a:rPr lang="en-US" sz="1700" b="1" baseline="30000" dirty="0"/>
              <a:t>7 </a:t>
            </a:r>
            <a:r>
              <a:rPr lang="en-US" sz="1700" dirty="0"/>
              <a:t>who keeps lovingkindness for thousands, who forgives iniquity, transgression and sin; yet He will by no means leave </a:t>
            </a:r>
            <a:r>
              <a:rPr lang="en-US" sz="1700" i="1" dirty="0"/>
              <a:t>the guilty </a:t>
            </a:r>
            <a:r>
              <a:rPr lang="en-US" sz="1700" dirty="0"/>
              <a:t>unpunished, visiting the iniquity of fathers on the children and on the grandchildren to the third and fourth generations.”</a:t>
            </a:r>
          </a:p>
        </p:txBody>
      </p:sp>
      <p:sp>
        <p:nvSpPr>
          <p:cNvPr id="4" name="Content Placeholder 2">
            <a:extLst>
              <a:ext uri="{FF2B5EF4-FFF2-40B4-BE49-F238E27FC236}">
                <a16:creationId xmlns:a16="http://schemas.microsoft.com/office/drawing/2014/main" id="{E612A611-4C8E-BB4A-9831-8ED105C089C4}"/>
              </a:ext>
            </a:extLst>
          </p:cNvPr>
          <p:cNvSpPr txBox="1">
            <a:spLocks/>
          </p:cNvSpPr>
          <p:nvPr/>
        </p:nvSpPr>
        <p:spPr>
          <a:xfrm>
            <a:off x="2949388" y="1103047"/>
            <a:ext cx="3048000" cy="3639282"/>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1700" b="1" baseline="30000" dirty="0"/>
              <a:t>Isaiah 1:18 </a:t>
            </a:r>
            <a:r>
              <a:rPr lang="en-US" sz="1700" dirty="0"/>
              <a:t>“Come now, and let us reason together,” Says the Lord,</a:t>
            </a:r>
            <a:br>
              <a:rPr lang="en-US" sz="1700" dirty="0"/>
            </a:br>
            <a:r>
              <a:rPr lang="en-US" sz="1700" dirty="0"/>
              <a:t>“Though your sins are as scarlet,</a:t>
            </a:r>
            <a:br>
              <a:rPr lang="en-US" sz="1700" dirty="0"/>
            </a:br>
            <a:r>
              <a:rPr lang="en-US" sz="1700" dirty="0"/>
              <a:t>They will be as white as snow;</a:t>
            </a:r>
            <a:br>
              <a:rPr lang="en-US" sz="1700" dirty="0"/>
            </a:br>
            <a:r>
              <a:rPr lang="en-US" sz="1700" dirty="0"/>
              <a:t>Though they are red like crimson, they will be like wool.</a:t>
            </a:r>
            <a:br>
              <a:rPr lang="en-US" sz="1700" dirty="0"/>
            </a:br>
            <a:r>
              <a:rPr lang="en-US" sz="1700" b="1" baseline="30000" dirty="0"/>
              <a:t>19 </a:t>
            </a:r>
            <a:r>
              <a:rPr lang="en-US" sz="1700" dirty="0"/>
              <a:t>“If you consent and obey,</a:t>
            </a:r>
            <a:br>
              <a:rPr lang="en-US" sz="1700" dirty="0"/>
            </a:br>
            <a:r>
              <a:rPr lang="en-US" sz="1700" dirty="0"/>
              <a:t>You will eat the best of the land;</a:t>
            </a:r>
          </a:p>
          <a:p>
            <a:pPr marL="0" indent="0" algn="ctr">
              <a:buNone/>
            </a:pPr>
            <a:r>
              <a:rPr lang="en-US" sz="1700" b="1" baseline="30000" dirty="0"/>
              <a:t>Isaiah 43:25</a:t>
            </a:r>
            <a:r>
              <a:rPr lang="en-US" sz="1700" baseline="30000" dirty="0"/>
              <a:t> </a:t>
            </a:r>
            <a:r>
              <a:rPr lang="en-US" sz="1700" dirty="0"/>
              <a:t>“I, even I, am the one who wipes out your transgressions for My own sake,</a:t>
            </a:r>
            <a:br>
              <a:rPr lang="en-US" sz="1700" dirty="0"/>
            </a:br>
            <a:r>
              <a:rPr lang="en-US" sz="1700" dirty="0"/>
              <a:t>And I will not remember your sins.</a:t>
            </a:r>
            <a:br>
              <a:rPr lang="en-US" sz="1800" dirty="0"/>
            </a:br>
            <a:endParaRPr lang="en-US" sz="1700" dirty="0"/>
          </a:p>
        </p:txBody>
      </p:sp>
      <p:sp>
        <p:nvSpPr>
          <p:cNvPr id="5" name="Content Placeholder 2">
            <a:extLst>
              <a:ext uri="{FF2B5EF4-FFF2-40B4-BE49-F238E27FC236}">
                <a16:creationId xmlns:a16="http://schemas.microsoft.com/office/drawing/2014/main" id="{0939AB83-1BF8-724E-A668-32A297B169B0}"/>
              </a:ext>
            </a:extLst>
          </p:cNvPr>
          <p:cNvSpPr txBox="1">
            <a:spLocks/>
          </p:cNvSpPr>
          <p:nvPr/>
        </p:nvSpPr>
        <p:spPr>
          <a:xfrm>
            <a:off x="0" y="1103047"/>
            <a:ext cx="3048000" cy="3639282"/>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1600" b="1" baseline="30000" dirty="0"/>
              <a:t>Colossians 3:13 </a:t>
            </a:r>
            <a:r>
              <a:rPr lang="en-US" sz="1700" dirty="0"/>
              <a:t>bearing with one another, and forgiving each other, whoever has a complaint against anyone; just as the Lord forgave you, so also should you.</a:t>
            </a:r>
          </a:p>
          <a:p>
            <a:pPr marL="0" indent="0" algn="ctr">
              <a:buNone/>
            </a:pPr>
            <a:r>
              <a:rPr lang="en-US" sz="1600" b="1" baseline="30000" dirty="0"/>
              <a:t>Ephesians 4:32</a:t>
            </a:r>
            <a:r>
              <a:rPr lang="en-US" sz="1700" baseline="30000" dirty="0"/>
              <a:t> </a:t>
            </a:r>
            <a:r>
              <a:rPr lang="en-US" sz="1700" dirty="0"/>
              <a:t>Be kind to one another, tender-hearted, forgiving each other, just as God in Christ also has forgiven you.</a:t>
            </a:r>
          </a:p>
          <a:p>
            <a:pPr marL="0" indent="0" algn="ctr">
              <a:buNone/>
            </a:pPr>
            <a:r>
              <a:rPr lang="en-US" sz="1700" b="1" baseline="30000" dirty="0"/>
              <a:t>Mark 11:25</a:t>
            </a:r>
            <a:r>
              <a:rPr lang="en-US" sz="1700" dirty="0"/>
              <a:t> Whenever you stand praying, forgive, if you have anything against anyone, so that your Father who is in heaven will also forgive you your transgressions.</a:t>
            </a:r>
          </a:p>
        </p:txBody>
      </p:sp>
      <p:sp>
        <p:nvSpPr>
          <p:cNvPr id="6" name="TextBox 5">
            <a:extLst>
              <a:ext uri="{FF2B5EF4-FFF2-40B4-BE49-F238E27FC236}">
                <a16:creationId xmlns:a16="http://schemas.microsoft.com/office/drawing/2014/main" id="{3410586C-424A-0E43-AB82-23F652B21985}"/>
              </a:ext>
            </a:extLst>
          </p:cNvPr>
          <p:cNvSpPr txBox="1"/>
          <p:nvPr/>
        </p:nvSpPr>
        <p:spPr>
          <a:xfrm>
            <a:off x="6515548" y="4939544"/>
            <a:ext cx="2011680" cy="646331"/>
          </a:xfrm>
          <a:prstGeom prst="rect">
            <a:avLst/>
          </a:prstGeom>
          <a:noFill/>
          <a:ln>
            <a:solidFill>
              <a:schemeClr val="accent6"/>
            </a:solidFill>
          </a:ln>
        </p:spPr>
        <p:txBody>
          <a:bodyPr wrap="square" rtlCol="0" anchor="ctr">
            <a:spAutoFit/>
          </a:bodyPr>
          <a:lstStyle/>
          <a:p>
            <a:pPr algn="ctr"/>
            <a:r>
              <a:rPr lang="en-US" dirty="0"/>
              <a:t>Forgiveness is a part of Who God is</a:t>
            </a:r>
          </a:p>
        </p:txBody>
      </p:sp>
      <p:sp>
        <p:nvSpPr>
          <p:cNvPr id="7" name="TextBox 6">
            <a:extLst>
              <a:ext uri="{FF2B5EF4-FFF2-40B4-BE49-F238E27FC236}">
                <a16:creationId xmlns:a16="http://schemas.microsoft.com/office/drawing/2014/main" id="{7D6B2736-7AE9-EB40-8254-7F1BAE99778B}"/>
              </a:ext>
            </a:extLst>
          </p:cNvPr>
          <p:cNvSpPr txBox="1"/>
          <p:nvPr/>
        </p:nvSpPr>
        <p:spPr>
          <a:xfrm>
            <a:off x="3467548" y="4939544"/>
            <a:ext cx="2011680" cy="646331"/>
          </a:xfrm>
          <a:prstGeom prst="rect">
            <a:avLst/>
          </a:prstGeom>
          <a:noFill/>
          <a:ln>
            <a:solidFill>
              <a:schemeClr val="accent6"/>
            </a:solidFill>
          </a:ln>
        </p:spPr>
        <p:txBody>
          <a:bodyPr wrap="square" rtlCol="0" anchor="ctr">
            <a:spAutoFit/>
          </a:bodyPr>
          <a:lstStyle/>
          <a:p>
            <a:pPr algn="ctr"/>
            <a:r>
              <a:rPr lang="en-US" dirty="0"/>
              <a:t>God initiates forgiveness  </a:t>
            </a:r>
          </a:p>
        </p:txBody>
      </p:sp>
      <p:sp>
        <p:nvSpPr>
          <p:cNvPr id="8" name="TextBox 7">
            <a:extLst>
              <a:ext uri="{FF2B5EF4-FFF2-40B4-BE49-F238E27FC236}">
                <a16:creationId xmlns:a16="http://schemas.microsoft.com/office/drawing/2014/main" id="{76A56602-25C1-8F4C-B161-A5CB0A330CCE}"/>
              </a:ext>
            </a:extLst>
          </p:cNvPr>
          <p:cNvSpPr txBox="1"/>
          <p:nvPr/>
        </p:nvSpPr>
        <p:spPr>
          <a:xfrm>
            <a:off x="518160" y="4939545"/>
            <a:ext cx="2011680" cy="646331"/>
          </a:xfrm>
          <a:prstGeom prst="rect">
            <a:avLst/>
          </a:prstGeom>
          <a:noFill/>
          <a:ln>
            <a:solidFill>
              <a:schemeClr val="accent6"/>
            </a:solidFill>
          </a:ln>
        </p:spPr>
        <p:txBody>
          <a:bodyPr wrap="none" rtlCol="0" anchor="ctr">
            <a:spAutoFit/>
          </a:bodyPr>
          <a:lstStyle/>
          <a:p>
            <a:r>
              <a:rPr lang="en-US" dirty="0"/>
              <a:t>We forgive because</a:t>
            </a:r>
          </a:p>
          <a:p>
            <a:pPr algn="ctr"/>
            <a:r>
              <a:rPr lang="en-US" dirty="0"/>
              <a:t>God first forgave. </a:t>
            </a:r>
          </a:p>
        </p:txBody>
      </p:sp>
    </p:spTree>
    <p:extLst>
      <p:ext uri="{BB962C8B-B14F-4D97-AF65-F5344CB8AC3E}">
        <p14:creationId xmlns:p14="http://schemas.microsoft.com/office/powerpoint/2010/main" val="5981453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40184-8738-F242-9823-9610E162157B}"/>
              </a:ext>
            </a:extLst>
          </p:cNvPr>
          <p:cNvSpPr>
            <a:spLocks noGrp="1"/>
          </p:cNvSpPr>
          <p:nvPr>
            <p:ph type="title"/>
          </p:nvPr>
        </p:nvSpPr>
        <p:spPr>
          <a:xfrm>
            <a:off x="628650" y="89119"/>
            <a:ext cx="7886700" cy="1104636"/>
          </a:xfrm>
        </p:spPr>
        <p:txBody>
          <a:bodyPr/>
          <a:lstStyle/>
          <a:p>
            <a:pPr algn="ctr"/>
            <a:r>
              <a:rPr lang="en-US" dirty="0"/>
              <a:t>How am I supposed to forgive then?</a:t>
            </a:r>
          </a:p>
        </p:txBody>
      </p:sp>
      <p:sp>
        <p:nvSpPr>
          <p:cNvPr id="4" name="Content Placeholder 3">
            <a:extLst>
              <a:ext uri="{FF2B5EF4-FFF2-40B4-BE49-F238E27FC236}">
                <a16:creationId xmlns:a16="http://schemas.microsoft.com/office/drawing/2014/main" id="{624C7BBD-08BC-2947-A2AE-126AAAC4654B}"/>
              </a:ext>
            </a:extLst>
          </p:cNvPr>
          <p:cNvSpPr>
            <a:spLocks noGrp="1"/>
          </p:cNvSpPr>
          <p:nvPr>
            <p:ph sz="half" idx="1"/>
          </p:nvPr>
        </p:nvSpPr>
        <p:spPr>
          <a:xfrm>
            <a:off x="135591" y="1193755"/>
            <a:ext cx="3886200" cy="4432126"/>
          </a:xfrm>
        </p:spPr>
        <p:txBody>
          <a:bodyPr>
            <a:noAutofit/>
          </a:bodyPr>
          <a:lstStyle/>
          <a:p>
            <a:r>
              <a:rPr lang="en-US" dirty="0"/>
              <a:t>Don’t let your anger/bitterness fester. Do something to be at peace with your brother. </a:t>
            </a:r>
          </a:p>
          <a:p>
            <a:r>
              <a:rPr lang="en-US" dirty="0"/>
              <a:t>Be willing to forgive even if the other person doesn’t ask for forgiveness. </a:t>
            </a:r>
          </a:p>
          <a:p>
            <a:r>
              <a:rPr lang="en-US" dirty="0"/>
              <a:t>70 by 7 Principle</a:t>
            </a:r>
          </a:p>
          <a:p>
            <a:r>
              <a:rPr lang="en-US" dirty="0"/>
              <a:t>Remember how much you’ve been forgiven of.  </a:t>
            </a:r>
          </a:p>
          <a:p>
            <a:r>
              <a:rPr lang="en-US" dirty="0"/>
              <a:t>Forgive to inspire change.</a:t>
            </a:r>
          </a:p>
          <a:p>
            <a:r>
              <a:rPr lang="en-US" dirty="0"/>
              <a:t>Point people to the source of deeper forgiveness. </a:t>
            </a:r>
          </a:p>
          <a:p>
            <a:endParaRPr lang="en-US" dirty="0"/>
          </a:p>
        </p:txBody>
      </p:sp>
      <p:sp>
        <p:nvSpPr>
          <p:cNvPr id="5" name="Content Placeholder 4">
            <a:extLst>
              <a:ext uri="{FF2B5EF4-FFF2-40B4-BE49-F238E27FC236}">
                <a16:creationId xmlns:a16="http://schemas.microsoft.com/office/drawing/2014/main" id="{81951AEE-5BF2-6B4F-ABA8-28322EAF5C54}"/>
              </a:ext>
            </a:extLst>
          </p:cNvPr>
          <p:cNvSpPr>
            <a:spLocks noGrp="1"/>
          </p:cNvSpPr>
          <p:nvPr>
            <p:ph sz="half" idx="2"/>
          </p:nvPr>
        </p:nvSpPr>
        <p:spPr>
          <a:xfrm>
            <a:off x="4021791" y="1193755"/>
            <a:ext cx="4986618" cy="4432126"/>
          </a:xfrm>
          <a:solidFill>
            <a:schemeClr val="bg1"/>
          </a:solidFill>
          <a:ln>
            <a:solidFill>
              <a:schemeClr val="accent6">
                <a:lumMod val="40000"/>
                <a:lumOff val="60000"/>
                <a:alpha val="0"/>
              </a:schemeClr>
            </a:solidFill>
          </a:ln>
        </p:spPr>
        <p:txBody>
          <a:bodyPr anchor="ctr">
            <a:normAutofit/>
          </a:bodyPr>
          <a:lstStyle/>
          <a:p>
            <a:pPr marL="0" indent="0" algn="ctr">
              <a:buNone/>
            </a:pPr>
            <a:r>
              <a:rPr lang="en-US" sz="2400" b="1" baseline="30000" dirty="0"/>
              <a:t>Ephesians 4:26 </a:t>
            </a:r>
            <a:r>
              <a:rPr lang="en-US" sz="2400" dirty="0"/>
              <a:t>Be angry, and </a:t>
            </a:r>
            <a:r>
              <a:rPr lang="en-US" sz="2400" i="1" dirty="0"/>
              <a:t>yet</a:t>
            </a:r>
            <a:r>
              <a:rPr lang="en-US" sz="2400" dirty="0"/>
              <a:t> do not sin; do not let the sun go down on your anger, </a:t>
            </a:r>
            <a:r>
              <a:rPr lang="en-US" sz="2400" b="1" baseline="30000" dirty="0"/>
              <a:t>27 </a:t>
            </a:r>
            <a:r>
              <a:rPr lang="en-US" sz="2400" dirty="0"/>
              <a:t>and do not give the devil an opportunity…</a:t>
            </a:r>
            <a:r>
              <a:rPr lang="en-US" sz="2400" b="1" baseline="30000" dirty="0"/>
              <a:t>31 </a:t>
            </a:r>
            <a:r>
              <a:rPr lang="en-US" sz="2400" dirty="0"/>
              <a:t>Let all bitterness and wrath and anger and clamor and slander be put away from you, along with all malice.</a:t>
            </a:r>
            <a:r>
              <a:rPr lang="en-US" sz="2400" b="1" baseline="30000" dirty="0"/>
              <a:t>32 </a:t>
            </a:r>
            <a:r>
              <a:rPr lang="en-US" sz="2400" dirty="0"/>
              <a:t>Be kind to one another, tender-hearted, forgiving each other, just as God in Christ also has forgiven you.</a:t>
            </a:r>
          </a:p>
        </p:txBody>
      </p:sp>
      <p:sp>
        <p:nvSpPr>
          <p:cNvPr id="6" name="Content Placeholder 4">
            <a:extLst>
              <a:ext uri="{FF2B5EF4-FFF2-40B4-BE49-F238E27FC236}">
                <a16:creationId xmlns:a16="http://schemas.microsoft.com/office/drawing/2014/main" id="{5B497EBC-1064-F442-AF73-040D9F40A225}"/>
              </a:ext>
            </a:extLst>
          </p:cNvPr>
          <p:cNvSpPr txBox="1">
            <a:spLocks/>
          </p:cNvSpPr>
          <p:nvPr/>
        </p:nvSpPr>
        <p:spPr>
          <a:xfrm>
            <a:off x="4021791" y="1193755"/>
            <a:ext cx="4986618" cy="4432126"/>
          </a:xfrm>
          <a:prstGeom prst="rect">
            <a:avLst/>
          </a:prstGeom>
          <a:solidFill>
            <a:schemeClr val="bg1"/>
          </a:solidFill>
          <a:ln>
            <a:solidFill>
              <a:schemeClr val="accent6">
                <a:lumMod val="40000"/>
                <a:lumOff val="6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b="1" baseline="30000" dirty="0"/>
              <a:t>6 </a:t>
            </a:r>
            <a:r>
              <a:rPr lang="en-US" dirty="0"/>
              <a:t>For while we were still helpless, at the right time Christ died for the ungodly. </a:t>
            </a:r>
            <a:r>
              <a:rPr lang="en-US" b="1" baseline="30000" dirty="0"/>
              <a:t>7 </a:t>
            </a:r>
            <a:r>
              <a:rPr lang="en-US" dirty="0"/>
              <a:t>For one will hardly die for a righteous man; though perhaps for the good man someone would dare even to die. </a:t>
            </a:r>
            <a:r>
              <a:rPr lang="en-US" b="1" baseline="30000" dirty="0"/>
              <a:t>8 </a:t>
            </a:r>
            <a:r>
              <a:rPr lang="en-US" dirty="0"/>
              <a:t>But God demonstrates His own love toward us, in that while we were yet sinners, Christ died for us. </a:t>
            </a:r>
            <a:r>
              <a:rPr lang="en-US" b="1" baseline="30000" dirty="0"/>
              <a:t>9 </a:t>
            </a:r>
            <a:r>
              <a:rPr lang="en-US" dirty="0"/>
              <a:t>Much more then, having now been justified by His blood, we shall be saved from the wrath </a:t>
            </a:r>
            <a:r>
              <a:rPr lang="en-US" i="1" dirty="0"/>
              <a:t>of God</a:t>
            </a:r>
            <a:r>
              <a:rPr lang="en-US" dirty="0"/>
              <a:t> through Him. </a:t>
            </a:r>
            <a:r>
              <a:rPr lang="en-US" b="1" baseline="30000" dirty="0"/>
              <a:t>10 </a:t>
            </a:r>
            <a:r>
              <a:rPr lang="en-US" dirty="0"/>
              <a:t>For if while we were enemies we were reconciled to God through the death of His Son, much more, having been reconciled, we shall be saved by His life.</a:t>
            </a:r>
            <a:endParaRPr lang="en-US" sz="2400" dirty="0"/>
          </a:p>
        </p:txBody>
      </p:sp>
      <p:sp>
        <p:nvSpPr>
          <p:cNvPr id="7" name="Content Placeholder 4">
            <a:extLst>
              <a:ext uri="{FF2B5EF4-FFF2-40B4-BE49-F238E27FC236}">
                <a16:creationId xmlns:a16="http://schemas.microsoft.com/office/drawing/2014/main" id="{E00AB1D3-EB57-3245-8A3D-11845C1FF279}"/>
              </a:ext>
            </a:extLst>
          </p:cNvPr>
          <p:cNvSpPr txBox="1">
            <a:spLocks/>
          </p:cNvSpPr>
          <p:nvPr/>
        </p:nvSpPr>
        <p:spPr>
          <a:xfrm>
            <a:off x="4021791" y="1193755"/>
            <a:ext cx="4986618" cy="4432126"/>
          </a:xfrm>
          <a:prstGeom prst="rect">
            <a:avLst/>
          </a:prstGeom>
          <a:solidFill>
            <a:schemeClr val="bg1"/>
          </a:solidFill>
          <a:ln>
            <a:solidFill>
              <a:schemeClr val="accent6">
                <a:lumMod val="40000"/>
                <a:lumOff val="6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b="1" baseline="30000" dirty="0"/>
              <a:t>Matthew 18:21 </a:t>
            </a:r>
            <a:r>
              <a:rPr lang="en-US" sz="2400" dirty="0"/>
              <a:t>Then Peter came and said to Him, “Lord, how often shall my brother sin against me and I forgive him? Up to seven times?”</a:t>
            </a:r>
            <a:r>
              <a:rPr lang="en-US" sz="2400" b="1" baseline="30000" dirty="0"/>
              <a:t>22 </a:t>
            </a:r>
            <a:r>
              <a:rPr lang="en-US" sz="2400" dirty="0"/>
              <a:t>Jesus *said to him, “I do not say to you, up to seven times, but up to seventy times seven.</a:t>
            </a:r>
            <a:endParaRPr lang="en-US" sz="2800" dirty="0"/>
          </a:p>
        </p:txBody>
      </p:sp>
      <p:sp>
        <p:nvSpPr>
          <p:cNvPr id="8" name="Content Placeholder 4">
            <a:extLst>
              <a:ext uri="{FF2B5EF4-FFF2-40B4-BE49-F238E27FC236}">
                <a16:creationId xmlns:a16="http://schemas.microsoft.com/office/drawing/2014/main" id="{07EA2948-68BF-D14F-B126-21FD6A3C79BD}"/>
              </a:ext>
            </a:extLst>
          </p:cNvPr>
          <p:cNvSpPr txBox="1">
            <a:spLocks/>
          </p:cNvSpPr>
          <p:nvPr/>
        </p:nvSpPr>
        <p:spPr>
          <a:xfrm>
            <a:off x="4021791" y="1193755"/>
            <a:ext cx="4986618" cy="4432126"/>
          </a:xfrm>
          <a:prstGeom prst="rect">
            <a:avLst/>
          </a:prstGeom>
          <a:solidFill>
            <a:schemeClr val="bg1"/>
          </a:solidFill>
          <a:ln>
            <a:solidFill>
              <a:schemeClr val="accent6">
                <a:lumMod val="40000"/>
                <a:lumOff val="6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b="1" baseline="30000" dirty="0"/>
              <a:t> Matthew 18:32 </a:t>
            </a:r>
            <a:r>
              <a:rPr lang="en-US" dirty="0"/>
              <a:t>Then summoning him, his lord *said to him, ‘You wicked slave, I forgave you all that debt because you pleaded with me. </a:t>
            </a:r>
            <a:r>
              <a:rPr lang="en-US" b="1" baseline="30000" dirty="0"/>
              <a:t>33 </a:t>
            </a:r>
            <a:r>
              <a:rPr lang="en-US" dirty="0"/>
              <a:t>Should you not also have had mercy on your fellow slave, in the same way that I had mercy on you?’ </a:t>
            </a:r>
            <a:r>
              <a:rPr lang="en-US" b="1" baseline="30000" dirty="0"/>
              <a:t>34 </a:t>
            </a:r>
            <a:r>
              <a:rPr lang="en-US" dirty="0"/>
              <a:t>And his lord, moved with anger, handed him over to the torturers until he should repay all that was owed him. </a:t>
            </a:r>
            <a:r>
              <a:rPr lang="en-US" b="1" baseline="30000" dirty="0"/>
              <a:t>35 </a:t>
            </a:r>
            <a:r>
              <a:rPr lang="en-US" dirty="0"/>
              <a:t>My heavenly Father will also do the same to you, if each of you does not forgive his brother from your heart.”</a:t>
            </a:r>
            <a:br>
              <a:rPr lang="en-US" dirty="0"/>
            </a:br>
            <a:r>
              <a:rPr lang="en-US" dirty="0"/>
              <a:t>(Context of Matthew 18)</a:t>
            </a:r>
            <a:endParaRPr lang="en-US" sz="2800" dirty="0"/>
          </a:p>
        </p:txBody>
      </p:sp>
      <p:sp>
        <p:nvSpPr>
          <p:cNvPr id="9" name="Content Placeholder 4">
            <a:extLst>
              <a:ext uri="{FF2B5EF4-FFF2-40B4-BE49-F238E27FC236}">
                <a16:creationId xmlns:a16="http://schemas.microsoft.com/office/drawing/2014/main" id="{749847BE-CABA-EA40-A5E8-E20B9EDF4699}"/>
              </a:ext>
            </a:extLst>
          </p:cNvPr>
          <p:cNvSpPr txBox="1">
            <a:spLocks/>
          </p:cNvSpPr>
          <p:nvPr/>
        </p:nvSpPr>
        <p:spPr>
          <a:xfrm>
            <a:off x="4021791" y="1193755"/>
            <a:ext cx="4986618" cy="4432126"/>
          </a:xfrm>
          <a:prstGeom prst="rect">
            <a:avLst/>
          </a:prstGeom>
          <a:solidFill>
            <a:schemeClr val="bg1"/>
          </a:solidFill>
          <a:ln>
            <a:solidFill>
              <a:schemeClr val="accent6">
                <a:lumMod val="40000"/>
                <a:lumOff val="6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endParaRPr lang="en-US" b="1" baseline="30000" dirty="0"/>
          </a:p>
          <a:p>
            <a:pPr marL="0" indent="0" algn="ctr">
              <a:buNone/>
            </a:pPr>
            <a:r>
              <a:rPr lang="en-US" b="1" baseline="30000" dirty="0"/>
              <a:t>Colossians 1:13 </a:t>
            </a:r>
            <a:r>
              <a:rPr lang="en-US" dirty="0"/>
              <a:t>For He rescued us from the domain of darkness, and transferred us to the kingdom of His beloved Son, </a:t>
            </a:r>
            <a:r>
              <a:rPr lang="en-US" b="1" baseline="30000" dirty="0"/>
              <a:t>14 </a:t>
            </a:r>
            <a:r>
              <a:rPr lang="en-US" dirty="0"/>
              <a:t>in whom we have redemption, the forgiveness of sins…</a:t>
            </a:r>
            <a:r>
              <a:rPr lang="en-US" b="1" baseline="30000" dirty="0"/>
              <a:t>21 </a:t>
            </a:r>
            <a:r>
              <a:rPr lang="en-US" dirty="0"/>
              <a:t>And although you were formerly alienated and hostile in mind, </a:t>
            </a:r>
            <a:r>
              <a:rPr lang="en-US" i="1" dirty="0"/>
              <a:t>engaged</a:t>
            </a:r>
            <a:r>
              <a:rPr lang="en-US" dirty="0"/>
              <a:t> in evil deeds, </a:t>
            </a:r>
            <a:r>
              <a:rPr lang="en-US" b="1" baseline="30000" dirty="0"/>
              <a:t>22 </a:t>
            </a:r>
            <a:r>
              <a:rPr lang="en-US" dirty="0"/>
              <a:t>yet He has now reconciled you in His fleshly body through death, in order to present you before Him holy and blameless and beyond reproach— </a:t>
            </a:r>
            <a:r>
              <a:rPr lang="en-US" b="1" baseline="30000" dirty="0"/>
              <a:t>23 </a:t>
            </a:r>
            <a:r>
              <a:rPr lang="en-US" dirty="0"/>
              <a:t>if indeed you continue in the faith firmly established and steadfast, and not moved away from the hope of the gospel that you have heard</a:t>
            </a:r>
          </a:p>
          <a:p>
            <a:pPr marL="0" indent="0">
              <a:buNone/>
            </a:pPr>
            <a:endParaRPr lang="en-US" sz="2800" dirty="0"/>
          </a:p>
        </p:txBody>
      </p:sp>
      <p:sp>
        <p:nvSpPr>
          <p:cNvPr id="10" name="Content Placeholder 4">
            <a:extLst>
              <a:ext uri="{FF2B5EF4-FFF2-40B4-BE49-F238E27FC236}">
                <a16:creationId xmlns:a16="http://schemas.microsoft.com/office/drawing/2014/main" id="{F908B89A-423B-CC40-8804-C569AC039B45}"/>
              </a:ext>
            </a:extLst>
          </p:cNvPr>
          <p:cNvSpPr txBox="1">
            <a:spLocks/>
          </p:cNvSpPr>
          <p:nvPr/>
        </p:nvSpPr>
        <p:spPr>
          <a:xfrm>
            <a:off x="4021791" y="1200208"/>
            <a:ext cx="4986618" cy="4432126"/>
          </a:xfrm>
          <a:prstGeom prst="rect">
            <a:avLst/>
          </a:prstGeom>
          <a:solidFill>
            <a:schemeClr val="bg1"/>
          </a:solidFill>
          <a:ln>
            <a:solidFill>
              <a:schemeClr val="accent6">
                <a:lumMod val="40000"/>
                <a:lumOff val="60000"/>
              </a:schemeClr>
            </a:solidFill>
          </a:ln>
        </p:spPr>
        <p:txBody>
          <a:bodyPr vert="horz" lIns="91440" tIns="45720" rIns="91440" bIns="45720" rtlCol="0" anchor="ctr">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endParaRPr lang="en-US" b="1" baseline="30000" dirty="0"/>
          </a:p>
          <a:p>
            <a:pPr marL="0" indent="0" algn="ctr">
              <a:buNone/>
            </a:pPr>
            <a:r>
              <a:rPr lang="en-US" b="1" baseline="30000" dirty="0"/>
              <a:t>Acts 7:54 </a:t>
            </a:r>
            <a:r>
              <a:rPr lang="en-US" dirty="0"/>
              <a:t>Now when they heard this, they were cut to the quick, and they </a:t>
            </a:r>
            <a:r>
              <a:rPr lang="en-US" i="1" dirty="0"/>
              <a:t>began</a:t>
            </a:r>
            <a:r>
              <a:rPr lang="en-US" dirty="0"/>
              <a:t> gnashing their teeth at him. </a:t>
            </a:r>
            <a:r>
              <a:rPr lang="en-US" b="1" baseline="30000" dirty="0"/>
              <a:t>55 </a:t>
            </a:r>
            <a:r>
              <a:rPr lang="en-US" dirty="0"/>
              <a:t>But being full of the Holy Spirit, he gazed intently into heaven and saw the glory of God, and Jesus standing at the right hand of God; </a:t>
            </a:r>
            <a:r>
              <a:rPr lang="en-US" b="1" baseline="30000" dirty="0"/>
              <a:t>56 </a:t>
            </a:r>
            <a:r>
              <a:rPr lang="en-US" dirty="0"/>
              <a:t>and he said, “Behold, I see the heavens opened up and the Son of Man standing at the right hand of God.” </a:t>
            </a:r>
            <a:r>
              <a:rPr lang="en-US" b="1" baseline="30000" dirty="0"/>
              <a:t>57 </a:t>
            </a:r>
            <a:r>
              <a:rPr lang="en-US" dirty="0"/>
              <a:t>But they cried out with a loud voice, and covered their ears and rushed at him with one impulse. </a:t>
            </a:r>
            <a:r>
              <a:rPr lang="en-US" b="1" baseline="30000" dirty="0"/>
              <a:t>58 </a:t>
            </a:r>
            <a:r>
              <a:rPr lang="en-US" dirty="0"/>
              <a:t>When they had driven him out of the city, they </a:t>
            </a:r>
            <a:r>
              <a:rPr lang="en-US" i="1" dirty="0"/>
              <a:t>began</a:t>
            </a:r>
            <a:r>
              <a:rPr lang="en-US" dirty="0"/>
              <a:t> stoning </a:t>
            </a:r>
            <a:r>
              <a:rPr lang="en-US" i="1" dirty="0"/>
              <a:t>him</a:t>
            </a:r>
            <a:r>
              <a:rPr lang="en-US" dirty="0"/>
              <a:t>; and the witnesses laid aside their robes at the feet of a young man named Saul. </a:t>
            </a:r>
            <a:r>
              <a:rPr lang="en-US" b="1" baseline="30000" dirty="0"/>
              <a:t>59 </a:t>
            </a:r>
            <a:r>
              <a:rPr lang="en-US" dirty="0"/>
              <a:t>They went on stoning Stephen as he called on </a:t>
            </a:r>
            <a:r>
              <a:rPr lang="en-US" i="1" dirty="0"/>
              <a:t>the Lord</a:t>
            </a:r>
            <a:r>
              <a:rPr lang="en-US" dirty="0"/>
              <a:t> and said, “Lord Jesus, receive my spirit!” </a:t>
            </a:r>
            <a:r>
              <a:rPr lang="en-US" b="1" baseline="30000" dirty="0"/>
              <a:t>60 </a:t>
            </a:r>
            <a:r>
              <a:rPr lang="en-US" dirty="0"/>
              <a:t>Then falling on his knees, he cried out with a loud voice, “</a:t>
            </a:r>
            <a:r>
              <a:rPr lang="en-US" u="sng" dirty="0"/>
              <a:t>Lord, do not hold this sin against them!</a:t>
            </a:r>
            <a:r>
              <a:rPr lang="en-US" dirty="0"/>
              <a:t>” Having said this, he fell asleep.</a:t>
            </a:r>
            <a:endParaRPr lang="en-US" sz="2800" dirty="0"/>
          </a:p>
        </p:txBody>
      </p:sp>
    </p:spTree>
    <p:extLst>
      <p:ext uri="{BB962C8B-B14F-4D97-AF65-F5344CB8AC3E}">
        <p14:creationId xmlns:p14="http://schemas.microsoft.com/office/powerpoint/2010/main" val="23623901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500"/>
                                        <p:tgtEl>
                                          <p:spTgt spid="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dissolve">
                                      <p:cBhvr>
                                        <p:cTn id="20" dur="500"/>
                                        <p:tgtEl>
                                          <p:spTgt spid="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dissolve">
                                      <p:cBhvr>
                                        <p:cTn id="28" dur="500"/>
                                        <p:tgtEl>
                                          <p:spTgt spid="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500"/>
                                        <p:tgtEl>
                                          <p:spTgt spid="4">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dissolve">
                                      <p:cBhvr>
                                        <p:cTn id="36" dur="500"/>
                                        <p:tgtEl>
                                          <p:spTgt spid="9"/>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Effect transition="in" filter="fade">
                                      <p:cBhvr>
                                        <p:cTn id="39" dur="500"/>
                                        <p:tgtEl>
                                          <p:spTgt spid="4">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dissolve">
                                      <p:cBhvr>
                                        <p:cTn id="44" dur="500"/>
                                        <p:tgtEl>
                                          <p:spTgt spid="10"/>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Effect transition="in" filter="fade">
                                      <p:cBhvr>
                                        <p:cTn id="4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animBg="1"/>
      <p:bldP spid="7" grpId="0" animBg="1"/>
      <p:bldP spid="8" grpId="0" animBg="1"/>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40184-8738-F242-9823-9610E162157B}"/>
              </a:ext>
            </a:extLst>
          </p:cNvPr>
          <p:cNvSpPr>
            <a:spLocks noGrp="1"/>
          </p:cNvSpPr>
          <p:nvPr>
            <p:ph type="title"/>
          </p:nvPr>
        </p:nvSpPr>
        <p:spPr/>
        <p:txBody>
          <a:bodyPr/>
          <a:lstStyle/>
          <a:p>
            <a:pPr algn="ctr"/>
            <a:r>
              <a:rPr lang="en-US" dirty="0"/>
              <a:t>What’s gained from being forgiving?</a:t>
            </a:r>
          </a:p>
        </p:txBody>
      </p:sp>
      <p:sp>
        <p:nvSpPr>
          <p:cNvPr id="4" name="TextBox 3">
            <a:extLst>
              <a:ext uri="{FF2B5EF4-FFF2-40B4-BE49-F238E27FC236}">
                <a16:creationId xmlns:a16="http://schemas.microsoft.com/office/drawing/2014/main" id="{7A051CF3-DB90-E54F-8042-FD77C73A622A}"/>
              </a:ext>
            </a:extLst>
          </p:cNvPr>
          <p:cNvSpPr txBox="1"/>
          <p:nvPr/>
        </p:nvSpPr>
        <p:spPr>
          <a:xfrm>
            <a:off x="4426746" y="3065928"/>
            <a:ext cx="3657600" cy="1188720"/>
          </a:xfrm>
          <a:prstGeom prst="rect">
            <a:avLst/>
          </a:prstGeom>
          <a:noFill/>
          <a:ln>
            <a:solidFill>
              <a:schemeClr val="accent6"/>
            </a:solidFill>
          </a:ln>
        </p:spPr>
        <p:txBody>
          <a:bodyPr wrap="square" rtlCol="0" anchor="ctr">
            <a:noAutofit/>
          </a:bodyPr>
          <a:lstStyle/>
          <a:p>
            <a:pPr algn="ctr"/>
            <a:r>
              <a:rPr lang="en-US" sz="3200" dirty="0"/>
              <a:t>Peace with the Lord</a:t>
            </a:r>
          </a:p>
          <a:p>
            <a:pPr algn="ctr"/>
            <a:r>
              <a:rPr lang="en-US" sz="3200" dirty="0"/>
              <a:t>and with man</a:t>
            </a:r>
          </a:p>
        </p:txBody>
      </p:sp>
      <p:sp>
        <p:nvSpPr>
          <p:cNvPr id="5" name="TextBox 4">
            <a:extLst>
              <a:ext uri="{FF2B5EF4-FFF2-40B4-BE49-F238E27FC236}">
                <a16:creationId xmlns:a16="http://schemas.microsoft.com/office/drawing/2014/main" id="{4EFD0277-B2EB-274D-9ABD-284E6003762A}"/>
              </a:ext>
            </a:extLst>
          </p:cNvPr>
          <p:cNvSpPr txBox="1"/>
          <p:nvPr/>
        </p:nvSpPr>
        <p:spPr>
          <a:xfrm>
            <a:off x="4426746" y="1877208"/>
            <a:ext cx="3657600" cy="1188720"/>
          </a:xfrm>
          <a:prstGeom prst="rect">
            <a:avLst/>
          </a:prstGeom>
          <a:noFill/>
          <a:ln>
            <a:solidFill>
              <a:schemeClr val="accent6"/>
            </a:solidFill>
          </a:ln>
        </p:spPr>
        <p:txBody>
          <a:bodyPr wrap="none" rtlCol="0" anchor="ctr">
            <a:noAutofit/>
          </a:bodyPr>
          <a:lstStyle/>
          <a:p>
            <a:pPr algn="ctr"/>
            <a:r>
              <a:rPr lang="en-US" sz="3200" dirty="0"/>
              <a:t>Continued answers</a:t>
            </a:r>
          </a:p>
          <a:p>
            <a:pPr algn="ctr"/>
            <a:r>
              <a:rPr lang="en-US" sz="3200" dirty="0"/>
              <a:t>to our prayers</a:t>
            </a:r>
          </a:p>
        </p:txBody>
      </p:sp>
      <p:sp>
        <p:nvSpPr>
          <p:cNvPr id="6" name="TextBox 5">
            <a:extLst>
              <a:ext uri="{FF2B5EF4-FFF2-40B4-BE49-F238E27FC236}">
                <a16:creationId xmlns:a16="http://schemas.microsoft.com/office/drawing/2014/main" id="{FF23A253-4B02-584D-9092-3BAEEEB434F9}"/>
              </a:ext>
            </a:extLst>
          </p:cNvPr>
          <p:cNvSpPr txBox="1"/>
          <p:nvPr/>
        </p:nvSpPr>
        <p:spPr>
          <a:xfrm>
            <a:off x="769146" y="3065928"/>
            <a:ext cx="3657600" cy="1188720"/>
          </a:xfrm>
          <a:prstGeom prst="rect">
            <a:avLst/>
          </a:prstGeom>
          <a:noFill/>
          <a:ln>
            <a:solidFill>
              <a:schemeClr val="accent6"/>
            </a:solidFill>
          </a:ln>
        </p:spPr>
        <p:txBody>
          <a:bodyPr wrap="none" rtlCol="0" anchor="ctr">
            <a:noAutofit/>
          </a:bodyPr>
          <a:lstStyle/>
          <a:p>
            <a:pPr algn="ctr"/>
            <a:r>
              <a:rPr lang="en-US" sz="3200" dirty="0"/>
              <a:t>You gain </a:t>
            </a:r>
          </a:p>
          <a:p>
            <a:pPr algn="ctr"/>
            <a:r>
              <a:rPr lang="en-US" sz="3200" dirty="0"/>
              <a:t>forgiveness</a:t>
            </a:r>
          </a:p>
        </p:txBody>
      </p:sp>
      <p:sp>
        <p:nvSpPr>
          <p:cNvPr id="7" name="TextBox 6">
            <a:extLst>
              <a:ext uri="{FF2B5EF4-FFF2-40B4-BE49-F238E27FC236}">
                <a16:creationId xmlns:a16="http://schemas.microsoft.com/office/drawing/2014/main" id="{F4D92017-ADAE-0341-871E-0A954150507D}"/>
              </a:ext>
            </a:extLst>
          </p:cNvPr>
          <p:cNvSpPr txBox="1"/>
          <p:nvPr/>
        </p:nvSpPr>
        <p:spPr>
          <a:xfrm>
            <a:off x="4426746" y="4254648"/>
            <a:ext cx="3657600" cy="1188720"/>
          </a:xfrm>
          <a:prstGeom prst="rect">
            <a:avLst/>
          </a:prstGeom>
          <a:noFill/>
          <a:ln>
            <a:solidFill>
              <a:schemeClr val="accent6"/>
            </a:solidFill>
          </a:ln>
        </p:spPr>
        <p:txBody>
          <a:bodyPr wrap="square" rtlCol="0" anchor="ctr">
            <a:noAutofit/>
          </a:bodyPr>
          <a:lstStyle/>
          <a:p>
            <a:pPr algn="ctr"/>
            <a:r>
              <a:rPr lang="en-US" sz="3200" dirty="0"/>
              <a:t>You get to be like </a:t>
            </a:r>
          </a:p>
          <a:p>
            <a:pPr algn="ctr"/>
            <a:r>
              <a:rPr lang="en-US" sz="3200" dirty="0"/>
              <a:t>the Lord</a:t>
            </a:r>
          </a:p>
        </p:txBody>
      </p:sp>
      <p:sp>
        <p:nvSpPr>
          <p:cNvPr id="8" name="TextBox 7">
            <a:extLst>
              <a:ext uri="{FF2B5EF4-FFF2-40B4-BE49-F238E27FC236}">
                <a16:creationId xmlns:a16="http://schemas.microsoft.com/office/drawing/2014/main" id="{4EC720E0-474D-184E-AEA9-638BE8A2BDF2}"/>
              </a:ext>
            </a:extLst>
          </p:cNvPr>
          <p:cNvSpPr txBox="1"/>
          <p:nvPr/>
        </p:nvSpPr>
        <p:spPr>
          <a:xfrm>
            <a:off x="769146" y="4254648"/>
            <a:ext cx="3657600" cy="1188720"/>
          </a:xfrm>
          <a:prstGeom prst="rect">
            <a:avLst/>
          </a:prstGeom>
          <a:noFill/>
          <a:ln>
            <a:solidFill>
              <a:schemeClr val="accent6"/>
            </a:solidFill>
          </a:ln>
        </p:spPr>
        <p:txBody>
          <a:bodyPr wrap="none" rtlCol="0" anchor="ctr">
            <a:noAutofit/>
          </a:bodyPr>
          <a:lstStyle/>
          <a:p>
            <a:pPr algn="ctr"/>
            <a:r>
              <a:rPr lang="en-US" sz="3200" dirty="0"/>
              <a:t>You gain your </a:t>
            </a:r>
          </a:p>
          <a:p>
            <a:pPr algn="ctr"/>
            <a:r>
              <a:rPr lang="en-US" sz="3200" dirty="0"/>
              <a:t>brother back</a:t>
            </a:r>
          </a:p>
        </p:txBody>
      </p:sp>
      <p:sp>
        <p:nvSpPr>
          <p:cNvPr id="9" name="TextBox 8">
            <a:extLst>
              <a:ext uri="{FF2B5EF4-FFF2-40B4-BE49-F238E27FC236}">
                <a16:creationId xmlns:a16="http://schemas.microsoft.com/office/drawing/2014/main" id="{4965418E-EEC3-D849-AD2D-76371B6B8EE7}"/>
              </a:ext>
            </a:extLst>
          </p:cNvPr>
          <p:cNvSpPr txBox="1"/>
          <p:nvPr/>
        </p:nvSpPr>
        <p:spPr>
          <a:xfrm>
            <a:off x="769146" y="1877208"/>
            <a:ext cx="3657600" cy="1188720"/>
          </a:xfrm>
          <a:prstGeom prst="rect">
            <a:avLst/>
          </a:prstGeom>
          <a:noFill/>
          <a:ln>
            <a:solidFill>
              <a:schemeClr val="accent6"/>
            </a:solidFill>
          </a:ln>
        </p:spPr>
        <p:txBody>
          <a:bodyPr wrap="square" rtlCol="0" anchor="ctr">
            <a:normAutofit/>
          </a:bodyPr>
          <a:lstStyle/>
          <a:p>
            <a:pPr algn="ctr"/>
            <a:r>
              <a:rPr lang="en-US" sz="3200" dirty="0"/>
              <a:t>Pain and release</a:t>
            </a:r>
          </a:p>
        </p:txBody>
      </p:sp>
    </p:spTree>
    <p:extLst>
      <p:ext uri="{BB962C8B-B14F-4D97-AF65-F5344CB8AC3E}">
        <p14:creationId xmlns:p14="http://schemas.microsoft.com/office/powerpoint/2010/main" val="32943014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1C8D7-238F-B34B-BD2D-CFF8F08EE4B9}"/>
              </a:ext>
            </a:extLst>
          </p:cNvPr>
          <p:cNvSpPr>
            <a:spLocks noGrp="1"/>
          </p:cNvSpPr>
          <p:nvPr>
            <p:ph type="title"/>
          </p:nvPr>
        </p:nvSpPr>
        <p:spPr/>
        <p:txBody>
          <a:bodyPr/>
          <a:lstStyle/>
          <a:p>
            <a:pPr algn="ctr"/>
            <a:r>
              <a:rPr lang="en-US" dirty="0"/>
              <a:t>Some final questions to consider</a:t>
            </a:r>
          </a:p>
        </p:txBody>
      </p:sp>
      <p:sp>
        <p:nvSpPr>
          <p:cNvPr id="3" name="Content Placeholder 2">
            <a:extLst>
              <a:ext uri="{FF2B5EF4-FFF2-40B4-BE49-F238E27FC236}">
                <a16:creationId xmlns:a16="http://schemas.microsoft.com/office/drawing/2014/main" id="{57DE17D6-027E-894B-A921-8F87E848601E}"/>
              </a:ext>
            </a:extLst>
          </p:cNvPr>
          <p:cNvSpPr>
            <a:spLocks noGrp="1"/>
          </p:cNvSpPr>
          <p:nvPr>
            <p:ph idx="1"/>
          </p:nvPr>
        </p:nvSpPr>
        <p:spPr>
          <a:xfrm>
            <a:off x="628650" y="1408907"/>
            <a:ext cx="7886700" cy="4193646"/>
          </a:xfrm>
        </p:spPr>
        <p:txBody>
          <a:bodyPr>
            <a:normAutofit lnSpcReduction="10000"/>
          </a:bodyPr>
          <a:lstStyle/>
          <a:p>
            <a:pPr marL="385763" indent="-385763">
              <a:buFont typeface="+mj-lt"/>
              <a:buAutoNum type="arabicPeriod"/>
            </a:pPr>
            <a:r>
              <a:rPr lang="en-US" dirty="0"/>
              <a:t>Is there hurt that’s been committed to me that is worth someone’s soul being lost?</a:t>
            </a:r>
          </a:p>
          <a:p>
            <a:pPr marL="385763" indent="-385763">
              <a:buFont typeface="+mj-lt"/>
              <a:buAutoNum type="arabicPeriod"/>
            </a:pPr>
            <a:r>
              <a:rPr lang="en-US" dirty="0"/>
              <a:t>When others are going through a conflict, do I encourage forgiveness, or getting even?</a:t>
            </a:r>
          </a:p>
          <a:p>
            <a:pPr marL="385763" indent="-385763">
              <a:buFont typeface="+mj-lt"/>
              <a:buAutoNum type="arabicPeriod"/>
            </a:pPr>
            <a:r>
              <a:rPr lang="en-US" dirty="0"/>
              <a:t>Do I like being in the right as some form of leverage or do I want others to be right with God?</a:t>
            </a:r>
          </a:p>
          <a:p>
            <a:pPr marL="385763" indent="-385763">
              <a:buFont typeface="+mj-lt"/>
              <a:buAutoNum type="arabicPeriod"/>
            </a:pPr>
            <a:r>
              <a:rPr lang="en-US" dirty="0"/>
              <a:t>How do I treat people after I’ve forgiven them?</a:t>
            </a:r>
          </a:p>
          <a:p>
            <a:pPr marL="385763" indent="-385763">
              <a:buFont typeface="+mj-lt"/>
              <a:buAutoNum type="arabicPeriod"/>
            </a:pPr>
            <a:r>
              <a:rPr lang="en-US" dirty="0"/>
              <a:t>How quick am I to mention someone’s “forgiven” wrong-doing when they hurt me?</a:t>
            </a:r>
          </a:p>
          <a:p>
            <a:pPr marL="385763" indent="-385763">
              <a:buFont typeface="+mj-lt"/>
              <a:buAutoNum type="arabicPeriod"/>
            </a:pPr>
            <a:r>
              <a:rPr lang="en-US" dirty="0"/>
              <a:t>If others forgave me the way I forgive them, how much guilt would I live with?</a:t>
            </a:r>
          </a:p>
          <a:p>
            <a:pPr marL="385763" indent="-385763">
              <a:buFont typeface="+mj-lt"/>
              <a:buAutoNum type="arabicPeriod"/>
            </a:pPr>
            <a:r>
              <a:rPr lang="en-US" dirty="0"/>
              <a:t>If God forgave as I forgive, where would my soul be? </a:t>
            </a:r>
          </a:p>
          <a:p>
            <a:pPr marL="385763" indent="-385763">
              <a:buFont typeface="+mj-lt"/>
              <a:buAutoNum type="arabicPeriod"/>
            </a:pPr>
            <a:r>
              <a:rPr lang="en-US" dirty="0"/>
              <a:t>Am I going to be forgiven and not forgive?</a:t>
            </a:r>
          </a:p>
          <a:p>
            <a:pPr marL="385763" indent="-385763">
              <a:buFont typeface="+mj-lt"/>
              <a:buAutoNum type="arabicPeriod"/>
            </a:pPr>
            <a:endParaRPr lang="en-US" dirty="0"/>
          </a:p>
        </p:txBody>
      </p:sp>
    </p:spTree>
    <p:extLst>
      <p:ext uri="{BB962C8B-B14F-4D97-AF65-F5344CB8AC3E}">
        <p14:creationId xmlns:p14="http://schemas.microsoft.com/office/powerpoint/2010/main" val="29764094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0FFE-D464-014D-9949-633C893E1E9E}"/>
              </a:ext>
            </a:extLst>
          </p:cNvPr>
          <p:cNvSpPr>
            <a:spLocks noGrp="1"/>
          </p:cNvSpPr>
          <p:nvPr>
            <p:ph type="title"/>
          </p:nvPr>
        </p:nvSpPr>
        <p:spPr>
          <a:xfrm>
            <a:off x="628650" y="0"/>
            <a:ext cx="7886700" cy="1104636"/>
          </a:xfrm>
        </p:spPr>
        <p:txBody>
          <a:bodyPr/>
          <a:lstStyle/>
          <a:p>
            <a:pPr algn="ctr"/>
            <a:r>
              <a:rPr lang="en-US" dirty="0"/>
              <a:t>When we say forgiveness we mean…</a:t>
            </a:r>
          </a:p>
        </p:txBody>
      </p:sp>
      <p:sp>
        <p:nvSpPr>
          <p:cNvPr id="3" name="Content Placeholder 2">
            <a:extLst>
              <a:ext uri="{FF2B5EF4-FFF2-40B4-BE49-F238E27FC236}">
                <a16:creationId xmlns:a16="http://schemas.microsoft.com/office/drawing/2014/main" id="{00A83DD1-959F-8046-BBB2-BC96B6F4005D}"/>
              </a:ext>
            </a:extLst>
          </p:cNvPr>
          <p:cNvSpPr>
            <a:spLocks noGrp="1"/>
          </p:cNvSpPr>
          <p:nvPr>
            <p:ph idx="1"/>
          </p:nvPr>
        </p:nvSpPr>
        <p:spPr>
          <a:xfrm>
            <a:off x="0" y="986118"/>
            <a:ext cx="9144000" cy="4728882"/>
          </a:xfrm>
        </p:spPr>
        <p:txBody>
          <a:bodyPr>
            <a:normAutofit/>
          </a:bodyPr>
          <a:lstStyle/>
          <a:p>
            <a:pPr marL="0" indent="0" algn="ctr">
              <a:buNone/>
            </a:pPr>
            <a:r>
              <a:rPr lang="en-US" sz="2400" b="1" baseline="30000" dirty="0"/>
              <a:t>15 </a:t>
            </a:r>
            <a:r>
              <a:rPr lang="en-US" sz="2400" dirty="0"/>
              <a:t>When Joseph’s brothers saw that their father was dead, they said, “What if Joseph bears a grudge against us and pays us back in full for all the wrong which we did to him!” </a:t>
            </a:r>
            <a:r>
              <a:rPr lang="en-US" sz="2400" b="1" baseline="30000" dirty="0"/>
              <a:t>16 </a:t>
            </a:r>
            <a:r>
              <a:rPr lang="en-US" sz="2400" dirty="0"/>
              <a:t>So they sent </a:t>
            </a:r>
            <a:r>
              <a:rPr lang="en-US" sz="2400" i="1" dirty="0"/>
              <a:t>a message</a:t>
            </a:r>
            <a:r>
              <a:rPr lang="en-US" sz="2400" dirty="0"/>
              <a:t> to Joseph, saying, “Your father charged before he died, saying, </a:t>
            </a:r>
            <a:r>
              <a:rPr lang="en-US" sz="2400" b="1" baseline="30000" dirty="0"/>
              <a:t>17 </a:t>
            </a:r>
            <a:r>
              <a:rPr lang="en-US" sz="2400" dirty="0"/>
              <a:t>‘Thus you shall say to Joseph, “Please forgive, I beg you, the transgression of your brothers and their sin, for they did you wrong.”’ And now, please forgive the transgression of the servants of the God of your father.” And Joseph wept when they spoke to him. </a:t>
            </a:r>
            <a:r>
              <a:rPr lang="en-US" sz="2400" b="1" baseline="30000" dirty="0"/>
              <a:t>18 </a:t>
            </a:r>
            <a:r>
              <a:rPr lang="en-US" sz="2400" dirty="0"/>
              <a:t>Then his brothers also came and fell down before him and said, “Behold, we are your servants.” </a:t>
            </a:r>
            <a:r>
              <a:rPr lang="en-US" sz="2400" b="1" baseline="30000" dirty="0"/>
              <a:t>19 </a:t>
            </a:r>
            <a:r>
              <a:rPr lang="en-US" sz="2400" dirty="0"/>
              <a:t>But Joseph said to them, “Do not be afraid, for am I in God’s place? </a:t>
            </a:r>
            <a:r>
              <a:rPr lang="en-US" sz="2400" b="1" baseline="30000" dirty="0"/>
              <a:t>20 </a:t>
            </a:r>
            <a:r>
              <a:rPr lang="en-US" sz="2400" dirty="0"/>
              <a:t>As for you, you meant evil against me, </a:t>
            </a:r>
            <a:r>
              <a:rPr lang="en-US" sz="2400" i="1" dirty="0"/>
              <a:t>but </a:t>
            </a:r>
            <a:r>
              <a:rPr lang="en-US" sz="2400" dirty="0"/>
              <a:t>God meant it for good in order to bring about this present result, to preserve many people alive. </a:t>
            </a:r>
            <a:r>
              <a:rPr lang="en-US" sz="2400" b="1" baseline="30000" dirty="0"/>
              <a:t>21 </a:t>
            </a:r>
            <a:r>
              <a:rPr lang="en-US" sz="2400" dirty="0"/>
              <a:t>So therefore, do not be afraid; I will provide for you and your little ones.” So he comforted them and spoke kindly to them.</a:t>
            </a:r>
          </a:p>
        </p:txBody>
      </p:sp>
    </p:spTree>
    <p:extLst>
      <p:ext uri="{BB962C8B-B14F-4D97-AF65-F5344CB8AC3E}">
        <p14:creationId xmlns:p14="http://schemas.microsoft.com/office/powerpoint/2010/main" val="14501612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0FFE-D464-014D-9949-633C893E1E9E}"/>
              </a:ext>
            </a:extLst>
          </p:cNvPr>
          <p:cNvSpPr>
            <a:spLocks noGrp="1"/>
          </p:cNvSpPr>
          <p:nvPr>
            <p:ph type="title"/>
          </p:nvPr>
        </p:nvSpPr>
        <p:spPr>
          <a:xfrm>
            <a:off x="628650" y="0"/>
            <a:ext cx="7886700" cy="1104636"/>
          </a:xfrm>
        </p:spPr>
        <p:txBody>
          <a:bodyPr/>
          <a:lstStyle/>
          <a:p>
            <a:pPr algn="ctr"/>
            <a:r>
              <a:rPr lang="en-US" dirty="0"/>
              <a:t>When we say forgiveness we mean…</a:t>
            </a:r>
          </a:p>
        </p:txBody>
      </p:sp>
      <p:sp>
        <p:nvSpPr>
          <p:cNvPr id="3" name="Content Placeholder 2">
            <a:extLst>
              <a:ext uri="{FF2B5EF4-FFF2-40B4-BE49-F238E27FC236}">
                <a16:creationId xmlns:a16="http://schemas.microsoft.com/office/drawing/2014/main" id="{00A83DD1-959F-8046-BBB2-BC96B6F4005D}"/>
              </a:ext>
            </a:extLst>
          </p:cNvPr>
          <p:cNvSpPr>
            <a:spLocks noGrp="1"/>
          </p:cNvSpPr>
          <p:nvPr>
            <p:ph idx="1"/>
          </p:nvPr>
        </p:nvSpPr>
        <p:spPr>
          <a:xfrm>
            <a:off x="0" y="986118"/>
            <a:ext cx="9144000" cy="4728882"/>
          </a:xfrm>
        </p:spPr>
        <p:txBody>
          <a:bodyPr>
            <a:normAutofit/>
          </a:bodyPr>
          <a:lstStyle/>
          <a:p>
            <a:pPr marL="0" indent="0" algn="ctr">
              <a:buNone/>
            </a:pPr>
            <a:r>
              <a:rPr lang="en-US" sz="2400" b="1" baseline="30000" dirty="0"/>
              <a:t>15 </a:t>
            </a:r>
            <a:r>
              <a:rPr lang="en-US" sz="2400" dirty="0"/>
              <a:t>When Joseph’s brothers saw that their father was dead, they said, “What if Joseph bears a grudge against us and pays us back in full for all the wrong which we did to him!” </a:t>
            </a:r>
            <a:r>
              <a:rPr lang="en-US" sz="2400" b="1" baseline="30000" dirty="0"/>
              <a:t>16 </a:t>
            </a:r>
            <a:r>
              <a:rPr lang="en-US" sz="2400" dirty="0"/>
              <a:t>So they sent </a:t>
            </a:r>
            <a:r>
              <a:rPr lang="en-US" sz="2400" i="1" dirty="0"/>
              <a:t>a message</a:t>
            </a:r>
            <a:r>
              <a:rPr lang="en-US" sz="2400" dirty="0"/>
              <a:t> to Joseph, saying, “Your father charged before he died, saying, </a:t>
            </a:r>
            <a:r>
              <a:rPr lang="en-US" sz="2400" b="1" baseline="30000" dirty="0"/>
              <a:t>17 </a:t>
            </a:r>
            <a:r>
              <a:rPr lang="en-US" sz="2400" dirty="0"/>
              <a:t>‘Thus you shall say to Joseph, “Please forgive, I beg you, </a:t>
            </a:r>
            <a:r>
              <a:rPr lang="en-US" sz="2400" b="1" u="sng" dirty="0">
                <a:solidFill>
                  <a:srgbClr val="FF0000"/>
                </a:solidFill>
              </a:rPr>
              <a:t>the transgression</a:t>
            </a:r>
            <a:r>
              <a:rPr lang="en-US" sz="2400" b="1" dirty="0">
                <a:solidFill>
                  <a:srgbClr val="FF0000"/>
                </a:solidFill>
              </a:rPr>
              <a:t> </a:t>
            </a:r>
            <a:r>
              <a:rPr lang="en-US" sz="2400" dirty="0"/>
              <a:t>of your brothers and </a:t>
            </a:r>
            <a:r>
              <a:rPr lang="en-US" sz="2400" b="1" u="sng" dirty="0">
                <a:solidFill>
                  <a:srgbClr val="FF0000"/>
                </a:solidFill>
              </a:rPr>
              <a:t>their sin</a:t>
            </a:r>
            <a:r>
              <a:rPr lang="en-US" sz="2400" dirty="0"/>
              <a:t>, for </a:t>
            </a:r>
            <a:r>
              <a:rPr lang="en-US" sz="2400" b="1" u="sng" dirty="0">
                <a:solidFill>
                  <a:srgbClr val="FF0000"/>
                </a:solidFill>
              </a:rPr>
              <a:t>they did you wrong</a:t>
            </a:r>
            <a:r>
              <a:rPr lang="en-US" sz="2400" dirty="0"/>
              <a:t>.”’ And now, please forgive </a:t>
            </a:r>
            <a:r>
              <a:rPr lang="en-US" sz="2400" b="1" u="sng" dirty="0">
                <a:solidFill>
                  <a:srgbClr val="FF0000"/>
                </a:solidFill>
              </a:rPr>
              <a:t>the transgression</a:t>
            </a:r>
            <a:r>
              <a:rPr lang="en-US" sz="2400" dirty="0"/>
              <a:t> of the servants of the God of your father.” And Joseph wept when they spoke to him. </a:t>
            </a:r>
            <a:r>
              <a:rPr lang="en-US" sz="2400" b="1" baseline="30000" dirty="0"/>
              <a:t>18 </a:t>
            </a:r>
            <a:r>
              <a:rPr lang="en-US" sz="2400" dirty="0"/>
              <a:t>Then his brothers also came and fell down before him and said, “Behold, we are your servants.” </a:t>
            </a:r>
            <a:r>
              <a:rPr lang="en-US" sz="2400" b="1" baseline="30000" dirty="0"/>
              <a:t>19 </a:t>
            </a:r>
            <a:r>
              <a:rPr lang="en-US" sz="2400" dirty="0"/>
              <a:t>But Joseph said to them, “Do not be afraid, for am I in God’s place? </a:t>
            </a:r>
            <a:r>
              <a:rPr lang="en-US" sz="2400" b="1" baseline="30000" dirty="0"/>
              <a:t>20 </a:t>
            </a:r>
            <a:r>
              <a:rPr lang="en-US" sz="2400" dirty="0"/>
              <a:t>As for you, </a:t>
            </a:r>
            <a:r>
              <a:rPr lang="en-US" sz="2400" b="1" u="sng" dirty="0">
                <a:solidFill>
                  <a:srgbClr val="FF0000"/>
                </a:solidFill>
              </a:rPr>
              <a:t>you meant evil</a:t>
            </a:r>
            <a:r>
              <a:rPr lang="en-US" sz="2400" dirty="0"/>
              <a:t> against me, </a:t>
            </a:r>
            <a:r>
              <a:rPr lang="en-US" sz="2400" i="1" dirty="0"/>
              <a:t>but </a:t>
            </a:r>
            <a:r>
              <a:rPr lang="en-US" sz="2400" dirty="0"/>
              <a:t>God meant it for good in order to bring about this present result, to preserve many people alive. </a:t>
            </a:r>
            <a:r>
              <a:rPr lang="en-US" sz="2400" b="1" baseline="30000" dirty="0"/>
              <a:t>21 </a:t>
            </a:r>
            <a:r>
              <a:rPr lang="en-US" sz="2400" dirty="0"/>
              <a:t>So therefore, do not be afraid; I will provide for you and your little ones.” So he comforted them and spoke kindly to them.</a:t>
            </a:r>
          </a:p>
        </p:txBody>
      </p:sp>
    </p:spTree>
    <p:extLst>
      <p:ext uri="{BB962C8B-B14F-4D97-AF65-F5344CB8AC3E}">
        <p14:creationId xmlns:p14="http://schemas.microsoft.com/office/powerpoint/2010/main" val="40034509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0FFE-D464-014D-9949-633C893E1E9E}"/>
              </a:ext>
            </a:extLst>
          </p:cNvPr>
          <p:cNvSpPr>
            <a:spLocks noGrp="1"/>
          </p:cNvSpPr>
          <p:nvPr>
            <p:ph type="title"/>
          </p:nvPr>
        </p:nvSpPr>
        <p:spPr>
          <a:xfrm>
            <a:off x="628650" y="0"/>
            <a:ext cx="7886700" cy="1104636"/>
          </a:xfrm>
        </p:spPr>
        <p:txBody>
          <a:bodyPr/>
          <a:lstStyle/>
          <a:p>
            <a:pPr algn="ctr"/>
            <a:r>
              <a:rPr lang="en-US" dirty="0"/>
              <a:t>When we say forgiveness we mean…</a:t>
            </a:r>
          </a:p>
        </p:txBody>
      </p:sp>
      <p:sp>
        <p:nvSpPr>
          <p:cNvPr id="3" name="Content Placeholder 2">
            <a:extLst>
              <a:ext uri="{FF2B5EF4-FFF2-40B4-BE49-F238E27FC236}">
                <a16:creationId xmlns:a16="http://schemas.microsoft.com/office/drawing/2014/main" id="{00A83DD1-959F-8046-BBB2-BC96B6F4005D}"/>
              </a:ext>
            </a:extLst>
          </p:cNvPr>
          <p:cNvSpPr>
            <a:spLocks noGrp="1"/>
          </p:cNvSpPr>
          <p:nvPr>
            <p:ph idx="1"/>
          </p:nvPr>
        </p:nvSpPr>
        <p:spPr>
          <a:xfrm>
            <a:off x="0" y="986118"/>
            <a:ext cx="9144000" cy="4728882"/>
          </a:xfrm>
        </p:spPr>
        <p:txBody>
          <a:bodyPr>
            <a:normAutofit/>
          </a:bodyPr>
          <a:lstStyle/>
          <a:p>
            <a:pPr marL="0" indent="0" algn="ctr">
              <a:buNone/>
            </a:pPr>
            <a:r>
              <a:rPr lang="en-US" sz="2400" b="1" baseline="30000" dirty="0"/>
              <a:t>15 </a:t>
            </a:r>
            <a:r>
              <a:rPr lang="en-US" sz="2400" dirty="0"/>
              <a:t>When Joseph’s brothers saw that their father was dead, they said, “What if Joseph </a:t>
            </a:r>
            <a:r>
              <a:rPr lang="en-US" sz="2400" b="1" u="sng" dirty="0">
                <a:solidFill>
                  <a:schemeClr val="accent6">
                    <a:lumMod val="60000"/>
                    <a:lumOff val="40000"/>
                  </a:schemeClr>
                </a:solidFill>
              </a:rPr>
              <a:t>bears a grudge against us</a:t>
            </a:r>
            <a:r>
              <a:rPr lang="en-US" sz="2400" dirty="0"/>
              <a:t> and </a:t>
            </a:r>
            <a:r>
              <a:rPr lang="en-US" sz="2400" b="1" u="sng" dirty="0">
                <a:solidFill>
                  <a:schemeClr val="accent6">
                    <a:lumMod val="60000"/>
                    <a:lumOff val="40000"/>
                  </a:schemeClr>
                </a:solidFill>
              </a:rPr>
              <a:t>pays us back in full</a:t>
            </a:r>
            <a:r>
              <a:rPr lang="en-US" sz="2400" dirty="0"/>
              <a:t> for all the wrong which we did to him!” </a:t>
            </a:r>
            <a:r>
              <a:rPr lang="en-US" sz="2400" b="1" baseline="30000" dirty="0"/>
              <a:t>16 </a:t>
            </a:r>
            <a:r>
              <a:rPr lang="en-US" sz="2400" dirty="0"/>
              <a:t>So they sent </a:t>
            </a:r>
            <a:r>
              <a:rPr lang="en-US" sz="2400" i="1" dirty="0"/>
              <a:t>a message</a:t>
            </a:r>
            <a:r>
              <a:rPr lang="en-US" sz="2400" dirty="0"/>
              <a:t> to Joseph, saying, “Your father charged before he died, saying, </a:t>
            </a:r>
            <a:r>
              <a:rPr lang="en-US" sz="2400" b="1" baseline="30000" dirty="0"/>
              <a:t>17 </a:t>
            </a:r>
            <a:r>
              <a:rPr lang="en-US" sz="2400" dirty="0"/>
              <a:t>‘Thus you shall say to Joseph, “Please forgive, I beg you, the transgression of your brothers and their sin, for they did you wrong.”’ And now, please forgive the transgression of the servants of the God of your father.” And Joseph wept when they spoke to him. </a:t>
            </a:r>
            <a:r>
              <a:rPr lang="en-US" sz="2400" baseline="30000" dirty="0"/>
              <a:t>18 </a:t>
            </a:r>
            <a:r>
              <a:rPr lang="en-US" sz="2400" dirty="0"/>
              <a:t>Then his brothers also came and fell down before him and said, “Behold, we are your servants.” </a:t>
            </a:r>
            <a:r>
              <a:rPr lang="en-US" sz="2400" baseline="30000" dirty="0"/>
              <a:t>19 </a:t>
            </a:r>
            <a:r>
              <a:rPr lang="en-US" sz="2400" dirty="0"/>
              <a:t>But Joseph said to them, “Do not </a:t>
            </a:r>
            <a:r>
              <a:rPr lang="en-US" sz="2400" b="1" u="sng" dirty="0">
                <a:solidFill>
                  <a:schemeClr val="accent6">
                    <a:lumMod val="60000"/>
                    <a:lumOff val="40000"/>
                  </a:schemeClr>
                </a:solidFill>
              </a:rPr>
              <a:t>be afraid</a:t>
            </a:r>
            <a:r>
              <a:rPr lang="en-US" sz="2400" dirty="0"/>
              <a:t>, for am I in God’s place? </a:t>
            </a:r>
            <a:r>
              <a:rPr lang="en-US" sz="2400" baseline="30000" dirty="0"/>
              <a:t>20 </a:t>
            </a:r>
            <a:r>
              <a:rPr lang="en-US" sz="2400" dirty="0"/>
              <a:t>As for you, you meant evil against me, </a:t>
            </a:r>
            <a:r>
              <a:rPr lang="en-US" sz="2400" i="1" dirty="0"/>
              <a:t>but </a:t>
            </a:r>
            <a:r>
              <a:rPr lang="en-US" sz="2400" dirty="0"/>
              <a:t>God meant it for good in order to bring about this present result, to preserve many people alive. </a:t>
            </a:r>
            <a:r>
              <a:rPr lang="en-US" sz="2400" b="1" baseline="30000" dirty="0"/>
              <a:t>21 </a:t>
            </a:r>
            <a:r>
              <a:rPr lang="en-US" sz="2400" dirty="0"/>
              <a:t>So therefore, do not </a:t>
            </a:r>
            <a:r>
              <a:rPr lang="en-US" sz="2400" b="1" u="sng" dirty="0">
                <a:solidFill>
                  <a:schemeClr val="accent6">
                    <a:lumMod val="60000"/>
                    <a:lumOff val="40000"/>
                  </a:schemeClr>
                </a:solidFill>
              </a:rPr>
              <a:t>be afraid</a:t>
            </a:r>
            <a:r>
              <a:rPr lang="en-US" sz="2400" dirty="0"/>
              <a:t>; I will provide for you and your little ones.” So he comforted them and spoke kindly to them.</a:t>
            </a:r>
          </a:p>
        </p:txBody>
      </p:sp>
    </p:spTree>
    <p:extLst>
      <p:ext uri="{BB962C8B-B14F-4D97-AF65-F5344CB8AC3E}">
        <p14:creationId xmlns:p14="http://schemas.microsoft.com/office/powerpoint/2010/main" val="37684504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0FFE-D464-014D-9949-633C893E1E9E}"/>
              </a:ext>
            </a:extLst>
          </p:cNvPr>
          <p:cNvSpPr>
            <a:spLocks noGrp="1"/>
          </p:cNvSpPr>
          <p:nvPr>
            <p:ph type="title"/>
          </p:nvPr>
        </p:nvSpPr>
        <p:spPr>
          <a:xfrm>
            <a:off x="628650" y="0"/>
            <a:ext cx="7886700" cy="1104636"/>
          </a:xfrm>
        </p:spPr>
        <p:txBody>
          <a:bodyPr/>
          <a:lstStyle/>
          <a:p>
            <a:pPr algn="ctr"/>
            <a:r>
              <a:rPr lang="en-US" dirty="0"/>
              <a:t>When we say forgiveness we mean…</a:t>
            </a:r>
          </a:p>
        </p:txBody>
      </p:sp>
      <p:sp>
        <p:nvSpPr>
          <p:cNvPr id="3" name="Content Placeholder 2">
            <a:extLst>
              <a:ext uri="{FF2B5EF4-FFF2-40B4-BE49-F238E27FC236}">
                <a16:creationId xmlns:a16="http://schemas.microsoft.com/office/drawing/2014/main" id="{00A83DD1-959F-8046-BBB2-BC96B6F4005D}"/>
              </a:ext>
            </a:extLst>
          </p:cNvPr>
          <p:cNvSpPr>
            <a:spLocks noGrp="1"/>
          </p:cNvSpPr>
          <p:nvPr>
            <p:ph idx="1"/>
          </p:nvPr>
        </p:nvSpPr>
        <p:spPr>
          <a:xfrm>
            <a:off x="0" y="986118"/>
            <a:ext cx="9144000" cy="4728882"/>
          </a:xfrm>
        </p:spPr>
        <p:txBody>
          <a:bodyPr>
            <a:normAutofit/>
          </a:bodyPr>
          <a:lstStyle/>
          <a:p>
            <a:pPr marL="0" indent="0" algn="ctr">
              <a:buNone/>
            </a:pPr>
            <a:r>
              <a:rPr lang="en-US" sz="2400" b="1" baseline="30000" dirty="0"/>
              <a:t>15 </a:t>
            </a:r>
            <a:r>
              <a:rPr lang="en-US" sz="2400" dirty="0"/>
              <a:t>When Joseph’s brothers saw that their father was dead, they said, “What if Joseph bears a grudge against us and pays us back in full for all the wrong which we did to him!” </a:t>
            </a:r>
            <a:r>
              <a:rPr lang="en-US" sz="2400" baseline="30000" dirty="0"/>
              <a:t>16 </a:t>
            </a:r>
            <a:r>
              <a:rPr lang="en-US" sz="2400" dirty="0"/>
              <a:t>So they sent </a:t>
            </a:r>
            <a:r>
              <a:rPr lang="en-US" sz="2400" i="1" dirty="0"/>
              <a:t>a message</a:t>
            </a:r>
            <a:r>
              <a:rPr lang="en-US" sz="2400" dirty="0"/>
              <a:t> to Joseph, saying, “Your father charged before he died, saying, </a:t>
            </a:r>
            <a:r>
              <a:rPr lang="en-US" sz="2400" baseline="30000" dirty="0"/>
              <a:t>17 </a:t>
            </a:r>
            <a:r>
              <a:rPr lang="en-US" sz="2400" dirty="0"/>
              <a:t>‘Thus you shall say to Joseph, “</a:t>
            </a:r>
            <a:r>
              <a:rPr lang="en-US" sz="2400" b="1" u="sng" dirty="0">
                <a:solidFill>
                  <a:srgbClr val="FFC000"/>
                </a:solidFill>
              </a:rPr>
              <a:t>Please forgive, I beg you</a:t>
            </a:r>
            <a:r>
              <a:rPr lang="en-US" sz="2400" dirty="0"/>
              <a:t>, the transgression of your brothers and their sin, for they did you wrong.”’ And now, </a:t>
            </a:r>
            <a:r>
              <a:rPr lang="en-US" sz="2400" b="1" u="sng" dirty="0">
                <a:solidFill>
                  <a:srgbClr val="FFC000"/>
                </a:solidFill>
              </a:rPr>
              <a:t>please forgive</a:t>
            </a:r>
            <a:r>
              <a:rPr lang="en-US" sz="2400" dirty="0"/>
              <a:t> the transgression of the servants of the God of your father.” And Joseph wept when they spoke to him. </a:t>
            </a:r>
            <a:r>
              <a:rPr lang="en-US" sz="2400" baseline="30000" dirty="0"/>
              <a:t>18 </a:t>
            </a:r>
            <a:r>
              <a:rPr lang="en-US" sz="2400" dirty="0"/>
              <a:t>Then his brothers also came and </a:t>
            </a:r>
            <a:r>
              <a:rPr lang="en-US" sz="2400" b="1" u="sng" dirty="0">
                <a:solidFill>
                  <a:srgbClr val="FFC000"/>
                </a:solidFill>
              </a:rPr>
              <a:t>fell down before him</a:t>
            </a:r>
            <a:r>
              <a:rPr lang="en-US" sz="2400" dirty="0"/>
              <a:t> and said, “</a:t>
            </a:r>
            <a:r>
              <a:rPr lang="en-US" sz="2400" b="1" u="sng" dirty="0">
                <a:solidFill>
                  <a:srgbClr val="FFC000"/>
                </a:solidFill>
              </a:rPr>
              <a:t>Behold, we are your servants</a:t>
            </a:r>
            <a:r>
              <a:rPr lang="en-US" sz="2400" dirty="0"/>
              <a:t>.” </a:t>
            </a:r>
            <a:r>
              <a:rPr lang="en-US" sz="2400" baseline="30000" dirty="0"/>
              <a:t>19 </a:t>
            </a:r>
            <a:r>
              <a:rPr lang="en-US" sz="2400" dirty="0"/>
              <a:t>But Joseph said to them, “Do not be afraid, for am I in God’s place? </a:t>
            </a:r>
            <a:r>
              <a:rPr lang="en-US" sz="2400" baseline="30000" dirty="0"/>
              <a:t>20 </a:t>
            </a:r>
            <a:r>
              <a:rPr lang="en-US" sz="2400" dirty="0"/>
              <a:t>As for you, you meant evil against me, </a:t>
            </a:r>
            <a:r>
              <a:rPr lang="en-US" sz="2400" i="1" dirty="0"/>
              <a:t>but </a:t>
            </a:r>
            <a:r>
              <a:rPr lang="en-US" sz="2400" dirty="0"/>
              <a:t>God meant it for good in order to bring about this present result, to preserve many people alive. </a:t>
            </a:r>
            <a:r>
              <a:rPr lang="en-US" sz="2400" baseline="30000" dirty="0"/>
              <a:t>21 </a:t>
            </a:r>
            <a:r>
              <a:rPr lang="en-US" sz="2400" dirty="0"/>
              <a:t>So therefore, do not be afraid; I will provide for you and your little ones.” So he comforted them and spoke kindly to them.</a:t>
            </a:r>
          </a:p>
        </p:txBody>
      </p:sp>
    </p:spTree>
    <p:extLst>
      <p:ext uri="{BB962C8B-B14F-4D97-AF65-F5344CB8AC3E}">
        <p14:creationId xmlns:p14="http://schemas.microsoft.com/office/powerpoint/2010/main" val="4875379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0FFE-D464-014D-9949-633C893E1E9E}"/>
              </a:ext>
            </a:extLst>
          </p:cNvPr>
          <p:cNvSpPr>
            <a:spLocks noGrp="1"/>
          </p:cNvSpPr>
          <p:nvPr>
            <p:ph type="title"/>
          </p:nvPr>
        </p:nvSpPr>
        <p:spPr>
          <a:xfrm>
            <a:off x="628650" y="0"/>
            <a:ext cx="7886700" cy="1104636"/>
          </a:xfrm>
        </p:spPr>
        <p:txBody>
          <a:bodyPr/>
          <a:lstStyle/>
          <a:p>
            <a:pPr algn="ctr"/>
            <a:r>
              <a:rPr lang="en-US" dirty="0"/>
              <a:t>When we say forgiveness we mean…</a:t>
            </a:r>
          </a:p>
        </p:txBody>
      </p:sp>
      <p:sp>
        <p:nvSpPr>
          <p:cNvPr id="3" name="Content Placeholder 2">
            <a:extLst>
              <a:ext uri="{FF2B5EF4-FFF2-40B4-BE49-F238E27FC236}">
                <a16:creationId xmlns:a16="http://schemas.microsoft.com/office/drawing/2014/main" id="{00A83DD1-959F-8046-BBB2-BC96B6F4005D}"/>
              </a:ext>
            </a:extLst>
          </p:cNvPr>
          <p:cNvSpPr>
            <a:spLocks noGrp="1"/>
          </p:cNvSpPr>
          <p:nvPr>
            <p:ph idx="1"/>
          </p:nvPr>
        </p:nvSpPr>
        <p:spPr>
          <a:xfrm>
            <a:off x="0" y="986118"/>
            <a:ext cx="9144000" cy="4728882"/>
          </a:xfrm>
        </p:spPr>
        <p:txBody>
          <a:bodyPr>
            <a:normAutofit/>
          </a:bodyPr>
          <a:lstStyle/>
          <a:p>
            <a:pPr marL="0" indent="0" algn="ctr">
              <a:buNone/>
            </a:pPr>
            <a:r>
              <a:rPr lang="en-US" sz="2400" b="1" baseline="30000" dirty="0"/>
              <a:t>15 </a:t>
            </a:r>
            <a:r>
              <a:rPr lang="en-US" sz="2400" dirty="0"/>
              <a:t>When Joseph’s brothers saw that their father was dead, they said, “What if Joseph bears a grudge against us and pays us back in full for all the wrong which we did to him!” </a:t>
            </a:r>
            <a:r>
              <a:rPr lang="en-US" sz="2400" baseline="30000" dirty="0"/>
              <a:t>16 </a:t>
            </a:r>
            <a:r>
              <a:rPr lang="en-US" sz="2400" dirty="0"/>
              <a:t>So they sent </a:t>
            </a:r>
            <a:r>
              <a:rPr lang="en-US" sz="2400" i="1" dirty="0"/>
              <a:t>a message</a:t>
            </a:r>
            <a:r>
              <a:rPr lang="en-US" sz="2400" dirty="0"/>
              <a:t> to Joseph, saying, “Your father charged before he died, saying, </a:t>
            </a:r>
            <a:r>
              <a:rPr lang="en-US" sz="2400" baseline="30000" dirty="0"/>
              <a:t>17 </a:t>
            </a:r>
            <a:r>
              <a:rPr lang="en-US" sz="2400" dirty="0"/>
              <a:t>‘Thus you shall say to Joseph, “Please forgive, I beg you, the transgression of your brothers and their sin, for they did you wrong.”’ And now, please forgive the transgression of the servants of the God of your father.” </a:t>
            </a:r>
            <a:r>
              <a:rPr lang="en-US" sz="2400" b="1" u="sng" dirty="0">
                <a:solidFill>
                  <a:srgbClr val="FFFF00"/>
                </a:solidFill>
              </a:rPr>
              <a:t>And Joseph wept</a:t>
            </a:r>
            <a:r>
              <a:rPr lang="en-US" sz="2400" dirty="0"/>
              <a:t> when they spoke to him. </a:t>
            </a:r>
            <a:r>
              <a:rPr lang="en-US" sz="2400" baseline="30000" dirty="0"/>
              <a:t>18 </a:t>
            </a:r>
            <a:r>
              <a:rPr lang="en-US" sz="2400" dirty="0"/>
              <a:t>Then his brothers also came and fell down before him and said, “Behold, we are your servants.” </a:t>
            </a:r>
            <a:r>
              <a:rPr lang="en-US" sz="2400" baseline="30000" dirty="0"/>
              <a:t>19 </a:t>
            </a:r>
            <a:r>
              <a:rPr lang="en-US" sz="2400" dirty="0"/>
              <a:t>But Joseph said to them, “</a:t>
            </a:r>
            <a:r>
              <a:rPr lang="en-US" sz="2400" b="1" u="sng" dirty="0">
                <a:solidFill>
                  <a:srgbClr val="FFFF00"/>
                </a:solidFill>
              </a:rPr>
              <a:t>Do not be afraid, for am I in God’s place</a:t>
            </a:r>
            <a:r>
              <a:rPr lang="en-US" sz="2400" dirty="0"/>
              <a:t>? </a:t>
            </a:r>
            <a:r>
              <a:rPr lang="en-US" sz="2400" baseline="30000" dirty="0"/>
              <a:t>20 </a:t>
            </a:r>
            <a:r>
              <a:rPr lang="en-US" sz="2400" dirty="0"/>
              <a:t>As for you, you meant evil against me, </a:t>
            </a:r>
            <a:r>
              <a:rPr lang="en-US" sz="2400" i="1" dirty="0"/>
              <a:t>but </a:t>
            </a:r>
            <a:r>
              <a:rPr lang="en-US" sz="2400" b="1" u="sng" dirty="0">
                <a:solidFill>
                  <a:srgbClr val="FFFF00"/>
                </a:solidFill>
              </a:rPr>
              <a:t>God meant it for good</a:t>
            </a:r>
            <a:r>
              <a:rPr lang="en-US" sz="2400" dirty="0"/>
              <a:t> in order to bring about this present result, </a:t>
            </a:r>
            <a:r>
              <a:rPr lang="en-US" sz="2400" b="1" u="sng" dirty="0">
                <a:solidFill>
                  <a:srgbClr val="FFFF00"/>
                </a:solidFill>
              </a:rPr>
              <a:t>to preserve many people alive</a:t>
            </a:r>
            <a:r>
              <a:rPr lang="en-US" sz="2400" dirty="0"/>
              <a:t>. </a:t>
            </a:r>
            <a:r>
              <a:rPr lang="en-US" sz="2400" baseline="30000" dirty="0"/>
              <a:t>21 </a:t>
            </a:r>
            <a:r>
              <a:rPr lang="en-US" sz="2400" dirty="0"/>
              <a:t>So therefore, do not be afraid; </a:t>
            </a:r>
            <a:r>
              <a:rPr lang="en-US" sz="2400" b="1" u="sng" dirty="0">
                <a:solidFill>
                  <a:srgbClr val="FFFF00"/>
                </a:solidFill>
              </a:rPr>
              <a:t>I will provide</a:t>
            </a:r>
            <a:r>
              <a:rPr lang="en-US" sz="2400" dirty="0"/>
              <a:t> for you and your little ones.” So </a:t>
            </a:r>
            <a:r>
              <a:rPr lang="en-US" sz="2400" b="1" u="sng" dirty="0">
                <a:solidFill>
                  <a:srgbClr val="FFFF00"/>
                </a:solidFill>
              </a:rPr>
              <a:t>he comforted them</a:t>
            </a:r>
            <a:r>
              <a:rPr lang="en-US" sz="2400" dirty="0"/>
              <a:t> and </a:t>
            </a:r>
            <a:r>
              <a:rPr lang="en-US" sz="2400" b="1" u="sng" dirty="0">
                <a:solidFill>
                  <a:srgbClr val="FFFF00"/>
                </a:solidFill>
              </a:rPr>
              <a:t>spoke kindly to them</a:t>
            </a:r>
            <a:r>
              <a:rPr lang="en-US" sz="2400" dirty="0"/>
              <a:t>.</a:t>
            </a:r>
          </a:p>
        </p:txBody>
      </p:sp>
    </p:spTree>
    <p:extLst>
      <p:ext uri="{BB962C8B-B14F-4D97-AF65-F5344CB8AC3E}">
        <p14:creationId xmlns:p14="http://schemas.microsoft.com/office/powerpoint/2010/main" val="34281014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0FFE-D464-014D-9949-633C893E1E9E}"/>
              </a:ext>
            </a:extLst>
          </p:cNvPr>
          <p:cNvSpPr>
            <a:spLocks noGrp="1"/>
          </p:cNvSpPr>
          <p:nvPr>
            <p:ph type="title"/>
          </p:nvPr>
        </p:nvSpPr>
        <p:spPr>
          <a:xfrm>
            <a:off x="628650" y="0"/>
            <a:ext cx="7886700" cy="1104636"/>
          </a:xfrm>
        </p:spPr>
        <p:txBody>
          <a:bodyPr/>
          <a:lstStyle/>
          <a:p>
            <a:pPr algn="ctr"/>
            <a:r>
              <a:rPr lang="en-US" dirty="0"/>
              <a:t>When we say forgiveness we mean…</a:t>
            </a:r>
          </a:p>
        </p:txBody>
      </p:sp>
      <p:sp>
        <p:nvSpPr>
          <p:cNvPr id="3" name="Content Placeholder 2">
            <a:extLst>
              <a:ext uri="{FF2B5EF4-FFF2-40B4-BE49-F238E27FC236}">
                <a16:creationId xmlns:a16="http://schemas.microsoft.com/office/drawing/2014/main" id="{00A83DD1-959F-8046-BBB2-BC96B6F4005D}"/>
              </a:ext>
            </a:extLst>
          </p:cNvPr>
          <p:cNvSpPr>
            <a:spLocks noGrp="1"/>
          </p:cNvSpPr>
          <p:nvPr>
            <p:ph idx="1"/>
          </p:nvPr>
        </p:nvSpPr>
        <p:spPr>
          <a:xfrm>
            <a:off x="0" y="986118"/>
            <a:ext cx="9144000" cy="4728882"/>
          </a:xfrm>
        </p:spPr>
        <p:txBody>
          <a:bodyPr>
            <a:normAutofit/>
          </a:bodyPr>
          <a:lstStyle/>
          <a:p>
            <a:r>
              <a:rPr lang="en-US" sz="2800" dirty="0"/>
              <a:t>to lift, bear up, carry, take</a:t>
            </a:r>
          </a:p>
          <a:p>
            <a:pPr lvl="1"/>
            <a:r>
              <a:rPr lang="en-US" sz="2400" dirty="0"/>
              <a:t>(</a:t>
            </a:r>
            <a:r>
              <a:rPr lang="en-US" sz="2400" dirty="0" err="1"/>
              <a:t>Qal</a:t>
            </a:r>
            <a:r>
              <a:rPr lang="en-US" sz="2400" dirty="0"/>
              <a:t>)</a:t>
            </a:r>
          </a:p>
          <a:p>
            <a:pPr lvl="2"/>
            <a:r>
              <a:rPr lang="en-US" sz="1800" dirty="0"/>
              <a:t>to lift, lift up</a:t>
            </a:r>
          </a:p>
          <a:p>
            <a:pPr lvl="2"/>
            <a:r>
              <a:rPr lang="en-US" sz="1800" dirty="0"/>
              <a:t>to bear, carry, support, sustain, endure</a:t>
            </a:r>
          </a:p>
          <a:p>
            <a:pPr lvl="2"/>
            <a:r>
              <a:rPr lang="en-US" sz="1800" dirty="0"/>
              <a:t>to take, take away, carry off, forgive</a:t>
            </a:r>
          </a:p>
          <a:p>
            <a:pPr lvl="1"/>
            <a:r>
              <a:rPr lang="en-US" sz="2400" dirty="0"/>
              <a:t>(</a:t>
            </a:r>
            <a:r>
              <a:rPr lang="en-US" sz="2400" dirty="0" err="1"/>
              <a:t>Niphal</a:t>
            </a:r>
            <a:r>
              <a:rPr lang="en-US" sz="2400" dirty="0"/>
              <a:t>)</a:t>
            </a:r>
          </a:p>
          <a:p>
            <a:pPr lvl="2"/>
            <a:r>
              <a:rPr lang="en-US" sz="1800" dirty="0"/>
              <a:t>to be lifted up, be exalted</a:t>
            </a:r>
          </a:p>
          <a:p>
            <a:pPr lvl="2"/>
            <a:r>
              <a:rPr lang="en-US" sz="1800" dirty="0"/>
              <a:t>to lift oneself up, rise up</a:t>
            </a:r>
          </a:p>
          <a:p>
            <a:pPr lvl="2"/>
            <a:r>
              <a:rPr lang="en-US" sz="1800" dirty="0"/>
              <a:t>to be borne, be carried</a:t>
            </a:r>
          </a:p>
          <a:p>
            <a:pPr lvl="2"/>
            <a:r>
              <a:rPr lang="en-US" sz="1800" dirty="0"/>
              <a:t>to be taken away, be carried off, be swept away</a:t>
            </a:r>
          </a:p>
          <a:p>
            <a:pPr marL="0" indent="0">
              <a:buNone/>
            </a:pPr>
            <a:endParaRPr lang="en-US" sz="2400" dirty="0"/>
          </a:p>
        </p:txBody>
      </p:sp>
    </p:spTree>
    <p:extLst>
      <p:ext uri="{BB962C8B-B14F-4D97-AF65-F5344CB8AC3E}">
        <p14:creationId xmlns:p14="http://schemas.microsoft.com/office/powerpoint/2010/main" val="42196866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0FFE-D464-014D-9949-633C893E1E9E}"/>
              </a:ext>
            </a:extLst>
          </p:cNvPr>
          <p:cNvSpPr>
            <a:spLocks noGrp="1"/>
          </p:cNvSpPr>
          <p:nvPr>
            <p:ph type="title"/>
          </p:nvPr>
        </p:nvSpPr>
        <p:spPr>
          <a:xfrm>
            <a:off x="628650" y="0"/>
            <a:ext cx="7886700" cy="1104636"/>
          </a:xfrm>
        </p:spPr>
        <p:txBody>
          <a:bodyPr/>
          <a:lstStyle/>
          <a:p>
            <a:pPr algn="ctr"/>
            <a:r>
              <a:rPr lang="en-US" dirty="0"/>
              <a:t>When we say forgiveness we mean…</a:t>
            </a:r>
          </a:p>
        </p:txBody>
      </p:sp>
      <p:sp>
        <p:nvSpPr>
          <p:cNvPr id="3" name="Content Placeholder 2">
            <a:extLst>
              <a:ext uri="{FF2B5EF4-FFF2-40B4-BE49-F238E27FC236}">
                <a16:creationId xmlns:a16="http://schemas.microsoft.com/office/drawing/2014/main" id="{00A83DD1-959F-8046-BBB2-BC96B6F4005D}"/>
              </a:ext>
            </a:extLst>
          </p:cNvPr>
          <p:cNvSpPr>
            <a:spLocks noGrp="1"/>
          </p:cNvSpPr>
          <p:nvPr>
            <p:ph idx="1"/>
          </p:nvPr>
        </p:nvSpPr>
        <p:spPr>
          <a:xfrm>
            <a:off x="0" y="986118"/>
            <a:ext cx="9144000" cy="4728882"/>
          </a:xfrm>
        </p:spPr>
        <p:txBody>
          <a:bodyPr>
            <a:normAutofit/>
          </a:bodyPr>
          <a:lstStyle/>
          <a:p>
            <a:pPr marL="0" indent="0" algn="ctr">
              <a:buNone/>
            </a:pPr>
            <a:r>
              <a:rPr lang="en-US" dirty="0"/>
              <a:t>Men of Israel, listen to these words: Jesus the Nazarene, a man attested to you by God with miracles and wonders and signs which God performed through Him in your midst, just as you yourselves know— </a:t>
            </a:r>
            <a:r>
              <a:rPr lang="en-US" b="1" baseline="30000" dirty="0"/>
              <a:t>23 </a:t>
            </a:r>
            <a:r>
              <a:rPr lang="en-US" dirty="0"/>
              <a:t>this </a:t>
            </a:r>
            <a:r>
              <a:rPr lang="en-US" i="1" dirty="0"/>
              <a:t>Man</a:t>
            </a:r>
            <a:r>
              <a:rPr lang="en-US" dirty="0"/>
              <a:t>, </a:t>
            </a:r>
            <a:r>
              <a:rPr lang="en-US" b="1" u="sng" dirty="0">
                <a:solidFill>
                  <a:srgbClr val="FF0000"/>
                </a:solidFill>
              </a:rPr>
              <a:t>delivered over</a:t>
            </a:r>
            <a:r>
              <a:rPr lang="en-US" dirty="0">
                <a:solidFill>
                  <a:srgbClr val="FF0000"/>
                </a:solidFill>
              </a:rPr>
              <a:t> </a:t>
            </a:r>
            <a:r>
              <a:rPr lang="en-US" dirty="0"/>
              <a:t>by the predetermined plan and foreknowledge of God, </a:t>
            </a:r>
            <a:r>
              <a:rPr lang="en-US" b="1" u="sng" dirty="0">
                <a:solidFill>
                  <a:srgbClr val="FF0000"/>
                </a:solidFill>
              </a:rPr>
              <a:t>you nailed to a cross</a:t>
            </a:r>
            <a:r>
              <a:rPr lang="en-US" dirty="0"/>
              <a:t> by the hands of godless men and </a:t>
            </a:r>
            <a:r>
              <a:rPr lang="en-US" b="1" u="sng" dirty="0">
                <a:solidFill>
                  <a:srgbClr val="FF0000"/>
                </a:solidFill>
              </a:rPr>
              <a:t>put </a:t>
            </a:r>
            <a:r>
              <a:rPr lang="en-US" b="1" i="1" u="sng" dirty="0">
                <a:solidFill>
                  <a:srgbClr val="FF0000"/>
                </a:solidFill>
              </a:rPr>
              <a:t>Him</a:t>
            </a:r>
            <a:r>
              <a:rPr lang="en-US" b="1" u="sng" dirty="0">
                <a:solidFill>
                  <a:srgbClr val="FF0000"/>
                </a:solidFill>
              </a:rPr>
              <a:t> to death</a:t>
            </a:r>
            <a:r>
              <a:rPr lang="en-US" dirty="0"/>
              <a:t>.</a:t>
            </a:r>
          </a:p>
          <a:p>
            <a:pPr marL="0" indent="0" algn="ctr">
              <a:buNone/>
            </a:pPr>
            <a:r>
              <a:rPr lang="en-US" b="1" baseline="30000" dirty="0"/>
              <a:t>36 </a:t>
            </a:r>
            <a:r>
              <a:rPr lang="en-US" dirty="0"/>
              <a:t>Therefore let all the house of Israel know for certain that God has made Him both Lord and Christ—</a:t>
            </a:r>
            <a:r>
              <a:rPr lang="en-US" b="1" u="sng" dirty="0">
                <a:solidFill>
                  <a:srgbClr val="FF0000"/>
                </a:solidFill>
              </a:rPr>
              <a:t>this Jesus whom you crucified</a:t>
            </a:r>
            <a:r>
              <a:rPr lang="en-US" dirty="0"/>
              <a:t>.”</a:t>
            </a:r>
          </a:p>
          <a:p>
            <a:pPr marL="0" indent="0">
              <a:buNone/>
            </a:pPr>
            <a:br>
              <a:rPr lang="en-US" sz="2400" dirty="0"/>
            </a:br>
            <a:endParaRPr lang="en-US" sz="2400" dirty="0"/>
          </a:p>
        </p:txBody>
      </p:sp>
    </p:spTree>
    <p:extLst>
      <p:ext uri="{BB962C8B-B14F-4D97-AF65-F5344CB8AC3E}">
        <p14:creationId xmlns:p14="http://schemas.microsoft.com/office/powerpoint/2010/main" val="24054150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0FFE-D464-014D-9949-633C893E1E9E}"/>
              </a:ext>
            </a:extLst>
          </p:cNvPr>
          <p:cNvSpPr>
            <a:spLocks noGrp="1"/>
          </p:cNvSpPr>
          <p:nvPr>
            <p:ph type="title"/>
          </p:nvPr>
        </p:nvSpPr>
        <p:spPr>
          <a:xfrm>
            <a:off x="628650" y="0"/>
            <a:ext cx="7886700" cy="1104636"/>
          </a:xfrm>
        </p:spPr>
        <p:txBody>
          <a:bodyPr/>
          <a:lstStyle/>
          <a:p>
            <a:pPr algn="ctr"/>
            <a:r>
              <a:rPr lang="en-US" dirty="0"/>
              <a:t>When we say forgiveness we mean…</a:t>
            </a:r>
          </a:p>
        </p:txBody>
      </p:sp>
      <p:sp>
        <p:nvSpPr>
          <p:cNvPr id="3" name="Content Placeholder 2">
            <a:extLst>
              <a:ext uri="{FF2B5EF4-FFF2-40B4-BE49-F238E27FC236}">
                <a16:creationId xmlns:a16="http://schemas.microsoft.com/office/drawing/2014/main" id="{00A83DD1-959F-8046-BBB2-BC96B6F4005D}"/>
              </a:ext>
            </a:extLst>
          </p:cNvPr>
          <p:cNvSpPr>
            <a:spLocks noGrp="1"/>
          </p:cNvSpPr>
          <p:nvPr>
            <p:ph idx="1"/>
          </p:nvPr>
        </p:nvSpPr>
        <p:spPr>
          <a:xfrm>
            <a:off x="0" y="986118"/>
            <a:ext cx="9144000" cy="4728882"/>
          </a:xfrm>
        </p:spPr>
        <p:txBody>
          <a:bodyPr>
            <a:normAutofit/>
          </a:bodyPr>
          <a:lstStyle/>
          <a:p>
            <a:pPr marL="0" indent="0" algn="ctr">
              <a:buNone/>
            </a:pPr>
            <a:r>
              <a:rPr lang="en-US" dirty="0"/>
              <a:t>Men of Israel, listen to these words: Jesus the Nazarene, a man attested to you by God with miracles and wonders and signs which God performed through Him in your midst, just as you yourselves know— </a:t>
            </a:r>
            <a:r>
              <a:rPr lang="en-US" b="1" baseline="30000" dirty="0"/>
              <a:t>23 </a:t>
            </a:r>
            <a:r>
              <a:rPr lang="en-US" dirty="0"/>
              <a:t>this </a:t>
            </a:r>
            <a:r>
              <a:rPr lang="en-US" i="1" dirty="0"/>
              <a:t>Man</a:t>
            </a:r>
            <a:r>
              <a:rPr lang="en-US" dirty="0"/>
              <a:t>, delivered over by the predetermined plan and foreknowledge of God, you nailed to a cross by the hands of godless men and put </a:t>
            </a:r>
            <a:r>
              <a:rPr lang="en-US" i="1" dirty="0"/>
              <a:t>Him</a:t>
            </a:r>
            <a:r>
              <a:rPr lang="en-US" dirty="0"/>
              <a:t> to death.</a:t>
            </a:r>
          </a:p>
          <a:p>
            <a:pPr marL="0" indent="0" algn="ctr">
              <a:buNone/>
            </a:pPr>
            <a:r>
              <a:rPr lang="en-US" b="1" baseline="30000" dirty="0"/>
              <a:t>36 </a:t>
            </a:r>
            <a:r>
              <a:rPr lang="en-US" dirty="0"/>
              <a:t>Therefore let all the house of Israel know for certain that God has made Him both Lord and Christ—this Jesus whom you crucified.”</a:t>
            </a:r>
          </a:p>
          <a:p>
            <a:pPr marL="0" indent="0" algn="ctr">
              <a:buNone/>
            </a:pPr>
            <a:br>
              <a:rPr lang="en-US" sz="2400" dirty="0"/>
            </a:br>
            <a:r>
              <a:rPr lang="en-US" sz="2400" b="1" baseline="30000" dirty="0"/>
              <a:t>37 </a:t>
            </a:r>
            <a:r>
              <a:rPr lang="en-US" sz="2400" dirty="0"/>
              <a:t>Now when they heard </a:t>
            </a:r>
            <a:r>
              <a:rPr lang="en-US" sz="2400" i="1" dirty="0"/>
              <a:t>this</a:t>
            </a:r>
            <a:r>
              <a:rPr lang="en-US" sz="2400" dirty="0"/>
              <a:t>, </a:t>
            </a:r>
            <a:r>
              <a:rPr lang="en-US" sz="2400" b="1" u="sng" dirty="0">
                <a:solidFill>
                  <a:srgbClr val="FFC000"/>
                </a:solidFill>
              </a:rPr>
              <a:t>they were pierced to the heart</a:t>
            </a:r>
            <a:r>
              <a:rPr lang="en-US" sz="2400" dirty="0"/>
              <a:t>, and said to Peter and the rest of the apostles, “</a:t>
            </a:r>
            <a:r>
              <a:rPr lang="en-US" sz="2400" b="1" u="sng" dirty="0">
                <a:solidFill>
                  <a:srgbClr val="FFC000"/>
                </a:solidFill>
              </a:rPr>
              <a:t>Brethren, what shall we do</a:t>
            </a:r>
            <a:r>
              <a:rPr lang="en-US" sz="2400" dirty="0"/>
              <a:t>?” </a:t>
            </a:r>
            <a:r>
              <a:rPr lang="en-US" sz="2400" b="1" baseline="30000" dirty="0"/>
              <a:t>38 </a:t>
            </a:r>
            <a:r>
              <a:rPr lang="en-US" sz="2400" dirty="0"/>
              <a:t>Peter </a:t>
            </a:r>
            <a:r>
              <a:rPr lang="en-US" sz="2400" i="1" dirty="0"/>
              <a:t>said</a:t>
            </a:r>
            <a:r>
              <a:rPr lang="en-US" sz="2400" dirty="0"/>
              <a:t> to them, “Repent, and each of you be baptized in the name of Jesus Christ for the forgiveness of your sins; and you will receive the gift of the Holy Spirit.</a:t>
            </a:r>
          </a:p>
          <a:p>
            <a:pPr marL="0" indent="0">
              <a:buNone/>
            </a:pPr>
            <a:endParaRPr lang="en-US" sz="2400" dirty="0"/>
          </a:p>
        </p:txBody>
      </p:sp>
    </p:spTree>
    <p:extLst>
      <p:ext uri="{BB962C8B-B14F-4D97-AF65-F5344CB8AC3E}">
        <p14:creationId xmlns:p14="http://schemas.microsoft.com/office/powerpoint/2010/main" val="11605077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277</TotalTime>
  <Words>2993</Words>
  <Application>Microsoft Macintosh PowerPoint</Application>
  <PresentationFormat>On-screen Show (16:10)</PresentationFormat>
  <Paragraphs>96</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When we say forgiveness we mean…</vt:lpstr>
      <vt:lpstr>When we say forgiveness we mean…</vt:lpstr>
      <vt:lpstr>When we say forgiveness we mean…</vt:lpstr>
      <vt:lpstr>When we say forgiveness we mean…</vt:lpstr>
      <vt:lpstr>When we say forgiveness we mean…</vt:lpstr>
      <vt:lpstr>When we say forgiveness we mean…</vt:lpstr>
      <vt:lpstr>When we say forgiveness we mean…</vt:lpstr>
      <vt:lpstr>When we say forgiveness we mean…</vt:lpstr>
      <vt:lpstr>When we say forgiveness we mean…</vt:lpstr>
      <vt:lpstr>When we say forgiveness we mean…</vt:lpstr>
      <vt:lpstr>The root of forgiveness is God </vt:lpstr>
      <vt:lpstr>How am I supposed to forgive then?</vt:lpstr>
      <vt:lpstr>What’s gained from being forgiving?</vt:lpstr>
      <vt:lpstr>Some final questions to consider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Sanchez</dc:creator>
  <cp:lastModifiedBy>Bill Sanchez</cp:lastModifiedBy>
  <cp:revision>16</cp:revision>
  <dcterms:created xsi:type="dcterms:W3CDTF">2021-04-03T21:54:32Z</dcterms:created>
  <dcterms:modified xsi:type="dcterms:W3CDTF">2021-04-04T02:31:57Z</dcterms:modified>
</cp:coreProperties>
</file>