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360">
                <a:solidFill>
                  <a:schemeClr val="bg1"/>
                </a:solidFill>
              </a:defRPr>
            </a:lvl1pPr>
            <a:lvl2pPr>
              <a:defRPr sz="2880">
                <a:solidFill>
                  <a:schemeClr val="bg1"/>
                </a:solidFill>
              </a:defRPr>
            </a:lvl2pPr>
            <a:lvl3pPr>
              <a:defRPr sz="2160">
                <a:solidFill>
                  <a:schemeClr val="bg1"/>
                </a:solidFill>
              </a:defRPr>
            </a:lvl3pPr>
            <a:lvl4pPr>
              <a:defRPr sz="1920">
                <a:solidFill>
                  <a:schemeClr val="bg1"/>
                </a:solidFill>
              </a:defRPr>
            </a:lvl4pPr>
            <a:lvl5pPr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8237-2508-E347-BDD1-81B9EEFB1C0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5EC-9C0D-1B4C-B286-CE2E884C5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27E5B-AFDC-1E4B-906E-F5B3692A7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AE6CC-38F3-084C-A36D-49BF141F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8CF2CC-041F-434D-A79C-D5E5EBFB1579}"/>
              </a:ext>
            </a:extLst>
          </p:cNvPr>
          <p:cNvGraphicFramePr>
            <a:graphicFrameLocks noGrp="1"/>
          </p:cNvGraphicFramePr>
          <p:nvPr/>
        </p:nvGraphicFramePr>
        <p:xfrm>
          <a:off x="844732" y="202858"/>
          <a:ext cx="10502537" cy="645229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09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Title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Date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Overview: Steadfast in The LORD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September 20, 2020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Hope &amp; Victory: 1 Corinthians 15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October 18, 2020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Steadfast in The Gospel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November 15, 2020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Steadfast in Sound Doctrine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December 20, 2020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Immovable Against False Teachings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January 17,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Immovable Against Temptations &amp; Evil Companions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February 21,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Immovable Against Skepticism &amp; Struggles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March 21,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Depending on God’s Grace &amp; Strength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April 18,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Abounding In Our Work Together As A Church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May 16,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Abounding In Personal Morality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June 20,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Abounding In Personal Love &amp; Good Deeds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July 18,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  Conclusion: Our Labor Is Not In Vain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August 15, 2021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333-52F5-FF47-8E6B-5F654E4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43" y="132397"/>
            <a:ext cx="9951514" cy="11576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Depending on God’s Grace &amp;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FB9D-16C4-934A-AA94-D93FF06A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7" y="1467984"/>
            <a:ext cx="10707748" cy="5390017"/>
          </a:xfrm>
        </p:spPr>
        <p:txBody>
          <a:bodyPr>
            <a:normAutofit lnSpcReduction="10000"/>
          </a:bodyPr>
          <a:lstStyle/>
          <a:p>
            <a:endParaRPr lang="en-US" sz="4320" b="1" dirty="0"/>
          </a:p>
          <a:p>
            <a:r>
              <a:rPr lang="en-US" sz="4320" b="1" dirty="0"/>
              <a:t>Physical Strength – Samson</a:t>
            </a:r>
          </a:p>
          <a:p>
            <a:endParaRPr lang="en-US" sz="4320" b="1" dirty="0"/>
          </a:p>
          <a:p>
            <a:r>
              <a:rPr lang="en-US" sz="4320" b="1" dirty="0"/>
              <a:t>Financial Strength – Rich Young Ruler</a:t>
            </a:r>
          </a:p>
          <a:p>
            <a:endParaRPr lang="en-US" sz="4320" b="1" dirty="0"/>
          </a:p>
          <a:p>
            <a:r>
              <a:rPr lang="en-US" sz="4320" b="1" dirty="0"/>
              <a:t>Political Strength – Jeroboam </a:t>
            </a:r>
          </a:p>
          <a:p>
            <a:endParaRPr lang="en-US" sz="4320" b="1" dirty="0"/>
          </a:p>
          <a:p>
            <a:r>
              <a:rPr lang="en-US" sz="4320" b="1" dirty="0"/>
              <a:t>Intellectual </a:t>
            </a:r>
            <a:r>
              <a:rPr lang="en-US" sz="4320" b="1"/>
              <a:t>Strength – Solomon</a:t>
            </a:r>
            <a:endParaRPr lang="en-US" sz="4320" b="1" dirty="0"/>
          </a:p>
          <a:p>
            <a:endParaRPr lang="en-US" sz="4320" b="1" dirty="0"/>
          </a:p>
        </p:txBody>
      </p:sp>
    </p:spTree>
    <p:extLst>
      <p:ext uri="{BB962C8B-B14F-4D97-AF65-F5344CB8AC3E}">
        <p14:creationId xmlns:p14="http://schemas.microsoft.com/office/powerpoint/2010/main" val="26795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333-52F5-FF47-8E6B-5F654E4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26" y="117570"/>
            <a:ext cx="10707748" cy="11576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Paul’s Dependance on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FB9D-16C4-934A-AA94-D93FF06A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7" y="1467984"/>
            <a:ext cx="10707748" cy="5272448"/>
          </a:xfrm>
        </p:spPr>
        <p:txBody>
          <a:bodyPr>
            <a:noAutofit/>
          </a:bodyPr>
          <a:lstStyle/>
          <a:p>
            <a:r>
              <a:rPr lang="en-US" sz="3840" b="1" dirty="0"/>
              <a:t>Paul’s Work &amp; Motivation (1 Corinthian 15:8-11)</a:t>
            </a:r>
          </a:p>
          <a:p>
            <a:pPr lvl="1"/>
            <a:r>
              <a:rPr lang="en-US" sz="3360" b="1" dirty="0"/>
              <a:t>“</a:t>
            </a:r>
            <a:r>
              <a:rPr lang="en-US" sz="3360" b="1" baseline="30000" dirty="0"/>
              <a:t>23</a:t>
            </a:r>
            <a:r>
              <a:rPr lang="en-US" sz="3360" b="1" dirty="0"/>
              <a:t>…countless beatings, and often near death. </a:t>
            </a:r>
            <a:r>
              <a:rPr lang="en-US" sz="3360" b="1" baseline="30000" dirty="0"/>
              <a:t>24</a:t>
            </a:r>
            <a:r>
              <a:rPr lang="en-US" sz="3360" b="1" u="sng" dirty="0"/>
              <a:t>Five</a:t>
            </a:r>
            <a:r>
              <a:rPr lang="en-US" sz="3360" b="1" dirty="0"/>
              <a:t> times I received at the hands of the Jews the forty lashes less one. </a:t>
            </a:r>
            <a:r>
              <a:rPr lang="en-US" sz="3360" b="1" baseline="30000" dirty="0"/>
              <a:t>25</a:t>
            </a:r>
            <a:r>
              <a:rPr lang="en-US" sz="3360" b="1" u="sng" dirty="0"/>
              <a:t>Three</a:t>
            </a:r>
            <a:r>
              <a:rPr lang="en-US" sz="3360" b="1" dirty="0"/>
              <a:t> times I was beaten with rods. </a:t>
            </a:r>
            <a:r>
              <a:rPr lang="en-US" sz="3360" b="1" u="sng" dirty="0"/>
              <a:t>Once</a:t>
            </a:r>
            <a:r>
              <a:rPr lang="en-US" sz="3360" b="1" dirty="0"/>
              <a:t> I was stoned. </a:t>
            </a:r>
            <a:r>
              <a:rPr lang="en-US" sz="3360" b="1" u="sng" dirty="0"/>
              <a:t>Three</a:t>
            </a:r>
            <a:r>
              <a:rPr lang="en-US" sz="3360" b="1" dirty="0"/>
              <a:t> times I was shipwrecked; a night and a day I was adrift at sea…” (2 Cor. 11:23b-25)</a:t>
            </a:r>
          </a:p>
          <a:p>
            <a:pPr lvl="1"/>
            <a:r>
              <a:rPr lang="en-US" sz="3360" b="1" dirty="0"/>
              <a:t>“the grace of God that is with me…” (vs. 10)</a:t>
            </a:r>
          </a:p>
          <a:p>
            <a:pPr marL="411480" lvl="1" indent="0">
              <a:buNone/>
            </a:pPr>
            <a:endParaRPr lang="en-US" sz="3840" b="1" dirty="0"/>
          </a:p>
          <a:p>
            <a:r>
              <a:rPr lang="en-US" sz="3840" b="1" dirty="0"/>
              <a:t>“You then, my child, be strengthened by the grace that is in Christ Jesus…”(2 Timothy 2:1)</a:t>
            </a:r>
          </a:p>
        </p:txBody>
      </p:sp>
    </p:spTree>
    <p:extLst>
      <p:ext uri="{BB962C8B-B14F-4D97-AF65-F5344CB8AC3E}">
        <p14:creationId xmlns:p14="http://schemas.microsoft.com/office/powerpoint/2010/main" val="941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333-52F5-FF47-8E6B-5F654E4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26" y="117570"/>
            <a:ext cx="10707748" cy="11576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We Depend on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FB9D-16C4-934A-AA94-D93FF06A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7" y="1467984"/>
            <a:ext cx="10707748" cy="527244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“Consider him who endured from sinners such hostility against himself, so that you may not grow weary or fainthearted.” (Hebrews 12:3)</a:t>
            </a:r>
          </a:p>
          <a:p>
            <a:pPr marL="0" indent="0">
              <a:buNone/>
            </a:pPr>
            <a:endParaRPr lang="en-US" sz="3840" b="1" dirty="0"/>
          </a:p>
          <a:p>
            <a:r>
              <a:rPr lang="en-US" b="1" dirty="0"/>
              <a:t>“And he said to all, ‘If anyone would come after me, let him deny himself and take up his cross daily and follow me.’” (Luke 9:23)</a:t>
            </a:r>
          </a:p>
          <a:p>
            <a:endParaRPr lang="en-US" sz="3840" b="1" dirty="0"/>
          </a:p>
          <a:p>
            <a:r>
              <a:rPr lang="en-US" b="1" dirty="0"/>
              <a:t>“Husbands, love your wives, as Christ loved the church and gave himself up for her…” (Ephesians 5:25)</a:t>
            </a:r>
            <a:endParaRPr lang="en-US" sz="3840" b="1" dirty="0"/>
          </a:p>
        </p:txBody>
      </p:sp>
    </p:spTree>
    <p:extLst>
      <p:ext uri="{BB962C8B-B14F-4D97-AF65-F5344CB8AC3E}">
        <p14:creationId xmlns:p14="http://schemas.microsoft.com/office/powerpoint/2010/main" val="5911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333-52F5-FF47-8E6B-5F654E4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26" y="117570"/>
            <a:ext cx="10707748" cy="11576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We Depend on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FB9D-16C4-934A-AA94-D93FF06A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7" y="1467984"/>
            <a:ext cx="10707748" cy="5272448"/>
          </a:xfrm>
        </p:spPr>
        <p:txBody>
          <a:bodyPr>
            <a:normAutofit/>
          </a:bodyPr>
          <a:lstStyle/>
          <a:p>
            <a:endParaRPr lang="en-US" sz="4320" b="1" dirty="0"/>
          </a:p>
          <a:p>
            <a:r>
              <a:rPr lang="en-US" sz="4320" b="1" dirty="0"/>
              <a:t>“Be kind to one another, tenderhearted, forgiving one another, as God in Christ forgave you.” (Ephesians 4:32)</a:t>
            </a:r>
          </a:p>
          <a:p>
            <a:pPr marL="0" indent="0">
              <a:buNone/>
            </a:pPr>
            <a:endParaRPr lang="en-US" sz="4320" b="1" dirty="0"/>
          </a:p>
          <a:p>
            <a:r>
              <a:rPr lang="en-US" sz="4320" b="1" dirty="0"/>
              <a:t>“For the Son of Man came to seek and to save the lost.” (Luke 19:10)</a:t>
            </a:r>
          </a:p>
        </p:txBody>
      </p:sp>
    </p:spTree>
    <p:extLst>
      <p:ext uri="{BB962C8B-B14F-4D97-AF65-F5344CB8AC3E}">
        <p14:creationId xmlns:p14="http://schemas.microsoft.com/office/powerpoint/2010/main" val="25661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333-52F5-FF47-8E6B-5F654E4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26" y="117570"/>
            <a:ext cx="10707748" cy="11576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We Depend on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FB9D-16C4-934A-AA94-D93FF06A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7" y="1467984"/>
            <a:ext cx="10707748" cy="5272448"/>
          </a:xfrm>
        </p:spPr>
        <p:txBody>
          <a:bodyPr>
            <a:normAutofit lnSpcReduction="10000"/>
          </a:bodyPr>
          <a:lstStyle/>
          <a:p>
            <a:r>
              <a:rPr lang="en-US" sz="3720" b="1" dirty="0"/>
              <a:t>“be clean” (Mark 1:41)</a:t>
            </a:r>
          </a:p>
          <a:p>
            <a:pPr marL="0" indent="0">
              <a:buNone/>
            </a:pPr>
            <a:endParaRPr lang="en-US" sz="3720" b="1" dirty="0"/>
          </a:p>
          <a:p>
            <a:r>
              <a:rPr lang="en-US" sz="3720" b="1" dirty="0"/>
              <a:t>“Rise, take up your bed, and go home” (Mark 2:11)</a:t>
            </a:r>
          </a:p>
          <a:p>
            <a:endParaRPr lang="en-US" sz="3720" b="1" dirty="0"/>
          </a:p>
          <a:p>
            <a:r>
              <a:rPr lang="en-US" sz="3720" b="1" dirty="0"/>
              <a:t>“stretch out your hand” (Mark 3:5)</a:t>
            </a:r>
          </a:p>
          <a:p>
            <a:pPr marL="0" indent="0">
              <a:buNone/>
            </a:pPr>
            <a:endParaRPr lang="en-US" sz="3720" b="1" dirty="0"/>
          </a:p>
          <a:p>
            <a:r>
              <a:rPr lang="en-US" sz="3720" b="1" dirty="0"/>
              <a:t>“Little girl, I say to you, arise” (Mark 5:41)</a:t>
            </a:r>
          </a:p>
          <a:p>
            <a:pPr marL="0" indent="0">
              <a:buNone/>
            </a:pPr>
            <a:endParaRPr lang="en-US" sz="3720" b="1" dirty="0"/>
          </a:p>
          <a:p>
            <a:r>
              <a:rPr lang="en-US" sz="3720" b="1" dirty="0"/>
              <a:t> “You give them something to eat” (Mark 6:37)</a:t>
            </a:r>
          </a:p>
          <a:p>
            <a:pPr marL="0" indent="0">
              <a:buNone/>
            </a:pPr>
            <a:endParaRPr lang="en-US" sz="3720" b="1" dirty="0"/>
          </a:p>
        </p:txBody>
      </p:sp>
    </p:spTree>
    <p:extLst>
      <p:ext uri="{BB962C8B-B14F-4D97-AF65-F5344CB8AC3E}">
        <p14:creationId xmlns:p14="http://schemas.microsoft.com/office/powerpoint/2010/main" val="2659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333-52F5-FF47-8E6B-5F654E4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26" y="117570"/>
            <a:ext cx="10707748" cy="11576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Growing in Spiritual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FB9D-16C4-934A-AA94-D93FF06A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7" y="1467984"/>
            <a:ext cx="10707748" cy="5272448"/>
          </a:xfrm>
        </p:spPr>
        <p:txBody>
          <a:bodyPr>
            <a:normAutofit lnSpcReduction="10000"/>
          </a:bodyPr>
          <a:lstStyle/>
          <a:p>
            <a:r>
              <a:rPr lang="en-US" sz="3840" b="1" dirty="0"/>
              <a:t>Seek Humility</a:t>
            </a:r>
          </a:p>
          <a:p>
            <a:pPr lvl="1"/>
            <a:r>
              <a:rPr lang="en-US" sz="3360" b="1" dirty="0"/>
              <a:t>“For I am the least of the apostles, unworthy to be called an apostle, because I persecuted the church of God.” (1 Cor. 15:9)</a:t>
            </a:r>
          </a:p>
          <a:p>
            <a:pPr lvl="1"/>
            <a:r>
              <a:rPr lang="en-US" sz="3360" b="1" dirty="0"/>
              <a:t>Questions to Test Humility</a:t>
            </a:r>
          </a:p>
          <a:p>
            <a:pPr lvl="2"/>
            <a:r>
              <a:rPr lang="en-US" sz="2880" b="1" dirty="0"/>
              <a:t>How Do I Respond to Criticism? </a:t>
            </a:r>
          </a:p>
          <a:p>
            <a:pPr lvl="2"/>
            <a:r>
              <a:rPr lang="en-US" sz="2880" b="1" dirty="0"/>
              <a:t>Do I Compare Myself to People or God?</a:t>
            </a:r>
          </a:p>
          <a:p>
            <a:pPr lvl="2"/>
            <a:r>
              <a:rPr lang="en-US" sz="2880" b="1" dirty="0"/>
              <a:t>Do I Seek Help From Others… Ever? </a:t>
            </a:r>
          </a:p>
          <a:p>
            <a:pPr lvl="2"/>
            <a:r>
              <a:rPr lang="en-US" sz="2880" b="1" dirty="0"/>
              <a:t>Am I Thankful to God?</a:t>
            </a:r>
          </a:p>
          <a:p>
            <a:pPr lvl="2"/>
            <a:r>
              <a:rPr lang="en-US" sz="2880" b="1" dirty="0"/>
              <a:t>Am I Working Hard for God? </a:t>
            </a:r>
            <a:endParaRPr lang="en-US" sz="3840" b="1" dirty="0"/>
          </a:p>
          <a:p>
            <a:r>
              <a:rPr lang="en-US" sz="3840" b="1" dirty="0"/>
              <a:t>Preach To Yourself</a:t>
            </a:r>
          </a:p>
          <a:p>
            <a:pPr marL="0" indent="0">
              <a:buNone/>
            </a:pPr>
            <a:endParaRPr lang="en-US" sz="3840" b="1" dirty="0"/>
          </a:p>
        </p:txBody>
      </p:sp>
    </p:spTree>
    <p:extLst>
      <p:ext uri="{BB962C8B-B14F-4D97-AF65-F5344CB8AC3E}">
        <p14:creationId xmlns:p14="http://schemas.microsoft.com/office/powerpoint/2010/main" val="3410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Depending on God’s Grace &amp; Strength</vt:lpstr>
      <vt:lpstr>Paul’s Dependance on Grace</vt:lpstr>
      <vt:lpstr>How We Depend on Grace</vt:lpstr>
      <vt:lpstr>How We Depend on Grace</vt:lpstr>
      <vt:lpstr>How We Depend on Grace</vt:lpstr>
      <vt:lpstr>Growing in Spiritual Strength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Beutjer</dc:creator>
  <cp:lastModifiedBy>Brad Beutjer</cp:lastModifiedBy>
  <cp:revision>1</cp:revision>
  <dcterms:created xsi:type="dcterms:W3CDTF">2021-04-18T16:43:40Z</dcterms:created>
  <dcterms:modified xsi:type="dcterms:W3CDTF">2021-04-18T16:44:14Z</dcterms:modified>
</cp:coreProperties>
</file>