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73" r:id="rId4"/>
    <p:sldId id="266" r:id="rId5"/>
    <p:sldId id="268" r:id="rId6"/>
    <p:sldId id="274" r:id="rId7"/>
    <p:sldId id="271"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3"/>
  </p:normalViewPr>
  <p:slideViewPr>
    <p:cSldViewPr snapToGrid="0" snapToObjects="1">
      <p:cViewPr varScale="1">
        <p:scale>
          <a:sx n="103" d="100"/>
          <a:sy n="103" d="100"/>
        </p:scale>
        <p:origin x="13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4/22/21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4/22/21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4/22/21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4/22/21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3" name="Subtitle 2">
            <a:extLst>
              <a:ext uri="{FF2B5EF4-FFF2-40B4-BE49-F238E27FC236}">
                <a16:creationId xmlns:a16="http://schemas.microsoft.com/office/drawing/2014/main" id="{9BAD3F9A-16E6-394F-A392-341E6C08B221}"/>
              </a:ext>
            </a:extLst>
          </p:cNvPr>
          <p:cNvSpPr>
            <a:spLocks noGrp="1"/>
          </p:cNvSpPr>
          <p:nvPr>
            <p:ph type="subTitle" idx="1"/>
          </p:nvPr>
        </p:nvSpPr>
        <p:spPr>
          <a:xfrm>
            <a:off x="1143000" y="3114432"/>
            <a:ext cx="6858000" cy="1379802"/>
          </a:xfrm>
        </p:spPr>
        <p:txBody>
          <a:bodyPr>
            <a:normAutofit/>
          </a:bodyPr>
          <a:lstStyle/>
          <a:p>
            <a:r>
              <a:rPr lang="en-US" sz="3200" b="1" dirty="0">
                <a:solidFill>
                  <a:schemeClr val="bg1"/>
                </a:solidFill>
              </a:rPr>
              <a:t>1 Timothy 4:5-5:2</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b="1" dirty="0">
                <a:solidFill>
                  <a:schemeClr val="bg1"/>
                </a:solidFill>
              </a:rPr>
              <a:t>Imitate Me? </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40277"/>
            <a:ext cx="8855902" cy="5434445"/>
          </a:xfrm>
        </p:spPr>
        <p:txBody>
          <a:bodyPr>
            <a:normAutofit lnSpcReduction="10000"/>
          </a:bodyPr>
          <a:lstStyle/>
          <a:p>
            <a:pPr marL="0" lvl="0" indent="0" algn="ctr">
              <a:buNone/>
            </a:pPr>
            <a:endParaRPr lang="en-US" sz="4000" b="1" dirty="0">
              <a:solidFill>
                <a:schemeClr val="bg1"/>
              </a:solidFill>
            </a:endParaRPr>
          </a:p>
          <a:p>
            <a:pPr marL="0" lvl="0" indent="0" algn="ctr">
              <a:buNone/>
            </a:pPr>
            <a:r>
              <a:rPr lang="en-US" sz="4000" b="1" dirty="0">
                <a:solidFill>
                  <a:schemeClr val="bg1"/>
                </a:solidFill>
              </a:rPr>
              <a:t>“Be imitators of me, as I am of Christ.”</a:t>
            </a:r>
          </a:p>
          <a:p>
            <a:pPr marL="0" lvl="0" indent="0" algn="ctr">
              <a:buNone/>
            </a:pPr>
            <a:r>
              <a:rPr lang="en-US" sz="4000" b="1" dirty="0">
                <a:solidFill>
                  <a:schemeClr val="bg1"/>
                </a:solidFill>
              </a:rPr>
              <a:t>1 Corinthians 11:1</a:t>
            </a:r>
          </a:p>
          <a:p>
            <a:pPr marL="0" lvl="0" indent="0" algn="ctr">
              <a:buNone/>
            </a:pPr>
            <a:endParaRPr lang="en-US" sz="4000" b="1" dirty="0">
              <a:solidFill>
                <a:schemeClr val="bg1"/>
              </a:solidFill>
            </a:endParaRPr>
          </a:p>
          <a:p>
            <a:pPr marL="0" indent="0" algn="ctr">
              <a:buNone/>
            </a:pPr>
            <a:r>
              <a:rPr lang="en-US" sz="4000" b="1" dirty="0">
                <a:solidFill>
                  <a:schemeClr val="bg1"/>
                </a:solidFill>
              </a:rPr>
              <a:t>“What you have learned and received and heard and seen in me—practice these things, and the God of peace will be with you.”</a:t>
            </a:r>
          </a:p>
          <a:p>
            <a:pPr marL="0" indent="0" algn="ctr">
              <a:buNone/>
            </a:pPr>
            <a:r>
              <a:rPr lang="en-US" sz="4000" b="1" dirty="0">
                <a:solidFill>
                  <a:schemeClr val="bg1"/>
                </a:solidFill>
              </a:rPr>
              <a:t>Philippians 4:9</a:t>
            </a: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Meaning of Example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3200" b="1" dirty="0" err="1">
                <a:solidFill>
                  <a:schemeClr val="bg1"/>
                </a:solidFill>
              </a:rPr>
              <a:t>Tupos</a:t>
            </a:r>
            <a:endParaRPr lang="en-US" sz="3200" b="1" dirty="0">
              <a:solidFill>
                <a:schemeClr val="bg1"/>
              </a:solidFill>
            </a:endParaRPr>
          </a:p>
          <a:p>
            <a:pPr lvl="1"/>
            <a:r>
              <a:rPr lang="en-US" sz="2800" b="1" dirty="0">
                <a:solidFill>
                  <a:schemeClr val="bg1"/>
                </a:solidFill>
              </a:rPr>
              <a:t>A Prototype or Pattern</a:t>
            </a:r>
          </a:p>
          <a:p>
            <a:pPr lvl="1"/>
            <a:r>
              <a:rPr lang="en-US" sz="2800" b="1" dirty="0">
                <a:solidFill>
                  <a:schemeClr val="bg1"/>
                </a:solidFill>
              </a:rPr>
              <a:t>“They serve a copy and shadow of the heavenly things. For when Moses was about to erect the tent, he was instructed by God, saying, ‘See that you make everything according to the pattern that was shown you on the mountain.’” (Hebrews 8:5)</a:t>
            </a:r>
          </a:p>
          <a:p>
            <a:r>
              <a:rPr lang="en-US" sz="3200" b="1" dirty="0">
                <a:solidFill>
                  <a:schemeClr val="bg1"/>
                </a:solidFill>
              </a:rPr>
              <a:t>We All Have a Sphere of Influence</a:t>
            </a:r>
          </a:p>
          <a:p>
            <a:r>
              <a:rPr lang="en-US" sz="3200" b="1" dirty="0">
                <a:solidFill>
                  <a:schemeClr val="bg1"/>
                </a:solidFill>
              </a:rPr>
              <a:t>Defying Low </a:t>
            </a:r>
            <a:r>
              <a:rPr lang="en-US" sz="3200" b="1" dirty="0" err="1">
                <a:solidFill>
                  <a:schemeClr val="bg1"/>
                </a:solidFill>
              </a:rPr>
              <a:t>Expecations</a:t>
            </a:r>
            <a:endParaRPr lang="en-US" sz="3200" b="1" dirty="0">
              <a:solidFill>
                <a:schemeClr val="bg1"/>
              </a:solidFill>
            </a:endParaRPr>
          </a:p>
        </p:txBody>
      </p:sp>
    </p:spTree>
    <p:extLst>
      <p:ext uri="{BB962C8B-B14F-4D97-AF65-F5344CB8AC3E}">
        <p14:creationId xmlns:p14="http://schemas.microsoft.com/office/powerpoint/2010/main" val="404755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Why Setting an Example Matters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Autofit/>
          </a:bodyPr>
          <a:lstStyle/>
          <a:p>
            <a:r>
              <a:rPr lang="en-US" sz="3200" b="1" dirty="0">
                <a:solidFill>
                  <a:schemeClr val="bg1"/>
                </a:solidFill>
              </a:rPr>
              <a:t>Save Yourself (vs. 16)</a:t>
            </a:r>
          </a:p>
          <a:p>
            <a:pPr lvl="1"/>
            <a:r>
              <a:rPr lang="en-US" sz="2800" b="1" dirty="0">
                <a:solidFill>
                  <a:schemeClr val="bg1"/>
                </a:solidFill>
              </a:rPr>
              <a:t>“</a:t>
            </a:r>
            <a:r>
              <a:rPr lang="mr-IN" sz="2800" b="1" dirty="0">
                <a:solidFill>
                  <a:schemeClr val="bg1"/>
                </a:solidFill>
              </a:rPr>
              <a:t>…</a:t>
            </a:r>
            <a:r>
              <a:rPr lang="en-US" sz="2800" b="1" dirty="0">
                <a:solidFill>
                  <a:schemeClr val="bg1"/>
                </a:solidFill>
              </a:rPr>
              <a:t>whoever causes one of these little ones who believe in me to sin, it would be better for him to have a great millstone fastened around his neck and to be drowned in the depth of the sea.” (Matthew 18:6)</a:t>
            </a:r>
          </a:p>
          <a:p>
            <a:pPr lvl="1"/>
            <a:r>
              <a:rPr lang="en-US" sz="2800" b="1" dirty="0">
                <a:solidFill>
                  <a:schemeClr val="bg1"/>
                </a:solidFill>
              </a:rPr>
              <a:t>Natural Result of Living Faithfully</a:t>
            </a:r>
          </a:p>
          <a:p>
            <a:r>
              <a:rPr lang="en-US" sz="3200" b="1" dirty="0">
                <a:solidFill>
                  <a:schemeClr val="bg1"/>
                </a:solidFill>
              </a:rPr>
              <a:t>Save Your Hearers (vs. 16)</a:t>
            </a:r>
          </a:p>
          <a:p>
            <a:pPr lvl="1"/>
            <a:r>
              <a:rPr lang="en-US" sz="2800" b="1" dirty="0">
                <a:solidFill>
                  <a:schemeClr val="bg1"/>
                </a:solidFill>
              </a:rPr>
              <a:t>Context of Wicked People (cf. 1:3-7; 4:1-5, 7)</a:t>
            </a:r>
          </a:p>
          <a:p>
            <a:pPr lvl="1"/>
            <a:r>
              <a:rPr lang="en-US" sz="2800" b="1" dirty="0">
                <a:solidFill>
                  <a:schemeClr val="bg1"/>
                </a:solidFill>
              </a:rPr>
              <a:t>Power of Examples</a:t>
            </a:r>
          </a:p>
          <a:p>
            <a:pPr lvl="2"/>
            <a:r>
              <a:rPr lang="en-US" sz="2000" b="1" dirty="0">
                <a:solidFill>
                  <a:schemeClr val="bg1"/>
                </a:solidFill>
              </a:rPr>
              <a:t>Gives Hope</a:t>
            </a:r>
          </a:p>
          <a:p>
            <a:pPr lvl="2"/>
            <a:r>
              <a:rPr lang="en-US" sz="2000" b="1" dirty="0">
                <a:solidFill>
                  <a:schemeClr val="bg1"/>
                </a:solidFill>
              </a:rPr>
              <a:t>Demonstrates Difficult Commands</a:t>
            </a:r>
          </a:p>
          <a:p>
            <a:pPr marL="0" indent="0">
              <a:buNone/>
            </a:pPr>
            <a:endParaRPr lang="en-US" sz="3200" b="1" dirty="0">
              <a:solidFill>
                <a:schemeClr val="bg1"/>
              </a:solidFill>
            </a:endParaRPr>
          </a:p>
        </p:txBody>
      </p:sp>
    </p:spTree>
    <p:extLst>
      <p:ext uri="{BB962C8B-B14F-4D97-AF65-F5344CB8AC3E}">
        <p14:creationId xmlns:p14="http://schemas.microsoft.com/office/powerpoint/2010/main" val="97047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How to Set an Example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lnSpcReduction="10000"/>
          </a:bodyPr>
          <a:lstStyle/>
          <a:p>
            <a:r>
              <a:rPr lang="en-US" sz="3200" b="1" dirty="0">
                <a:solidFill>
                  <a:schemeClr val="bg1"/>
                </a:solidFill>
              </a:rPr>
              <a:t>Speech</a:t>
            </a:r>
          </a:p>
          <a:p>
            <a:pPr lvl="1"/>
            <a:r>
              <a:rPr lang="en-US" sz="2800" b="1" dirty="0">
                <a:solidFill>
                  <a:schemeClr val="bg1"/>
                </a:solidFill>
              </a:rPr>
              <a:t>“Let no corrupting talk come out of your mouths, but only such as is good for building up, as fits the occasion, that it may give grace to those who hear.” (Ephesians 4:29)</a:t>
            </a:r>
          </a:p>
          <a:p>
            <a:pPr lvl="1"/>
            <a:r>
              <a:rPr lang="en-US" sz="2800" b="1" dirty="0">
                <a:solidFill>
                  <a:schemeClr val="bg1"/>
                </a:solidFill>
              </a:rPr>
              <a:t>Proper Respect for Ages (1 Timothy 5:1-2)</a:t>
            </a:r>
          </a:p>
          <a:p>
            <a:r>
              <a:rPr lang="en-US" sz="3200" b="1" dirty="0">
                <a:solidFill>
                  <a:schemeClr val="bg1"/>
                </a:solidFill>
              </a:rPr>
              <a:t>Conduct</a:t>
            </a:r>
          </a:p>
          <a:p>
            <a:pPr lvl="1"/>
            <a:r>
              <a:rPr lang="en-US" sz="2800" b="1" dirty="0">
                <a:solidFill>
                  <a:schemeClr val="bg1"/>
                </a:solidFill>
              </a:rPr>
              <a:t>“</a:t>
            </a:r>
            <a:r>
              <a:rPr lang="en-US" sz="2800" b="1" baseline="30000" dirty="0">
                <a:solidFill>
                  <a:schemeClr val="bg1"/>
                </a:solidFill>
              </a:rPr>
              <a:t>11</a:t>
            </a:r>
            <a:r>
              <a:rPr lang="en-US" sz="2800" b="1" dirty="0">
                <a:solidFill>
                  <a:schemeClr val="bg1"/>
                </a:solidFill>
              </a:rPr>
              <a:t>And we desire each one of you to show the same earnestness to have the full assurance of hope until the end, </a:t>
            </a:r>
            <a:r>
              <a:rPr lang="en-US" sz="2800" b="1" baseline="30000" dirty="0">
                <a:solidFill>
                  <a:schemeClr val="bg1"/>
                </a:solidFill>
              </a:rPr>
              <a:t>12</a:t>
            </a:r>
            <a:r>
              <a:rPr lang="en-US" sz="2800" b="1" dirty="0">
                <a:solidFill>
                  <a:schemeClr val="bg1"/>
                </a:solidFill>
              </a:rPr>
              <a:t>so that you may not be sluggish, but imitators of those who through faith and patience inherit the promises.” (Hebrews 6:11-12)</a:t>
            </a:r>
          </a:p>
        </p:txBody>
      </p:sp>
    </p:spTree>
    <p:extLst>
      <p:ext uri="{BB962C8B-B14F-4D97-AF65-F5344CB8AC3E}">
        <p14:creationId xmlns:p14="http://schemas.microsoft.com/office/powerpoint/2010/main" val="38967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How to Set an Example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92500" lnSpcReduction="10000"/>
          </a:bodyPr>
          <a:lstStyle/>
          <a:p>
            <a:r>
              <a:rPr lang="en-US" sz="4000" b="1" dirty="0">
                <a:solidFill>
                  <a:schemeClr val="bg1"/>
                </a:solidFill>
              </a:rPr>
              <a:t>Love</a:t>
            </a:r>
          </a:p>
          <a:p>
            <a:pPr lvl="1"/>
            <a:r>
              <a:rPr lang="en-US" sz="3600" b="1" dirty="0">
                <a:solidFill>
                  <a:schemeClr val="bg1"/>
                </a:solidFill>
              </a:rPr>
              <a:t>“Let all that you do be done in love.” (1 Corinthians 16:14)</a:t>
            </a:r>
          </a:p>
          <a:p>
            <a:pPr marL="342900" lvl="1" indent="0">
              <a:buNone/>
            </a:pPr>
            <a:endParaRPr lang="en-US" sz="3600" b="1" dirty="0">
              <a:solidFill>
                <a:schemeClr val="bg1"/>
              </a:solidFill>
            </a:endParaRPr>
          </a:p>
          <a:p>
            <a:r>
              <a:rPr lang="en-US" sz="4000" b="1" dirty="0">
                <a:solidFill>
                  <a:schemeClr val="bg1"/>
                </a:solidFill>
              </a:rPr>
              <a:t>Faith</a:t>
            </a:r>
          </a:p>
          <a:p>
            <a:endParaRPr lang="en-US" sz="4000" b="1" dirty="0">
              <a:solidFill>
                <a:schemeClr val="bg1"/>
              </a:solidFill>
            </a:endParaRPr>
          </a:p>
          <a:p>
            <a:r>
              <a:rPr lang="en-US" sz="4000" b="1" dirty="0">
                <a:solidFill>
                  <a:schemeClr val="bg1"/>
                </a:solidFill>
              </a:rPr>
              <a:t>Purity</a:t>
            </a:r>
          </a:p>
          <a:p>
            <a:pPr lvl="1"/>
            <a:r>
              <a:rPr lang="en-US" sz="3600" b="1" dirty="0">
                <a:solidFill>
                  <a:schemeClr val="bg1"/>
                </a:solidFill>
              </a:rPr>
              <a:t>Sexually (1 Timothy 5:2b)</a:t>
            </a:r>
          </a:p>
          <a:p>
            <a:pPr lvl="1"/>
            <a:r>
              <a:rPr lang="en-US" sz="3600" b="1" dirty="0">
                <a:solidFill>
                  <a:schemeClr val="bg1"/>
                </a:solidFill>
              </a:rPr>
              <a:t>Motives</a:t>
            </a:r>
          </a:p>
        </p:txBody>
      </p:sp>
    </p:spTree>
    <p:extLst>
      <p:ext uri="{BB962C8B-B14F-4D97-AF65-F5344CB8AC3E}">
        <p14:creationId xmlns:p14="http://schemas.microsoft.com/office/powerpoint/2010/main" val="365857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How to Set an Example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endParaRPr lang="en-US" sz="4000" b="1" dirty="0">
              <a:solidFill>
                <a:schemeClr val="bg1"/>
              </a:solidFill>
            </a:endParaRPr>
          </a:p>
          <a:p>
            <a:r>
              <a:rPr lang="en-US" sz="4000" b="1" dirty="0">
                <a:solidFill>
                  <a:schemeClr val="bg1"/>
                </a:solidFill>
              </a:rPr>
              <a:t>Train (vs. 7-8)</a:t>
            </a:r>
          </a:p>
          <a:p>
            <a:endParaRPr lang="en-US" sz="4000" b="1" dirty="0">
              <a:solidFill>
                <a:schemeClr val="bg1"/>
              </a:solidFill>
            </a:endParaRPr>
          </a:p>
          <a:p>
            <a:r>
              <a:rPr lang="en-US" sz="4000" b="1" dirty="0">
                <a:solidFill>
                  <a:schemeClr val="bg1"/>
                </a:solidFill>
              </a:rPr>
              <a:t>Practice (vs. 15)</a:t>
            </a:r>
          </a:p>
          <a:p>
            <a:endParaRPr lang="en-US" sz="4000" b="1" dirty="0">
              <a:solidFill>
                <a:schemeClr val="bg1"/>
              </a:solidFill>
            </a:endParaRPr>
          </a:p>
          <a:p>
            <a:r>
              <a:rPr lang="en-US" sz="4000" b="1" dirty="0">
                <a:solidFill>
                  <a:schemeClr val="bg1"/>
                </a:solidFill>
              </a:rPr>
              <a:t>Persist (vs. 16)</a:t>
            </a:r>
          </a:p>
          <a:p>
            <a:pPr marL="0" lvl="0" indent="0">
              <a:buNone/>
            </a:pPr>
            <a:endParaRPr lang="en-US" sz="4000" b="1" dirty="0">
              <a:solidFill>
                <a:schemeClr val="bg1"/>
              </a:solidFill>
            </a:endParaRPr>
          </a:p>
          <a:p>
            <a:pPr marL="0" indent="0">
              <a:buNone/>
            </a:pPr>
            <a:endParaRPr lang="en-US" sz="4000" b="1" dirty="0">
              <a:solidFill>
                <a:schemeClr val="bg1"/>
              </a:solidFill>
            </a:endParaRPr>
          </a:p>
        </p:txBody>
      </p:sp>
    </p:spTree>
    <p:extLst>
      <p:ext uri="{BB962C8B-B14F-4D97-AF65-F5344CB8AC3E}">
        <p14:creationId xmlns:p14="http://schemas.microsoft.com/office/powerpoint/2010/main" val="30311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9938</TotalTime>
  <Words>377</Words>
  <Application>Microsoft Macintosh PowerPoint</Application>
  <PresentationFormat>On-screen Show (16:10)</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Gracious &amp; Comforting Words</vt:lpstr>
      <vt:lpstr>PowerPoint Presentation</vt:lpstr>
      <vt:lpstr>The Meaning of Example</vt:lpstr>
      <vt:lpstr>Why Setting an Example Matters</vt:lpstr>
      <vt:lpstr>How to Set an Example</vt:lpstr>
      <vt:lpstr>How to Set an Example</vt:lpstr>
      <vt:lpstr>How to Set an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143</cp:revision>
  <dcterms:created xsi:type="dcterms:W3CDTF">2019-10-31T15:07:03Z</dcterms:created>
  <dcterms:modified xsi:type="dcterms:W3CDTF">2021-04-22T15:27:07Z</dcterms:modified>
</cp:coreProperties>
</file>