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3" r:id="rId3"/>
    <p:sldId id="274" r:id="rId4"/>
    <p:sldId id="275" r:id="rId5"/>
    <p:sldId id="276" r:id="rId6"/>
    <p:sldId id="277" r:id="rId7"/>
    <p:sldId id="278"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4"/>
  </p:normalViewPr>
  <p:slideViewPr>
    <p:cSldViewPr snapToGrid="0" snapToObjects="1">
      <p:cViewPr varScale="1">
        <p:scale>
          <a:sx n="102" d="100"/>
          <a:sy n="102" d="100"/>
        </p:scale>
        <p:origin x="17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093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535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2555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97267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AD000-4C75-E243-881E-DE7B7BCDF868}" type="datetimeFigureOut">
              <a:rPr lang="en-US" smtClean="0"/>
              <a:t>4/22/21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8174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BAD000-4C75-E243-881E-DE7B7BCDF868}" type="datetimeFigureOut">
              <a:rPr lang="en-US" smtClean="0"/>
              <a:t>4/22/21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24454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AD000-4C75-E243-881E-DE7B7BCDF868}" type="datetimeFigureOut">
              <a:rPr lang="en-US" smtClean="0"/>
              <a:t>4/22/21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7224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AD000-4C75-E243-881E-DE7B7BCDF868}" type="datetimeFigureOut">
              <a:rPr lang="en-US" smtClean="0"/>
              <a:t>4/22/21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34156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AD000-4C75-E243-881E-DE7B7BCDF868}" type="datetimeFigureOut">
              <a:rPr lang="en-US" smtClean="0"/>
              <a:t>4/22/21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114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4/22/21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426127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4/22/21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85552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1BAD000-4C75-E243-881E-DE7B7BCDF868}" type="datetimeFigureOut">
              <a:rPr lang="en-US" smtClean="0"/>
              <a:t>4/22/21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05EB41E-8E5C-4442-8F47-535A9892A507}" type="slidenum">
              <a:rPr lang="en-US" smtClean="0"/>
              <a:t>‹#›</a:t>
            </a:fld>
            <a:endParaRPr lang="en-US"/>
          </a:p>
        </p:txBody>
      </p:sp>
    </p:spTree>
    <p:extLst>
      <p:ext uri="{BB962C8B-B14F-4D97-AF65-F5344CB8AC3E}">
        <p14:creationId xmlns:p14="http://schemas.microsoft.com/office/powerpoint/2010/main" val="234722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05D47-FD14-074E-B112-FD963F865741}"/>
              </a:ext>
            </a:extLst>
          </p:cNvPr>
          <p:cNvSpPr>
            <a:spLocks noGrp="1"/>
          </p:cNvSpPr>
          <p:nvPr>
            <p:ph type="ctrTitle"/>
          </p:nvPr>
        </p:nvSpPr>
        <p:spPr>
          <a:xfrm>
            <a:off x="592282" y="1545167"/>
            <a:ext cx="7730836" cy="1379802"/>
          </a:xfrm>
        </p:spPr>
        <p:txBody>
          <a:bodyPr/>
          <a:lstStyle/>
          <a:p>
            <a:r>
              <a:rPr lang="en-US" dirty="0"/>
              <a:t>Gracious &amp; Comforting Words</a:t>
            </a:r>
          </a:p>
        </p:txBody>
      </p:sp>
      <p:sp>
        <p:nvSpPr>
          <p:cNvPr id="3" name="Subtitle 2">
            <a:extLst>
              <a:ext uri="{FF2B5EF4-FFF2-40B4-BE49-F238E27FC236}">
                <a16:creationId xmlns:a16="http://schemas.microsoft.com/office/drawing/2014/main" id="{9BAD3F9A-16E6-394F-A392-341E6C08B221}"/>
              </a:ext>
            </a:extLst>
          </p:cNvPr>
          <p:cNvSpPr>
            <a:spLocks noGrp="1"/>
          </p:cNvSpPr>
          <p:nvPr>
            <p:ph type="subTitle" idx="1"/>
          </p:nvPr>
        </p:nvSpPr>
        <p:spPr>
          <a:xfrm>
            <a:off x="1143000" y="3114432"/>
            <a:ext cx="6858000" cy="1379802"/>
          </a:xfrm>
        </p:spPr>
        <p:txBody>
          <a:bodyPr>
            <a:normAutofit/>
          </a:bodyPr>
          <a:lstStyle/>
          <a:p>
            <a:r>
              <a:rPr lang="en-US" sz="3200" b="1" dirty="0">
                <a:solidFill>
                  <a:schemeClr val="bg1"/>
                </a:solidFill>
              </a:rPr>
              <a:t>Exodus 5:22-6:9</a:t>
            </a:r>
          </a:p>
        </p:txBody>
      </p:sp>
      <p:sp>
        <p:nvSpPr>
          <p:cNvPr id="4" name="Title 1">
            <a:extLst>
              <a:ext uri="{FF2B5EF4-FFF2-40B4-BE49-F238E27FC236}">
                <a16:creationId xmlns:a16="http://schemas.microsoft.com/office/drawing/2014/main" id="{EC7C9FC1-E43A-604E-B404-21AFC306ED5F}"/>
              </a:ext>
            </a:extLst>
          </p:cNvPr>
          <p:cNvSpPr txBox="1">
            <a:spLocks/>
          </p:cNvSpPr>
          <p:nvPr/>
        </p:nvSpPr>
        <p:spPr>
          <a:xfrm>
            <a:off x="706582" y="1545167"/>
            <a:ext cx="7730836" cy="137980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5400" b="1" dirty="0">
                <a:solidFill>
                  <a:schemeClr val="bg1"/>
                </a:solidFill>
              </a:rPr>
              <a:t>I Am &amp; I Will</a:t>
            </a:r>
          </a:p>
        </p:txBody>
      </p:sp>
    </p:spTree>
    <p:extLst>
      <p:ext uri="{BB962C8B-B14F-4D97-AF65-F5344CB8AC3E}">
        <p14:creationId xmlns:p14="http://schemas.microsoft.com/office/powerpoint/2010/main" val="101253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The Circumstances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fontScale="92500" lnSpcReduction="10000"/>
          </a:bodyPr>
          <a:lstStyle/>
          <a:p>
            <a:r>
              <a:rPr lang="en-US" sz="3600" b="1" dirty="0">
                <a:solidFill>
                  <a:schemeClr val="bg1"/>
                </a:solidFill>
              </a:rPr>
              <a:t>Discouragement</a:t>
            </a:r>
          </a:p>
          <a:p>
            <a:pPr lvl="1"/>
            <a:r>
              <a:rPr lang="en-US" sz="3200" b="1" dirty="0">
                <a:solidFill>
                  <a:schemeClr val="bg1"/>
                </a:solidFill>
              </a:rPr>
              <a:t>Moses’ Complaint (5:22-23)</a:t>
            </a:r>
          </a:p>
          <a:p>
            <a:pPr lvl="2"/>
            <a:r>
              <a:rPr lang="en-US" sz="2900" b="1" dirty="0">
                <a:solidFill>
                  <a:schemeClr val="bg1"/>
                </a:solidFill>
              </a:rPr>
              <a:t>God Has “Done Evil”</a:t>
            </a:r>
          </a:p>
          <a:p>
            <a:pPr lvl="2"/>
            <a:r>
              <a:rPr lang="en-US" sz="2900" b="1" dirty="0">
                <a:solidFill>
                  <a:schemeClr val="bg1"/>
                </a:solidFill>
              </a:rPr>
              <a:t>“Why Did You Send Me?”</a:t>
            </a:r>
          </a:p>
          <a:p>
            <a:pPr lvl="2"/>
            <a:r>
              <a:rPr lang="en-US" sz="2900" b="1" dirty="0">
                <a:solidFill>
                  <a:schemeClr val="bg1"/>
                </a:solidFill>
              </a:rPr>
              <a:t>They Haven’t Been “Delivered”</a:t>
            </a:r>
          </a:p>
          <a:p>
            <a:pPr lvl="1"/>
            <a:r>
              <a:rPr lang="en-US" sz="3200" b="1" dirty="0">
                <a:solidFill>
                  <a:schemeClr val="bg1"/>
                </a:solidFill>
              </a:rPr>
              <a:t>Israel’s Broken Spirit (5:15-17; 6:9)</a:t>
            </a:r>
          </a:p>
          <a:p>
            <a:r>
              <a:rPr lang="en-US" sz="3600" b="1" dirty="0">
                <a:solidFill>
                  <a:schemeClr val="bg1"/>
                </a:solidFill>
              </a:rPr>
              <a:t>Demonstration (6:2-5)</a:t>
            </a:r>
          </a:p>
          <a:p>
            <a:pPr lvl="1"/>
            <a:r>
              <a:rPr lang="en-US" sz="3200" b="1" dirty="0">
                <a:solidFill>
                  <a:schemeClr val="bg1"/>
                </a:solidFill>
              </a:rPr>
              <a:t>“I Am the Lord” (vs. 2, 6, 8)</a:t>
            </a:r>
          </a:p>
          <a:p>
            <a:pPr lvl="1"/>
            <a:r>
              <a:rPr lang="en-US" sz="3200" b="1" dirty="0">
                <a:solidFill>
                  <a:schemeClr val="bg1"/>
                </a:solidFill>
              </a:rPr>
              <a:t>“He Will Be”</a:t>
            </a:r>
          </a:p>
          <a:p>
            <a:pPr lvl="2"/>
            <a:r>
              <a:rPr lang="en-US" sz="2900" b="1" dirty="0">
                <a:solidFill>
                  <a:schemeClr val="bg1"/>
                </a:solidFill>
              </a:rPr>
              <a:t>God Has Always Been &amp; Will Always Be</a:t>
            </a:r>
          </a:p>
          <a:p>
            <a:pPr lvl="2"/>
            <a:r>
              <a:rPr lang="en-US" sz="2900" b="1" dirty="0">
                <a:solidFill>
                  <a:schemeClr val="bg1"/>
                </a:solidFill>
              </a:rPr>
              <a:t>God Does What He Pleases</a:t>
            </a:r>
          </a:p>
          <a:p>
            <a:pPr lvl="1"/>
            <a:endParaRPr lang="en-US" sz="3200" b="1" dirty="0">
              <a:solidFill>
                <a:schemeClr val="bg1"/>
              </a:solidFill>
            </a:endParaRPr>
          </a:p>
          <a:p>
            <a:pPr lvl="1"/>
            <a:endParaRPr lang="en-US" sz="3200" b="1" dirty="0">
              <a:solidFill>
                <a:schemeClr val="bg1"/>
              </a:solidFill>
            </a:endParaRPr>
          </a:p>
          <a:p>
            <a:pPr lvl="1"/>
            <a:endParaRPr lang="en-US" sz="3200" b="1" dirty="0">
              <a:solidFill>
                <a:schemeClr val="bg1"/>
              </a:solidFill>
            </a:endParaRPr>
          </a:p>
          <a:p>
            <a:pPr marL="342900" lvl="1" indent="0">
              <a:buNone/>
            </a:pPr>
            <a:endParaRPr lang="en-US" sz="3200" b="1" dirty="0">
              <a:solidFill>
                <a:schemeClr val="bg1"/>
              </a:solidFill>
            </a:endParaRPr>
          </a:p>
        </p:txBody>
      </p:sp>
    </p:spTree>
    <p:extLst>
      <p:ext uri="{BB962C8B-B14F-4D97-AF65-F5344CB8AC3E}">
        <p14:creationId xmlns:p14="http://schemas.microsoft.com/office/powerpoint/2010/main" val="404755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The Circumstances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r>
              <a:rPr lang="en-US" sz="3600" b="1" dirty="0">
                <a:solidFill>
                  <a:schemeClr val="bg1"/>
                </a:solidFill>
              </a:rPr>
              <a:t>“Did Not Make Myself Known” (vs. 3)</a:t>
            </a:r>
          </a:p>
          <a:p>
            <a:endParaRPr lang="en-US" sz="3200" b="1" dirty="0">
              <a:solidFill>
                <a:schemeClr val="bg1"/>
              </a:solidFill>
            </a:endParaRPr>
          </a:p>
          <a:p>
            <a:r>
              <a:rPr lang="en-US" sz="3600" b="1" dirty="0">
                <a:solidFill>
                  <a:schemeClr val="bg1"/>
                </a:solidFill>
              </a:rPr>
              <a:t>“And he said to him, ‘</a:t>
            </a:r>
            <a:r>
              <a:rPr lang="en-US" sz="3600" b="1" u="sng" dirty="0">
                <a:solidFill>
                  <a:schemeClr val="bg1"/>
                </a:solidFill>
              </a:rPr>
              <a:t>I am the LORD</a:t>
            </a:r>
            <a:r>
              <a:rPr lang="en-US" sz="3600" b="1" dirty="0">
                <a:solidFill>
                  <a:schemeClr val="bg1"/>
                </a:solidFill>
              </a:rPr>
              <a:t> who brought you out from Ur of the Chaldeans to give you this land to possess.’” (Genesis 15:7)</a:t>
            </a:r>
          </a:p>
          <a:p>
            <a:pPr lvl="1"/>
            <a:endParaRPr lang="en-US" sz="3200" b="1" dirty="0">
              <a:solidFill>
                <a:schemeClr val="bg1"/>
              </a:solidFill>
            </a:endParaRPr>
          </a:p>
          <a:p>
            <a:r>
              <a:rPr lang="en-US" sz="3600" b="1" dirty="0">
                <a:solidFill>
                  <a:schemeClr val="bg1"/>
                </a:solidFill>
              </a:rPr>
              <a:t>God Will Remember His Covenant</a:t>
            </a:r>
          </a:p>
          <a:p>
            <a:pPr lvl="1"/>
            <a:endParaRPr lang="en-US" sz="3200" b="1" dirty="0">
              <a:solidFill>
                <a:schemeClr val="bg1"/>
              </a:solidFill>
            </a:endParaRPr>
          </a:p>
          <a:p>
            <a:pPr lvl="1"/>
            <a:endParaRPr lang="en-US" sz="3200" b="1" dirty="0">
              <a:solidFill>
                <a:schemeClr val="bg1"/>
              </a:solidFill>
            </a:endParaRPr>
          </a:p>
          <a:p>
            <a:pPr marL="342900" lvl="1" indent="0">
              <a:buNone/>
            </a:pPr>
            <a:endParaRPr lang="en-US" sz="3200" b="1" dirty="0">
              <a:solidFill>
                <a:schemeClr val="bg1"/>
              </a:solidFill>
            </a:endParaRPr>
          </a:p>
        </p:txBody>
      </p:sp>
    </p:spTree>
    <p:extLst>
      <p:ext uri="{BB962C8B-B14F-4D97-AF65-F5344CB8AC3E}">
        <p14:creationId xmlns:p14="http://schemas.microsoft.com/office/powerpoint/2010/main" val="225409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The Promises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fontScale="77500" lnSpcReduction="20000"/>
          </a:bodyPr>
          <a:lstStyle/>
          <a:p>
            <a:r>
              <a:rPr lang="en-US" sz="3600" b="1" dirty="0">
                <a:solidFill>
                  <a:schemeClr val="bg1"/>
                </a:solidFill>
              </a:rPr>
              <a:t>Promises of Deliverance (vs. 6)</a:t>
            </a:r>
          </a:p>
          <a:p>
            <a:pPr lvl="1"/>
            <a:r>
              <a:rPr lang="en-US" sz="3300" b="1" dirty="0">
                <a:solidFill>
                  <a:schemeClr val="bg1"/>
                </a:solidFill>
              </a:rPr>
              <a:t>I Will Bring You Out From Your Burdens</a:t>
            </a:r>
          </a:p>
          <a:p>
            <a:pPr lvl="2"/>
            <a:r>
              <a:rPr lang="en-US" sz="3000" b="1" dirty="0">
                <a:solidFill>
                  <a:schemeClr val="bg1"/>
                </a:solidFill>
              </a:rPr>
              <a:t>“Baptism, which corresponds to this, now saves you, not as a removal of dirt from the body but as an appeal to God for a good conscience, through the resurrection of Jesus Christ…” (1 Peter 3:21)</a:t>
            </a:r>
          </a:p>
          <a:p>
            <a:pPr marL="685800" lvl="2" indent="0">
              <a:buNone/>
            </a:pPr>
            <a:endParaRPr lang="en-US" sz="3000" b="1" dirty="0">
              <a:solidFill>
                <a:schemeClr val="bg1"/>
              </a:solidFill>
            </a:endParaRPr>
          </a:p>
          <a:p>
            <a:pPr lvl="1"/>
            <a:r>
              <a:rPr lang="en-US" sz="3300" b="1" dirty="0">
                <a:solidFill>
                  <a:schemeClr val="bg1"/>
                </a:solidFill>
              </a:rPr>
              <a:t>I Will Deliver You From Slavery</a:t>
            </a:r>
          </a:p>
          <a:p>
            <a:pPr lvl="2"/>
            <a:r>
              <a:rPr lang="en-US" sz="3000" b="1" dirty="0">
                <a:solidFill>
                  <a:schemeClr val="bg1"/>
                </a:solidFill>
              </a:rPr>
              <a:t>“</a:t>
            </a:r>
            <a:r>
              <a:rPr lang="en-US" sz="3000" b="1" baseline="30000" dirty="0">
                <a:solidFill>
                  <a:schemeClr val="bg1"/>
                </a:solidFill>
              </a:rPr>
              <a:t>31</a:t>
            </a:r>
            <a:r>
              <a:rPr lang="en-US" sz="3000" b="1" dirty="0">
                <a:solidFill>
                  <a:schemeClr val="bg1"/>
                </a:solidFill>
              </a:rPr>
              <a:t>If you abide in my word, you are truly my disciples, </a:t>
            </a:r>
            <a:r>
              <a:rPr lang="en-US" sz="3000" b="1" baseline="30000" dirty="0">
                <a:solidFill>
                  <a:schemeClr val="bg1"/>
                </a:solidFill>
              </a:rPr>
              <a:t>32</a:t>
            </a:r>
            <a:r>
              <a:rPr lang="en-US" sz="3000" b="1" dirty="0">
                <a:solidFill>
                  <a:schemeClr val="bg1"/>
                </a:solidFill>
              </a:rPr>
              <a:t>and you will know the truth, and the truth will set you free.” (John 8:31-32)</a:t>
            </a:r>
          </a:p>
          <a:p>
            <a:pPr marL="685800" lvl="2" indent="0">
              <a:buNone/>
            </a:pPr>
            <a:endParaRPr lang="en-US" sz="3000" b="1" dirty="0">
              <a:solidFill>
                <a:schemeClr val="bg1"/>
              </a:solidFill>
            </a:endParaRPr>
          </a:p>
          <a:p>
            <a:pPr lvl="1"/>
            <a:r>
              <a:rPr lang="en-US" sz="3300" b="1" dirty="0">
                <a:solidFill>
                  <a:schemeClr val="bg1"/>
                </a:solidFill>
              </a:rPr>
              <a:t>I Will Redeem With You Outstretched Arm</a:t>
            </a:r>
          </a:p>
          <a:p>
            <a:pPr lvl="2"/>
            <a:r>
              <a:rPr lang="en-US" sz="3000" b="1" dirty="0">
                <a:solidFill>
                  <a:schemeClr val="bg1"/>
                </a:solidFill>
              </a:rPr>
              <a:t>“Who has believed what he has heard from us? And to whom has the arm of the LORD been revealed?” (Isaiah 53:1)</a:t>
            </a:r>
          </a:p>
          <a:p>
            <a:endParaRPr lang="en-US" sz="3200" b="1" dirty="0">
              <a:solidFill>
                <a:schemeClr val="bg1"/>
              </a:solidFill>
            </a:endParaRPr>
          </a:p>
          <a:p>
            <a:pPr lvl="1"/>
            <a:endParaRPr lang="en-US" sz="3200" b="1" dirty="0">
              <a:solidFill>
                <a:schemeClr val="bg1"/>
              </a:solidFill>
            </a:endParaRPr>
          </a:p>
          <a:p>
            <a:pPr lvl="1"/>
            <a:endParaRPr lang="en-US" sz="3200" b="1" dirty="0">
              <a:solidFill>
                <a:schemeClr val="bg1"/>
              </a:solidFill>
            </a:endParaRPr>
          </a:p>
          <a:p>
            <a:pPr lvl="1"/>
            <a:endParaRPr lang="en-US" sz="3200" b="1" dirty="0">
              <a:solidFill>
                <a:schemeClr val="bg1"/>
              </a:solidFill>
            </a:endParaRPr>
          </a:p>
          <a:p>
            <a:pPr marL="342900" lvl="1" indent="0">
              <a:buNone/>
            </a:pPr>
            <a:endParaRPr lang="en-US" sz="3200" b="1" dirty="0">
              <a:solidFill>
                <a:schemeClr val="bg1"/>
              </a:solidFill>
            </a:endParaRPr>
          </a:p>
        </p:txBody>
      </p:sp>
    </p:spTree>
    <p:extLst>
      <p:ext uri="{BB962C8B-B14F-4D97-AF65-F5344CB8AC3E}">
        <p14:creationId xmlns:p14="http://schemas.microsoft.com/office/powerpoint/2010/main" val="121082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The Promises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r>
              <a:rPr lang="en-US" sz="4000" b="1" dirty="0">
                <a:solidFill>
                  <a:schemeClr val="bg1"/>
                </a:solidFill>
              </a:rPr>
              <a:t>Promises of Relationship (vs. 7)</a:t>
            </a:r>
          </a:p>
          <a:p>
            <a:pPr lvl="1"/>
            <a:r>
              <a:rPr lang="en-US" sz="3600" b="1" dirty="0">
                <a:solidFill>
                  <a:schemeClr val="bg1"/>
                </a:solidFill>
              </a:rPr>
              <a:t>I Will Take You to Be My People</a:t>
            </a:r>
          </a:p>
          <a:p>
            <a:pPr lvl="2"/>
            <a:r>
              <a:rPr lang="en-US" sz="2800" b="1" dirty="0">
                <a:solidFill>
                  <a:schemeClr val="bg1"/>
                </a:solidFill>
              </a:rPr>
              <a:t>“Behold, the dwelling place of God is with man. He will dwell with them, and they will be his people, and God himself will be with them as their God.” (Revelation 21:3)</a:t>
            </a:r>
          </a:p>
          <a:p>
            <a:pPr marL="685800" lvl="2" indent="0">
              <a:buNone/>
            </a:pPr>
            <a:endParaRPr lang="en-US" sz="2800" b="1" dirty="0">
              <a:solidFill>
                <a:schemeClr val="bg1"/>
              </a:solidFill>
            </a:endParaRPr>
          </a:p>
          <a:p>
            <a:pPr lvl="1"/>
            <a:r>
              <a:rPr lang="en-US" sz="3600" b="1" dirty="0">
                <a:solidFill>
                  <a:schemeClr val="bg1"/>
                </a:solidFill>
              </a:rPr>
              <a:t>I Will Be Your God</a:t>
            </a:r>
          </a:p>
          <a:p>
            <a:pPr marL="685800" lvl="2" indent="0">
              <a:buNone/>
            </a:pPr>
            <a:endParaRPr lang="en-US" sz="3200" b="1" dirty="0">
              <a:solidFill>
                <a:schemeClr val="bg1"/>
              </a:solidFill>
            </a:endParaRPr>
          </a:p>
        </p:txBody>
      </p:sp>
    </p:spTree>
    <p:extLst>
      <p:ext uri="{BB962C8B-B14F-4D97-AF65-F5344CB8AC3E}">
        <p14:creationId xmlns:p14="http://schemas.microsoft.com/office/powerpoint/2010/main" val="387202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The Promises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a:bodyPr>
          <a:lstStyle/>
          <a:p>
            <a:r>
              <a:rPr lang="en-US" sz="4000" b="1" dirty="0">
                <a:solidFill>
                  <a:schemeClr val="bg1"/>
                </a:solidFill>
              </a:rPr>
              <a:t>Promises of Land (vs. 8)</a:t>
            </a:r>
          </a:p>
          <a:p>
            <a:pPr lvl="1"/>
            <a:r>
              <a:rPr lang="en-US" sz="3600" b="1" dirty="0">
                <a:solidFill>
                  <a:schemeClr val="bg1"/>
                </a:solidFill>
              </a:rPr>
              <a:t>I Will  Bring You Into the Land</a:t>
            </a:r>
          </a:p>
          <a:p>
            <a:pPr lvl="2"/>
            <a:r>
              <a:rPr lang="en-US" sz="2800" b="1" dirty="0">
                <a:solidFill>
                  <a:schemeClr val="bg1"/>
                </a:solidFill>
              </a:rPr>
              <a:t>“Let us therefore strive to enter that rest, so that no one may fall by the same sort of disobedience.” (Hebrews 4:11)</a:t>
            </a:r>
          </a:p>
          <a:p>
            <a:pPr marL="685800" lvl="2" indent="0">
              <a:buNone/>
            </a:pPr>
            <a:endParaRPr lang="en-US" sz="2800" b="1" dirty="0">
              <a:solidFill>
                <a:schemeClr val="bg1"/>
              </a:solidFill>
            </a:endParaRPr>
          </a:p>
          <a:p>
            <a:pPr lvl="1"/>
            <a:r>
              <a:rPr lang="en-US" sz="3600" b="1" dirty="0">
                <a:solidFill>
                  <a:schemeClr val="bg1"/>
                </a:solidFill>
              </a:rPr>
              <a:t>I Will Give it to You As a Possession</a:t>
            </a:r>
          </a:p>
          <a:p>
            <a:pPr lvl="2"/>
            <a:r>
              <a:rPr lang="en-US" sz="2800" b="1" dirty="0">
                <a:solidFill>
                  <a:schemeClr val="bg1"/>
                </a:solidFill>
              </a:rPr>
              <a:t>“I gave you a land on which you had not labored and cities that you had not built, and you dwell in them.” (Joshua 24:13)</a:t>
            </a:r>
            <a:r>
              <a:rPr lang="en-US" sz="2800" dirty="0">
                <a:solidFill>
                  <a:schemeClr val="bg1"/>
                </a:solidFill>
              </a:rPr>
              <a:t> </a:t>
            </a:r>
            <a:endParaRPr lang="en-US" sz="2800" b="1" dirty="0">
              <a:solidFill>
                <a:schemeClr val="bg1"/>
              </a:solidFill>
            </a:endParaRPr>
          </a:p>
          <a:p>
            <a:pPr marL="685800" lvl="2" indent="0">
              <a:buNone/>
            </a:pPr>
            <a:endParaRPr lang="en-US" sz="3200" b="1" dirty="0">
              <a:solidFill>
                <a:schemeClr val="bg1"/>
              </a:solidFill>
            </a:endParaRPr>
          </a:p>
        </p:txBody>
      </p:sp>
    </p:spTree>
    <p:extLst>
      <p:ext uri="{BB962C8B-B14F-4D97-AF65-F5344CB8AC3E}">
        <p14:creationId xmlns:p14="http://schemas.microsoft.com/office/powerpoint/2010/main" val="130821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normAutofit/>
          </a:bodyPr>
          <a:lstStyle/>
          <a:p>
            <a:pPr algn="ctr"/>
            <a:r>
              <a:rPr lang="en-US" sz="4400" b="1" dirty="0">
                <a:solidFill>
                  <a:schemeClr val="bg1"/>
                </a:solidFill>
              </a:rPr>
              <a:t>The Response</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fontScale="85000" lnSpcReduction="20000"/>
          </a:bodyPr>
          <a:lstStyle/>
          <a:p>
            <a:r>
              <a:rPr lang="en-US" sz="4000" b="1" dirty="0">
                <a:solidFill>
                  <a:schemeClr val="bg1"/>
                </a:solidFill>
              </a:rPr>
              <a:t>“Moses Spoke Thus” (vs. 9)</a:t>
            </a:r>
          </a:p>
          <a:p>
            <a:pPr lvl="1"/>
            <a:r>
              <a:rPr lang="en-US" sz="3600" b="1" dirty="0">
                <a:solidFill>
                  <a:schemeClr val="bg1"/>
                </a:solidFill>
              </a:rPr>
              <a:t>“Did Not Listen”</a:t>
            </a:r>
          </a:p>
          <a:p>
            <a:pPr lvl="1"/>
            <a:r>
              <a:rPr lang="en-US" sz="3600" b="1" dirty="0">
                <a:solidFill>
                  <a:schemeClr val="bg1"/>
                </a:solidFill>
              </a:rPr>
              <a:t>Hope Often Dashed by Suffering</a:t>
            </a:r>
          </a:p>
          <a:p>
            <a:pPr lvl="1"/>
            <a:endParaRPr lang="en-US" sz="2800" b="1" dirty="0">
              <a:solidFill>
                <a:schemeClr val="bg1"/>
              </a:solidFill>
            </a:endParaRPr>
          </a:p>
          <a:p>
            <a:r>
              <a:rPr lang="en-US" sz="4000" b="1" dirty="0">
                <a:solidFill>
                  <a:schemeClr val="bg1"/>
                </a:solidFill>
              </a:rPr>
              <a:t>Word Became Reality</a:t>
            </a:r>
          </a:p>
          <a:p>
            <a:pPr lvl="1"/>
            <a:r>
              <a:rPr lang="en-US" sz="3600" b="1" dirty="0">
                <a:solidFill>
                  <a:schemeClr val="bg1"/>
                </a:solidFill>
              </a:rPr>
              <a:t>“It is impossible for God to lie.” (Heb. 6:18)</a:t>
            </a:r>
          </a:p>
          <a:p>
            <a:pPr lvl="1"/>
            <a:r>
              <a:rPr lang="en-US" sz="3600" b="1" dirty="0">
                <a:solidFill>
                  <a:schemeClr val="bg1"/>
                </a:solidFill>
              </a:rPr>
              <a:t>“not one word has failed of all the good things that the LORD your God promised concerning you. All have come to pass for you; not one of them has failed.” (Joshua 23:14)</a:t>
            </a:r>
          </a:p>
          <a:p>
            <a:pPr lvl="1"/>
            <a:r>
              <a:rPr lang="en-US" sz="3600" b="1" dirty="0">
                <a:solidFill>
                  <a:schemeClr val="bg1"/>
                </a:solidFill>
              </a:rPr>
              <a:t>“Today, if you hear his voice, do not harden your hearts.” (Hebrews 4:7)</a:t>
            </a:r>
          </a:p>
        </p:txBody>
      </p:sp>
    </p:spTree>
    <p:extLst>
      <p:ext uri="{BB962C8B-B14F-4D97-AF65-F5344CB8AC3E}">
        <p14:creationId xmlns:p14="http://schemas.microsoft.com/office/powerpoint/2010/main" val="336177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10001</TotalTime>
  <Words>514</Words>
  <Application>Microsoft Macintosh PowerPoint</Application>
  <PresentationFormat>On-screen Show (16:10)</PresentationFormat>
  <Paragraphs>59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Gracious &amp; Comforting Words</vt:lpstr>
      <vt:lpstr>The Circumstances</vt:lpstr>
      <vt:lpstr>The Circumstances</vt:lpstr>
      <vt:lpstr>The Promises</vt:lpstr>
      <vt:lpstr>The Promises</vt:lpstr>
      <vt:lpstr>The Promises</vt:lpstr>
      <vt:lpstr>The Response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Gracious &amp; Comforting Words</dc:title>
  <dc:creator>Erik Borlaug</dc:creator>
  <cp:lastModifiedBy>Erik Borlaug</cp:lastModifiedBy>
  <cp:revision>142</cp:revision>
  <dcterms:created xsi:type="dcterms:W3CDTF">2019-10-31T15:07:03Z</dcterms:created>
  <dcterms:modified xsi:type="dcterms:W3CDTF">2021-04-22T15:26:32Z</dcterms:modified>
</cp:coreProperties>
</file>