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16" r:id="rId2"/>
    <p:sldId id="307" r:id="rId3"/>
    <p:sldId id="308" r:id="rId4"/>
    <p:sldId id="309" r:id="rId5"/>
    <p:sldId id="312" r:id="rId6"/>
    <p:sldId id="322" r:id="rId7"/>
    <p:sldId id="310" r:id="rId8"/>
    <p:sldId id="317" r:id="rId9"/>
    <p:sldId id="313" r:id="rId10"/>
  </p:sldIdLst>
  <p:sldSz cx="9144000" cy="5715000" type="screen16x1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D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4472" autoAdjust="0"/>
  </p:normalViewPr>
  <p:slideViewPr>
    <p:cSldViewPr snapToGrid="0">
      <p:cViewPr varScale="1">
        <p:scale>
          <a:sx n="110" d="100"/>
          <a:sy n="110" d="100"/>
        </p:scale>
        <p:origin x="38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9" tIns="47110" rIns="94219" bIns="471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9" tIns="47110" rIns="94219" bIns="47110" rtlCol="0"/>
          <a:lstStyle>
            <a:lvl1pPr algn="r">
              <a:defRPr sz="1200"/>
            </a:lvl1pPr>
          </a:lstStyle>
          <a:p>
            <a:fld id="{00E7466B-C9D6-4684-96DF-C604404C729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1173163"/>
            <a:ext cx="507047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9" tIns="47110" rIns="94219" bIns="471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9" tIns="47110" rIns="94219" bIns="471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4"/>
            <a:ext cx="3077739" cy="471053"/>
          </a:xfrm>
          <a:prstGeom prst="rect">
            <a:avLst/>
          </a:prstGeom>
        </p:spPr>
        <p:txBody>
          <a:bodyPr vert="horz" lIns="94219" tIns="47110" rIns="94219" bIns="471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4"/>
            <a:ext cx="3077739" cy="471053"/>
          </a:xfrm>
          <a:prstGeom prst="rect">
            <a:avLst/>
          </a:prstGeom>
        </p:spPr>
        <p:txBody>
          <a:bodyPr vert="horz" lIns="94219" tIns="47110" rIns="94219" bIns="47110" rtlCol="0" anchor="b"/>
          <a:lstStyle>
            <a:lvl1pPr algn="r">
              <a:defRPr sz="1200"/>
            </a:lvl1pPr>
          </a:lstStyle>
          <a:p>
            <a:fld id="{30DC3403-530E-490B-9EC4-AF88ED04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8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6000" y="1173163"/>
            <a:ext cx="507047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C3403-530E-490B-9EC4-AF88ED0493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9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C3403-530E-490B-9EC4-AF88ED0493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43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C3403-530E-490B-9EC4-AF88ED0493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35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C3403-530E-490B-9EC4-AF88ED0493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9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C3403-530E-490B-9EC4-AF88ED0493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62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6000" y="1173163"/>
            <a:ext cx="507047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C3403-530E-490B-9EC4-AF88ED0493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2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6000" y="1173163"/>
            <a:ext cx="507047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C3403-530E-490B-9EC4-AF88ED0493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84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6000" y="1173163"/>
            <a:ext cx="507047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C3403-530E-490B-9EC4-AF88ED0493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0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3240-1156-4AEA-A907-5FA047F6490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C9B-0A3D-4E75-B40A-D589489A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2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3240-1156-4AEA-A907-5FA047F6490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C9B-0A3D-4E75-B40A-D589489A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3240-1156-4AEA-A907-5FA047F6490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C9B-0A3D-4E75-B40A-D589489A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3240-1156-4AEA-A907-5FA047F6490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C9B-0A3D-4E75-B40A-D589489A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0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3240-1156-4AEA-A907-5FA047F6490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C9B-0A3D-4E75-B40A-D589489A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6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3240-1156-4AEA-A907-5FA047F6490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C9B-0A3D-4E75-B40A-D589489A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3240-1156-4AEA-A907-5FA047F6490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C9B-0A3D-4E75-B40A-D589489A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4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3240-1156-4AEA-A907-5FA047F6490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C9B-0A3D-4E75-B40A-D589489A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3240-1156-4AEA-A907-5FA047F6490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C9B-0A3D-4E75-B40A-D589489A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5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3240-1156-4AEA-A907-5FA047F6490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C9B-0A3D-4E75-B40A-D589489A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5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3240-1156-4AEA-A907-5FA047F6490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C9B-0A3D-4E75-B40A-D589489A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E3240-1156-4AEA-A907-5FA047F6490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70C9B-0A3D-4E75-B40A-D589489A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e Lost Sheep">
            <a:extLst>
              <a:ext uri="{FF2B5EF4-FFF2-40B4-BE49-F238E27FC236}">
                <a16:creationId xmlns:a16="http://schemas.microsoft.com/office/drawing/2014/main" id="{62FB3BDF-E8F7-49E2-8E76-E15C610BAA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4" r="20134"/>
          <a:stretch/>
        </p:blipFill>
        <p:spPr bwMode="auto">
          <a:xfrm>
            <a:off x="0" y="244189"/>
            <a:ext cx="9143985" cy="514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3A4D6171-858D-418B-900B-2CF78F292CB2}"/>
              </a:ext>
            </a:extLst>
          </p:cNvPr>
          <p:cNvSpPr/>
          <p:nvPr/>
        </p:nvSpPr>
        <p:spPr>
          <a:xfrm>
            <a:off x="4904509" y="1797627"/>
            <a:ext cx="3657600" cy="3397828"/>
          </a:xfrm>
          <a:prstGeom prst="ellipse">
            <a:avLst/>
          </a:prstGeom>
          <a:solidFill>
            <a:schemeClr val="accent2">
              <a:lumMod val="20000"/>
              <a:lumOff val="80000"/>
              <a:alpha val="62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73001B-7375-46A0-A52E-B27319BE4A51}"/>
              </a:ext>
            </a:extLst>
          </p:cNvPr>
          <p:cNvSpPr txBox="1"/>
          <p:nvPr/>
        </p:nvSpPr>
        <p:spPr>
          <a:xfrm>
            <a:off x="5247229" y="1922319"/>
            <a:ext cx="2889031" cy="28321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68580" tIns="34290" rIns="68580" bIns="3429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4350" b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Parable of the Lost Sheep</a:t>
            </a:r>
          </a:p>
        </p:txBody>
      </p:sp>
    </p:spTree>
    <p:extLst>
      <p:ext uri="{BB962C8B-B14F-4D97-AF65-F5344CB8AC3E}">
        <p14:creationId xmlns:p14="http://schemas.microsoft.com/office/powerpoint/2010/main" val="129480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6A4DE30-480B-43E0-8B36-E42DA6A046DA}"/>
              </a:ext>
            </a:extLst>
          </p:cNvPr>
          <p:cNvSpPr txBox="1"/>
          <p:nvPr/>
        </p:nvSpPr>
        <p:spPr>
          <a:xfrm>
            <a:off x="298386" y="888378"/>
            <a:ext cx="87276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“Christianity Fits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 Deepest Needs”</a:t>
            </a:r>
          </a:p>
          <a:p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Our Need for Meaning</a:t>
            </a:r>
          </a:p>
          <a:p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Our Need for Satisfaction</a:t>
            </a:r>
          </a:p>
          <a:p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Our Need for Identity</a:t>
            </a:r>
          </a:p>
          <a:p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Our Need for Morality</a:t>
            </a:r>
          </a:p>
          <a:p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Our Need for Hope </a:t>
            </a:r>
          </a:p>
          <a:p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+1 Christianity Fits Our </a:t>
            </a:r>
            <a:r>
              <a:rPr lang="en-US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to be Wanted</a:t>
            </a:r>
          </a:p>
          <a:p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does everyone have a need to be wanted?</a:t>
            </a:r>
          </a:p>
          <a:p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352C10-F1B8-45C0-AD62-D775AB2604A3}"/>
              </a:ext>
            </a:extLst>
          </p:cNvPr>
          <p:cNvSpPr txBox="1"/>
          <p:nvPr/>
        </p:nvSpPr>
        <p:spPr>
          <a:xfrm>
            <a:off x="298386" y="299078"/>
            <a:ext cx="4570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I. Our Needs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6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8BED00-ED32-4A2D-81E8-B90F1A89D0A3}"/>
              </a:ext>
            </a:extLst>
          </p:cNvPr>
          <p:cNvSpPr txBox="1"/>
          <p:nvPr/>
        </p:nvSpPr>
        <p:spPr>
          <a:xfrm>
            <a:off x="298386" y="879431"/>
            <a:ext cx="8217554" cy="4226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Exodus 34:14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you shall not worship any other god, for the Lord, whose name is Jealous, is a jealous God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7000"/>
              </a:lnSpc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Malachi 1</a:t>
            </a:r>
          </a:p>
          <a:p>
            <a:pPr>
              <a:lnSpc>
                <a:spcPct val="107000"/>
              </a:lnSpc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“A son honors his father, and a servant his master. If then I am a father, where is my honor? And if I am a master, where is my fear? says the Lord of hosts</a:t>
            </a:r>
          </a:p>
          <a:p>
            <a:pPr>
              <a:lnSpc>
                <a:spcPct val="107000"/>
              </a:lnSpc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7000"/>
              </a:lnSpc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12:32</a:t>
            </a:r>
          </a:p>
          <a:p>
            <a:pPr>
              <a:lnSpc>
                <a:spcPct val="107000"/>
              </a:lnSpc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I, when I am lifted up from the earth, will draw all people to myself.</a:t>
            </a:r>
          </a:p>
          <a:p>
            <a:pPr>
              <a:lnSpc>
                <a:spcPct val="107000"/>
              </a:lnSpc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4:8</a:t>
            </a:r>
          </a:p>
          <a:p>
            <a:pPr>
              <a:lnSpc>
                <a:spcPct val="107000"/>
              </a:lnSpc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 near to God, and he will draw near to you.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57DF9-0F7D-4F69-9F81-6928E942333C}"/>
              </a:ext>
            </a:extLst>
          </p:cNvPr>
          <p:cNvSpPr txBox="1"/>
          <p:nvPr/>
        </p:nvSpPr>
        <p:spPr>
          <a:xfrm>
            <a:off x="298386" y="299078"/>
            <a:ext cx="67645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II. God Himself Desires to be Wanted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05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4A49C6-7DA7-47F8-B03C-AF123DF6A234}"/>
              </a:ext>
            </a:extLst>
          </p:cNvPr>
          <p:cNvSpPr txBox="1"/>
          <p:nvPr/>
        </p:nvSpPr>
        <p:spPr>
          <a:xfrm>
            <a:off x="298386" y="299078"/>
            <a:ext cx="4570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III. The Parable: Luke 15:1-7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CF27BD-C050-423B-9B47-F754BBE13809}"/>
              </a:ext>
            </a:extLst>
          </p:cNvPr>
          <p:cNvSpPr txBox="1"/>
          <p:nvPr/>
        </p:nvSpPr>
        <p:spPr>
          <a:xfrm>
            <a:off x="298386" y="902509"/>
            <a:ext cx="873131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14:35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He who has ears to hear, let him hear!” </a:t>
            </a: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15:1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Now the tax collectors and sinners were all gathering around to hear Jesus. 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But the Pharisees and the teachers of the law muttered, “This man welcomes sinners and eats with them.” 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Then Jesus told them this parable.</a:t>
            </a: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“Suppose one of you has a hundred sheep and loses one of them. Doesn’t he leave the ninety-nine in the open country and go after the lost sheep until he finds it?</a:t>
            </a:r>
          </a:p>
        </p:txBody>
      </p:sp>
    </p:spTree>
    <p:extLst>
      <p:ext uri="{BB962C8B-B14F-4D97-AF65-F5344CB8AC3E}">
        <p14:creationId xmlns:p14="http://schemas.microsoft.com/office/powerpoint/2010/main" val="226698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ainting&#10;&#10;Description automatically generated">
            <a:extLst>
              <a:ext uri="{FF2B5EF4-FFF2-40B4-BE49-F238E27FC236}">
                <a16:creationId xmlns:a16="http://schemas.microsoft.com/office/drawing/2014/main" id="{7A6B3F78-1EE9-462C-A1CB-57A4F81383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9623" y="-311727"/>
            <a:ext cx="10320595" cy="8268910"/>
          </a:xfrm>
          <a:prstGeom prst="rect">
            <a:avLst/>
          </a:prstGeom>
        </p:spPr>
      </p:pic>
      <p:pic>
        <p:nvPicPr>
          <p:cNvPr id="5" name="Picture 2" descr="Parable of the Lost Sheep | Jesus images, The good shepherd, The lost sheep">
            <a:extLst>
              <a:ext uri="{FF2B5EF4-FFF2-40B4-BE49-F238E27FC236}">
                <a16:creationId xmlns:a16="http://schemas.microsoft.com/office/drawing/2014/main" id="{21299C76-DBDF-4A0C-A42C-DB592BF0B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-130405"/>
            <a:ext cx="4902030" cy="597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26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13B24BF-E1FF-4D96-8C87-74F82DBCBB14}"/>
              </a:ext>
            </a:extLst>
          </p:cNvPr>
          <p:cNvSpPr txBox="1"/>
          <p:nvPr/>
        </p:nvSpPr>
        <p:spPr>
          <a:xfrm>
            <a:off x="298386" y="299078"/>
            <a:ext cx="4570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III. The Parable: Luke 15:1-7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22C365-67A0-444A-91E6-53303579D577}"/>
              </a:ext>
            </a:extLst>
          </p:cNvPr>
          <p:cNvSpPr txBox="1"/>
          <p:nvPr/>
        </p:nvSpPr>
        <p:spPr>
          <a:xfrm>
            <a:off x="298386" y="902509"/>
            <a:ext cx="873131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14:35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He who has ears to hear, let him hear!” </a:t>
            </a: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15:1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Now the tax collectors and sinners were all gathering around to hear Jesus. 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But the Pharisees and the teachers of the law muttered, “This man welcomes sinners and eats with them.” 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Then Jesus told them this parable.</a:t>
            </a: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“Suppose one of you has a hundred sheep and loses one of them. Doesn’t he leave the ninety-nine in the open country and go after the lost sheep until he finds it?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when he finds it, he joyfully puts it on his shoulders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goes home. Then he calls his friends and neighbors together and says, ‘Rejoice with me; I have found my lost sheep.’ 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 tell you that in the same way there will be more rejoicing in heaven over one sinner who repents than over ninety-nine righteous persons who do not need to repent.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930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F9E75B7-CE5B-4593-80CE-FE5E237542A1}"/>
              </a:ext>
            </a:extLst>
          </p:cNvPr>
          <p:cNvSpPr txBox="1"/>
          <p:nvPr/>
        </p:nvSpPr>
        <p:spPr>
          <a:xfrm>
            <a:off x="298386" y="902509"/>
            <a:ext cx="873131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What are the “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traditional”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lessons we learn from this parable?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 learn that the Pharisees did not see people who were truly in need.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 learn that God values the potential one sinner’s repentance as much as the many already saved. 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 learn that all of heaven knows and rejoices when are won over to Christ.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2DECB6-A953-4853-A64E-9555BFF5E252}"/>
              </a:ext>
            </a:extLst>
          </p:cNvPr>
          <p:cNvSpPr txBox="1"/>
          <p:nvPr/>
        </p:nvSpPr>
        <p:spPr>
          <a:xfrm>
            <a:off x="298386" y="306961"/>
            <a:ext cx="4570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IV. What Can We Learn?</a:t>
            </a:r>
          </a:p>
        </p:txBody>
      </p:sp>
    </p:spTree>
    <p:extLst>
      <p:ext uri="{BB962C8B-B14F-4D97-AF65-F5344CB8AC3E}">
        <p14:creationId xmlns:p14="http://schemas.microsoft.com/office/powerpoint/2010/main" val="102479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4FEEE07-6948-420C-BEF5-4967DA4CF7FA}"/>
              </a:ext>
            </a:extLst>
          </p:cNvPr>
          <p:cNvSpPr txBox="1"/>
          <p:nvPr/>
        </p:nvSpPr>
        <p:spPr>
          <a:xfrm>
            <a:off x="298386" y="299078"/>
            <a:ext cx="4570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V. What Else Can We Learn?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A84543-384C-4AD1-846D-65556A3717ED}"/>
              </a:ext>
            </a:extLst>
          </p:cNvPr>
          <p:cNvSpPr txBox="1"/>
          <p:nvPr/>
        </p:nvSpPr>
        <p:spPr>
          <a:xfrm>
            <a:off x="298386" y="902509"/>
            <a:ext cx="873131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What are some of the “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overlooked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” lessons we learn from this parable?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We learn that the shepherd (God) displays a “foolish” love.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We learn that God desires us; that God “goes after us”; that God pursues us.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We learn that God has put us on His shoulders.</a:t>
            </a: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7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picture containing outdoor&#10;&#10;Description automatically generated">
            <a:extLst>
              <a:ext uri="{FF2B5EF4-FFF2-40B4-BE49-F238E27FC236}">
                <a16:creationId xmlns:a16="http://schemas.microsoft.com/office/drawing/2014/main" id="{C2D7F676-C7F5-445F-80CA-6BC32B76A4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036"/>
            <a:ext cx="9148067" cy="5141214"/>
          </a:xfrm>
          <a:prstGeom prst="rect">
            <a:avLst/>
          </a:prstGeom>
        </p:spPr>
      </p:pic>
      <p:pic>
        <p:nvPicPr>
          <p:cNvPr id="20" name="Picture 19" descr="A picture containing grass, outdoor, sheep, field&#10;&#10;Description automatically generated">
            <a:extLst>
              <a:ext uri="{FF2B5EF4-FFF2-40B4-BE49-F238E27FC236}">
                <a16:creationId xmlns:a16="http://schemas.microsoft.com/office/drawing/2014/main" id="{467F8B46-EA8D-4556-835F-CC1B2FA998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036"/>
            <a:ext cx="9144000" cy="513892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2EF1434-E3E2-4BBF-A0AA-73BF330FAB8F}"/>
              </a:ext>
            </a:extLst>
          </p:cNvPr>
          <p:cNvSpPr txBox="1"/>
          <p:nvPr/>
        </p:nvSpPr>
        <p:spPr>
          <a:xfrm>
            <a:off x="5606879" y="1326696"/>
            <a:ext cx="3147541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1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when he finds it, he joyfully puts it on his shoulders </a:t>
            </a:r>
            <a:r>
              <a:rPr lang="en-US" sz="21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goes home. Then he calls his friends and neighbors together and says, ‘Rejoice with me; I have found my lost sheep.’ </a:t>
            </a:r>
          </a:p>
        </p:txBody>
      </p:sp>
    </p:spTree>
    <p:extLst>
      <p:ext uri="{BB962C8B-B14F-4D97-AF65-F5344CB8AC3E}">
        <p14:creationId xmlns:p14="http://schemas.microsoft.com/office/powerpoint/2010/main" val="79614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6707</TotalTime>
  <Words>647</Words>
  <Application>Microsoft Office PowerPoint</Application>
  <PresentationFormat>On-screen Show (16:10)</PresentationFormat>
  <Paragraphs>65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Parker, Michael R (Michael)</dc:creator>
  <cp:lastModifiedBy>David Williams</cp:lastModifiedBy>
  <cp:revision>193</cp:revision>
  <cp:lastPrinted>2021-02-28T20:54:25Z</cp:lastPrinted>
  <dcterms:created xsi:type="dcterms:W3CDTF">2021-02-21T00:42:02Z</dcterms:created>
  <dcterms:modified xsi:type="dcterms:W3CDTF">2021-04-03T21:57:25Z</dcterms:modified>
</cp:coreProperties>
</file>