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6" r:id="rId4"/>
    <p:sldId id="270" r:id="rId5"/>
    <p:sldId id="289" r:id="rId6"/>
    <p:sldId id="288" r:id="rId7"/>
    <p:sldId id="285" r:id="rId8"/>
    <p:sldId id="290" r:id="rId9"/>
    <p:sldId id="286" r:id="rId10"/>
    <p:sldId id="291" r:id="rId11"/>
    <p:sldId id="287" r:id="rId12"/>
    <p:sldId id="292" r:id="rId13"/>
    <p:sldId id="293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079"/>
    <a:srgbClr val="AE8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3"/>
  </p:normalViewPr>
  <p:slideViewPr>
    <p:cSldViewPr snapToGrid="0" snapToObjects="1">
      <p:cViewPr varScale="1">
        <p:scale>
          <a:sx n="103" d="100"/>
          <a:sy n="103" d="100"/>
        </p:scale>
        <p:origin x="1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AC628-F187-1E4F-B7D7-5091F82E1F1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DC62-4256-4A41-91F7-7A542069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5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6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5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4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3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FD76-683F-1E45-820E-F8E89C4F3655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4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FFD76-683F-1E45-820E-F8E89C4F3655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C3B3-89A1-EA4C-BB66-C556A99F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1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6955-0983-294B-A981-DA0B782A2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44" y="2199503"/>
            <a:ext cx="3355702" cy="915030"/>
          </a:xfrm>
          <a:solidFill>
            <a:srgbClr val="AE8B72">
              <a:alpha val="87000"/>
            </a:srgbClr>
          </a:solidFill>
        </p:spPr>
        <p:txBody>
          <a:bodyPr>
            <a:normAutofit/>
          </a:bodyPr>
          <a:lstStyle/>
          <a:p>
            <a:r>
              <a:rPr lang="en-US" sz="3200" b="1" dirty="0"/>
              <a:t>The Priesthood</a:t>
            </a:r>
            <a:br>
              <a:rPr lang="en-US" sz="4400" b="1" dirty="0"/>
            </a:br>
            <a:r>
              <a:rPr lang="en-US" sz="2400" b="1" dirty="0"/>
              <a:t>Leviticus 8-10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7944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Inauguration (9:1-24)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976184"/>
            <a:ext cx="9060871" cy="4738816"/>
          </a:xfrm>
        </p:spPr>
        <p:txBody>
          <a:bodyPr>
            <a:normAutofit fontScale="62500" lnSpcReduction="20000"/>
          </a:bodyPr>
          <a:lstStyle/>
          <a:p>
            <a:r>
              <a:rPr lang="en-US" sz="3700" b="1" dirty="0"/>
              <a:t>Sacrifices for the People (vs. 15-21)</a:t>
            </a:r>
          </a:p>
          <a:p>
            <a:pPr lvl="1"/>
            <a:r>
              <a:rPr lang="en-US" sz="3400" b="1" dirty="0"/>
              <a:t>What They Offered</a:t>
            </a:r>
          </a:p>
          <a:p>
            <a:pPr lvl="2"/>
            <a:r>
              <a:rPr lang="en-US" sz="3100" b="1" dirty="0"/>
              <a:t>Goat for Sin Offering (vs. 15)</a:t>
            </a:r>
          </a:p>
          <a:p>
            <a:pPr lvl="2"/>
            <a:r>
              <a:rPr lang="en-US" sz="3100" b="1" dirty="0"/>
              <a:t>Calf &amp; Lamb for Burnt Offering (vs. 16)</a:t>
            </a:r>
          </a:p>
          <a:p>
            <a:pPr lvl="2"/>
            <a:r>
              <a:rPr lang="en-US" sz="3100" b="1" dirty="0"/>
              <a:t>Grain Offering (vs. 17)</a:t>
            </a:r>
          </a:p>
          <a:p>
            <a:pPr lvl="2"/>
            <a:r>
              <a:rPr lang="en-US" sz="3100" b="1" dirty="0"/>
              <a:t>Ox &amp; Ram for Peace Offering (vs. 18-21)</a:t>
            </a:r>
          </a:p>
          <a:p>
            <a:pPr lvl="1"/>
            <a:r>
              <a:rPr lang="en-US" sz="3400" b="1" dirty="0"/>
              <a:t>They Are Obeying the Lord (vs. 21)</a:t>
            </a:r>
          </a:p>
          <a:p>
            <a:r>
              <a:rPr lang="en-US" sz="3700" b="1" dirty="0"/>
              <a:t>Priestly Blessing (vs. 22-23a; cf. Numbers 6:22-27)</a:t>
            </a:r>
          </a:p>
          <a:p>
            <a:pPr lvl="1"/>
            <a:r>
              <a:rPr lang="en-US" sz="3400" b="1" dirty="0"/>
              <a:t>Blessing Comes After Sacrifices Are Made</a:t>
            </a:r>
          </a:p>
          <a:p>
            <a:pPr lvl="1"/>
            <a:r>
              <a:rPr lang="en-US" sz="3400" b="1" dirty="0"/>
              <a:t>Our Role as Priests is to Bless Others</a:t>
            </a:r>
          </a:p>
          <a:p>
            <a:r>
              <a:rPr lang="en-US" sz="3700" b="1" dirty="0"/>
              <a:t>The Lord Appears (vs. 23b-24; cf. vs. 6)</a:t>
            </a:r>
          </a:p>
          <a:p>
            <a:pPr lvl="1"/>
            <a:r>
              <a:rPr lang="en-US" sz="3400" b="1" dirty="0"/>
              <a:t>Fire from God Consumes the Burnt Offering (cf. 1 Chr. 21:26; 2 Chr. 7:1-3)</a:t>
            </a:r>
          </a:p>
          <a:p>
            <a:pPr lvl="2"/>
            <a:r>
              <a:rPr lang="en-US" sz="3100" b="1" dirty="0"/>
              <a:t>Dramatic Opening Day at the Tabernacle</a:t>
            </a:r>
          </a:p>
          <a:p>
            <a:pPr lvl="2"/>
            <a:r>
              <a:rPr lang="en-US" sz="3100" b="1" dirty="0"/>
              <a:t>Proves God Has Accepted Their Sacrifices</a:t>
            </a:r>
          </a:p>
          <a:p>
            <a:pPr lvl="1"/>
            <a:r>
              <a:rPr lang="en-US" sz="3400" b="1" dirty="0"/>
              <a:t>The People Shouted &amp; Fell Down</a:t>
            </a:r>
          </a:p>
          <a:p>
            <a:pPr lvl="2"/>
            <a:r>
              <a:rPr lang="en-US" sz="3100" b="1" dirty="0"/>
              <a:t>God Has Accepted Them; Shouts of Joy</a:t>
            </a:r>
          </a:p>
          <a:p>
            <a:pPr lvl="2"/>
            <a:r>
              <a:rPr lang="en-US" sz="3100" b="1" dirty="0"/>
              <a:t>Nadab &amp; Abihu Will Contrast This Event</a:t>
            </a:r>
          </a:p>
          <a:p>
            <a:pPr marL="0" indent="0">
              <a:buNone/>
            </a:pPr>
            <a:endParaRPr lang="en-US" sz="245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Infraction (10:1-20)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883227"/>
            <a:ext cx="9060871" cy="4831773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/>
              <a:t>Introduction to Story</a:t>
            </a:r>
          </a:p>
          <a:p>
            <a:pPr lvl="1"/>
            <a:r>
              <a:rPr lang="en-US" sz="3100" b="1" dirty="0"/>
              <a:t>Barely Gets Off the Ground When Tragedy Strikes</a:t>
            </a:r>
          </a:p>
          <a:p>
            <a:pPr lvl="1"/>
            <a:r>
              <a:rPr lang="en-US" sz="3100" b="1" dirty="0"/>
              <a:t>Leviticus 8-9 Emphasizes Israel’s Obedience</a:t>
            </a:r>
          </a:p>
          <a:p>
            <a:pPr lvl="1"/>
            <a:r>
              <a:rPr lang="en-US" sz="3100" b="1" dirty="0"/>
              <a:t>Mentioned 3x in Pentateuch (Lev. 16:1-2; Num. 3:4; 26:61)</a:t>
            </a:r>
          </a:p>
          <a:p>
            <a:r>
              <a:rPr lang="en-US" sz="3400" b="1" dirty="0"/>
              <a:t>The Sin (vs. 1-3)</a:t>
            </a:r>
          </a:p>
          <a:p>
            <a:pPr lvl="1"/>
            <a:r>
              <a:rPr lang="en-US" sz="3100" b="1" dirty="0"/>
              <a:t>What Nadab &amp; Abihu Did (vs. 1)</a:t>
            </a:r>
          </a:p>
          <a:p>
            <a:pPr lvl="2"/>
            <a:r>
              <a:rPr lang="en-US" sz="2800" b="1" dirty="0"/>
              <a:t>“Took” Censor &amp; “Put” Strange Fire in It (cf. Ex. 30:9)</a:t>
            </a:r>
          </a:p>
          <a:p>
            <a:pPr lvl="3"/>
            <a:r>
              <a:rPr lang="en-US" sz="2650" b="1" dirty="0"/>
              <a:t>Pattern of Obedience Interrupted (cf. Numbers 11)</a:t>
            </a:r>
          </a:p>
          <a:p>
            <a:pPr lvl="2"/>
            <a:r>
              <a:rPr lang="en-US" sz="2800" b="1" dirty="0"/>
              <a:t>Coals From Wrong Source? Offered At Wrong Time?</a:t>
            </a:r>
          </a:p>
          <a:p>
            <a:pPr lvl="1"/>
            <a:r>
              <a:rPr lang="en-US" sz="3100" b="1" dirty="0"/>
              <a:t>What God Did (vs. 2)</a:t>
            </a:r>
          </a:p>
          <a:p>
            <a:pPr lvl="2"/>
            <a:r>
              <a:rPr lang="en-US" sz="2800" b="1" dirty="0"/>
              <a:t>Fire Consumes Nadab &amp; Abihu (Must Conform to God’s Standards)</a:t>
            </a:r>
          </a:p>
          <a:p>
            <a:pPr lvl="2"/>
            <a:r>
              <a:rPr lang="en-US" sz="2800" b="1" dirty="0"/>
              <a:t>Contrast to Fire That Consumes Offering in Leviticus 9:24</a:t>
            </a:r>
          </a:p>
          <a:p>
            <a:pPr lvl="1"/>
            <a:r>
              <a:rPr lang="en-US" sz="3100" b="1" dirty="0"/>
              <a:t>Instruction (vs. 3)</a:t>
            </a:r>
          </a:p>
          <a:p>
            <a:pPr lvl="2"/>
            <a:r>
              <a:rPr lang="en-US" sz="2800" b="1" dirty="0"/>
              <a:t>Leaders Must Treat God as Holy Before the People</a:t>
            </a:r>
          </a:p>
          <a:p>
            <a:pPr lvl="2"/>
            <a:r>
              <a:rPr lang="en-US" sz="2800" b="1" dirty="0"/>
              <a:t>What Moses Later Fails to Do (cf. Numbers 20:12)</a:t>
            </a:r>
          </a:p>
          <a:p>
            <a:pPr lvl="2"/>
            <a:r>
              <a:rPr lang="en-US" sz="2800" b="1" dirty="0"/>
              <a:t>Aaron Holds Peace (Ominous Silence Contrasting From 9:24)</a:t>
            </a:r>
          </a:p>
          <a:p>
            <a:pPr lvl="3"/>
            <a:r>
              <a:rPr lang="en-US" sz="2650" b="1" dirty="0"/>
              <a:t>Aaron Knew His Children Did Wrong</a:t>
            </a:r>
          </a:p>
          <a:p>
            <a:pPr lvl="1"/>
            <a:endParaRPr lang="en-US" sz="3100" b="1" dirty="0"/>
          </a:p>
          <a:p>
            <a:pPr lvl="2"/>
            <a:endParaRPr lang="en-US" sz="2800" b="1" dirty="0"/>
          </a:p>
          <a:p>
            <a:pPr lvl="1"/>
            <a:endParaRPr lang="en-US" sz="3100" b="1" dirty="0"/>
          </a:p>
          <a:p>
            <a:pPr lvl="1"/>
            <a:endParaRPr lang="en-US" sz="34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Infraction (10:1-20)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810491"/>
            <a:ext cx="9060871" cy="4904509"/>
          </a:xfrm>
        </p:spPr>
        <p:txBody>
          <a:bodyPr>
            <a:normAutofit fontScale="62500" lnSpcReduction="20000"/>
          </a:bodyPr>
          <a:lstStyle/>
          <a:p>
            <a:r>
              <a:rPr lang="en-US" sz="3700" b="1" dirty="0"/>
              <a:t>Burial (vs. 4-7)</a:t>
            </a:r>
          </a:p>
          <a:p>
            <a:pPr lvl="1"/>
            <a:r>
              <a:rPr lang="en-US" sz="3400" b="1" dirty="0" err="1"/>
              <a:t>Mishael</a:t>
            </a:r>
            <a:r>
              <a:rPr lang="en-US" sz="3400" b="1" dirty="0"/>
              <a:t> &amp; </a:t>
            </a:r>
            <a:r>
              <a:rPr lang="en-US" sz="3400" b="1" dirty="0" err="1"/>
              <a:t>Elzaphan</a:t>
            </a:r>
            <a:r>
              <a:rPr lang="en-US" sz="3400" b="1" dirty="0"/>
              <a:t> Carry &amp; Bury Bodies (vs. 4-5)</a:t>
            </a:r>
          </a:p>
          <a:p>
            <a:pPr lvl="2"/>
            <a:r>
              <a:rPr lang="en-US" sz="3100" b="1" dirty="0"/>
              <a:t>Sons of Aaron’s Uncle (Exodus 6:16-22)</a:t>
            </a:r>
          </a:p>
          <a:p>
            <a:pPr lvl="2"/>
            <a:r>
              <a:rPr lang="en-US" sz="3100" b="1" dirty="0"/>
              <a:t>Aaron Can’t Touch Dead Bodies (Lev. 21:10-14)</a:t>
            </a:r>
          </a:p>
          <a:p>
            <a:pPr lvl="1"/>
            <a:r>
              <a:rPr lang="en-US" sz="3400" b="1" dirty="0"/>
              <a:t>No Mourning (vs. 6-7; cf. Lev. 21:10)</a:t>
            </a:r>
          </a:p>
          <a:p>
            <a:pPr lvl="2"/>
            <a:r>
              <a:rPr lang="en-US" sz="3100" b="1" dirty="0"/>
              <a:t>Mourning Would Indicate Disagreement With God’s Judgment</a:t>
            </a:r>
          </a:p>
          <a:p>
            <a:pPr lvl="3"/>
            <a:r>
              <a:rPr lang="en-US" sz="2950" b="1" dirty="0"/>
              <a:t>Personal Feelings Must Not Interfere With Service</a:t>
            </a:r>
          </a:p>
          <a:p>
            <a:pPr lvl="2"/>
            <a:r>
              <a:rPr lang="en-US" sz="3100" b="1" dirty="0"/>
              <a:t>Failure to Obey Results in Death</a:t>
            </a:r>
          </a:p>
          <a:p>
            <a:r>
              <a:rPr lang="en-US" sz="3700" b="1" dirty="0"/>
              <a:t>Prohibition &amp; Responsibility (vs. 8-11)</a:t>
            </a:r>
          </a:p>
          <a:p>
            <a:pPr lvl="1"/>
            <a:r>
              <a:rPr lang="en-US" sz="3400" b="1" dirty="0"/>
              <a:t>Only Time in Book God Speaks Directly to Aaron (vs. 8; cf. Num. 18:1, 8, 20)</a:t>
            </a:r>
          </a:p>
          <a:p>
            <a:pPr lvl="1"/>
            <a:r>
              <a:rPr lang="en-US" sz="3400" b="1" dirty="0"/>
              <a:t>Priests Must Not Have Alcohol (vs. 9)</a:t>
            </a:r>
          </a:p>
          <a:p>
            <a:pPr lvl="2"/>
            <a:r>
              <a:rPr lang="en-US" sz="3100" b="1" dirty="0"/>
              <a:t>Possible That Nadab &amp; Abihu Were Intoxicated? </a:t>
            </a:r>
          </a:p>
          <a:p>
            <a:pPr lvl="2"/>
            <a:r>
              <a:rPr lang="en-US" sz="3100" b="1" dirty="0"/>
              <a:t>Possible That Mourning Involved Alcohol? </a:t>
            </a:r>
          </a:p>
          <a:p>
            <a:pPr lvl="2"/>
            <a:r>
              <a:rPr lang="en-US" sz="3100" b="1" dirty="0"/>
              <a:t>Work of Priesthood Demands Sober-Mindedness (cf. 1 Peter 1:13)</a:t>
            </a:r>
          </a:p>
          <a:p>
            <a:pPr lvl="1"/>
            <a:r>
              <a:rPr lang="en-US" sz="3400" b="1" dirty="0"/>
              <a:t>Priests Must Teach</a:t>
            </a:r>
          </a:p>
          <a:p>
            <a:pPr lvl="2"/>
            <a:r>
              <a:rPr lang="en-US" sz="3100" b="1" dirty="0"/>
              <a:t>Distinguish Clean &amp; Unclean (vs. 10; cf. Lev. 11; </a:t>
            </a:r>
            <a:r>
              <a:rPr lang="en-US" sz="3100" b="1"/>
              <a:t>Ezekiel 22:26; </a:t>
            </a:r>
            <a:r>
              <a:rPr lang="en-US" sz="3100" b="1" dirty="0"/>
              <a:t>44:23-24)</a:t>
            </a:r>
          </a:p>
          <a:p>
            <a:pPr lvl="2"/>
            <a:r>
              <a:rPr lang="en-US" sz="3100" b="1" dirty="0"/>
              <a:t>The Law (vs. 11; cf. Malachi 2:4-9)</a:t>
            </a:r>
          </a:p>
          <a:p>
            <a:pPr lvl="2"/>
            <a:r>
              <a:rPr lang="en-US" sz="3100" b="1" dirty="0"/>
              <a:t>We Are to Teach the World about the Lord</a:t>
            </a:r>
          </a:p>
          <a:p>
            <a:pPr lvl="2"/>
            <a:endParaRPr lang="en-US" sz="3100" b="1" dirty="0"/>
          </a:p>
          <a:p>
            <a:pPr marL="0" indent="0">
              <a:buNone/>
            </a:pPr>
            <a:endParaRPr lang="en-US" sz="245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Infraction (10:1-20)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810491"/>
            <a:ext cx="9060871" cy="4904509"/>
          </a:xfrm>
        </p:spPr>
        <p:txBody>
          <a:bodyPr>
            <a:normAutofit fontScale="70000" lnSpcReduction="20000"/>
          </a:bodyPr>
          <a:lstStyle/>
          <a:p>
            <a:r>
              <a:rPr lang="en-US" sz="3700" b="1" dirty="0"/>
              <a:t>Sacrifices to be Eaten (vs. 12-20)</a:t>
            </a:r>
          </a:p>
          <a:p>
            <a:pPr lvl="1"/>
            <a:r>
              <a:rPr lang="en-US" sz="3400" b="1" dirty="0"/>
              <a:t>What Priests Need to Eat (vs. 12-15)</a:t>
            </a:r>
          </a:p>
          <a:p>
            <a:pPr lvl="2"/>
            <a:r>
              <a:rPr lang="en-US" sz="3100" b="1" dirty="0"/>
              <a:t>Eat in Holy Place (Tabernacle Grounds)</a:t>
            </a:r>
          </a:p>
          <a:p>
            <a:pPr lvl="3"/>
            <a:r>
              <a:rPr lang="en-US" sz="2950" b="1" dirty="0"/>
              <a:t>Portion of Grain Offering (vs. 12-13)</a:t>
            </a:r>
          </a:p>
          <a:p>
            <a:pPr lvl="2"/>
            <a:r>
              <a:rPr lang="en-US" sz="3100" b="1" dirty="0"/>
              <a:t>Eat in “Clean Place” (Houses of Priests)</a:t>
            </a:r>
          </a:p>
          <a:p>
            <a:pPr lvl="3"/>
            <a:r>
              <a:rPr lang="en-US" sz="2950" b="1" dirty="0"/>
              <a:t>Breast/Thigh (vs. 14-15; cf. 9:18-21)</a:t>
            </a:r>
            <a:endParaRPr lang="en-US" sz="3100" b="1" dirty="0"/>
          </a:p>
          <a:p>
            <a:pPr lvl="1"/>
            <a:r>
              <a:rPr lang="en-US" sz="3400" b="1" dirty="0"/>
              <a:t>Dispute (vs. 16-20)</a:t>
            </a:r>
          </a:p>
          <a:p>
            <a:pPr lvl="2"/>
            <a:r>
              <a:rPr lang="en-US" sz="3100" b="1" dirty="0"/>
              <a:t>Moses’ Argument (vs. 16-18)</a:t>
            </a:r>
          </a:p>
          <a:p>
            <a:pPr lvl="3"/>
            <a:r>
              <a:rPr lang="en-US" sz="2950" b="1" dirty="0"/>
              <a:t>Moses “Diligently” Inquires About Goat of Sin Offering (9:15)</a:t>
            </a:r>
          </a:p>
          <a:p>
            <a:pPr lvl="3"/>
            <a:r>
              <a:rPr lang="en-US" sz="2950" b="1" dirty="0"/>
              <a:t>They Had Burned It When They Should Have Eaten It</a:t>
            </a:r>
          </a:p>
          <a:p>
            <a:pPr lvl="3"/>
            <a:r>
              <a:rPr lang="en-US" sz="2950" b="1" dirty="0"/>
              <a:t>Eating Offerings Somehow Played Role in Making Atonement (vs. 17)</a:t>
            </a:r>
          </a:p>
          <a:p>
            <a:pPr lvl="2"/>
            <a:r>
              <a:rPr lang="en-US" sz="3100" b="1" dirty="0"/>
              <a:t>Aaron’s Argument (vs. 19-20)</a:t>
            </a:r>
          </a:p>
          <a:p>
            <a:pPr lvl="3"/>
            <a:r>
              <a:rPr lang="en-US" sz="2950" b="1" dirty="0"/>
              <a:t>Eating Sin Offering Would Not Be Approved by God</a:t>
            </a:r>
          </a:p>
          <a:p>
            <a:pPr lvl="4"/>
            <a:r>
              <a:rPr lang="en-US" sz="2700" b="1" dirty="0"/>
              <a:t>Cannot Eat of This Sin Offering (cf. Lev. 6:30)</a:t>
            </a:r>
          </a:p>
          <a:p>
            <a:pPr lvl="4"/>
            <a:r>
              <a:rPr lang="en-US" sz="2700" b="1" dirty="0"/>
              <a:t>Priesthood Sinned, So it Isn’t Right to Eat</a:t>
            </a:r>
          </a:p>
          <a:p>
            <a:pPr lvl="3"/>
            <a:r>
              <a:rPr lang="en-US" sz="2950" b="1" dirty="0"/>
              <a:t>Moses Approved of Aaron’s Argument (Moses Concedes)</a:t>
            </a:r>
          </a:p>
          <a:p>
            <a:pPr lvl="4"/>
            <a:r>
              <a:rPr lang="en-US" sz="2700" b="1" dirty="0"/>
              <a:t>Moses Humble to Listen to Another View</a:t>
            </a:r>
          </a:p>
          <a:p>
            <a:pPr lvl="2"/>
            <a:endParaRPr lang="en-US" sz="3100" b="1" dirty="0"/>
          </a:p>
          <a:p>
            <a:pPr marL="0" indent="0">
              <a:buNone/>
            </a:pPr>
            <a:endParaRPr lang="en-US" sz="245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7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1AC3B6-B387-E842-AB2B-34F7CBB6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09" y="127538"/>
            <a:ext cx="7437181" cy="54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0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847232"/>
          </a:xfrm>
        </p:spPr>
        <p:txBody>
          <a:bodyPr/>
          <a:lstStyle/>
          <a:p>
            <a:pPr algn="ctr"/>
            <a:r>
              <a:rPr lang="en-US" sz="4000" b="1" dirty="0"/>
              <a:t>The Priesthood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904009"/>
            <a:ext cx="9060871" cy="4810991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Introductory Thoughts</a:t>
            </a:r>
          </a:p>
          <a:p>
            <a:pPr lvl="1"/>
            <a:r>
              <a:rPr lang="en-US" sz="2900" b="1" dirty="0"/>
              <a:t>Theme of Leviticus: Be Holy (11:44-45; 19:2; 20:7, 26)</a:t>
            </a:r>
          </a:p>
          <a:p>
            <a:pPr lvl="1"/>
            <a:r>
              <a:rPr lang="en-US" sz="2900" b="1" dirty="0"/>
              <a:t>Flow of Thought</a:t>
            </a:r>
          </a:p>
          <a:p>
            <a:pPr lvl="2"/>
            <a:r>
              <a:rPr lang="en-US" sz="2600" b="1" dirty="0"/>
              <a:t>Leviticus 1-7 – Sacrifices (So God Can Dwell With Israel)</a:t>
            </a:r>
          </a:p>
          <a:p>
            <a:pPr lvl="2"/>
            <a:r>
              <a:rPr lang="en-US" sz="2600" b="1" dirty="0"/>
              <a:t>Leviticus 8-10 – Priests (To Assist With Sacrifices &amp; Teach Israel)</a:t>
            </a:r>
          </a:p>
          <a:p>
            <a:pPr lvl="1"/>
            <a:r>
              <a:rPr lang="en-US" sz="2900" b="1" dirty="0"/>
              <a:t>First Narrative Section in Leviticus</a:t>
            </a:r>
          </a:p>
          <a:p>
            <a:pPr lvl="1"/>
            <a:r>
              <a:rPr lang="en-US" sz="2900" b="1" dirty="0"/>
              <a:t>All Christians Are Priests (Rev. 1:6; 5:10; 20:6)</a:t>
            </a:r>
          </a:p>
          <a:p>
            <a:pPr lvl="1"/>
            <a:endParaRPr lang="en-US" sz="2900" b="1" dirty="0"/>
          </a:p>
          <a:p>
            <a:r>
              <a:rPr lang="en-US" sz="3200" b="1" dirty="0"/>
              <a:t>Outline of Section</a:t>
            </a:r>
          </a:p>
          <a:p>
            <a:pPr lvl="1"/>
            <a:r>
              <a:rPr lang="en-US" sz="2900" b="1" dirty="0"/>
              <a:t>Consecration (8:1-36)</a:t>
            </a:r>
          </a:p>
          <a:p>
            <a:pPr lvl="1"/>
            <a:r>
              <a:rPr lang="en-US" sz="2900" b="1" dirty="0"/>
              <a:t>Inauguration (9:1-24)</a:t>
            </a:r>
          </a:p>
          <a:p>
            <a:pPr lvl="1"/>
            <a:r>
              <a:rPr lang="en-US" sz="2900" b="1" dirty="0"/>
              <a:t>Infraction (10:1-20)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Consecration (8:1-36)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976184"/>
            <a:ext cx="9060871" cy="4738816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/>
              <a:t>Preparation (vs. 1-5)</a:t>
            </a:r>
          </a:p>
          <a:p>
            <a:pPr lvl="1"/>
            <a:r>
              <a:rPr lang="en-US" sz="3300" b="1" dirty="0"/>
              <a:t>Aaron &amp; Sons Will Be Consecrated</a:t>
            </a:r>
          </a:p>
          <a:p>
            <a:pPr lvl="2"/>
            <a:r>
              <a:rPr lang="en-US" sz="3000" b="1" dirty="0"/>
              <a:t>Instructions From Exodus 28-29 Will Be Enacted </a:t>
            </a:r>
          </a:p>
          <a:p>
            <a:pPr lvl="2"/>
            <a:r>
              <a:rPr lang="en-US" sz="3000" b="1" dirty="0"/>
              <a:t>After Failing With Golden Calf, Aaron Can Still Serve (God’s Grace)</a:t>
            </a:r>
          </a:p>
          <a:p>
            <a:pPr lvl="1"/>
            <a:r>
              <a:rPr lang="en-US" sz="3300" b="1" dirty="0"/>
              <a:t>“Assemble All the Congregation” (Public Event)</a:t>
            </a:r>
          </a:p>
          <a:p>
            <a:pPr lvl="2"/>
            <a:r>
              <a:rPr lang="en-US" sz="3000" b="1" dirty="0"/>
              <a:t>Establishes the Role of Aaron &amp; Sons Before the People</a:t>
            </a:r>
          </a:p>
          <a:p>
            <a:pPr lvl="2"/>
            <a:r>
              <a:rPr lang="en-US" sz="3000" b="1" dirty="0"/>
              <a:t>The People Need to See God’s Approval of Them</a:t>
            </a:r>
          </a:p>
          <a:p>
            <a:pPr lvl="1"/>
            <a:r>
              <a:rPr lang="en-US" sz="3300" b="1" dirty="0"/>
              <a:t>Moses Functions as High Priest Throughout Chapter</a:t>
            </a:r>
          </a:p>
          <a:p>
            <a:r>
              <a:rPr lang="en-US" sz="3600" b="1" dirty="0"/>
              <a:t>Washed (vs. 6)</a:t>
            </a:r>
          </a:p>
          <a:p>
            <a:pPr lvl="1"/>
            <a:r>
              <a:rPr lang="en-US" sz="3300" b="1" dirty="0"/>
              <a:t>Priests &amp; Washing</a:t>
            </a:r>
          </a:p>
          <a:p>
            <a:pPr lvl="2"/>
            <a:r>
              <a:rPr lang="en-US" sz="3000" b="1" dirty="0"/>
              <a:t>Ordinarily, They Are to Wash Hands &amp; Feet (Exodus 30:17-21)</a:t>
            </a:r>
          </a:p>
          <a:p>
            <a:pPr lvl="2"/>
            <a:r>
              <a:rPr lang="en-US" sz="3000" b="1" dirty="0"/>
              <a:t>To Consecrate, They Seem to Wash Whole Bodies</a:t>
            </a:r>
          </a:p>
          <a:p>
            <a:pPr lvl="1"/>
            <a:r>
              <a:rPr lang="en-US" sz="3300" b="1" dirty="0"/>
              <a:t>Moses “Brought” Aaron &amp; Sons (cf. vs. 13)</a:t>
            </a:r>
          </a:p>
          <a:p>
            <a:pPr lvl="2"/>
            <a:r>
              <a:rPr lang="en-US" sz="3000" b="1" dirty="0"/>
              <a:t>Same Word for “Presented” Offerings (vs. 18, 22)</a:t>
            </a:r>
          </a:p>
          <a:p>
            <a:pPr lvl="2"/>
            <a:r>
              <a:rPr lang="en-US" sz="3000" b="1" dirty="0"/>
              <a:t>Completely Given to the Lord</a:t>
            </a:r>
          </a:p>
          <a:p>
            <a:pPr lvl="1"/>
            <a:r>
              <a:rPr lang="en-US" sz="3300" b="1" dirty="0"/>
              <a:t>Priests in New Covenant Are Washed (Heb. 10:22)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5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Consecration (8:1-36)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976184"/>
            <a:ext cx="5949448" cy="4738816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/>
              <a:t>Clothed (vs. 7-9, 13)</a:t>
            </a:r>
          </a:p>
          <a:p>
            <a:pPr lvl="1"/>
            <a:r>
              <a:rPr lang="en-US" sz="3300" b="1" dirty="0"/>
              <a:t>High Priest (vs. 7-9; cf. Exodus 28:1-39)</a:t>
            </a:r>
            <a:endParaRPr lang="en-US" sz="3000" b="1" dirty="0"/>
          </a:p>
          <a:p>
            <a:pPr lvl="2"/>
            <a:r>
              <a:rPr lang="en-US" sz="3000" b="1" dirty="0"/>
              <a:t>Same As Priest, But Also Includes…</a:t>
            </a:r>
          </a:p>
          <a:p>
            <a:pPr lvl="3"/>
            <a:r>
              <a:rPr lang="en-US" sz="2850" b="1" dirty="0"/>
              <a:t>Ephod</a:t>
            </a:r>
          </a:p>
          <a:p>
            <a:pPr lvl="3"/>
            <a:r>
              <a:rPr lang="en-US" sz="2850" b="1" dirty="0"/>
              <a:t>Breastplate (Representing Tribes)</a:t>
            </a:r>
          </a:p>
          <a:p>
            <a:pPr lvl="3"/>
            <a:r>
              <a:rPr lang="en-US" sz="2850" b="1" dirty="0"/>
              <a:t>Robe</a:t>
            </a:r>
          </a:p>
          <a:p>
            <a:pPr lvl="3"/>
            <a:r>
              <a:rPr lang="en-US" sz="2850" b="1" dirty="0"/>
              <a:t>Golden Plate on Turban (“Holy to the Lord”)</a:t>
            </a:r>
          </a:p>
          <a:p>
            <a:pPr lvl="2"/>
            <a:r>
              <a:rPr lang="en-US" sz="3000" b="1" dirty="0" err="1"/>
              <a:t>Urim</a:t>
            </a:r>
            <a:r>
              <a:rPr lang="en-US" sz="3000" b="1" dirty="0"/>
              <a:t> &amp; </a:t>
            </a:r>
            <a:r>
              <a:rPr lang="en-US" sz="3000" b="1" dirty="0" err="1"/>
              <a:t>Thummin</a:t>
            </a:r>
            <a:r>
              <a:rPr lang="en-US" sz="3000" b="1" dirty="0"/>
              <a:t> on </a:t>
            </a:r>
            <a:r>
              <a:rPr lang="en-US" sz="3000" b="1" dirty="0" err="1"/>
              <a:t>Breastpiece</a:t>
            </a:r>
            <a:r>
              <a:rPr lang="en-US" sz="3000" b="1" dirty="0"/>
              <a:t> (vs. 8)</a:t>
            </a:r>
          </a:p>
          <a:p>
            <a:pPr lvl="3"/>
            <a:r>
              <a:rPr lang="en-US" sz="2850" b="1" dirty="0"/>
              <a:t>Not Given a Lot of Information</a:t>
            </a:r>
          </a:p>
          <a:p>
            <a:pPr lvl="3"/>
            <a:r>
              <a:rPr lang="en-US" sz="2850" b="1" dirty="0"/>
              <a:t>If We Knew More, People Would Replicate?</a:t>
            </a:r>
          </a:p>
          <a:p>
            <a:pPr lvl="1"/>
            <a:r>
              <a:rPr lang="en-US" sz="3300" b="1" dirty="0"/>
              <a:t>Priest (vs. 13; cf. Exodus 28:40-43)</a:t>
            </a:r>
            <a:endParaRPr lang="en-US" sz="2450" b="1" dirty="0"/>
          </a:p>
          <a:p>
            <a:pPr lvl="2"/>
            <a:r>
              <a:rPr lang="en-US" sz="3000" b="1" dirty="0"/>
              <a:t>Tunic / Sash / Turban</a:t>
            </a:r>
          </a:p>
          <a:p>
            <a:pPr lvl="2"/>
            <a:r>
              <a:rPr lang="en-US" sz="3000" b="1" dirty="0"/>
              <a:t>How HP Dressed on Day of Atonement (16:4)</a:t>
            </a:r>
          </a:p>
          <a:p>
            <a:pPr lvl="1"/>
            <a:r>
              <a:rPr lang="en-US" sz="3300" b="1" dirty="0"/>
              <a:t>No Footwear (cf. Ex. 3:5; Josh. 5:15)</a:t>
            </a:r>
          </a:p>
          <a:p>
            <a:pPr lvl="1"/>
            <a:r>
              <a:rPr lang="en-US" sz="3300" b="1" dirty="0"/>
              <a:t>Clothing We Wear</a:t>
            </a:r>
          </a:p>
          <a:p>
            <a:pPr lvl="2"/>
            <a:r>
              <a:rPr lang="en-US" sz="3000" b="1" dirty="0"/>
              <a:t>Clothed With Christ (Gal. 3:27)</a:t>
            </a:r>
          </a:p>
          <a:p>
            <a:pPr lvl="2"/>
            <a:r>
              <a:rPr lang="en-US" sz="3000" b="1" dirty="0"/>
              <a:t>Received After Washing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  <p:pic>
        <p:nvPicPr>
          <p:cNvPr id="8" name="Picture 7" descr="A picture containing posing&#10;&#10;Description automatically generated">
            <a:extLst>
              <a:ext uri="{FF2B5EF4-FFF2-40B4-BE49-F238E27FC236}">
                <a16:creationId xmlns:a16="http://schemas.microsoft.com/office/drawing/2014/main" id="{3E646384-2A2F-5947-BD15-3D7B84F56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" t="3999" r="5145" b="4546"/>
          <a:stretch/>
        </p:blipFill>
        <p:spPr>
          <a:xfrm>
            <a:off x="5991011" y="1192534"/>
            <a:ext cx="3090646" cy="41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Consecration (8:1-36)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976184"/>
            <a:ext cx="9060871" cy="4738816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Anointing (vs. 10-12)</a:t>
            </a:r>
          </a:p>
          <a:p>
            <a:pPr lvl="1"/>
            <a:r>
              <a:rPr lang="en-US" sz="3300" b="1" dirty="0"/>
              <a:t>Recipe for Anointing Oil in Exodus 30:22-33</a:t>
            </a:r>
          </a:p>
          <a:p>
            <a:pPr lvl="1"/>
            <a:r>
              <a:rPr lang="en-US" sz="3300" b="1" dirty="0"/>
              <a:t>Tabernacle (vs. 10)</a:t>
            </a:r>
          </a:p>
          <a:p>
            <a:pPr lvl="2"/>
            <a:r>
              <a:rPr lang="en-US" sz="3000" b="1" dirty="0"/>
              <a:t>Including Everything In It (Detailed Work)</a:t>
            </a:r>
          </a:p>
          <a:p>
            <a:pPr lvl="2"/>
            <a:r>
              <a:rPr lang="en-US" sz="3000" b="1" dirty="0"/>
              <a:t>Location Could Be Made Unclean (Lev. 16:16)</a:t>
            </a:r>
          </a:p>
          <a:p>
            <a:pPr lvl="1"/>
            <a:r>
              <a:rPr lang="en-US" sz="3300" b="1" dirty="0"/>
              <a:t>Altar (vs. 11)</a:t>
            </a:r>
          </a:p>
          <a:p>
            <a:pPr lvl="2"/>
            <a:r>
              <a:rPr lang="en-US" sz="3000" b="1" dirty="0"/>
              <a:t>“Altar” Mentioned 24x in Leviticus 8-10</a:t>
            </a:r>
          </a:p>
          <a:p>
            <a:pPr lvl="2"/>
            <a:r>
              <a:rPr lang="en-US" sz="3000" b="1" dirty="0"/>
              <a:t>Sprinkled Seven Times</a:t>
            </a:r>
          </a:p>
          <a:p>
            <a:pPr lvl="2"/>
            <a:r>
              <a:rPr lang="en-US" sz="3000" b="1" dirty="0"/>
              <a:t>Altar is About to be Used for the First Time</a:t>
            </a:r>
          </a:p>
          <a:p>
            <a:pPr lvl="1"/>
            <a:r>
              <a:rPr lang="en-US" sz="3300" b="1" dirty="0"/>
              <a:t>Aaron (vs. 12)</a:t>
            </a:r>
          </a:p>
          <a:p>
            <a:pPr lvl="2"/>
            <a:r>
              <a:rPr lang="en-US" sz="3000" b="1" dirty="0"/>
              <a:t>“Anointed” = Messiah in Hebrew (“Christ” in Greek)</a:t>
            </a:r>
          </a:p>
          <a:p>
            <a:pPr lvl="2"/>
            <a:r>
              <a:rPr lang="en-US" sz="3000" b="1" dirty="0"/>
              <a:t>Others Anointed in Old Testament</a:t>
            </a:r>
          </a:p>
          <a:p>
            <a:pPr lvl="3"/>
            <a:r>
              <a:rPr lang="en-US" sz="2850" b="1" dirty="0"/>
              <a:t>Kings (1 Sam. 10:1; 16:13)</a:t>
            </a:r>
          </a:p>
          <a:p>
            <a:pPr lvl="3"/>
            <a:r>
              <a:rPr lang="en-US" sz="2850" b="1" dirty="0"/>
              <a:t>Prophets (1 Kings 19:16)</a:t>
            </a:r>
          </a:p>
          <a:p>
            <a:pPr lvl="2"/>
            <a:r>
              <a:rPr lang="en-US" sz="3000" b="1" dirty="0"/>
              <a:t>Jesus is The True “Anointed One” (Acts 10:38)</a:t>
            </a:r>
          </a:p>
          <a:p>
            <a:pPr marL="0" indent="0">
              <a:buNone/>
            </a:pPr>
            <a:endParaRPr lang="en-US" sz="245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Consecration (8:1-36)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893618"/>
            <a:ext cx="9060871" cy="4821382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Sacrifices (vs. 14-30)</a:t>
            </a:r>
          </a:p>
          <a:p>
            <a:pPr lvl="1"/>
            <a:r>
              <a:rPr lang="en-US" sz="3400" b="1" dirty="0"/>
              <a:t>Bull for Sin/Purification Offering (vs. 14-17)</a:t>
            </a:r>
          </a:p>
          <a:p>
            <a:pPr lvl="2"/>
            <a:r>
              <a:rPr lang="en-US" sz="3100" b="1" dirty="0"/>
              <a:t>Priests Must Be Atoned For Before They Can Help Others</a:t>
            </a:r>
          </a:p>
          <a:p>
            <a:pPr lvl="2"/>
            <a:r>
              <a:rPr lang="en-US" sz="3100" b="1" dirty="0"/>
              <a:t>Blood Like Detergent for Purifying Altar (vs. 15)</a:t>
            </a:r>
          </a:p>
          <a:p>
            <a:pPr lvl="2"/>
            <a:r>
              <a:rPr lang="en-US" sz="3100" b="1" dirty="0"/>
              <a:t>Priests Could Not Eat From These Sacrifices (6:30)</a:t>
            </a:r>
          </a:p>
          <a:p>
            <a:pPr lvl="1"/>
            <a:r>
              <a:rPr lang="en-US" sz="3400" b="1" dirty="0"/>
              <a:t>Ram for Burnt Offering (vs. 18-21)</a:t>
            </a:r>
          </a:p>
          <a:p>
            <a:pPr lvl="1"/>
            <a:r>
              <a:rPr lang="en-US" sz="3400" b="1" dirty="0"/>
              <a:t>Ram for Ordination Offering (vs. 22-29)</a:t>
            </a:r>
          </a:p>
          <a:p>
            <a:pPr lvl="2"/>
            <a:r>
              <a:rPr lang="en-US" sz="3100" b="1" dirty="0"/>
              <a:t>Similar Procedure as Fellowship/Peace Offering</a:t>
            </a:r>
          </a:p>
          <a:p>
            <a:pPr lvl="2"/>
            <a:r>
              <a:rPr lang="en-US" sz="3100" b="1" dirty="0"/>
              <a:t>Blood Placed on Priests (vs. 23-24; cf. 14:14, 17, 25, 28)</a:t>
            </a:r>
          </a:p>
          <a:p>
            <a:pPr lvl="3"/>
            <a:r>
              <a:rPr lang="en-US" sz="2950" b="1" dirty="0"/>
              <a:t>Right Earlobe: Must Heed What God Says</a:t>
            </a:r>
          </a:p>
          <a:p>
            <a:pPr lvl="3"/>
            <a:r>
              <a:rPr lang="en-US" sz="2950" b="1" dirty="0"/>
              <a:t>Right Thumb: Must Handle Offerings Correctly</a:t>
            </a:r>
          </a:p>
          <a:p>
            <a:pPr lvl="3"/>
            <a:r>
              <a:rPr lang="en-US" sz="2950" b="1" dirty="0"/>
              <a:t>Right Big Toe: Must Walk in God’s Ways</a:t>
            </a:r>
          </a:p>
          <a:p>
            <a:pPr lvl="2"/>
            <a:r>
              <a:rPr lang="en-US" sz="3100" b="1" dirty="0"/>
              <a:t>Bread Offering (vs. 25-28)</a:t>
            </a:r>
          </a:p>
          <a:p>
            <a:pPr lvl="2"/>
            <a:r>
              <a:rPr lang="en-US" sz="3100" b="1" dirty="0"/>
              <a:t>Moses Ate From Offering As a Priest Would (vs. 29)</a:t>
            </a:r>
          </a:p>
          <a:p>
            <a:pPr lvl="1"/>
            <a:r>
              <a:rPr lang="en-US" sz="3400" b="1" dirty="0"/>
              <a:t>Blood/Oil Sprinkled on Aaron &amp; Sons (vs. 30)</a:t>
            </a:r>
          </a:p>
          <a:p>
            <a:pPr marL="0" indent="0">
              <a:buNone/>
            </a:pPr>
            <a:endParaRPr lang="en-US" sz="245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Consecration (8:1-36)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976184"/>
            <a:ext cx="9060871" cy="47388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800" b="1" dirty="0"/>
              <a:t>Final Instructions (vs. 31-36)</a:t>
            </a:r>
          </a:p>
          <a:p>
            <a:pPr lvl="1"/>
            <a:r>
              <a:rPr lang="en-US" sz="2400" b="1" dirty="0"/>
              <a:t>Eat From Ordination Offering (vs. 31-32)</a:t>
            </a:r>
          </a:p>
          <a:p>
            <a:pPr lvl="1"/>
            <a:r>
              <a:rPr lang="en-US" sz="2400" b="1" dirty="0"/>
              <a:t>Command to Stay (vs. 33-35)</a:t>
            </a:r>
          </a:p>
          <a:p>
            <a:pPr lvl="2"/>
            <a:r>
              <a:rPr lang="en-US" sz="2200" b="1" dirty="0"/>
              <a:t>Must Stay in Outer Courtyard Seven Days</a:t>
            </a:r>
          </a:p>
          <a:p>
            <a:pPr lvl="3"/>
            <a:r>
              <a:rPr lang="en-US" sz="2000" b="1" dirty="0"/>
              <a:t>If They Leave, They Will Die; They Hold a Serious Position (vs. 35)</a:t>
            </a:r>
          </a:p>
          <a:p>
            <a:pPr lvl="3"/>
            <a:r>
              <a:rPr lang="en-US" sz="2000" b="1" dirty="0"/>
              <a:t>They Must Make Sacrifices Every Day (Exodus 29:35-37)</a:t>
            </a:r>
          </a:p>
          <a:p>
            <a:pPr lvl="2"/>
            <a:r>
              <a:rPr lang="en-US" sz="2200" b="1" dirty="0"/>
              <a:t>Sanctification Takes Time</a:t>
            </a:r>
          </a:p>
          <a:p>
            <a:pPr lvl="1"/>
            <a:r>
              <a:rPr lang="en-US" sz="2400" b="1" dirty="0"/>
              <a:t>Obedience (vs. 36; cf. vs. 4, 5, 9, 13, 17, 21, 29)</a:t>
            </a:r>
          </a:p>
          <a:p>
            <a:pPr lvl="2"/>
            <a:r>
              <a:rPr lang="en-US" sz="2100" b="1" dirty="0"/>
              <a:t>Five Priests For 2+ Million Israelites Now Installed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CB494B-B266-E146-88F2-A1DF43D94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70545"/>
              </p:ext>
            </p:extLst>
          </p:nvPr>
        </p:nvGraphicFramePr>
        <p:xfrm>
          <a:off x="209741" y="795829"/>
          <a:ext cx="6499912" cy="1415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956">
                  <a:extLst>
                    <a:ext uri="{9D8B030D-6E8A-4147-A177-3AD203B41FA5}">
                      <a16:colId xmlns:a16="http://schemas.microsoft.com/office/drawing/2014/main" val="2129211259"/>
                    </a:ext>
                  </a:extLst>
                </a:gridCol>
                <a:gridCol w="3249956">
                  <a:extLst>
                    <a:ext uri="{9D8B030D-6E8A-4147-A177-3AD203B41FA5}">
                      <a16:colId xmlns:a16="http://schemas.microsoft.com/office/drawing/2014/main" val="800360005"/>
                    </a:ext>
                  </a:extLst>
                </a:gridCol>
              </a:tblGrid>
              <a:tr h="31683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Priests (Leviticus 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Levites (Numbers 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194670"/>
                  </a:ext>
                </a:extLst>
              </a:tr>
              <a:tr h="10803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Washed in Water (vs. 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Put on New Clothes (vs. 7-9, 10)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Blood Applied (vs. 23-24; 30)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Made Holy (vs. 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Sprinkled With Water (vs. 7a)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Shave (vs. 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Washed Clothes (vs. 7b)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Made Clean (vs. 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62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1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0AA3-298F-DF4B-8DFF-687E81C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56777"/>
            <a:ext cx="6836266" cy="753714"/>
          </a:xfrm>
        </p:spPr>
        <p:txBody>
          <a:bodyPr/>
          <a:lstStyle/>
          <a:p>
            <a:pPr algn="ctr"/>
            <a:r>
              <a:rPr lang="en-US" sz="4000" b="1" dirty="0"/>
              <a:t>Inauguration (9:1-24)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4734-AD20-3C40-A81C-17C09C45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" y="976184"/>
            <a:ext cx="9060871" cy="4738816"/>
          </a:xfrm>
        </p:spPr>
        <p:txBody>
          <a:bodyPr>
            <a:normAutofit fontScale="62500" lnSpcReduction="20000"/>
          </a:bodyPr>
          <a:lstStyle/>
          <a:p>
            <a:r>
              <a:rPr lang="en-US" sz="3700" b="1" dirty="0"/>
              <a:t>Instructions (vs. 1-7)</a:t>
            </a:r>
          </a:p>
          <a:p>
            <a:pPr lvl="1"/>
            <a:r>
              <a:rPr lang="en-US" sz="3400" b="1" dirty="0"/>
              <a:t>Eight Day (New Beginning)</a:t>
            </a:r>
          </a:p>
          <a:p>
            <a:pPr lvl="2"/>
            <a:r>
              <a:rPr lang="en-US" sz="3100" b="1" dirty="0"/>
              <a:t>The Time of Sanctification is Completed</a:t>
            </a:r>
          </a:p>
          <a:p>
            <a:pPr lvl="2"/>
            <a:r>
              <a:rPr lang="en-US" sz="3100" b="1" dirty="0"/>
              <a:t>Now Aaron &amp; Sons Will Function as Priests for the People (vs. 8, 12, </a:t>
            </a:r>
            <a:r>
              <a:rPr lang="en-US" sz="3100" b="1" dirty="0" err="1"/>
              <a:t>etc</a:t>
            </a:r>
            <a:r>
              <a:rPr lang="en-US" sz="3100" b="1" dirty="0"/>
              <a:t>…)</a:t>
            </a:r>
          </a:p>
          <a:p>
            <a:pPr lvl="1"/>
            <a:r>
              <a:rPr lang="en-US" sz="3400" b="1" dirty="0"/>
              <a:t>Offerings First for Priests (vs. 2; cf. 9:8-14)</a:t>
            </a:r>
          </a:p>
          <a:p>
            <a:pPr lvl="1"/>
            <a:r>
              <a:rPr lang="en-US" sz="3400" b="1" dirty="0"/>
              <a:t>Offerings Secondly For the People (vs. 3-5; cf. 9:15-21)</a:t>
            </a:r>
          </a:p>
          <a:p>
            <a:pPr lvl="2"/>
            <a:r>
              <a:rPr lang="en-US" sz="3100" b="1" dirty="0"/>
              <a:t>The People “Drew Near” Before the Lord</a:t>
            </a:r>
          </a:p>
          <a:p>
            <a:pPr lvl="1"/>
            <a:r>
              <a:rPr lang="en-US" sz="3400" b="1" dirty="0"/>
              <a:t>Goal of Sacrifices (vs. 6-7)</a:t>
            </a:r>
          </a:p>
          <a:p>
            <a:pPr lvl="2"/>
            <a:r>
              <a:rPr lang="en-US" sz="3100" b="1" dirty="0"/>
              <a:t>For Glory of God to Appear (vs. 6)</a:t>
            </a:r>
          </a:p>
          <a:p>
            <a:pPr lvl="2"/>
            <a:r>
              <a:rPr lang="en-US" sz="3100" b="1" dirty="0"/>
              <a:t>“Glory” Only Here &amp; Verse 23 in Leviticus</a:t>
            </a:r>
          </a:p>
          <a:p>
            <a:r>
              <a:rPr lang="en-US" sz="3700" b="1" dirty="0"/>
              <a:t>Sacrifices for Priests (vs. 8-14)</a:t>
            </a:r>
          </a:p>
          <a:p>
            <a:pPr lvl="1"/>
            <a:r>
              <a:rPr lang="en-US" sz="3400" b="1" dirty="0"/>
              <a:t>Must Offer Sacrifices for Self First</a:t>
            </a:r>
          </a:p>
          <a:p>
            <a:pPr lvl="2"/>
            <a:r>
              <a:rPr lang="en-US" sz="3100" b="1" dirty="0"/>
              <a:t>Even After the Ordination Sacrifices, They Still Need More Offerings</a:t>
            </a:r>
          </a:p>
          <a:p>
            <a:pPr lvl="1"/>
            <a:r>
              <a:rPr lang="en-US" sz="3400" b="1" dirty="0"/>
              <a:t>Calf for Sin Offering (vs. 8-11)</a:t>
            </a:r>
          </a:p>
          <a:p>
            <a:pPr lvl="2"/>
            <a:r>
              <a:rPr lang="en-US" sz="3100" b="1" dirty="0"/>
              <a:t>First Offering as a High Priest (Atonement Always Priority)</a:t>
            </a:r>
          </a:p>
          <a:p>
            <a:pPr lvl="2"/>
            <a:r>
              <a:rPr lang="en-US" sz="3100" b="1" dirty="0"/>
              <a:t>Ironic That Last Time Aaron Interacted With a Calf was in Exodus 32</a:t>
            </a:r>
          </a:p>
          <a:p>
            <a:pPr lvl="1"/>
            <a:r>
              <a:rPr lang="en-US" sz="3400" b="1" dirty="0"/>
              <a:t>Ram for Burnt Offering (vs. 12-14)</a:t>
            </a:r>
          </a:p>
          <a:p>
            <a:pPr marL="0" indent="0">
              <a:buNone/>
            </a:pPr>
            <a:endParaRPr lang="en-US" sz="245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E71941-8790-A340-91F9-BD61D746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38040"/>
            <a:ext cx="1828799" cy="10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1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15922</TotalTime>
  <Words>1650</Words>
  <Application>Microsoft Macintosh PowerPoint</Application>
  <PresentationFormat>On-screen Show (16:10)</PresentationFormat>
  <Paragraphs>197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Priesthood Leviticus 8-10</vt:lpstr>
      <vt:lpstr>PowerPoint Presentation</vt:lpstr>
      <vt:lpstr>The Priesthood</vt:lpstr>
      <vt:lpstr>Consecration (8:1-36)</vt:lpstr>
      <vt:lpstr>Consecration (8:1-36)</vt:lpstr>
      <vt:lpstr>Consecration (8:1-36)</vt:lpstr>
      <vt:lpstr>Consecration (8:1-36)</vt:lpstr>
      <vt:lpstr>Consecration (8:1-36)</vt:lpstr>
      <vt:lpstr>Inauguration (9:1-24)</vt:lpstr>
      <vt:lpstr>Inauguration (9:1-24)</vt:lpstr>
      <vt:lpstr>Infraction (10:1-20)</vt:lpstr>
      <vt:lpstr>Infraction (10:1-20)</vt:lpstr>
      <vt:lpstr>Infraction (10:1-20)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&amp; Offerings Leviticus 1-3</dc:title>
  <dc:creator>Erik Borlaug</dc:creator>
  <cp:lastModifiedBy>Erik Borlaug</cp:lastModifiedBy>
  <cp:revision>230</cp:revision>
  <cp:lastPrinted>2021-05-11T17:25:51Z</cp:lastPrinted>
  <dcterms:created xsi:type="dcterms:W3CDTF">2021-04-06T19:13:58Z</dcterms:created>
  <dcterms:modified xsi:type="dcterms:W3CDTF">2021-05-11T17:26:04Z</dcterms:modified>
</cp:coreProperties>
</file>