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6" r:id="rId4"/>
    <p:sldId id="295" r:id="rId5"/>
    <p:sldId id="296" r:id="rId6"/>
    <p:sldId id="297" r:id="rId7"/>
    <p:sldId id="270" r:id="rId8"/>
    <p:sldId id="299" r:id="rId9"/>
    <p:sldId id="298" r:id="rId10"/>
    <p:sldId id="300" r:id="rId11"/>
    <p:sldId id="294" r:id="rId12"/>
    <p:sldId id="301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079"/>
    <a:srgbClr val="AE8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3"/>
  </p:normalViewPr>
  <p:slideViewPr>
    <p:cSldViewPr snapToGrid="0" snapToObjects="1">
      <p:cViewPr varScale="1">
        <p:scale>
          <a:sx n="103" d="100"/>
          <a:sy n="103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C628-F187-1E4F-B7D7-5091F82E1F1E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DC62-4256-4A41-91F7-7A542069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FD76-683F-1E45-820E-F8E89C4F3655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6955-0983-294B-A981-DA0B782A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2220285"/>
            <a:ext cx="4971630" cy="915030"/>
          </a:xfrm>
          <a:solidFill>
            <a:srgbClr val="AE8B72">
              <a:alpha val="87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4400" b="1" dirty="0"/>
              <a:t>Clean &amp; Unclean, Pt. 1</a:t>
            </a:r>
            <a:br>
              <a:rPr lang="en-US" sz="4400" b="1" dirty="0"/>
            </a:br>
            <a:r>
              <a:rPr lang="en-US" sz="2400" b="1" dirty="0"/>
              <a:t>Leviticus 11-12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944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Lessons from Food Laws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3"/>
            <a:ext cx="9060871" cy="4649007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God Makes Distinctions</a:t>
            </a:r>
          </a:p>
          <a:p>
            <a:pPr lvl="1"/>
            <a:r>
              <a:rPr lang="en-US" sz="3300" b="1" dirty="0"/>
              <a:t>Clean &amp; Unclean is Binary</a:t>
            </a:r>
          </a:p>
          <a:p>
            <a:pPr lvl="1"/>
            <a:r>
              <a:rPr lang="en-US" sz="3300" b="1" dirty="0"/>
              <a:t>God Calls His Priests to Teach Differences</a:t>
            </a:r>
          </a:p>
          <a:p>
            <a:r>
              <a:rPr lang="en-US" sz="3600" b="1" dirty="0"/>
              <a:t>God Wants us Holy in All Aspects of Life</a:t>
            </a:r>
          </a:p>
          <a:p>
            <a:pPr lvl="1"/>
            <a:r>
              <a:rPr lang="en-US" sz="3300" b="1" dirty="0"/>
              <a:t>Entertainment</a:t>
            </a:r>
          </a:p>
          <a:p>
            <a:pPr lvl="1"/>
            <a:r>
              <a:rPr lang="en-US" sz="3300" b="1" dirty="0"/>
              <a:t>Clothing</a:t>
            </a:r>
          </a:p>
          <a:p>
            <a:pPr lvl="1"/>
            <a:r>
              <a:rPr lang="en-US" sz="3300" b="1" dirty="0"/>
              <a:t>Friendships</a:t>
            </a:r>
          </a:p>
          <a:p>
            <a:r>
              <a:rPr lang="en-US" sz="3600" b="1" dirty="0"/>
              <a:t>Food Distinctions Don’t Apply Now</a:t>
            </a:r>
          </a:p>
          <a:p>
            <a:pPr lvl="1"/>
            <a:r>
              <a:rPr lang="en-US" sz="3300" b="1" dirty="0"/>
              <a:t>References: Rom. 14:14; 1 Tim. 4:1-5; Acts 10:9-16</a:t>
            </a:r>
          </a:p>
          <a:p>
            <a:pPr lvl="1"/>
            <a:r>
              <a:rPr lang="en-US" sz="3300" b="1" dirty="0"/>
              <a:t>Be Thankful for the Food We Have</a:t>
            </a:r>
          </a:p>
          <a:p>
            <a:pPr lvl="1"/>
            <a:r>
              <a:rPr lang="en-US" sz="3300" b="1" dirty="0"/>
              <a:t>Table Fellowship Can Be With Anyone (Acts 10-11)</a:t>
            </a:r>
          </a:p>
          <a:p>
            <a:pPr lvl="1"/>
            <a:endParaRPr lang="en-US" sz="30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Clean &amp; Unclean After Birth (12:1-8)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/>
              <a:t>Birth of a Son (vs. 1-4)</a:t>
            </a:r>
          </a:p>
          <a:p>
            <a:pPr lvl="1"/>
            <a:r>
              <a:rPr lang="en-US" sz="3300" b="1" dirty="0"/>
              <a:t>Two Stages of Uncleanness</a:t>
            </a:r>
          </a:p>
          <a:p>
            <a:pPr lvl="2"/>
            <a:r>
              <a:rPr lang="en-US" sz="3000" b="1" dirty="0"/>
              <a:t>Stage 1: Seven Days (vs. 2)</a:t>
            </a:r>
          </a:p>
          <a:p>
            <a:pPr lvl="3"/>
            <a:r>
              <a:rPr lang="en-US" sz="2850" b="1" dirty="0"/>
              <a:t>Compared to Menstrual Unclean (cf. Lev. 15:19-24)</a:t>
            </a:r>
          </a:p>
          <a:p>
            <a:pPr lvl="3"/>
            <a:r>
              <a:rPr lang="en-US" sz="2850" b="1" dirty="0"/>
              <a:t>Most “Severe” Form of Uncleanness (Contagious Uncleanness)</a:t>
            </a:r>
          </a:p>
          <a:p>
            <a:pPr lvl="2"/>
            <a:r>
              <a:rPr lang="en-US" sz="3000" b="1" dirty="0"/>
              <a:t>Stage 2: Thirty-Three Days (vs. 4)</a:t>
            </a:r>
          </a:p>
          <a:p>
            <a:pPr lvl="3"/>
            <a:r>
              <a:rPr lang="en-US" sz="2850" b="1" dirty="0"/>
              <a:t>Non-Contagious Uncleanness </a:t>
            </a:r>
          </a:p>
          <a:p>
            <a:pPr lvl="3"/>
            <a:r>
              <a:rPr lang="en-US" sz="2850" b="1" dirty="0"/>
              <a:t>Cannot Enter Tabernacle or Touch Sacred Things </a:t>
            </a:r>
          </a:p>
          <a:p>
            <a:pPr lvl="1"/>
            <a:r>
              <a:rPr lang="en-US" sz="3300" b="1" dirty="0"/>
              <a:t>Circumcised on 8</a:t>
            </a:r>
            <a:r>
              <a:rPr lang="en-US" sz="3300" b="1" baseline="30000" dirty="0"/>
              <a:t>th</a:t>
            </a:r>
            <a:r>
              <a:rPr lang="en-US" sz="3300" b="1" dirty="0"/>
              <a:t> Day (vs. 3; Only Time Circumcision Mentioned) </a:t>
            </a:r>
          </a:p>
          <a:p>
            <a:r>
              <a:rPr lang="en-US" sz="3600" b="1" dirty="0"/>
              <a:t>Birth of a Daughter (vs. 5)</a:t>
            </a:r>
          </a:p>
          <a:p>
            <a:pPr lvl="1"/>
            <a:r>
              <a:rPr lang="en-US" sz="3300" b="1" dirty="0"/>
              <a:t>Two Stages of Uncleanness</a:t>
            </a:r>
          </a:p>
          <a:p>
            <a:pPr lvl="2"/>
            <a:r>
              <a:rPr lang="en-US" sz="3000" b="1" dirty="0"/>
              <a:t>Stage 1: Fourteen Days (Contagious Uncleanness)</a:t>
            </a:r>
          </a:p>
          <a:p>
            <a:pPr lvl="2"/>
            <a:r>
              <a:rPr lang="en-US" sz="3000" b="1" dirty="0"/>
              <a:t>Stage 2: Sixty-Six Days (Non-Contagious Uncleanness)</a:t>
            </a:r>
          </a:p>
          <a:p>
            <a:pPr lvl="1"/>
            <a:r>
              <a:rPr lang="en-US" sz="3300" b="1" dirty="0"/>
              <a:t>Why is Mother Unclean Twice as Long for Daughter? </a:t>
            </a:r>
          </a:p>
          <a:p>
            <a:pPr lvl="2"/>
            <a:r>
              <a:rPr lang="en-US" sz="3000" b="1" dirty="0"/>
              <a:t>Male &amp; Female Both Made in God’s Image (Genesis 1:27)</a:t>
            </a:r>
          </a:p>
          <a:p>
            <a:pPr lvl="2"/>
            <a:r>
              <a:rPr lang="en-US" sz="3000" b="1" dirty="0"/>
              <a:t>Women Are Unclean More Often Than Men?</a:t>
            </a:r>
          </a:p>
          <a:p>
            <a:pPr lvl="2"/>
            <a:r>
              <a:rPr lang="en-US" sz="3000" b="1" dirty="0"/>
              <a:t>Command to Circumcise Men Requires Different Rules?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Clean &amp; Unclean After Birth (12:1-8)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/>
              <a:t>Offerings For Cleansing (vs. 6-8)</a:t>
            </a:r>
          </a:p>
          <a:p>
            <a:pPr lvl="1"/>
            <a:r>
              <a:rPr lang="en-US" sz="3300" b="1" dirty="0"/>
              <a:t>Same Offerings Given Whether Son or Daughter (Equally Valued)</a:t>
            </a:r>
          </a:p>
          <a:p>
            <a:pPr lvl="2"/>
            <a:r>
              <a:rPr lang="en-US" sz="3000" b="1" dirty="0"/>
              <a:t>Burnt Offering: Lamb, One Year Old</a:t>
            </a:r>
          </a:p>
          <a:p>
            <a:pPr lvl="2"/>
            <a:r>
              <a:rPr lang="en-US" sz="3000" b="1" dirty="0"/>
              <a:t>Sin Offering: Pigeon or Turtledove</a:t>
            </a:r>
          </a:p>
          <a:p>
            <a:pPr lvl="3"/>
            <a:r>
              <a:rPr lang="en-US" sz="2850" b="1" dirty="0"/>
              <a:t>“She Shall Be Clean”; Not “Forgiven” (vs. 7; cf. 4:20, 26, 31, 35, 5:10, 13)</a:t>
            </a:r>
          </a:p>
          <a:p>
            <a:pPr lvl="3"/>
            <a:r>
              <a:rPr lang="en-US" sz="2850" b="1" dirty="0"/>
              <a:t>Same Procedure as Sin Offering, But It Purifies</a:t>
            </a:r>
          </a:p>
          <a:p>
            <a:pPr lvl="3"/>
            <a:r>
              <a:rPr lang="en-US" sz="2850" b="1" dirty="0"/>
              <a:t>Text Says The Mother Needs Atonement, Not the Children (vs. </a:t>
            </a:r>
            <a:r>
              <a:rPr lang="en-US" sz="2850" b="1"/>
              <a:t>7)</a:t>
            </a:r>
            <a:endParaRPr lang="en-US" sz="2850" b="1" dirty="0"/>
          </a:p>
          <a:p>
            <a:pPr lvl="1"/>
            <a:r>
              <a:rPr lang="en-US" sz="3300" b="1" dirty="0"/>
              <a:t>Special Provision for the Poor (vs. 8)</a:t>
            </a:r>
          </a:p>
          <a:p>
            <a:pPr lvl="2"/>
            <a:r>
              <a:rPr lang="en-US" sz="3000" b="1" dirty="0"/>
              <a:t>Two Turtledoves or Two Pigeons</a:t>
            </a:r>
          </a:p>
          <a:p>
            <a:pPr lvl="2"/>
            <a:r>
              <a:rPr lang="en-US" sz="3000" b="1" dirty="0"/>
              <a:t>What Jesus’ Family Brought (Luke 2:21-24; cf. 2 Cor. 8:9)</a:t>
            </a:r>
          </a:p>
          <a:p>
            <a:pPr lvl="3"/>
            <a:r>
              <a:rPr lang="en-US" sz="2850" b="1" dirty="0"/>
              <a:t>Ironically, Jesus Was The Lamb Who Would Later Be Sacrificed</a:t>
            </a:r>
          </a:p>
          <a:p>
            <a:pPr lvl="2"/>
            <a:r>
              <a:rPr lang="en-US" sz="3000" b="1" dirty="0"/>
              <a:t>“Cannot Afford a Lamb” Implies Sacrifices Sometimes Purchased? </a:t>
            </a:r>
          </a:p>
          <a:p>
            <a:r>
              <a:rPr lang="en-US" sz="3600" b="1" dirty="0"/>
              <a:t>Why Does Childbirth Cause Uncleanness?</a:t>
            </a:r>
            <a:endParaRPr lang="en-US" sz="3300" b="1" dirty="0"/>
          </a:p>
          <a:p>
            <a:pPr lvl="1"/>
            <a:r>
              <a:rPr lang="en-US" sz="3300" b="1" dirty="0"/>
              <a:t>Connected to Loss of Blood (12:4, 5, 7)</a:t>
            </a:r>
          </a:p>
          <a:p>
            <a:pPr lvl="1"/>
            <a:r>
              <a:rPr lang="en-US" sz="3300" b="1" dirty="0"/>
              <a:t>Contrast to Ancient Fertility Cults</a:t>
            </a:r>
          </a:p>
          <a:p>
            <a:pPr lvl="2"/>
            <a:r>
              <a:rPr lang="en-US" sz="3000" b="1" dirty="0"/>
              <a:t>Sex Often Associated With False Worship</a:t>
            </a:r>
          </a:p>
          <a:p>
            <a:pPr lvl="2"/>
            <a:r>
              <a:rPr lang="en-US" sz="3000" b="1" dirty="0"/>
              <a:t>Uncleanness Prevents Immediately Offering Child on Altar (Like Pagans)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1AC3B6-B387-E842-AB2B-34F7CBB6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9" y="127538"/>
            <a:ext cx="7437181" cy="54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847232"/>
          </a:xfrm>
        </p:spPr>
        <p:txBody>
          <a:bodyPr/>
          <a:lstStyle/>
          <a:p>
            <a:pPr algn="ctr"/>
            <a:r>
              <a:rPr lang="en-US" sz="4000" b="1" dirty="0"/>
              <a:t>Clean &amp; Unclean, Pt.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04009"/>
            <a:ext cx="9060871" cy="481099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Introductory Thoughts</a:t>
            </a:r>
          </a:p>
          <a:p>
            <a:pPr lvl="1"/>
            <a:r>
              <a:rPr lang="en-US" sz="2900" b="1" dirty="0"/>
              <a:t>New Section on Clean/Unclean</a:t>
            </a:r>
          </a:p>
          <a:p>
            <a:pPr lvl="2"/>
            <a:r>
              <a:rPr lang="en-US" sz="2600" b="1" dirty="0"/>
              <a:t>Regarding Food (11:1-47)</a:t>
            </a:r>
          </a:p>
          <a:p>
            <a:pPr lvl="2"/>
            <a:r>
              <a:rPr lang="en-US" sz="2600" b="1" dirty="0"/>
              <a:t>Regarding the Body (12-15)</a:t>
            </a:r>
          </a:p>
          <a:p>
            <a:pPr lvl="1"/>
            <a:r>
              <a:rPr lang="en-US" sz="2900" b="1" dirty="0"/>
              <a:t>Duration of Uncleanness in Leviticus 11-15</a:t>
            </a:r>
          </a:p>
          <a:p>
            <a:pPr lvl="2"/>
            <a:r>
              <a:rPr lang="en-US" sz="2600" b="1" dirty="0"/>
              <a:t>Ch. 11: Dietary – Hours of Uncleanness </a:t>
            </a:r>
          </a:p>
          <a:p>
            <a:pPr lvl="2"/>
            <a:r>
              <a:rPr lang="en-US" sz="2600" b="1" dirty="0"/>
              <a:t>Ch. 12: Childbirth – Weeks/Months of Uncleanness</a:t>
            </a:r>
          </a:p>
          <a:p>
            <a:pPr lvl="2"/>
            <a:r>
              <a:rPr lang="en-US" sz="2600" b="1" dirty="0"/>
              <a:t>Ch. 13-14: Skin Diseases – Possibly Years of Uncleanness</a:t>
            </a:r>
          </a:p>
          <a:p>
            <a:pPr lvl="2"/>
            <a:r>
              <a:rPr lang="en-US" sz="2600" b="1" dirty="0"/>
              <a:t>Ch. 15: Discharges – Variable, Yet Ongoing  </a:t>
            </a:r>
            <a:endParaRPr lang="en-US" sz="2900" b="1" dirty="0"/>
          </a:p>
          <a:p>
            <a:r>
              <a:rPr lang="en-US" sz="3200" b="1" dirty="0"/>
              <a:t>Outline of Section</a:t>
            </a:r>
          </a:p>
          <a:p>
            <a:pPr lvl="1"/>
            <a:r>
              <a:rPr lang="en-US" sz="2900" b="1" dirty="0"/>
              <a:t>Clean &amp; Unclean Food (11:1-47)</a:t>
            </a:r>
          </a:p>
          <a:p>
            <a:pPr lvl="1"/>
            <a:r>
              <a:rPr lang="en-US" sz="2900" b="1" dirty="0"/>
              <a:t>Clean &amp; Unclean After Childbirth (12:1-8)</a:t>
            </a:r>
            <a:endParaRPr lang="en-US" sz="26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Clean &amp; Unclean Food (11:1-47)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10491"/>
            <a:ext cx="9060871" cy="4904509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/>
              <a:t>Introduction (vs. 1)</a:t>
            </a:r>
          </a:p>
          <a:p>
            <a:pPr lvl="1"/>
            <a:r>
              <a:rPr lang="en-US" sz="3300" b="1" dirty="0"/>
              <a:t>Moses &amp; Aaron Addressed Together</a:t>
            </a:r>
          </a:p>
          <a:p>
            <a:pPr lvl="1"/>
            <a:r>
              <a:rPr lang="en-US" sz="3300" b="1" dirty="0"/>
              <a:t>Aaron &amp; Priests Must Teach Clean &amp; Unclean (Lev. 10:10-11)</a:t>
            </a:r>
          </a:p>
          <a:p>
            <a:r>
              <a:rPr lang="en-US" sz="3600" b="1" dirty="0"/>
              <a:t>Classification of Animals (vs. 2-23)</a:t>
            </a:r>
          </a:p>
          <a:p>
            <a:pPr lvl="1"/>
            <a:r>
              <a:rPr lang="en-US" sz="3300" b="1" dirty="0"/>
              <a:t>Distinctions Existed Prior to Mosaic Laws (Genesis 7:2-3, 8; 8:20)</a:t>
            </a:r>
          </a:p>
          <a:p>
            <a:pPr lvl="1"/>
            <a:r>
              <a:rPr lang="en-US" sz="3300" b="1" dirty="0"/>
              <a:t>Land Animals (vs. 1-8; cf. Deut. 14:3-8)</a:t>
            </a:r>
          </a:p>
          <a:p>
            <a:pPr lvl="2"/>
            <a:r>
              <a:rPr lang="en-US" sz="3000" b="1" dirty="0"/>
              <a:t>Accepted: Divided Hoof &amp; Chews Cud (vs. 2-3; Eats Plants)</a:t>
            </a:r>
          </a:p>
          <a:p>
            <a:pPr lvl="2"/>
            <a:r>
              <a:rPr lang="en-US" sz="3000" b="1" dirty="0"/>
              <a:t>Forbidden: Anything Without Both Criteria (vs. 4-8)</a:t>
            </a:r>
          </a:p>
          <a:p>
            <a:pPr lvl="3"/>
            <a:r>
              <a:rPr lang="en-US" sz="2850" b="1" dirty="0"/>
              <a:t>Can’t Eat or Touch Carcass (Don’t Get As Close As You Can!)</a:t>
            </a:r>
          </a:p>
          <a:p>
            <a:pPr lvl="3"/>
            <a:r>
              <a:rPr lang="en-US" sz="2850" b="1" dirty="0"/>
              <a:t>You Could Contact a Living Unclean Animal (Riding a Horse)</a:t>
            </a:r>
          </a:p>
          <a:p>
            <a:pPr lvl="1"/>
            <a:r>
              <a:rPr lang="en-US" sz="3300" b="1" dirty="0"/>
              <a:t>Sea Creatures (vs. 9-12; cf. Deut. 14:9-10)</a:t>
            </a:r>
          </a:p>
          <a:p>
            <a:pPr lvl="2"/>
            <a:r>
              <a:rPr lang="en-US" sz="3000" b="1" dirty="0"/>
              <a:t>Accepted: Fins &amp; Scales (vs. 9)</a:t>
            </a:r>
          </a:p>
          <a:p>
            <a:pPr lvl="2"/>
            <a:r>
              <a:rPr lang="en-US" sz="3000" b="1" dirty="0"/>
              <a:t>“Detestable”: Anything Without Both Criteria (vs. 10-12)</a:t>
            </a:r>
          </a:p>
          <a:p>
            <a:pPr lvl="1"/>
            <a:r>
              <a:rPr lang="en-US" sz="3300" b="1" dirty="0"/>
              <a:t>Birds (vs. 13-19; cf. Deut. 14:11-18)</a:t>
            </a:r>
          </a:p>
          <a:p>
            <a:pPr lvl="2"/>
            <a:r>
              <a:rPr lang="en-US" sz="3000" b="1" dirty="0"/>
              <a:t>Lists Only Birds That Cannot Be Eaten (Deut. 14 is More Positive)</a:t>
            </a:r>
          </a:p>
          <a:p>
            <a:pPr lvl="2"/>
            <a:r>
              <a:rPr lang="en-US" sz="3000" b="1" dirty="0"/>
              <a:t>Some Kinds of Birds Are Debated (Some Words Used Only Here)</a:t>
            </a:r>
          </a:p>
          <a:p>
            <a:pPr lvl="2"/>
            <a:r>
              <a:rPr lang="en-US" sz="3000" b="1" dirty="0"/>
              <a:t>Many of these Birds are Predators</a:t>
            </a:r>
          </a:p>
          <a:p>
            <a:pPr lvl="1"/>
            <a:r>
              <a:rPr lang="en-US" sz="3300" b="1" dirty="0"/>
              <a:t>Winged Insects (vs. 20-23; cf. Deut. 14:19)</a:t>
            </a:r>
          </a:p>
          <a:p>
            <a:pPr lvl="2"/>
            <a:r>
              <a:rPr lang="en-US" sz="3000" b="1" dirty="0"/>
              <a:t>Accepted: Anything That Jumps (John the Baptist Ate Locusts; Mk. 1:6)</a:t>
            </a:r>
          </a:p>
          <a:p>
            <a:pPr lvl="2"/>
            <a:r>
              <a:rPr lang="en-US" sz="3000" b="1" dirty="0"/>
              <a:t>Forbidden: Anything That Crawls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Clean &amp; Unclean Food (11:1-47)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2"/>
            <a:ext cx="9060871" cy="46490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/>
              <a:t>“</a:t>
            </a:r>
            <a:r>
              <a:rPr lang="en-US" sz="3600" b="1" dirty="0"/>
              <a:t>Interestingly, in the high country in the eastern part of Canaan, where Israelite population was concentrated toward the end of the second millennium B.C.E, the percentage of pig bones discovered is only a fraction of what it is in the Canaanite </a:t>
            </a:r>
            <a:r>
              <a:rPr lang="en-US" sz="3600" b="1"/>
              <a:t>lowlands.”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Robert Alter, The Hebrew Bible. pg. 402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Clean &amp; Unclean Food (11:1-47)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Instructions for Impurity (vs. 24-40)</a:t>
            </a:r>
          </a:p>
          <a:p>
            <a:pPr lvl="1"/>
            <a:r>
              <a:rPr lang="en-US" sz="3300" b="1" dirty="0"/>
              <a:t>Land Animals (vs. 24-28)</a:t>
            </a:r>
          </a:p>
          <a:p>
            <a:pPr lvl="2"/>
            <a:r>
              <a:rPr lang="en-US" sz="3000" b="1" dirty="0"/>
              <a:t>How to Become Unclean</a:t>
            </a:r>
          </a:p>
          <a:p>
            <a:pPr lvl="3"/>
            <a:r>
              <a:rPr lang="en-US" sz="2850" b="1" dirty="0"/>
              <a:t>Touching a Carcass (vs. 24, 26)</a:t>
            </a:r>
          </a:p>
          <a:p>
            <a:pPr lvl="3"/>
            <a:r>
              <a:rPr lang="en-US" sz="2850" b="1" dirty="0"/>
              <a:t>Carrying Part of a Carcass (vs. 25)</a:t>
            </a:r>
          </a:p>
          <a:p>
            <a:pPr lvl="2"/>
            <a:r>
              <a:rPr lang="en-US" sz="3000" b="1" dirty="0"/>
              <a:t>How to Become Clean</a:t>
            </a:r>
          </a:p>
          <a:p>
            <a:pPr lvl="3"/>
            <a:r>
              <a:rPr lang="en-US" sz="2850" b="1" dirty="0"/>
              <a:t>No Offerings (Lowest Level of Uncleanness) </a:t>
            </a:r>
          </a:p>
          <a:p>
            <a:pPr lvl="3"/>
            <a:r>
              <a:rPr lang="en-US" sz="2850" b="1" dirty="0"/>
              <a:t>Wash Clothes / Wait “Until Evening” (vs. 24, 25, 27, 28, 31, 32, 39)</a:t>
            </a:r>
          </a:p>
          <a:p>
            <a:pPr lvl="1"/>
            <a:r>
              <a:rPr lang="en-US" sz="3300" b="1" dirty="0"/>
              <a:t>Swarming Creatures (vs. 29-38)</a:t>
            </a:r>
          </a:p>
          <a:p>
            <a:pPr lvl="2"/>
            <a:r>
              <a:rPr lang="en-US" sz="3000" b="1" dirty="0"/>
              <a:t>Examples of Swarming Things (vs. 29-31)</a:t>
            </a:r>
          </a:p>
          <a:p>
            <a:pPr lvl="2"/>
            <a:r>
              <a:rPr lang="en-US" sz="3000" b="1" dirty="0"/>
              <a:t>Items/Food Unclean By Contact (vs. 32-35)</a:t>
            </a:r>
          </a:p>
          <a:p>
            <a:pPr lvl="2"/>
            <a:r>
              <a:rPr lang="en-US" sz="3000" b="1" dirty="0"/>
              <a:t>Spring/Cistern/Dry Seed Not Unclean (vs. 36-38)</a:t>
            </a:r>
          </a:p>
          <a:p>
            <a:pPr lvl="1"/>
            <a:r>
              <a:rPr lang="en-US" sz="3300" b="1" dirty="0"/>
              <a:t>Clean Animals That Happened to Die (vs. 39-40)</a:t>
            </a:r>
          </a:p>
          <a:p>
            <a:pPr lvl="2"/>
            <a:r>
              <a:rPr lang="en-US" sz="3000" b="1" dirty="0"/>
              <a:t>Unclean if You Touched Dead, Yet Clean, Animal</a:t>
            </a:r>
          </a:p>
          <a:p>
            <a:pPr lvl="2"/>
            <a:r>
              <a:rPr lang="en-US" sz="3000" b="1" dirty="0"/>
              <a:t>Eating/Carrying Carcass: Must Wash Clothes &amp; Wait Until Evening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Clean &amp; Unclean Food (11:1-47)</a:t>
            </a:r>
            <a:endParaRPr lang="en-US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847FF2-0A3F-034B-A309-03707BD90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60153"/>
              </p:ext>
            </p:extLst>
          </p:nvPr>
        </p:nvGraphicFramePr>
        <p:xfrm>
          <a:off x="412172" y="1149120"/>
          <a:ext cx="8319656" cy="401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828">
                  <a:extLst>
                    <a:ext uri="{9D8B030D-6E8A-4147-A177-3AD203B41FA5}">
                      <a16:colId xmlns:a16="http://schemas.microsoft.com/office/drawing/2014/main" val="3930013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998545"/>
                    </a:ext>
                  </a:extLst>
                </a:gridCol>
                <a:gridCol w="2079914">
                  <a:extLst>
                    <a:ext uri="{9D8B030D-6E8A-4147-A177-3AD203B41FA5}">
                      <a16:colId xmlns:a16="http://schemas.microsoft.com/office/drawing/2014/main" val="857071077"/>
                    </a:ext>
                  </a:extLst>
                </a:gridCol>
                <a:gridCol w="2079914">
                  <a:extLst>
                    <a:ext uri="{9D8B030D-6E8A-4147-A177-3AD203B41FA5}">
                      <a16:colId xmlns:a16="http://schemas.microsoft.com/office/drawing/2014/main" val="629279443"/>
                    </a:ext>
                  </a:extLst>
                </a:gridCol>
              </a:tblGrid>
              <a:tr h="762807">
                <a:tc>
                  <a:txBody>
                    <a:bodyPr/>
                    <a:lstStyle/>
                    <a:p>
                      <a:r>
                        <a:rPr lang="en-US" sz="1800" b="1" dirty="0"/>
                        <a:t>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Land </a:t>
                      </a:r>
                    </a:p>
                    <a:p>
                      <a:r>
                        <a:rPr lang="en-US" sz="1800" b="1" dirty="0"/>
                        <a:t>Vs. 2-8; 29-30; 41-42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Waters</a:t>
                      </a:r>
                    </a:p>
                    <a:p>
                      <a:r>
                        <a:rPr lang="en-US" sz="1800" b="1" dirty="0"/>
                        <a:t>Vs. 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Sky</a:t>
                      </a:r>
                    </a:p>
                    <a:p>
                      <a:r>
                        <a:rPr lang="en-US" sz="1800" b="1" dirty="0"/>
                        <a:t>Vs. 13-23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3479"/>
                  </a:ext>
                </a:extLst>
              </a:tr>
              <a:tr h="963542">
                <a:tc>
                  <a:txBody>
                    <a:bodyPr/>
                    <a:lstStyle/>
                    <a:p>
                      <a:r>
                        <a:rPr lang="en-US" sz="1800" b="1" dirty="0"/>
                        <a:t>Pure (Edible)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Divided Hoof &amp; Chews the Cud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Fins &amp; Scales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Insects With Jointed Legs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201040"/>
                  </a:ext>
                </a:extLst>
              </a:tr>
              <a:tr h="963542">
                <a:tc>
                  <a:txBody>
                    <a:bodyPr/>
                    <a:lstStyle/>
                    <a:p>
                      <a:r>
                        <a:rPr lang="en-US" sz="1800" b="1" dirty="0"/>
                        <a:t>Impure (Inedible)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Those Without Divided Hoof or Don’t Chew Cud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Anything With Paws (vs. 26-27)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Various Small Animals Listed in 29-30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Those Without Fins &amp; Scales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Birds Listed in 13-19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Most Insects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4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5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Clean &amp; Unclean Food (11:1-47)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1065992"/>
            <a:ext cx="9060871" cy="4649007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Concluding Summary (vs. 41-47)</a:t>
            </a:r>
          </a:p>
          <a:p>
            <a:pPr lvl="1"/>
            <a:r>
              <a:rPr lang="en-US" sz="3300" b="1" dirty="0"/>
              <a:t>Restatement of Unclean (vs. 41-43)</a:t>
            </a:r>
          </a:p>
          <a:p>
            <a:pPr lvl="2"/>
            <a:r>
              <a:rPr lang="en-US" sz="3000" b="1" dirty="0"/>
              <a:t>“Whatever Goes on Its Belly” (vs. 42; cf. Gen. 3:14)</a:t>
            </a:r>
          </a:p>
          <a:p>
            <a:pPr lvl="2"/>
            <a:r>
              <a:rPr lang="en-US" sz="3000" b="1" dirty="0"/>
              <a:t>Become Detestable If You Eat the Detestable (vs. 43)</a:t>
            </a:r>
          </a:p>
          <a:p>
            <a:pPr lvl="3"/>
            <a:r>
              <a:rPr lang="en-US" sz="2850" b="1" dirty="0"/>
              <a:t>You Are What You Eat</a:t>
            </a:r>
          </a:p>
          <a:p>
            <a:pPr lvl="3"/>
            <a:r>
              <a:rPr lang="en-US" sz="2850" b="1" dirty="0"/>
              <a:t>“﻿Do you spend as much time with the Bible each day as you do even with the newspaper? What fools some of us are!” (Packer, J.I. Knowing God (p. 101).) </a:t>
            </a:r>
          </a:p>
          <a:p>
            <a:pPr lvl="1"/>
            <a:r>
              <a:rPr lang="en-US" sz="3300" b="1" dirty="0"/>
              <a:t>Call to Holiness (vs. 44-45; cf. 1 Pet. 1:14-16)</a:t>
            </a:r>
          </a:p>
          <a:p>
            <a:pPr lvl="2"/>
            <a:r>
              <a:rPr lang="en-US" sz="3000" b="1" dirty="0"/>
              <a:t>“Consecrate” is Verb Form of “Holy”</a:t>
            </a:r>
          </a:p>
          <a:p>
            <a:pPr lvl="2"/>
            <a:r>
              <a:rPr lang="en-US" sz="3000" b="1" dirty="0"/>
              <a:t>These Laws Make Israel Different</a:t>
            </a:r>
          </a:p>
          <a:p>
            <a:pPr lvl="2"/>
            <a:r>
              <a:rPr lang="en-US" sz="3000" b="1" dirty="0"/>
              <a:t>Basis of Holiness</a:t>
            </a:r>
          </a:p>
          <a:p>
            <a:pPr lvl="3"/>
            <a:r>
              <a:rPr lang="en-US" sz="2850" b="1" dirty="0"/>
              <a:t>God is Holy (We Are to Be Like Our Father)</a:t>
            </a:r>
          </a:p>
          <a:p>
            <a:pPr lvl="3"/>
            <a:r>
              <a:rPr lang="en-US" sz="2850" b="1" dirty="0"/>
              <a:t>God’s Grace (vs. 45)</a:t>
            </a:r>
          </a:p>
          <a:p>
            <a:pPr lvl="1"/>
            <a:r>
              <a:rPr lang="en-US" sz="3300" b="1" dirty="0"/>
              <a:t>Concluding Call to Make Distinctions (vs. 46-47)</a:t>
            </a:r>
          </a:p>
          <a:p>
            <a:pPr lvl="2"/>
            <a:endParaRPr lang="en-US" sz="30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Possible Reasons for Food Laws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83227"/>
            <a:ext cx="9060871" cy="4831773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Health/Hygienic Explanation</a:t>
            </a:r>
          </a:p>
          <a:p>
            <a:pPr lvl="1"/>
            <a:r>
              <a:rPr lang="en-US" sz="3300" b="1" dirty="0"/>
              <a:t>“Unclean Animals More Dangerous to Eat”</a:t>
            </a:r>
          </a:p>
          <a:p>
            <a:pPr lvl="1"/>
            <a:r>
              <a:rPr lang="en-US" sz="3300" b="1" dirty="0"/>
              <a:t>Problem: Why Are They Acceptable in New Covenant?</a:t>
            </a:r>
          </a:p>
          <a:p>
            <a:r>
              <a:rPr lang="en-US" sz="3600" b="1" dirty="0"/>
              <a:t>False Religion Explanation</a:t>
            </a:r>
          </a:p>
          <a:p>
            <a:pPr lvl="1"/>
            <a:r>
              <a:rPr lang="en-US" sz="3300" b="1" dirty="0"/>
              <a:t>“Unclean Animals Used in Pagan Rituals”</a:t>
            </a:r>
          </a:p>
          <a:p>
            <a:pPr lvl="1"/>
            <a:r>
              <a:rPr lang="en-US" sz="3300" b="1" dirty="0"/>
              <a:t>Problem: So Were Cattle, Sheep, &amp; Goats</a:t>
            </a:r>
          </a:p>
          <a:p>
            <a:r>
              <a:rPr lang="en-US" sz="3600" b="1" dirty="0"/>
              <a:t>Symbolic Moral Explanation</a:t>
            </a:r>
          </a:p>
          <a:p>
            <a:pPr lvl="1"/>
            <a:r>
              <a:rPr lang="en-US" sz="3300" b="1" dirty="0"/>
              <a:t>“Unclean Animals Have Similarities to Immorality” (Like Predators)</a:t>
            </a:r>
          </a:p>
          <a:p>
            <a:pPr lvl="1"/>
            <a:r>
              <a:rPr lang="en-US" sz="3300" b="1" dirty="0"/>
              <a:t>Problem: Some Unclean Animals Pictured Positively (Ex. 19:4) </a:t>
            </a:r>
          </a:p>
          <a:p>
            <a:r>
              <a:rPr lang="en-US" sz="3600" b="1" dirty="0"/>
              <a:t>Modern Anthropology Explanation</a:t>
            </a:r>
          </a:p>
          <a:p>
            <a:pPr lvl="1"/>
            <a:r>
              <a:rPr lang="en-US" sz="3300" b="1" dirty="0"/>
              <a:t>“Unclean Animals Don’t Express the Norm”</a:t>
            </a:r>
          </a:p>
          <a:p>
            <a:pPr lvl="1"/>
            <a:r>
              <a:rPr lang="en-US" sz="3300" b="1" dirty="0"/>
              <a:t>Problem: Difficult to Apply to Birds in 11:13-19 </a:t>
            </a:r>
          </a:p>
          <a:p>
            <a:r>
              <a:rPr lang="en-US" sz="3600" b="1" dirty="0"/>
              <a:t>Contact Avoidance With Canaanites (cf. 11:46-47)</a:t>
            </a:r>
          </a:p>
          <a:p>
            <a:pPr lvl="1"/>
            <a:r>
              <a:rPr lang="en-US" sz="3300" b="1" dirty="0"/>
              <a:t>“Table Fellowship With Gentiles Prevented by These Laws”</a:t>
            </a:r>
          </a:p>
          <a:p>
            <a:pPr lvl="1"/>
            <a:r>
              <a:rPr lang="en-US" sz="3300" b="1" dirty="0"/>
              <a:t>Fits With Context of Leviticus 20:22-26 (cf. Acts 10-11)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22304</TotalTime>
  <Words>1330</Words>
  <Application>Microsoft Macintosh PowerPoint</Application>
  <PresentationFormat>On-screen Show (16:10)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Clean &amp; Unclean, Pt. 1 Leviticus 11-12</vt:lpstr>
      <vt:lpstr>PowerPoint Presentation</vt:lpstr>
      <vt:lpstr>Clean &amp; Unclean, Pt. 1</vt:lpstr>
      <vt:lpstr>Clean &amp; Unclean Food (11:1-47)</vt:lpstr>
      <vt:lpstr>Clean &amp; Unclean Food (11:1-47)</vt:lpstr>
      <vt:lpstr>Clean &amp; Unclean Food (11:1-47)</vt:lpstr>
      <vt:lpstr>Clean &amp; Unclean Food (11:1-47)</vt:lpstr>
      <vt:lpstr>Clean &amp; Unclean Food (11:1-47)</vt:lpstr>
      <vt:lpstr>Possible Reasons for Food Laws</vt:lpstr>
      <vt:lpstr>Lessons from Food Laws</vt:lpstr>
      <vt:lpstr>Clean &amp; Unclean After Birth (12:1-8)</vt:lpstr>
      <vt:lpstr>Clean &amp; Unclean After Birth (12:1-8)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&amp; Offerings Leviticus 1-3</dc:title>
  <dc:creator>Erik Borlaug</dc:creator>
  <cp:lastModifiedBy>Erik Borlaug</cp:lastModifiedBy>
  <cp:revision>295</cp:revision>
  <cp:lastPrinted>2021-05-11T17:25:51Z</cp:lastPrinted>
  <dcterms:created xsi:type="dcterms:W3CDTF">2021-04-06T19:13:58Z</dcterms:created>
  <dcterms:modified xsi:type="dcterms:W3CDTF">2021-05-26T13:10:59Z</dcterms:modified>
</cp:coreProperties>
</file>