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67" r:id="rId4"/>
    <p:sldId id="258" r:id="rId5"/>
    <p:sldId id="260" r:id="rId6"/>
    <p:sldId id="259" r:id="rId7"/>
    <p:sldId id="261" r:id="rId8"/>
    <p:sldId id="264" r:id="rId9"/>
    <p:sldId id="266" r:id="rId10"/>
    <p:sldId id="265" r:id="rId11"/>
    <p:sldId id="262" r:id="rId12"/>
    <p:sldId id="263"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 Beutjer" userId="6261f0cd7a12acb8" providerId="LiveId" clId="{CAFCE989-67F6-4254-8AE5-618E25376C90}"/>
    <pc:docChg chg="addSld">
      <pc:chgData name="Brad Beutjer" userId="6261f0cd7a12acb8" providerId="LiveId" clId="{CAFCE989-67F6-4254-8AE5-618E25376C90}" dt="2021-05-30T23:18:59.326" v="0" actId="680"/>
      <pc:docMkLst>
        <pc:docMk/>
      </pc:docMkLst>
      <pc:sldChg chg="new">
        <pc:chgData name="Brad Beutjer" userId="6261f0cd7a12acb8" providerId="LiveId" clId="{CAFCE989-67F6-4254-8AE5-618E25376C90}" dt="2021-05-30T23:18:59.326" v="0" actId="680"/>
        <pc:sldMkLst>
          <pc:docMk/>
          <pc:sldMk cId="3487992447"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83CCB8-F416-DE4D-89D4-79682EAE96BE}" type="datetimeFigureOut">
              <a:rPr lang="en-US" smtClean="0"/>
              <a:t>5/30/2021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F8CBF-BF53-1E40-8037-A3EF68FA3295}" type="slidenum">
              <a:rPr lang="en-US" smtClean="0"/>
              <a:t>‹#›</a:t>
            </a:fld>
            <a:endParaRPr lang="en-US"/>
          </a:p>
        </p:txBody>
      </p:sp>
    </p:spTree>
    <p:extLst>
      <p:ext uri="{BB962C8B-B14F-4D97-AF65-F5344CB8AC3E}">
        <p14:creationId xmlns:p14="http://schemas.microsoft.com/office/powerpoint/2010/main" val="1901914921"/>
      </p:ext>
    </p:extLst>
  </p:cSld>
  <p:clrMap bg1="lt1" tx1="dk1" bg2="lt2" tx2="dk2" accent1="accent1" accent2="accent2" accent3="accent3" accent4="accent4" accent5="accent5" accent6="accent6" hlink="hlink" folHlink="folHlink"/>
  <p:notesStyle>
    <a:lvl1pPr marL="0" algn="l" defTabSz="713174" rtl="0" eaLnBrk="1" latinLnBrk="0" hangingPunct="1">
      <a:defRPr sz="936" kern="1200">
        <a:solidFill>
          <a:schemeClr val="tx1"/>
        </a:solidFill>
        <a:latin typeface="+mn-lt"/>
        <a:ea typeface="+mn-ea"/>
        <a:cs typeface="+mn-cs"/>
      </a:defRPr>
    </a:lvl1pPr>
    <a:lvl2pPr marL="356588" algn="l" defTabSz="713174" rtl="0" eaLnBrk="1" latinLnBrk="0" hangingPunct="1">
      <a:defRPr sz="936" kern="1200">
        <a:solidFill>
          <a:schemeClr val="tx1"/>
        </a:solidFill>
        <a:latin typeface="+mn-lt"/>
        <a:ea typeface="+mn-ea"/>
        <a:cs typeface="+mn-cs"/>
      </a:defRPr>
    </a:lvl2pPr>
    <a:lvl3pPr marL="713174" algn="l" defTabSz="713174" rtl="0" eaLnBrk="1" latinLnBrk="0" hangingPunct="1">
      <a:defRPr sz="936" kern="1200">
        <a:solidFill>
          <a:schemeClr val="tx1"/>
        </a:solidFill>
        <a:latin typeface="+mn-lt"/>
        <a:ea typeface="+mn-ea"/>
        <a:cs typeface="+mn-cs"/>
      </a:defRPr>
    </a:lvl3pPr>
    <a:lvl4pPr marL="1069762" algn="l" defTabSz="713174" rtl="0" eaLnBrk="1" latinLnBrk="0" hangingPunct="1">
      <a:defRPr sz="936" kern="1200">
        <a:solidFill>
          <a:schemeClr val="tx1"/>
        </a:solidFill>
        <a:latin typeface="+mn-lt"/>
        <a:ea typeface="+mn-ea"/>
        <a:cs typeface="+mn-cs"/>
      </a:defRPr>
    </a:lvl4pPr>
    <a:lvl5pPr marL="1426350" algn="l" defTabSz="713174" rtl="0" eaLnBrk="1" latinLnBrk="0" hangingPunct="1">
      <a:defRPr sz="936" kern="1200">
        <a:solidFill>
          <a:schemeClr val="tx1"/>
        </a:solidFill>
        <a:latin typeface="+mn-lt"/>
        <a:ea typeface="+mn-ea"/>
        <a:cs typeface="+mn-cs"/>
      </a:defRPr>
    </a:lvl5pPr>
    <a:lvl6pPr marL="1782938" algn="l" defTabSz="713174" rtl="0" eaLnBrk="1" latinLnBrk="0" hangingPunct="1">
      <a:defRPr sz="936" kern="1200">
        <a:solidFill>
          <a:schemeClr val="tx1"/>
        </a:solidFill>
        <a:latin typeface="+mn-lt"/>
        <a:ea typeface="+mn-ea"/>
        <a:cs typeface="+mn-cs"/>
      </a:defRPr>
    </a:lvl6pPr>
    <a:lvl7pPr marL="2139524" algn="l" defTabSz="713174" rtl="0" eaLnBrk="1" latinLnBrk="0" hangingPunct="1">
      <a:defRPr sz="936" kern="1200">
        <a:solidFill>
          <a:schemeClr val="tx1"/>
        </a:solidFill>
        <a:latin typeface="+mn-lt"/>
        <a:ea typeface="+mn-ea"/>
        <a:cs typeface="+mn-cs"/>
      </a:defRPr>
    </a:lvl7pPr>
    <a:lvl8pPr marL="2496112" algn="l" defTabSz="713174" rtl="0" eaLnBrk="1" latinLnBrk="0" hangingPunct="1">
      <a:defRPr sz="936" kern="1200">
        <a:solidFill>
          <a:schemeClr val="tx1"/>
        </a:solidFill>
        <a:latin typeface="+mn-lt"/>
        <a:ea typeface="+mn-ea"/>
        <a:cs typeface="+mn-cs"/>
      </a:defRPr>
    </a:lvl8pPr>
    <a:lvl9pPr marL="2852700" algn="l" defTabSz="713174"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a:p>
            <a:r>
              <a:rPr lang="en-US"/>
              <a:t>Jeremiah shares some Christ-like qualities</a:t>
            </a:r>
          </a:p>
          <a:p>
            <a:r>
              <a:rPr lang="en-US"/>
              <a:t>- He was a prophet, and was the son of a priest (i.e. would’ve been what we was too according to the </a:t>
            </a:r>
            <a:r>
              <a:rPr lang="en-US" err="1"/>
              <a:t>Mosiac</a:t>
            </a:r>
            <a:r>
              <a:rPr lang="en-US"/>
              <a:t> law but you wonder how much atoning he would’ve been doing for the people.)</a:t>
            </a:r>
          </a:p>
          <a:p>
            <a:r>
              <a:rPr lang="en-US"/>
              <a:t>- His people plot to kill him</a:t>
            </a:r>
          </a:p>
          <a:p>
            <a:r>
              <a:rPr lang="en-US"/>
              <a:t>- His people refuse to listen to him </a:t>
            </a:r>
          </a:p>
          <a:p>
            <a:r>
              <a:rPr lang="en-US"/>
              <a:t>- Both of them call out the religious leaders and say that they have made the temple a den of thieves</a:t>
            </a:r>
          </a:p>
          <a:p>
            <a:r>
              <a:rPr lang="en-US"/>
              <a:t>- Both weep over the state of God’s people</a:t>
            </a:r>
          </a:p>
          <a:p>
            <a:r>
              <a:rPr lang="en-US"/>
              <a:t>- Some think that Jesus is Jeremiah come back (Matthew 16)</a:t>
            </a:r>
          </a:p>
          <a:p>
            <a:r>
              <a:rPr lang="en-US"/>
              <a:t>- One of the biggest differences is though is that even though Jeremiah eventually get vindicated, he never gets to see Jerusalem restored. He doesn’t end up seeing what becomes of the people and the nation. Jesus does. </a:t>
            </a:r>
          </a:p>
          <a:p>
            <a:endParaRPr lang="en-US"/>
          </a:p>
          <a:p>
            <a:r>
              <a:rPr lang="en-US"/>
              <a:t>The book of Jeremiah in some ways is an uncomfortable read.</a:t>
            </a:r>
          </a:p>
          <a:p>
            <a:r>
              <a:rPr lang="en-US"/>
              <a:t>Reasons why: </a:t>
            </a:r>
          </a:p>
          <a:p>
            <a:r>
              <a:rPr lang="en-US"/>
              <a:t> -  Some of it is because the book is so dense. </a:t>
            </a:r>
          </a:p>
          <a:p>
            <a:r>
              <a:rPr lang="en-US"/>
              <a:t> -  A lot of it is because it seems so confusing. </a:t>
            </a:r>
          </a:p>
          <a:p>
            <a:r>
              <a:rPr lang="en-US"/>
              <a:t> - It doesn’t seem to be chronological which can make it hard to remember everything in the book</a:t>
            </a:r>
          </a:p>
          <a:p>
            <a:r>
              <a:rPr lang="en-US"/>
              <a:t> - Maybe it’s because seems depressive in nature (the writer of a book called Lamentations)</a:t>
            </a:r>
          </a:p>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1</a:t>
            </a:fld>
            <a:endParaRPr lang="en-US"/>
          </a:p>
        </p:txBody>
      </p:sp>
    </p:spTree>
    <p:extLst>
      <p:ext uri="{BB962C8B-B14F-4D97-AF65-F5344CB8AC3E}">
        <p14:creationId xmlns:p14="http://schemas.microsoft.com/office/powerpoint/2010/main" val="3192907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11</a:t>
            </a:fld>
            <a:endParaRPr lang="en-US"/>
          </a:p>
        </p:txBody>
      </p:sp>
    </p:spTree>
    <p:extLst>
      <p:ext uri="{BB962C8B-B14F-4D97-AF65-F5344CB8AC3E}">
        <p14:creationId xmlns:p14="http://schemas.microsoft.com/office/powerpoint/2010/main" val="623676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0" marR="0" lvl="0" indent="0" algn="l" defTabSz="713174" rtl="0" eaLnBrk="1" fontAlgn="auto" latinLnBrk="0" hangingPunct="1">
              <a:lnSpc>
                <a:spcPct val="100000"/>
              </a:lnSpc>
              <a:spcBef>
                <a:spcPts val="0"/>
              </a:spcBef>
              <a:spcAft>
                <a:spcPts val="0"/>
              </a:spcAft>
              <a:buClrTx/>
              <a:buSzTx/>
              <a:buFontTx/>
              <a:buNone/>
              <a:tabLst/>
              <a:defRPr/>
            </a:pPr>
            <a:r>
              <a:rPr lang="en-US"/>
              <a:t>“God, I just don’t think that things are ever going to get better”</a:t>
            </a:r>
          </a:p>
          <a:p>
            <a:endParaRPr lang="en-US"/>
          </a:p>
          <a:p>
            <a:r>
              <a:rPr lang="en-US" sz="2100"/>
              <a:t>God, this world is too broken. People won’t repent. </a:t>
            </a:r>
          </a:p>
          <a:p>
            <a:pPr lvl="1"/>
            <a:r>
              <a:rPr lang="en-US" sz="1600"/>
              <a:t>Look at the way people still treat each other. The ways we look at one another. </a:t>
            </a:r>
          </a:p>
          <a:p>
            <a:pPr lvl="1"/>
            <a:r>
              <a:rPr lang="en-US" sz="1600"/>
              <a:t>Look at the division even among people who claim to come from the same country. </a:t>
            </a:r>
          </a:p>
          <a:p>
            <a:pPr lvl="1"/>
            <a:r>
              <a:rPr lang="en-US" sz="1600"/>
              <a:t>Look at the crime, injustices, hard hearts in our world </a:t>
            </a:r>
          </a:p>
          <a:p>
            <a:pPr lvl="1"/>
            <a:r>
              <a:rPr lang="en-US" sz="1600"/>
              <a:t>Look at the callousness of people who see all of this and don’t even care. </a:t>
            </a:r>
          </a:p>
          <a:p>
            <a:pPr lvl="1"/>
            <a:r>
              <a:rPr lang="en-US" sz="1600"/>
              <a:t>Why bother, this is our lot. This is all people will be. </a:t>
            </a:r>
          </a:p>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12</a:t>
            </a:fld>
            <a:endParaRPr lang="en-US"/>
          </a:p>
        </p:txBody>
      </p:sp>
    </p:spTree>
    <p:extLst>
      <p:ext uri="{BB962C8B-B14F-4D97-AF65-F5344CB8AC3E}">
        <p14:creationId xmlns:p14="http://schemas.microsoft.com/office/powerpoint/2010/main" val="1351081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But maybe some of the hardest parts of the book to grasp are the conversations that God has with Jeremiah. I want us to go through 5 of them quickly and try to discern lessons we ought to learn about God, Jeremiah, and ourselves. </a:t>
            </a:r>
          </a:p>
          <a:p>
            <a:endParaRPr lang="en-US"/>
          </a:p>
          <a:p>
            <a:endParaRPr lang="en-US"/>
          </a:p>
          <a:p>
            <a:endParaRPr lang="en-US"/>
          </a:p>
          <a:p>
            <a:r>
              <a:rPr lang="en-US"/>
              <a:t>. </a:t>
            </a:r>
          </a:p>
        </p:txBody>
      </p:sp>
      <p:sp>
        <p:nvSpPr>
          <p:cNvPr id="4" name="Slide Number Placeholder 3"/>
          <p:cNvSpPr>
            <a:spLocks noGrp="1"/>
          </p:cNvSpPr>
          <p:nvPr>
            <p:ph type="sldNum" sz="quarter" idx="5"/>
          </p:nvPr>
        </p:nvSpPr>
        <p:spPr/>
        <p:txBody>
          <a:bodyPr/>
          <a:lstStyle/>
          <a:p>
            <a:fld id="{1EBF8CBF-BF53-1E40-8037-A3EF68FA3295}" type="slidenum">
              <a:rPr lang="en-US" smtClean="0"/>
              <a:t>2</a:t>
            </a:fld>
            <a:endParaRPr lang="en-US"/>
          </a:p>
        </p:txBody>
      </p:sp>
    </p:spTree>
    <p:extLst>
      <p:ext uri="{BB962C8B-B14F-4D97-AF65-F5344CB8AC3E}">
        <p14:creationId xmlns:p14="http://schemas.microsoft.com/office/powerpoint/2010/main" val="264310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4</a:t>
            </a:fld>
            <a:endParaRPr lang="en-US"/>
          </a:p>
        </p:txBody>
      </p:sp>
    </p:spTree>
    <p:extLst>
      <p:ext uri="{BB962C8B-B14F-4D97-AF65-F5344CB8AC3E}">
        <p14:creationId xmlns:p14="http://schemas.microsoft.com/office/powerpoint/2010/main" val="22686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5</a:t>
            </a:fld>
            <a:endParaRPr lang="en-US"/>
          </a:p>
        </p:txBody>
      </p:sp>
    </p:spTree>
    <p:extLst>
      <p:ext uri="{BB962C8B-B14F-4D97-AF65-F5344CB8AC3E}">
        <p14:creationId xmlns:p14="http://schemas.microsoft.com/office/powerpoint/2010/main" val="311513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6</a:t>
            </a:fld>
            <a:endParaRPr lang="en-US"/>
          </a:p>
        </p:txBody>
      </p:sp>
    </p:spTree>
    <p:extLst>
      <p:ext uri="{BB962C8B-B14F-4D97-AF65-F5344CB8AC3E}">
        <p14:creationId xmlns:p14="http://schemas.microsoft.com/office/powerpoint/2010/main" val="41978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7</a:t>
            </a:fld>
            <a:endParaRPr lang="en-US"/>
          </a:p>
        </p:txBody>
      </p:sp>
    </p:spTree>
    <p:extLst>
      <p:ext uri="{BB962C8B-B14F-4D97-AF65-F5344CB8AC3E}">
        <p14:creationId xmlns:p14="http://schemas.microsoft.com/office/powerpoint/2010/main" val="124296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8</a:t>
            </a:fld>
            <a:endParaRPr lang="en-US"/>
          </a:p>
        </p:txBody>
      </p:sp>
    </p:spTree>
    <p:extLst>
      <p:ext uri="{BB962C8B-B14F-4D97-AF65-F5344CB8AC3E}">
        <p14:creationId xmlns:p14="http://schemas.microsoft.com/office/powerpoint/2010/main" val="2931927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9</a:t>
            </a:fld>
            <a:endParaRPr lang="en-US"/>
          </a:p>
        </p:txBody>
      </p:sp>
    </p:spTree>
    <p:extLst>
      <p:ext uri="{BB962C8B-B14F-4D97-AF65-F5344CB8AC3E}">
        <p14:creationId xmlns:p14="http://schemas.microsoft.com/office/powerpoint/2010/main" val="2652116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F8CBF-BF53-1E40-8037-A3EF68FA3295}" type="slidenum">
              <a:rPr lang="en-US" smtClean="0"/>
              <a:t>10</a:t>
            </a:fld>
            <a:endParaRPr lang="en-US"/>
          </a:p>
        </p:txBody>
      </p:sp>
    </p:spTree>
    <p:extLst>
      <p:ext uri="{BB962C8B-B14F-4D97-AF65-F5344CB8AC3E}">
        <p14:creationId xmlns:p14="http://schemas.microsoft.com/office/powerpoint/2010/main" val="427530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2D3B6C7-B8A2-D54B-AAF6-8A878DDAC090}" type="datetimeFigureOut">
              <a:rPr lang="en-US" smtClean="0"/>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320719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3B6C7-B8A2-D54B-AAF6-8A878DDAC090}" type="datetimeFigureOut">
              <a:rPr lang="en-US" smtClean="0"/>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155554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3B6C7-B8A2-D54B-AAF6-8A878DDAC090}" type="datetimeFigureOut">
              <a:rPr lang="en-US" smtClean="0"/>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1295486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3B6C7-B8A2-D54B-AAF6-8A878DDAC090}" type="datetimeFigureOut">
              <a:rPr lang="en-US" smtClean="0"/>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48106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3B6C7-B8A2-D54B-AAF6-8A878DDAC090}" type="datetimeFigureOut">
              <a:rPr lang="en-US" smtClean="0"/>
              <a:t>5/30/2021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348217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3B6C7-B8A2-D54B-AAF6-8A878DDAC090}" type="datetimeFigureOut">
              <a:rPr lang="en-US" smtClean="0"/>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96623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3B6C7-B8A2-D54B-AAF6-8A878DDAC090}" type="datetimeFigureOut">
              <a:rPr lang="en-US" smtClean="0"/>
              <a:t>5/30/2021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3303366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3B6C7-B8A2-D54B-AAF6-8A878DDAC090}" type="datetimeFigureOut">
              <a:rPr lang="en-US" smtClean="0"/>
              <a:t>5/30/2021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56212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3B6C7-B8A2-D54B-AAF6-8A878DDAC090}" type="datetimeFigureOut">
              <a:rPr lang="en-US" smtClean="0"/>
              <a:t>5/30/2021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175745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2D3B6C7-B8A2-D54B-AAF6-8A878DDAC090}" type="datetimeFigureOut">
              <a:rPr lang="en-US" smtClean="0"/>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102978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2D3B6C7-B8A2-D54B-AAF6-8A878DDAC090}" type="datetimeFigureOut">
              <a:rPr lang="en-US" smtClean="0"/>
              <a:t>5/30/2021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191C3-19EC-7548-885C-EF8DF738B27C}" type="slidenum">
              <a:rPr lang="en-US" smtClean="0"/>
              <a:t>‹#›</a:t>
            </a:fld>
            <a:endParaRPr lang="en-US"/>
          </a:p>
        </p:txBody>
      </p:sp>
    </p:spTree>
    <p:extLst>
      <p:ext uri="{BB962C8B-B14F-4D97-AF65-F5344CB8AC3E}">
        <p14:creationId xmlns:p14="http://schemas.microsoft.com/office/powerpoint/2010/main" val="268258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82D3B6C7-B8A2-D54B-AAF6-8A878DDAC090}" type="datetimeFigureOut">
              <a:rPr lang="en-US" smtClean="0"/>
              <a:t>5/30/2021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D6191C3-19EC-7548-885C-EF8DF738B27C}" type="slidenum">
              <a:rPr lang="en-US" smtClean="0"/>
              <a:t>‹#›</a:t>
            </a:fld>
            <a:endParaRPr lang="en-US"/>
          </a:p>
        </p:txBody>
      </p:sp>
    </p:spTree>
    <p:extLst>
      <p:ext uri="{BB962C8B-B14F-4D97-AF65-F5344CB8AC3E}">
        <p14:creationId xmlns:p14="http://schemas.microsoft.com/office/powerpoint/2010/main" val="9967495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F924-0810-4148-BA2B-B231D2B2E09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3A8CB54-1683-E945-B84C-7D0F4632FC7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84614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C9CA-A20A-7A45-B7CA-1E7B7ECE4F93}"/>
              </a:ext>
            </a:extLst>
          </p:cNvPr>
          <p:cNvSpPr txBox="1">
            <a:spLocks/>
          </p:cNvSpPr>
          <p:nvPr/>
        </p:nvSpPr>
        <p:spPr>
          <a:xfrm>
            <a:off x="182879" y="764300"/>
            <a:ext cx="4389120" cy="2103120"/>
          </a:xfrm>
          <a:prstGeom prst="rect">
            <a:avLst/>
          </a:prstGeom>
          <a:ln>
            <a:solidFill>
              <a:schemeClr val="accent4">
                <a:lumMod val="40000"/>
                <a:lumOff val="60000"/>
              </a:schemeClr>
            </a:solidFill>
          </a:ln>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a:t>Whatever your doubts, fears, or frustrations bring them to the LORD.</a:t>
            </a:r>
          </a:p>
        </p:txBody>
      </p:sp>
      <p:sp>
        <p:nvSpPr>
          <p:cNvPr id="3" name="Title 1">
            <a:extLst>
              <a:ext uri="{FF2B5EF4-FFF2-40B4-BE49-F238E27FC236}">
                <a16:creationId xmlns:a16="http://schemas.microsoft.com/office/drawing/2014/main" id="{67C44E5B-9324-F741-A212-25B9B36EBAC3}"/>
              </a:ext>
            </a:extLst>
          </p:cNvPr>
          <p:cNvSpPr txBox="1">
            <a:spLocks/>
          </p:cNvSpPr>
          <p:nvPr/>
        </p:nvSpPr>
        <p:spPr>
          <a:xfrm>
            <a:off x="4572001" y="766600"/>
            <a:ext cx="4389120" cy="2103120"/>
          </a:xfrm>
          <a:prstGeom prst="rect">
            <a:avLst/>
          </a:prstGeom>
          <a:ln>
            <a:solidFill>
              <a:schemeClr val="accent4">
                <a:lumMod val="40000"/>
                <a:lumOff val="60000"/>
              </a:schemeClr>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a:t>Studying hard teachings help us better understand God and our purpose as His people. </a:t>
            </a:r>
          </a:p>
        </p:txBody>
      </p:sp>
      <p:sp>
        <p:nvSpPr>
          <p:cNvPr id="4" name="Title 1">
            <a:extLst>
              <a:ext uri="{FF2B5EF4-FFF2-40B4-BE49-F238E27FC236}">
                <a16:creationId xmlns:a16="http://schemas.microsoft.com/office/drawing/2014/main" id="{06C3E535-B5EC-0946-9028-4312281B0333}"/>
              </a:ext>
            </a:extLst>
          </p:cNvPr>
          <p:cNvSpPr txBox="1">
            <a:spLocks/>
          </p:cNvSpPr>
          <p:nvPr/>
        </p:nvSpPr>
        <p:spPr>
          <a:xfrm>
            <a:off x="4572001" y="2867420"/>
            <a:ext cx="4389120" cy="2103120"/>
          </a:xfrm>
          <a:prstGeom prst="rect">
            <a:avLst/>
          </a:prstGeom>
          <a:ln>
            <a:solidFill>
              <a:schemeClr val="accent4">
                <a:lumMod val="40000"/>
                <a:lumOff val="60000"/>
              </a:schemeClr>
            </a:solidFill>
          </a:ln>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a:t>Listening to hard things requires faith in the Lord, His plans, and His care for you </a:t>
            </a:r>
          </a:p>
        </p:txBody>
      </p:sp>
      <p:sp>
        <p:nvSpPr>
          <p:cNvPr id="5" name="Title 1">
            <a:extLst>
              <a:ext uri="{FF2B5EF4-FFF2-40B4-BE49-F238E27FC236}">
                <a16:creationId xmlns:a16="http://schemas.microsoft.com/office/drawing/2014/main" id="{4090DDD7-13CF-E345-8BDF-579EEBF3FF41}"/>
              </a:ext>
            </a:extLst>
          </p:cNvPr>
          <p:cNvSpPr txBox="1">
            <a:spLocks/>
          </p:cNvSpPr>
          <p:nvPr/>
        </p:nvSpPr>
        <p:spPr>
          <a:xfrm>
            <a:off x="182879" y="2871110"/>
            <a:ext cx="4389120" cy="2103120"/>
          </a:xfrm>
          <a:prstGeom prst="rect">
            <a:avLst/>
          </a:prstGeom>
          <a:ln>
            <a:solidFill>
              <a:schemeClr val="accent4">
                <a:lumMod val="40000"/>
                <a:lumOff val="60000"/>
              </a:schemeClr>
            </a:solidFill>
          </a:ln>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a:t>God’s answers aren’t always what we like, but they’re always what </a:t>
            </a:r>
          </a:p>
          <a:p>
            <a:pPr algn="ctr"/>
            <a:r>
              <a:rPr lang="en-US" sz="3000"/>
              <a:t>we need. </a:t>
            </a:r>
          </a:p>
        </p:txBody>
      </p:sp>
    </p:spTree>
    <p:extLst>
      <p:ext uri="{BB962C8B-B14F-4D97-AF65-F5344CB8AC3E}">
        <p14:creationId xmlns:p14="http://schemas.microsoft.com/office/powerpoint/2010/main" val="17761153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059929-4D0B-5647-8E28-CABCEE0F949E}"/>
              </a:ext>
            </a:extLst>
          </p:cNvPr>
          <p:cNvSpPr>
            <a:spLocks noGrp="1"/>
          </p:cNvSpPr>
          <p:nvPr>
            <p:ph type="title"/>
          </p:nvPr>
        </p:nvSpPr>
        <p:spPr>
          <a:xfrm>
            <a:off x="487362" y="318294"/>
            <a:ext cx="8169275" cy="1104106"/>
          </a:xfrm>
          <a:ln>
            <a:solidFill>
              <a:schemeClr val="accent4">
                <a:lumMod val="40000"/>
                <a:lumOff val="60000"/>
              </a:schemeClr>
            </a:solidFill>
          </a:ln>
        </p:spPr>
        <p:txBody>
          <a:bodyPr>
            <a:normAutofit fontScale="90000"/>
          </a:bodyPr>
          <a:lstStyle/>
          <a:p>
            <a:pPr algn="ctr"/>
            <a:r>
              <a:rPr lang="en-US"/>
              <a:t>Jeremiah says God I know that you’ve done several marvelous things, but will you actually restore us?</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202" y="1536700"/>
            <a:ext cx="8737601" cy="4178299"/>
          </a:xfrm>
        </p:spPr>
        <p:txBody>
          <a:bodyPr>
            <a:normAutofit fontScale="92500" lnSpcReduction="20000"/>
          </a:bodyPr>
          <a:lstStyle/>
          <a:p>
            <a:pPr marL="0" indent="0" algn="ctr">
              <a:buNone/>
            </a:pPr>
            <a:r>
              <a:rPr lang="en-US"/>
              <a:t>32:21 You brought Your people Israel out of the land of Egypt with signs and with wonders, and with a strong hand and with an outstretched arm and with great terror; 22 and gave them this land, which You swore to their forefathers to give them, a land flowing with milk and honey. 23 They came in and took possession of it, but they did not obey Your voice or walk in Your law; they have done nothing of all that You commanded them to do; therefore You have made all this calamity come upon them. 24 Behold, the siege ramps have reached the city to take it; and the city is given into the hand of the Chaldeans who fight against it, because of the sword, the famine and the pestilence; and what You have spoken has come to pass; and behold, You see it. 25 You have said to me, O Lord God, “Buy for yourself the field with money and call in witnesses”—although the city is given into the hand of the Chaldeans.’” 26 Then the word of the Lord came to Jeremiah, saying,27 “Behold, I am the Lord, the God of all flesh; is anything too difficult for Me?” 28 Therefore thus says the Lord, “Behold, I am about to give this city into the hand of the Chaldeans and into the hand of Nebuchadnezzar king of Babylon, and he will take it. 29 The Chaldeans who are fighting against this city will enter and set this city on fire and burn it, with the houses where people have offered incense to Baal on their roofs and poured out drink offerings to other gods to provoke Me to anger…</a:t>
            </a:r>
          </a:p>
          <a:p>
            <a:pPr marL="0" indent="0">
              <a:buNone/>
            </a:pPr>
            <a:endParaRPr lang="en-US"/>
          </a:p>
        </p:txBody>
      </p:sp>
    </p:spTree>
    <p:extLst>
      <p:ext uri="{BB962C8B-B14F-4D97-AF65-F5344CB8AC3E}">
        <p14:creationId xmlns:p14="http://schemas.microsoft.com/office/powerpoint/2010/main" val="1202892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6EFCE44-44BE-4D4E-A5F7-69ACA6CF7C0F}"/>
              </a:ext>
            </a:extLst>
          </p:cNvPr>
          <p:cNvSpPr>
            <a:spLocks noGrp="1"/>
          </p:cNvSpPr>
          <p:nvPr>
            <p:ph type="title"/>
          </p:nvPr>
        </p:nvSpPr>
        <p:spPr>
          <a:xfrm>
            <a:off x="628650" y="317500"/>
            <a:ext cx="7886700" cy="1071166"/>
          </a:xfrm>
          <a:ln>
            <a:solidFill>
              <a:schemeClr val="accent4">
                <a:lumMod val="40000"/>
                <a:lumOff val="60000"/>
              </a:schemeClr>
            </a:solidFill>
          </a:ln>
        </p:spPr>
        <p:txBody>
          <a:bodyPr>
            <a:normAutofit/>
          </a:bodyPr>
          <a:lstStyle/>
          <a:p>
            <a:pPr algn="ctr"/>
            <a:r>
              <a:rPr lang="en-US"/>
              <a:t>God says have hope in my words, I will restore the people </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202" y="1536700"/>
            <a:ext cx="8737601" cy="4178299"/>
          </a:xfrm>
        </p:spPr>
        <p:txBody>
          <a:bodyPr>
            <a:normAutofit fontScale="92500" lnSpcReduction="10000"/>
          </a:bodyPr>
          <a:lstStyle/>
          <a:p>
            <a:pPr marL="0" indent="0" algn="ctr">
              <a:buNone/>
            </a:pPr>
            <a:r>
              <a:rPr lang="en-US" b="1" baseline="30000"/>
              <a:t>37 </a:t>
            </a:r>
            <a:r>
              <a:rPr lang="en-US"/>
              <a:t>Behold, I will gather them out of all the lands to which I have driven them in My anger, in My wrath and in great indignation; and I will bring them back to this place and make them dwell in safety. </a:t>
            </a:r>
            <a:r>
              <a:rPr lang="en-US" b="1" baseline="30000"/>
              <a:t>38 </a:t>
            </a:r>
            <a:r>
              <a:rPr lang="en-US"/>
              <a:t>They shall be My people, and I will be their God; </a:t>
            </a:r>
            <a:r>
              <a:rPr lang="en-US" b="1" baseline="30000"/>
              <a:t>39 </a:t>
            </a:r>
            <a:r>
              <a:rPr lang="en-US"/>
              <a:t>and I will give them one heart and one way, that they may fear Me always, for their own good and for </a:t>
            </a:r>
            <a:r>
              <a:rPr lang="en-US" i="1"/>
              <a:t>the good of</a:t>
            </a:r>
            <a:r>
              <a:rPr lang="en-US"/>
              <a:t> their children after them. </a:t>
            </a:r>
            <a:r>
              <a:rPr lang="en-US" b="1" baseline="30000"/>
              <a:t>40 </a:t>
            </a:r>
            <a:r>
              <a:rPr lang="en-US"/>
              <a:t>I will make an everlasting covenant with them that I will not turn away from them, to do them good; and I will put the fear of Me in their hearts so that they will not turn away from Me. </a:t>
            </a:r>
            <a:r>
              <a:rPr lang="en-US" b="1" baseline="30000"/>
              <a:t>41 </a:t>
            </a:r>
            <a:r>
              <a:rPr lang="en-US"/>
              <a:t>I will rejoice over them to do them good and will faithfully plant them in this land with all My heart and with all My soul.</a:t>
            </a:r>
            <a:r>
              <a:rPr lang="en-US" b="1" baseline="30000"/>
              <a:t>42 </a:t>
            </a:r>
            <a:r>
              <a:rPr lang="en-US"/>
              <a:t>For thus says the Lord, ‘Just as I brought all this great disaster on this people, so I am going to bring on them all the good that I am promising them. </a:t>
            </a:r>
            <a:r>
              <a:rPr lang="en-US" b="1" baseline="30000"/>
              <a:t>43 </a:t>
            </a:r>
            <a:r>
              <a:rPr lang="en-US"/>
              <a:t>Fields will be bought in this land of which you say, “It is a desolation, without man or beast; it is given into the hand of the Chaldeans.”</a:t>
            </a:r>
            <a:r>
              <a:rPr lang="en-US" b="1" baseline="30000"/>
              <a:t>44 </a:t>
            </a:r>
            <a:r>
              <a:rPr lang="en-US"/>
              <a:t>Men will buy fields for money, sign and seal deeds, and call in witnesses in the land of Benjamin, in the environs of Jerusalem, in the cities of Judah, in the cities of the hill country, in the cities of the lowland and in the cities of the Negev; for I will restore their fortunes,’ declares the Lord.”</a:t>
            </a:r>
          </a:p>
        </p:txBody>
      </p:sp>
    </p:spTree>
    <p:extLst>
      <p:ext uri="{BB962C8B-B14F-4D97-AF65-F5344CB8AC3E}">
        <p14:creationId xmlns:p14="http://schemas.microsoft.com/office/powerpoint/2010/main" val="43294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1F924-0810-4148-BA2B-B231D2B2E092}"/>
              </a:ext>
            </a:extLst>
          </p:cNvPr>
          <p:cNvSpPr>
            <a:spLocks noGrp="1"/>
          </p:cNvSpPr>
          <p:nvPr>
            <p:ph type="ctrTitle"/>
          </p:nvPr>
        </p:nvSpPr>
        <p:spPr>
          <a:xfrm>
            <a:off x="1143000" y="935302"/>
            <a:ext cx="6858000" cy="2658798"/>
          </a:xfrm>
        </p:spPr>
        <p:txBody>
          <a:bodyPr>
            <a:normAutofit/>
          </a:bodyPr>
          <a:lstStyle/>
          <a:p>
            <a:r>
              <a:rPr lang="en-US" sz="5400"/>
              <a:t>Jeremiah’s Difficult Conversations with God</a:t>
            </a:r>
          </a:p>
        </p:txBody>
      </p:sp>
    </p:spTree>
    <p:extLst>
      <p:ext uri="{BB962C8B-B14F-4D97-AF65-F5344CB8AC3E}">
        <p14:creationId xmlns:p14="http://schemas.microsoft.com/office/powerpoint/2010/main" val="39825603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A9D3-993E-4D70-BE25-D30CD26127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AEE895-477B-483B-95A4-269C7E6E196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799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F93F-C2B3-214A-A50C-3414064BF03F}"/>
              </a:ext>
            </a:extLst>
          </p:cNvPr>
          <p:cNvSpPr>
            <a:spLocks noGrp="1"/>
          </p:cNvSpPr>
          <p:nvPr>
            <p:ph type="title"/>
          </p:nvPr>
        </p:nvSpPr>
        <p:spPr>
          <a:ln>
            <a:solidFill>
              <a:schemeClr val="accent4">
                <a:lumMod val="40000"/>
                <a:lumOff val="60000"/>
              </a:schemeClr>
            </a:solidFill>
          </a:ln>
        </p:spPr>
        <p:txBody>
          <a:bodyPr/>
          <a:lstStyle/>
          <a:p>
            <a:pPr algn="ctr"/>
            <a:r>
              <a:rPr lang="en-US"/>
              <a:t>Jeremiah says God I can’t do this</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199" y="1527970"/>
            <a:ext cx="8737601" cy="4060029"/>
          </a:xfrm>
        </p:spPr>
        <p:txBody>
          <a:bodyPr>
            <a:normAutofit fontScale="92500"/>
          </a:bodyPr>
          <a:lstStyle/>
          <a:p>
            <a:pPr marL="0" indent="0" algn="ctr">
              <a:buNone/>
            </a:pPr>
            <a:r>
              <a:rPr lang="en-US"/>
              <a:t>1 The words of Jeremiah the son of Hilkiah, of the priests who were in </a:t>
            </a:r>
            <a:r>
              <a:rPr lang="en-US" err="1"/>
              <a:t>Anathoth</a:t>
            </a:r>
            <a:r>
              <a:rPr lang="en-US"/>
              <a:t> in the land of Benjamin, 2 to whom the word of the Lord came in the days of Josiah the son of Amon, king of Judah, in the thirteenth year of his reign. 3 It came also in the days of Jehoiakim the son of Josiah, king of Judah, until the end of the eleventh year of Zedekiah the son of Josiah, king of Judah, until the exile of Jerusalem in the fifth month.4 Now the word of the Lord came to me saying, 5 “Before I formed you in the womb I knew you, And before you were born I consecrated you; I have appointed you a prophet to the nations.” 6 Then I said, “Alas, Lord God! Behold, I do not know how to speak, Because I am a youth.” 7 But the Lord said to me, “Do not say, ‘I am a youth,’ Because everywhere I send you, you shall go, And all that I command you, you shall speak. 8 “Do not be afraid of them, For I am with you to deliver you,” declares the Lord. 9 Then the Lord stretched out His hand and touched my mouth, and the Lord said to me, “Behold, I have put My words in your mouth. 10 “See, I have appointed you this day over the nations and over the kingdoms, To pluck up and to break down, To destroy and to overthrow, To build and to plant.</a:t>
            </a:r>
          </a:p>
          <a:p>
            <a:pPr marL="0" indent="0">
              <a:buNone/>
            </a:pPr>
            <a:endParaRPr lang="en-US"/>
          </a:p>
        </p:txBody>
      </p:sp>
      <p:sp useBgFill="1">
        <p:nvSpPr>
          <p:cNvPr id="4" name="Title 1">
            <a:extLst>
              <a:ext uri="{FF2B5EF4-FFF2-40B4-BE49-F238E27FC236}">
                <a16:creationId xmlns:a16="http://schemas.microsoft.com/office/drawing/2014/main" id="{B34079E9-DDF9-AA40-8346-450265E61194}"/>
              </a:ext>
            </a:extLst>
          </p:cNvPr>
          <p:cNvSpPr txBox="1">
            <a:spLocks/>
          </p:cNvSpPr>
          <p:nvPr/>
        </p:nvSpPr>
        <p:spPr>
          <a:xfrm>
            <a:off x="628649" y="304271"/>
            <a:ext cx="7886700" cy="1104636"/>
          </a:xfrm>
          <a:prstGeom prst="rect">
            <a:avLst/>
          </a:prstGeom>
          <a:ln>
            <a:solidFill>
              <a:schemeClr val="accent4">
                <a:lumMod val="40000"/>
                <a:lumOff val="60000"/>
              </a:schemeClr>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a:t>God says stop talking like that. Your excuses are driven by your fears. I’ll be with you. </a:t>
            </a:r>
          </a:p>
        </p:txBody>
      </p:sp>
    </p:spTree>
    <p:extLst>
      <p:ext uri="{BB962C8B-B14F-4D97-AF65-F5344CB8AC3E}">
        <p14:creationId xmlns:p14="http://schemas.microsoft.com/office/powerpoint/2010/main" val="1267590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F93F-C2B3-214A-A50C-3414064BF03F}"/>
              </a:ext>
            </a:extLst>
          </p:cNvPr>
          <p:cNvSpPr>
            <a:spLocks noGrp="1"/>
          </p:cNvSpPr>
          <p:nvPr>
            <p:ph type="title"/>
          </p:nvPr>
        </p:nvSpPr>
        <p:spPr>
          <a:ln>
            <a:solidFill>
              <a:schemeClr val="accent4">
                <a:lumMod val="40000"/>
                <a:lumOff val="60000"/>
              </a:schemeClr>
            </a:solidFill>
          </a:ln>
        </p:spPr>
        <p:txBody>
          <a:bodyPr/>
          <a:lstStyle/>
          <a:p>
            <a:pPr algn="ctr"/>
            <a:r>
              <a:rPr lang="en-US"/>
              <a:t>Jeremiah says God, this punishment isn’t  fully warranted</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200" y="1540670"/>
            <a:ext cx="8737601" cy="4162422"/>
          </a:xfrm>
        </p:spPr>
        <p:txBody>
          <a:bodyPr>
            <a:normAutofit fontScale="92500"/>
          </a:bodyPr>
          <a:lstStyle/>
          <a:p>
            <a:pPr marL="0" indent="0" algn="ctr">
              <a:buNone/>
            </a:pPr>
            <a:r>
              <a:rPr lang="en-US"/>
              <a:t>4:10 Then I said, “Ah, Lord God! Surely You have utterly deceived this people and Jerusalem, saying, ‘You will have peace’; whereas a sword touches the throat.” 11 In that time it will be said to this people and to Jerusalem, “A scorching wind from the bare heights in the wilderness in the direction of the daughter of My people—not to winnow and not to cleanse, 12 a wind too strong for this—will come at My command; now I will also pronounce judgments against them. 13 “Behold, he goes up like clouds, And his chariots like the whirlwind; His horses are swifter than eagles. Woe to us, for we are ruined!” 14 Wash your heart from evil, O Jerusalem, That you may be saved. How long will your wicked thoughts Lodge within you? 15 For a voice declares from Dan, And proclaims wickedness from Mount Ephraim. 16 “Report it to the nations, now! Proclaim over Jerusalem, ‘Besiegers come from a far country, And lift their voices against the cities of Judah. 17 ‘Like watchmen of a field they are against her round about, Because she has rebelled against Me,’ declares the Lord. 18 “Your ways and your deeds Have brought these things to you. This is your evil. How bitter! How it has touched your heart!”</a:t>
            </a:r>
          </a:p>
          <a:p>
            <a:pPr marL="0" indent="0">
              <a:buNone/>
            </a:pPr>
            <a:endParaRPr lang="en-US"/>
          </a:p>
        </p:txBody>
      </p:sp>
      <p:sp useBgFill="1">
        <p:nvSpPr>
          <p:cNvPr id="4" name="Title 1">
            <a:extLst>
              <a:ext uri="{FF2B5EF4-FFF2-40B4-BE49-F238E27FC236}">
                <a16:creationId xmlns:a16="http://schemas.microsoft.com/office/drawing/2014/main" id="{FC207056-1902-564D-B93C-20238D38E983}"/>
              </a:ext>
            </a:extLst>
          </p:cNvPr>
          <p:cNvSpPr txBox="1">
            <a:spLocks/>
          </p:cNvSpPr>
          <p:nvPr/>
        </p:nvSpPr>
        <p:spPr>
          <a:xfrm>
            <a:off x="628650" y="291836"/>
            <a:ext cx="7886700" cy="1104635"/>
          </a:xfrm>
          <a:prstGeom prst="rect">
            <a:avLst/>
          </a:prstGeom>
          <a:ln>
            <a:solidFill>
              <a:schemeClr val="accent4">
                <a:lumMod val="40000"/>
                <a:lumOff val="60000"/>
              </a:schemeClr>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a:t>God says, anything that’s happening is  Judah’s doing. </a:t>
            </a:r>
          </a:p>
        </p:txBody>
      </p:sp>
    </p:spTree>
    <p:extLst>
      <p:ext uri="{BB962C8B-B14F-4D97-AF65-F5344CB8AC3E}">
        <p14:creationId xmlns:p14="http://schemas.microsoft.com/office/powerpoint/2010/main" val="11200194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F93F-C2B3-214A-A50C-3414064BF03F}"/>
              </a:ext>
            </a:extLst>
          </p:cNvPr>
          <p:cNvSpPr>
            <a:spLocks noGrp="1"/>
          </p:cNvSpPr>
          <p:nvPr>
            <p:ph type="title"/>
          </p:nvPr>
        </p:nvSpPr>
        <p:spPr>
          <a:ln>
            <a:solidFill>
              <a:schemeClr val="accent4">
                <a:lumMod val="40000"/>
                <a:lumOff val="60000"/>
              </a:schemeClr>
            </a:solidFill>
          </a:ln>
        </p:spPr>
        <p:txBody>
          <a:bodyPr/>
          <a:lstStyle/>
          <a:p>
            <a:pPr algn="ctr"/>
            <a:r>
              <a:rPr lang="en-US"/>
              <a:t>Jeremiah says God why haven’t you avenged all the wrong that’s happened</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199" y="1636448"/>
            <a:ext cx="8737601" cy="4078552"/>
          </a:xfrm>
        </p:spPr>
        <p:txBody>
          <a:bodyPr>
            <a:normAutofit fontScale="77500" lnSpcReduction="20000"/>
          </a:bodyPr>
          <a:lstStyle/>
          <a:p>
            <a:pPr marL="0" indent="0" algn="ctr">
              <a:buNone/>
            </a:pPr>
            <a:r>
              <a:rPr lang="en-US" baseline="30000"/>
              <a:t>12:1</a:t>
            </a:r>
            <a:r>
              <a:rPr lang="en-US"/>
              <a:t>Righteous are You, O Lord, that I would plead </a:t>
            </a:r>
            <a:r>
              <a:rPr lang="en-US" i="1"/>
              <a:t>my </a:t>
            </a:r>
            <a:r>
              <a:rPr lang="en-US"/>
              <a:t>case with You; Indeed I would discuss matters of justice with You: Why has the way of the wicked prospered? </a:t>
            </a:r>
            <a:r>
              <a:rPr lang="en-US" i="1"/>
              <a:t>Why</a:t>
            </a:r>
            <a:r>
              <a:rPr lang="en-US"/>
              <a:t> are all those who deal in treachery at ease? </a:t>
            </a:r>
            <a:r>
              <a:rPr lang="en-US" b="1" baseline="30000"/>
              <a:t>2 </a:t>
            </a:r>
            <a:r>
              <a:rPr lang="en-US"/>
              <a:t>You have planted them, they have also taken root; They grow, they have even produced fruit. You are near to their lips But far from their mind. </a:t>
            </a:r>
            <a:r>
              <a:rPr lang="en-US" b="1" baseline="30000"/>
              <a:t>3 </a:t>
            </a:r>
            <a:r>
              <a:rPr lang="en-US"/>
              <a:t>But You know me, O Lord; You see me; And You examine my heart’s </a:t>
            </a:r>
            <a:r>
              <a:rPr lang="en-US" i="1"/>
              <a:t>attitude</a:t>
            </a:r>
            <a:r>
              <a:rPr lang="en-US"/>
              <a:t> toward You. Drag them off like sheep for the slaughter And set them apart for a day of carnage! </a:t>
            </a:r>
            <a:r>
              <a:rPr lang="en-US" b="1" baseline="30000"/>
              <a:t>4 </a:t>
            </a:r>
            <a:r>
              <a:rPr lang="en-US"/>
              <a:t>How long is the land to mourn And the vegetation of the countryside to wither? For the wickedness of those who dwell in it, Animals and birds have been snatched away, Because </a:t>
            </a:r>
            <a:r>
              <a:rPr lang="en-US" i="1"/>
              <a:t>men</a:t>
            </a:r>
            <a:r>
              <a:rPr lang="en-US"/>
              <a:t> have said, “He will not see our latter ending.” </a:t>
            </a:r>
            <a:r>
              <a:rPr lang="en-US" b="1" baseline="30000"/>
              <a:t>5 </a:t>
            </a:r>
            <a:r>
              <a:rPr lang="en-US"/>
              <a:t>“If you have run with footmen and they have tired you out, Then how can you compete with horses? If you fall down in a land of peace, How will you do in the thicket of the Jordan? </a:t>
            </a:r>
            <a:r>
              <a:rPr lang="en-US" b="1" baseline="30000"/>
              <a:t>6 </a:t>
            </a:r>
            <a:r>
              <a:rPr lang="en-US"/>
              <a:t>“For even your brothers and the household of your father, Even they have dealt treacherously with you, Even they have cried aloud after you. Do not believe them, although they may say nice things to you.”</a:t>
            </a:r>
            <a:r>
              <a:rPr lang="en-US" b="1"/>
              <a:t> </a:t>
            </a:r>
            <a:r>
              <a:rPr lang="en-US" b="1" baseline="30000"/>
              <a:t>7 </a:t>
            </a:r>
            <a:r>
              <a:rPr lang="en-US"/>
              <a:t>“I have forsaken My house, I have abandoned My inheritance; I have given the beloved of My soul Into the hand of her enemies. </a:t>
            </a:r>
            <a:r>
              <a:rPr lang="en-US" b="1" baseline="30000"/>
              <a:t>8 </a:t>
            </a:r>
            <a:r>
              <a:rPr lang="en-US"/>
              <a:t>“My inheritance has become to Me Like a lion in the forest; She has roared against Me; Therefore I have come to hate her. </a:t>
            </a:r>
            <a:r>
              <a:rPr lang="en-US" b="1" baseline="30000"/>
              <a:t>9 </a:t>
            </a:r>
            <a:r>
              <a:rPr lang="en-US"/>
              <a:t>“Is My inheritance like a speckled bird of prey to Me? Are the birds of prey against her on every side? Go, gather all the beasts of the field, Bring them to devour! </a:t>
            </a:r>
            <a:r>
              <a:rPr lang="en-US" b="1" baseline="30000"/>
              <a:t>10 </a:t>
            </a:r>
            <a:r>
              <a:rPr lang="en-US"/>
              <a:t>“Many shepherds have ruined My vineyard, They have trampled down My field; They have made My pleasant field A desolate wilderness. </a:t>
            </a:r>
            <a:r>
              <a:rPr lang="en-US" b="1" baseline="30000"/>
              <a:t>11 </a:t>
            </a:r>
            <a:r>
              <a:rPr lang="en-US"/>
              <a:t>“It has been made a desolation, Desolate, it mourns before Me; The whole land has been made desolate, Because no man lays it to heart. </a:t>
            </a:r>
            <a:r>
              <a:rPr lang="en-US" b="1" baseline="30000"/>
              <a:t>12 </a:t>
            </a:r>
            <a:r>
              <a:rPr lang="en-US"/>
              <a:t>“On all the bare heights in the wilderness Destroyers have come, For a sword of the Lord is devouring From one end of the land even to the other; There is no peace for anyone.</a:t>
            </a:r>
          </a:p>
          <a:p>
            <a:pPr marL="0" indent="0">
              <a:buNone/>
            </a:pPr>
            <a:endParaRPr lang="en-US"/>
          </a:p>
        </p:txBody>
      </p:sp>
      <p:sp useBgFill="1">
        <p:nvSpPr>
          <p:cNvPr id="4" name="Title 1">
            <a:extLst>
              <a:ext uri="{FF2B5EF4-FFF2-40B4-BE49-F238E27FC236}">
                <a16:creationId xmlns:a16="http://schemas.microsoft.com/office/drawing/2014/main" id="{15E89132-E345-FB4C-960B-726F6C245106}"/>
              </a:ext>
            </a:extLst>
          </p:cNvPr>
          <p:cNvSpPr txBox="1">
            <a:spLocks/>
          </p:cNvSpPr>
          <p:nvPr/>
        </p:nvSpPr>
        <p:spPr>
          <a:xfrm>
            <a:off x="628649" y="304271"/>
            <a:ext cx="7886700" cy="1104636"/>
          </a:xfrm>
          <a:prstGeom prst="rect">
            <a:avLst/>
          </a:prstGeom>
          <a:ln>
            <a:solidFill>
              <a:schemeClr val="accent4">
                <a:lumMod val="40000"/>
                <a:lumOff val="60000"/>
              </a:schemeClr>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a:t>God says things are going to get worse, get ready! +  consider My suffering</a:t>
            </a:r>
          </a:p>
        </p:txBody>
      </p:sp>
    </p:spTree>
    <p:extLst>
      <p:ext uri="{BB962C8B-B14F-4D97-AF65-F5344CB8AC3E}">
        <p14:creationId xmlns:p14="http://schemas.microsoft.com/office/powerpoint/2010/main" val="480702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AF93F-C2B3-214A-A50C-3414064BF03F}"/>
              </a:ext>
            </a:extLst>
          </p:cNvPr>
          <p:cNvSpPr>
            <a:spLocks noGrp="1"/>
          </p:cNvSpPr>
          <p:nvPr>
            <p:ph type="title"/>
          </p:nvPr>
        </p:nvSpPr>
        <p:spPr>
          <a:ln>
            <a:solidFill>
              <a:schemeClr val="accent4">
                <a:lumMod val="40000"/>
                <a:lumOff val="60000"/>
              </a:schemeClr>
            </a:solidFill>
          </a:ln>
        </p:spPr>
        <p:txBody>
          <a:bodyPr/>
          <a:lstStyle/>
          <a:p>
            <a:pPr algn="ctr"/>
            <a:r>
              <a:rPr lang="en-US"/>
              <a:t>Jeremiah says God I’ve done what You’ve told me to do, are You going to help?</a:t>
            </a:r>
          </a:p>
        </p:txBody>
      </p:sp>
      <p:sp>
        <p:nvSpPr>
          <p:cNvPr id="3" name="Content Placeholder 2">
            <a:extLst>
              <a:ext uri="{FF2B5EF4-FFF2-40B4-BE49-F238E27FC236}">
                <a16:creationId xmlns:a16="http://schemas.microsoft.com/office/drawing/2014/main" id="{06E6CD00-237B-3E4C-8DF1-1992F61FC6DB}"/>
              </a:ext>
            </a:extLst>
          </p:cNvPr>
          <p:cNvSpPr>
            <a:spLocks noGrp="1"/>
          </p:cNvSpPr>
          <p:nvPr>
            <p:ph idx="1"/>
          </p:nvPr>
        </p:nvSpPr>
        <p:spPr>
          <a:xfrm>
            <a:off x="203199" y="1536436"/>
            <a:ext cx="8737601" cy="4060029"/>
          </a:xfrm>
        </p:spPr>
        <p:txBody>
          <a:bodyPr>
            <a:normAutofit fontScale="92500"/>
          </a:bodyPr>
          <a:lstStyle/>
          <a:p>
            <a:pPr marL="0" indent="0" algn="ctr">
              <a:buNone/>
            </a:pPr>
            <a:r>
              <a:rPr lang="en-US"/>
              <a:t>15:15You who know, O Lord, Remember me, take notice of me, And take vengeance for me on my persecutors. Do not, in view of Your patience, take me away; Know that for Your sake I endure reproach. 16 Your words were found and I ate them, And Your words became for me a joy and the delight of my heart; For I have been called by Your name, O Lord God of hosts. 17 I did not sit in the circle of merrymakers, Nor did I exult. Because of Your hand upon me I sat alone, For You filled me with indignation. 18 Why has my pain been perpetual And my wound incurable, refusing to be healed? Will You indeed be to me like a deceptive stream With water that is unreliable? 19 Therefore, thus says the Lord, “If you return, then I will restore you— Before Me you will stand; And if you extract the precious from the worthless, You will become My spokesman. They for their part may turn to you, But as for you, you must not turn to them. 20 “Then I will make you to this people A fortified wall of bronze; And though they fight against you, They will not prevail over you; For I am with you to save you And deliver you,” declares the Lord. 21 “So I will deliver you from the hand of the wicked, And I will redeem you from the grasp of the violent.”</a:t>
            </a:r>
          </a:p>
          <a:p>
            <a:pPr marL="0" indent="0">
              <a:buNone/>
            </a:pPr>
            <a:endParaRPr lang="en-US"/>
          </a:p>
        </p:txBody>
      </p:sp>
      <p:sp useBgFill="1">
        <p:nvSpPr>
          <p:cNvPr id="4" name="Title 1">
            <a:extLst>
              <a:ext uri="{FF2B5EF4-FFF2-40B4-BE49-F238E27FC236}">
                <a16:creationId xmlns:a16="http://schemas.microsoft.com/office/drawing/2014/main" id="{A7CD4279-163D-284E-8DA3-AE482D02C3E8}"/>
              </a:ext>
            </a:extLst>
          </p:cNvPr>
          <p:cNvSpPr txBox="1">
            <a:spLocks/>
          </p:cNvSpPr>
          <p:nvPr/>
        </p:nvSpPr>
        <p:spPr>
          <a:xfrm>
            <a:off x="628649" y="304271"/>
            <a:ext cx="7886700" cy="1104636"/>
          </a:xfrm>
          <a:prstGeom prst="rect">
            <a:avLst/>
          </a:prstGeom>
          <a:ln>
            <a:solidFill>
              <a:schemeClr val="accent4">
                <a:lumMod val="40000"/>
                <a:lumOff val="60000"/>
              </a:schemeClr>
            </a:solidFill>
          </a:ln>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a:t>God says Jeremiah, you need to repent from your lack of faith and I’ll take care of you.</a:t>
            </a:r>
          </a:p>
        </p:txBody>
      </p:sp>
    </p:spTree>
    <p:extLst>
      <p:ext uri="{BB962C8B-B14F-4D97-AF65-F5344CB8AC3E}">
        <p14:creationId xmlns:p14="http://schemas.microsoft.com/office/powerpoint/2010/main" val="2626069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6AC1-24A7-0E4F-892C-38A5822EFEA8}"/>
              </a:ext>
            </a:extLst>
          </p:cNvPr>
          <p:cNvSpPr>
            <a:spLocks noGrp="1"/>
          </p:cNvSpPr>
          <p:nvPr>
            <p:ph type="title"/>
          </p:nvPr>
        </p:nvSpPr>
        <p:spPr>
          <a:xfrm>
            <a:off x="628650" y="62877"/>
            <a:ext cx="7886700" cy="1104636"/>
          </a:xfrm>
        </p:spPr>
        <p:txBody>
          <a:bodyPr/>
          <a:lstStyle/>
          <a:p>
            <a:pPr algn="ctr"/>
            <a:r>
              <a:rPr lang="en-US"/>
              <a:t>Applying Jeremiah’s Conversations</a:t>
            </a:r>
          </a:p>
        </p:txBody>
      </p:sp>
      <p:sp>
        <p:nvSpPr>
          <p:cNvPr id="3" name="Content Placeholder 2">
            <a:extLst>
              <a:ext uri="{FF2B5EF4-FFF2-40B4-BE49-F238E27FC236}">
                <a16:creationId xmlns:a16="http://schemas.microsoft.com/office/drawing/2014/main" id="{9549B2FE-5D4A-754F-BA91-EBCF89ED493B}"/>
              </a:ext>
            </a:extLst>
          </p:cNvPr>
          <p:cNvSpPr>
            <a:spLocks noGrp="1"/>
          </p:cNvSpPr>
          <p:nvPr>
            <p:ph sz="half" idx="1"/>
          </p:nvPr>
        </p:nvSpPr>
        <p:spPr>
          <a:xfrm>
            <a:off x="215900" y="1133535"/>
            <a:ext cx="4298951" cy="3263504"/>
          </a:xfrm>
        </p:spPr>
        <p:txBody>
          <a:bodyPr>
            <a:normAutofit/>
          </a:bodyPr>
          <a:lstStyle/>
          <a:p>
            <a:r>
              <a:rPr lang="en-US"/>
              <a:t>“God I can’t do this”</a:t>
            </a:r>
          </a:p>
        </p:txBody>
      </p:sp>
      <p:sp>
        <p:nvSpPr>
          <p:cNvPr id="4" name="Content Placeholder 3">
            <a:extLst>
              <a:ext uri="{FF2B5EF4-FFF2-40B4-BE49-F238E27FC236}">
                <a16:creationId xmlns:a16="http://schemas.microsoft.com/office/drawing/2014/main" id="{BB6B9C3F-0170-4047-AA3C-D1E2E50D52E7}"/>
              </a:ext>
            </a:extLst>
          </p:cNvPr>
          <p:cNvSpPr>
            <a:spLocks noGrp="1"/>
          </p:cNvSpPr>
          <p:nvPr>
            <p:ph sz="half" idx="2"/>
          </p:nvPr>
        </p:nvSpPr>
        <p:spPr>
          <a:xfrm>
            <a:off x="4629150" y="1133535"/>
            <a:ext cx="3886200" cy="3263504"/>
          </a:xfrm>
        </p:spPr>
        <p:txBody>
          <a:bodyPr>
            <a:normAutofit/>
          </a:bodyPr>
          <a:lstStyle/>
          <a:p>
            <a:r>
              <a:rPr lang="en-US"/>
              <a:t>How often are we tempted to say “God I can’t?”</a:t>
            </a:r>
          </a:p>
          <a:p>
            <a:pPr lvl="1"/>
            <a:r>
              <a:rPr lang="en-US"/>
              <a:t>We oftentimes give God more excuses than we do obedience. </a:t>
            </a:r>
          </a:p>
        </p:txBody>
      </p:sp>
      <p:graphicFrame>
        <p:nvGraphicFramePr>
          <p:cNvPr id="5" name="Table 5">
            <a:extLst>
              <a:ext uri="{FF2B5EF4-FFF2-40B4-BE49-F238E27FC236}">
                <a16:creationId xmlns:a16="http://schemas.microsoft.com/office/drawing/2014/main" id="{759FAD11-59F8-2F44-8568-01177A5B1EB1}"/>
              </a:ext>
            </a:extLst>
          </p:cNvPr>
          <p:cNvGraphicFramePr>
            <a:graphicFrameLocks noGrp="1"/>
          </p:cNvGraphicFramePr>
          <p:nvPr>
            <p:extLst>
              <p:ext uri="{D42A27DB-BD31-4B8C-83A1-F6EECF244321}">
                <p14:modId xmlns:p14="http://schemas.microsoft.com/office/powerpoint/2010/main" val="2535435672"/>
              </p:ext>
            </p:extLst>
          </p:nvPr>
        </p:nvGraphicFramePr>
        <p:xfrm>
          <a:off x="3327400" y="2434505"/>
          <a:ext cx="5689600" cy="3217618"/>
        </p:xfrm>
        <a:graphic>
          <a:graphicData uri="http://schemas.openxmlformats.org/drawingml/2006/table">
            <a:tbl>
              <a:tblPr firstRow="1" bandRow="1">
                <a:tableStyleId>{073A0DAA-6AF3-43AB-8588-CEC1D06C72B9}</a:tableStyleId>
              </a:tblPr>
              <a:tblGrid>
                <a:gridCol w="3611782">
                  <a:extLst>
                    <a:ext uri="{9D8B030D-6E8A-4147-A177-3AD203B41FA5}">
                      <a16:colId xmlns:a16="http://schemas.microsoft.com/office/drawing/2014/main" val="3292864340"/>
                    </a:ext>
                  </a:extLst>
                </a:gridCol>
                <a:gridCol w="2077818">
                  <a:extLst>
                    <a:ext uri="{9D8B030D-6E8A-4147-A177-3AD203B41FA5}">
                      <a16:colId xmlns:a16="http://schemas.microsoft.com/office/drawing/2014/main" val="3254559909"/>
                    </a:ext>
                  </a:extLst>
                </a:gridCol>
              </a:tblGrid>
              <a:tr h="652499">
                <a:tc>
                  <a:txBody>
                    <a:bodyPr/>
                    <a:lstStyle/>
                    <a:p>
                      <a:pPr algn="ctr"/>
                      <a:r>
                        <a:rPr lang="en-US" sz="2000"/>
                        <a:t>What God wants us to do/what we say</a:t>
                      </a:r>
                    </a:p>
                  </a:txBody>
                  <a:tcPr marL="68580" marR="68580" marT="34290" marB="34290" anchor="ctr"/>
                </a:tc>
                <a:tc>
                  <a:txBody>
                    <a:bodyPr/>
                    <a:lstStyle/>
                    <a:p>
                      <a:pPr algn="ctr"/>
                      <a:r>
                        <a:rPr lang="en-US" sz="2400"/>
                        <a:t>God says…</a:t>
                      </a:r>
                    </a:p>
                  </a:txBody>
                  <a:tcPr marL="68580" marR="68580" marT="34290" marB="34290" anchor="ctr"/>
                </a:tc>
                <a:extLst>
                  <a:ext uri="{0D108BD9-81ED-4DB2-BD59-A6C34878D82A}">
                    <a16:rowId xmlns:a16="http://schemas.microsoft.com/office/drawing/2014/main" val="466151117"/>
                  </a:ext>
                </a:extLst>
              </a:tr>
              <a:tr h="652499">
                <a:tc>
                  <a:txBody>
                    <a:bodyPr/>
                    <a:lstStyle/>
                    <a:p>
                      <a:r>
                        <a:rPr lang="en-US" sz="1800" b="1"/>
                        <a:t>Evangelize</a:t>
                      </a:r>
                      <a:r>
                        <a:rPr lang="en-US" sz="1800"/>
                        <a:t>- I can’t speak, I don’t know enough, etc. </a:t>
                      </a:r>
                    </a:p>
                  </a:txBody>
                  <a:tcPr marL="68580" marR="68580" marT="34290" marB="34290"/>
                </a:tc>
                <a:tc>
                  <a:txBody>
                    <a:bodyPr/>
                    <a:lstStyle/>
                    <a:p>
                      <a:pPr algn="ctr"/>
                      <a:r>
                        <a:rPr lang="en-US" sz="1800" b="1"/>
                        <a:t>DO NOT SAY THAT</a:t>
                      </a:r>
                    </a:p>
                    <a:p>
                      <a:pPr algn="ctr"/>
                      <a:r>
                        <a:rPr lang="en-US" sz="1600" b="0"/>
                        <a:t>(1 Peter 2:9, 3:15)</a:t>
                      </a:r>
                    </a:p>
                  </a:txBody>
                  <a:tcPr marL="68580" marR="68580" marT="34290" marB="34290"/>
                </a:tc>
                <a:extLst>
                  <a:ext uri="{0D108BD9-81ED-4DB2-BD59-A6C34878D82A}">
                    <a16:rowId xmlns:a16="http://schemas.microsoft.com/office/drawing/2014/main" val="2877879010"/>
                  </a:ext>
                </a:extLst>
              </a:tr>
              <a:tr h="477670">
                <a:tc>
                  <a:txBody>
                    <a:bodyPr/>
                    <a:lstStyle/>
                    <a:p>
                      <a:r>
                        <a:rPr lang="en-US" sz="1800" b="1"/>
                        <a:t>Tempted</a:t>
                      </a:r>
                      <a:r>
                        <a:rPr lang="en-US" sz="1800"/>
                        <a:t> – I am too weak, and I don’t know if I’ll be able to fight this. </a:t>
                      </a: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t>DO NOT SAY THAT</a:t>
                      </a:r>
                    </a:p>
                    <a:p>
                      <a:pPr algn="ctr"/>
                      <a:r>
                        <a:rPr lang="en-US" sz="1600"/>
                        <a:t>(1 Corinthians 10:13)</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3396952"/>
                  </a:ext>
                </a:extLst>
              </a:tr>
              <a:tr h="601621">
                <a:tc>
                  <a:txBody>
                    <a:bodyPr/>
                    <a:lstStyle/>
                    <a:p>
                      <a:r>
                        <a:rPr lang="en-US" sz="1800" b="1"/>
                        <a:t>Serving</a:t>
                      </a:r>
                      <a:r>
                        <a:rPr lang="en-US" sz="1800" b="0"/>
                        <a:t> – I don’t know what to do, where to start, what if I mess it up. </a:t>
                      </a:r>
                      <a:endParaRPr lang="en-US" sz="1800" b="1"/>
                    </a:p>
                  </a:txBody>
                  <a:tcPr marL="68580" marR="68580" marT="34290" marB="34290">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t>DO NOT SAY THAT</a:t>
                      </a:r>
                    </a:p>
                    <a:p>
                      <a:pPr algn="ctr"/>
                      <a:r>
                        <a:rPr lang="en-US" sz="1600"/>
                        <a:t>(John 13:12-14)</a:t>
                      </a:r>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7423417"/>
                  </a:ext>
                </a:extLst>
              </a:tr>
              <a:tr h="652499">
                <a:tc>
                  <a:txBody>
                    <a:bodyPr/>
                    <a:lstStyle/>
                    <a:p>
                      <a:r>
                        <a:rPr lang="en-US" sz="1800" b="1"/>
                        <a:t>After sinning</a:t>
                      </a:r>
                      <a:r>
                        <a:rPr lang="en-US" sz="1800"/>
                        <a:t> – I’m just human, this is what we do. I couldn’t help it. </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a:t>DO NOT SAY THAT</a:t>
                      </a:r>
                    </a:p>
                    <a:p>
                      <a:pPr algn="ctr"/>
                      <a:r>
                        <a:rPr lang="en-US" sz="1600"/>
                        <a:t>(1 John 2:1-2, 3:1-3)</a:t>
                      </a:r>
                    </a:p>
                  </a:txBody>
                  <a:tcPr marL="68580" marR="68580" marT="34290" marB="34290"/>
                </a:tc>
                <a:extLst>
                  <a:ext uri="{0D108BD9-81ED-4DB2-BD59-A6C34878D82A}">
                    <a16:rowId xmlns:a16="http://schemas.microsoft.com/office/drawing/2014/main" val="1808096977"/>
                  </a:ext>
                </a:extLst>
              </a:tr>
            </a:tbl>
          </a:graphicData>
        </a:graphic>
      </p:graphicFrame>
    </p:spTree>
    <p:extLst>
      <p:ext uri="{BB962C8B-B14F-4D97-AF65-F5344CB8AC3E}">
        <p14:creationId xmlns:p14="http://schemas.microsoft.com/office/powerpoint/2010/main" val="2147033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49B2FE-5D4A-754F-BA91-EBCF89ED493B}"/>
              </a:ext>
            </a:extLst>
          </p:cNvPr>
          <p:cNvSpPr>
            <a:spLocks noGrp="1"/>
          </p:cNvSpPr>
          <p:nvPr>
            <p:ph sz="half" idx="1"/>
          </p:nvPr>
        </p:nvSpPr>
        <p:spPr>
          <a:xfrm>
            <a:off x="114298" y="1408907"/>
            <a:ext cx="4400553" cy="3997154"/>
          </a:xfrm>
        </p:spPr>
        <p:txBody>
          <a:bodyPr>
            <a:normAutofit/>
          </a:bodyPr>
          <a:lstStyle/>
          <a:p>
            <a:r>
              <a:rPr lang="en-US"/>
              <a:t>“God I can’t do this”</a:t>
            </a:r>
          </a:p>
          <a:p>
            <a:r>
              <a:rPr lang="en-US"/>
              <a:t>“God you’re judging the people too strictly, they don’t know better”</a:t>
            </a:r>
          </a:p>
          <a:p>
            <a:r>
              <a:rPr lang="en-US"/>
              <a:t>“God, why do you allow evil things to happen?              </a:t>
            </a:r>
          </a:p>
          <a:p>
            <a:r>
              <a:rPr lang="en-US"/>
              <a:t>“God I’m doing everything I’m supposed to be doing, why are things still difficult for me?”</a:t>
            </a:r>
          </a:p>
        </p:txBody>
      </p:sp>
      <p:sp>
        <p:nvSpPr>
          <p:cNvPr id="4" name="Content Placeholder 3">
            <a:extLst>
              <a:ext uri="{FF2B5EF4-FFF2-40B4-BE49-F238E27FC236}">
                <a16:creationId xmlns:a16="http://schemas.microsoft.com/office/drawing/2014/main" id="{BB6B9C3F-0170-4047-AA3C-D1E2E50D52E7}"/>
              </a:ext>
            </a:extLst>
          </p:cNvPr>
          <p:cNvSpPr>
            <a:spLocks noGrp="1"/>
          </p:cNvSpPr>
          <p:nvPr>
            <p:ph sz="half" idx="2"/>
          </p:nvPr>
        </p:nvSpPr>
        <p:spPr>
          <a:xfrm>
            <a:off x="4629150" y="1521354"/>
            <a:ext cx="4143376" cy="3626115"/>
          </a:xfrm>
        </p:spPr>
        <p:txBody>
          <a:bodyPr>
            <a:normAutofit/>
          </a:bodyPr>
          <a:lstStyle/>
          <a:p>
            <a:r>
              <a:rPr lang="en-US"/>
              <a:t>I don’t understand God’s big issue with _________ sin. </a:t>
            </a:r>
          </a:p>
          <a:p>
            <a:r>
              <a:rPr lang="en-US"/>
              <a:t>It doesn’t seem fair that somethings that people like to do are wrong, while others don’t get condemned as strongly. </a:t>
            </a:r>
          </a:p>
          <a:p>
            <a:r>
              <a:rPr lang="en-US"/>
              <a:t> “God the times have changed, surely you’ll judge people bearing in mind that we live in the world we live in”</a:t>
            </a:r>
          </a:p>
        </p:txBody>
      </p:sp>
      <p:sp useBgFill="1">
        <p:nvSpPr>
          <p:cNvPr id="6" name="Content Placeholder 3">
            <a:extLst>
              <a:ext uri="{FF2B5EF4-FFF2-40B4-BE49-F238E27FC236}">
                <a16:creationId xmlns:a16="http://schemas.microsoft.com/office/drawing/2014/main" id="{22475031-E3E3-794E-A901-406CFC251B8A}"/>
              </a:ext>
            </a:extLst>
          </p:cNvPr>
          <p:cNvSpPr txBox="1">
            <a:spLocks/>
          </p:cNvSpPr>
          <p:nvPr/>
        </p:nvSpPr>
        <p:spPr>
          <a:xfrm>
            <a:off x="4672013" y="1521354"/>
            <a:ext cx="4400552" cy="3263504"/>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a:t>God, some people: </a:t>
            </a:r>
          </a:p>
          <a:p>
            <a:pPr lvl="1"/>
            <a:r>
              <a:rPr lang="en-US" sz="1800"/>
              <a:t>Lie, steal and cheat</a:t>
            </a:r>
          </a:p>
          <a:p>
            <a:pPr lvl="1"/>
            <a:r>
              <a:rPr lang="en-US" sz="1800"/>
              <a:t>Take advantage of people less fortunate than them </a:t>
            </a:r>
          </a:p>
          <a:p>
            <a:pPr lvl="1"/>
            <a:r>
              <a:rPr lang="en-US" sz="1800"/>
              <a:t>Have gotten ahead of other people through injustices</a:t>
            </a:r>
          </a:p>
          <a:p>
            <a:pPr lvl="1"/>
            <a:r>
              <a:rPr lang="en-US" sz="1800"/>
              <a:t>Some people don’t care for law /  order</a:t>
            </a:r>
          </a:p>
          <a:p>
            <a:pPr marL="342892" lvl="1" indent="0">
              <a:buNone/>
            </a:pPr>
            <a:r>
              <a:rPr lang="en-US" sz="1800"/>
              <a:t>- Why are these people prospering?</a:t>
            </a:r>
          </a:p>
          <a:p>
            <a:pPr marL="342892" lvl="1" indent="0">
              <a:buNone/>
            </a:pPr>
            <a:r>
              <a:rPr lang="en-US" sz="1800"/>
              <a:t>- Don’t You care? </a:t>
            </a:r>
          </a:p>
          <a:p>
            <a:pPr marL="342892" lvl="1" indent="0">
              <a:buNone/>
            </a:pPr>
            <a:r>
              <a:rPr lang="en-US" sz="1800"/>
              <a:t>- Doesn’t it bother You?</a:t>
            </a:r>
          </a:p>
          <a:p>
            <a:pPr lvl="1"/>
            <a:endParaRPr lang="en-US" sz="1800"/>
          </a:p>
        </p:txBody>
      </p:sp>
      <p:sp useBgFill="1">
        <p:nvSpPr>
          <p:cNvPr id="7" name="Content Placeholder 3">
            <a:extLst>
              <a:ext uri="{FF2B5EF4-FFF2-40B4-BE49-F238E27FC236}">
                <a16:creationId xmlns:a16="http://schemas.microsoft.com/office/drawing/2014/main" id="{26DD2014-3E5E-9445-A87E-333F56552CA3}"/>
              </a:ext>
            </a:extLst>
          </p:cNvPr>
          <p:cNvSpPr txBox="1">
            <a:spLocks/>
          </p:cNvSpPr>
          <p:nvPr/>
        </p:nvSpPr>
        <p:spPr>
          <a:xfrm>
            <a:off x="4622007" y="1521354"/>
            <a:ext cx="4400552"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a:t>God, I’ve been a Christian for X years. I’ve tried my best to live a humble hard-working life. </a:t>
            </a:r>
          </a:p>
          <a:p>
            <a:pPr lvl="1"/>
            <a:r>
              <a:rPr lang="en-US" sz="1800"/>
              <a:t>When is my big break coming?</a:t>
            </a:r>
          </a:p>
          <a:p>
            <a:pPr lvl="1"/>
            <a:r>
              <a:rPr lang="en-US" sz="1800"/>
              <a:t>When will you finally recompense me for all the labors, I’ve given you?</a:t>
            </a:r>
          </a:p>
          <a:p>
            <a:pPr lvl="1"/>
            <a:endParaRPr lang="en-US" sz="1800"/>
          </a:p>
          <a:p>
            <a:pPr lvl="1"/>
            <a:endParaRPr lang="en-US" sz="1800"/>
          </a:p>
        </p:txBody>
      </p:sp>
      <p:sp>
        <p:nvSpPr>
          <p:cNvPr id="10" name="Title 1">
            <a:extLst>
              <a:ext uri="{FF2B5EF4-FFF2-40B4-BE49-F238E27FC236}">
                <a16:creationId xmlns:a16="http://schemas.microsoft.com/office/drawing/2014/main" id="{3FD346E6-4F79-7D43-8ED5-B039FF7B5E79}"/>
              </a:ext>
            </a:extLst>
          </p:cNvPr>
          <p:cNvSpPr txBox="1">
            <a:spLocks/>
          </p:cNvSpPr>
          <p:nvPr/>
        </p:nvSpPr>
        <p:spPr>
          <a:xfrm>
            <a:off x="628650" y="62877"/>
            <a:ext cx="7886700" cy="110463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a:t>Applying Jeremiah’s Conversations</a:t>
            </a:r>
          </a:p>
        </p:txBody>
      </p:sp>
    </p:spTree>
    <p:extLst>
      <p:ext uri="{BB962C8B-B14F-4D97-AF65-F5344CB8AC3E}">
        <p14:creationId xmlns:p14="http://schemas.microsoft.com/office/powerpoint/2010/main" val="2689735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dissolv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7F213D0-D36B-4149-B406-48170523B268}">
  <we:reference id="wa104380050" version="3.0.0.0" store="en-US" storeType="OMEX"/>
  <we:alternateReferences>
    <we:reference id="WA104380050" version="3.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(16:10)</PresentationFormat>
  <Slides>12</Slides>
  <Notes>11</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Jeremiah’s Difficult Conversations with God</vt:lpstr>
      <vt:lpstr>PowerPoint Presentation</vt:lpstr>
      <vt:lpstr>Jeremiah says God I can’t do this</vt:lpstr>
      <vt:lpstr>Jeremiah says God, this punishment isn’t  fully warranted</vt:lpstr>
      <vt:lpstr>Jeremiah says God why haven’t you avenged all the wrong that’s happened</vt:lpstr>
      <vt:lpstr>Jeremiah says God I’ve done what You’ve told me to do, are You going to help?</vt:lpstr>
      <vt:lpstr>Applying Jeremiah’s Conversations</vt:lpstr>
      <vt:lpstr>PowerPoint Presentation</vt:lpstr>
      <vt:lpstr>PowerPoint Presentation</vt:lpstr>
      <vt:lpstr>Jeremiah says God I know that you’ve done several marvelous things, but will you actually restore us?</vt:lpstr>
      <vt:lpstr>God says have hope in my words, I will restore the people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revision>1</cp:revision>
  <dcterms:created xsi:type="dcterms:W3CDTF">2021-05-29T19:41:11Z</dcterms:created>
  <dcterms:modified xsi:type="dcterms:W3CDTF">2021-05-30T23:19:01Z</dcterms:modified>
</cp:coreProperties>
</file>