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handoutMasterIdLst>
    <p:handoutMasterId r:id="rId44"/>
  </p:handoutMasterIdLst>
  <p:sldIdLst>
    <p:sldId id="319" r:id="rId2"/>
    <p:sldId id="419" r:id="rId3"/>
    <p:sldId id="436" r:id="rId4"/>
    <p:sldId id="418" r:id="rId5"/>
    <p:sldId id="442" r:id="rId6"/>
    <p:sldId id="437" r:id="rId7"/>
    <p:sldId id="438" r:id="rId8"/>
    <p:sldId id="439" r:id="rId9"/>
    <p:sldId id="440" r:id="rId10"/>
    <p:sldId id="443" r:id="rId11"/>
    <p:sldId id="441" r:id="rId12"/>
    <p:sldId id="444" r:id="rId13"/>
    <p:sldId id="445" r:id="rId14"/>
    <p:sldId id="354" r:id="rId15"/>
    <p:sldId id="355" r:id="rId16"/>
    <p:sldId id="356" r:id="rId17"/>
    <p:sldId id="434" r:id="rId18"/>
    <p:sldId id="320" r:id="rId19"/>
    <p:sldId id="301" r:id="rId20"/>
    <p:sldId id="358" r:id="rId21"/>
    <p:sldId id="359" r:id="rId22"/>
    <p:sldId id="360" r:id="rId23"/>
    <p:sldId id="361" r:id="rId24"/>
    <p:sldId id="357" r:id="rId25"/>
    <p:sldId id="317" r:id="rId26"/>
    <p:sldId id="318"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31" r:id="rId40"/>
    <p:sldId id="332" r:id="rId41"/>
    <p:sldId id="333" r:id="rId42"/>
  </p:sldIdLst>
  <p:sldSz cx="12192000" cy="6858000"/>
  <p:notesSz cx="7010400" cy="92964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8"/>
    <a:srgbClr val="A68C4A"/>
    <a:srgbClr val="624E58"/>
    <a:srgbClr val="7B616F"/>
    <a:srgbClr val="735B68"/>
    <a:srgbClr val="000000"/>
    <a:srgbClr val="595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5" d="100"/>
          <a:sy n="75" d="100"/>
        </p:scale>
        <p:origin x="82" y="4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a:defRPr sz="1200"/>
            </a:lvl1pPr>
          </a:lstStyle>
          <a:p>
            <a:endParaRPr lang="en-US" altLang="en-US"/>
          </a:p>
        </p:txBody>
      </p:sp>
      <p:sp>
        <p:nvSpPr>
          <p:cNvPr id="23555"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23556"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a:defRPr sz="1200"/>
            </a:lvl1pPr>
          </a:lstStyle>
          <a:p>
            <a:endParaRPr lang="en-US" altLang="en-US"/>
          </a:p>
        </p:txBody>
      </p:sp>
      <p:sp>
        <p:nvSpPr>
          <p:cNvPr id="23557"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70176EA7-8680-46DA-A5E1-D28E490600E0}" type="slidenum">
              <a:rPr lang="en-US" altLang="en-US"/>
              <a:pPr/>
              <a:t>‹#›</a:t>
            </a:fld>
            <a:endParaRPr lang="en-US" altLang="en-US"/>
          </a:p>
        </p:txBody>
      </p:sp>
    </p:spTree>
    <p:extLst>
      <p:ext uri="{BB962C8B-B14F-4D97-AF65-F5344CB8AC3E}">
        <p14:creationId xmlns:p14="http://schemas.microsoft.com/office/powerpoint/2010/main" val="3749884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a:defRPr sz="1200"/>
            </a:lvl1pPr>
          </a:lstStyle>
          <a:p>
            <a:endParaRPr lang="en-US" altLang="en-US"/>
          </a:p>
        </p:txBody>
      </p:sp>
      <p:sp>
        <p:nvSpPr>
          <p:cNvPr id="7171"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717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4"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a:defRPr sz="1200"/>
            </a:lvl1pPr>
          </a:lstStyle>
          <a:p>
            <a:endParaRPr lang="en-US" altLang="en-US"/>
          </a:p>
        </p:txBody>
      </p:sp>
      <p:sp>
        <p:nvSpPr>
          <p:cNvPr id="7175"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7AAC15EB-D96D-4E57-AF52-B30BF34F40DB}" type="slidenum">
              <a:rPr lang="en-US" altLang="en-US"/>
              <a:pPr/>
              <a:t>‹#›</a:t>
            </a:fld>
            <a:endParaRPr lang="en-US" altLang="en-US"/>
          </a:p>
        </p:txBody>
      </p:sp>
    </p:spTree>
    <p:extLst>
      <p:ext uri="{BB962C8B-B14F-4D97-AF65-F5344CB8AC3E}">
        <p14:creationId xmlns:p14="http://schemas.microsoft.com/office/powerpoint/2010/main" val="3297904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aseline="0" dirty="0"/>
              <a:t>7:30 – Reminder for reading. Compliment class for good participation, thoughtfulness, interest, warn about going over 2-3 minutes.</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1</a:t>
            </a:fld>
            <a:endParaRPr lang="en-US" altLang="en-US"/>
          </a:p>
        </p:txBody>
      </p:sp>
    </p:spTree>
    <p:extLst>
      <p:ext uri="{BB962C8B-B14F-4D97-AF65-F5344CB8AC3E}">
        <p14:creationId xmlns:p14="http://schemas.microsoft.com/office/powerpoint/2010/main" val="3260359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13</a:t>
            </a:fld>
            <a:endParaRPr lang="en-US" altLang="en-US"/>
          </a:p>
        </p:txBody>
      </p:sp>
    </p:spTree>
    <p:extLst>
      <p:ext uri="{BB962C8B-B14F-4D97-AF65-F5344CB8AC3E}">
        <p14:creationId xmlns:p14="http://schemas.microsoft.com/office/powerpoint/2010/main" val="2458691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6725" y="723900"/>
            <a:ext cx="6423025" cy="3613150"/>
          </a:xfrm>
        </p:spPr>
      </p:sp>
      <p:sp>
        <p:nvSpPr>
          <p:cNvPr id="3" name="Notes Placeholder 2"/>
          <p:cNvSpPr>
            <a:spLocks noGrp="1"/>
          </p:cNvSpPr>
          <p:nvPr>
            <p:ph type="body" idx="1"/>
          </p:nvPr>
        </p:nvSpPr>
        <p:spPr/>
        <p:txBody>
          <a:bodyPr/>
          <a:lstStyle/>
          <a:p>
            <a:r>
              <a:rPr lang="en-US" dirty="0"/>
              <a:t>7:34 PM – Emphasize</a:t>
            </a:r>
            <a:r>
              <a:rPr lang="en-US" baseline="0" dirty="0"/>
              <a:t> goals 1 &amp; 4, prayer</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17</a:t>
            </a:fld>
            <a:endParaRPr lang="en-US" altLang="en-US"/>
          </a:p>
        </p:txBody>
      </p:sp>
    </p:spTree>
    <p:extLst>
      <p:ext uri="{BB962C8B-B14F-4D97-AF65-F5344CB8AC3E}">
        <p14:creationId xmlns:p14="http://schemas.microsoft.com/office/powerpoint/2010/main" val="346622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18</a:t>
            </a:fld>
            <a:endParaRPr lang="en-US" altLang="en-US"/>
          </a:p>
        </p:txBody>
      </p:sp>
    </p:spTree>
    <p:extLst>
      <p:ext uri="{BB962C8B-B14F-4D97-AF65-F5344CB8AC3E}">
        <p14:creationId xmlns:p14="http://schemas.microsoft.com/office/powerpoint/2010/main" val="3247840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21</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22</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27</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28</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30</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32</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34</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r>
              <a:rPr lang="en-US" dirty="0"/>
              <a:t>9:00 –</a:t>
            </a:r>
            <a:r>
              <a:rPr lang="en-US" baseline="0" dirty="0"/>
              <a:t> Reminder for reading. Compliment class for good participation, thoughtfulness, interest.</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2</a:t>
            </a:fld>
            <a:endParaRPr lang="en-US" altLang="en-US"/>
          </a:p>
        </p:txBody>
      </p:sp>
    </p:spTree>
    <p:extLst>
      <p:ext uri="{BB962C8B-B14F-4D97-AF65-F5344CB8AC3E}">
        <p14:creationId xmlns:p14="http://schemas.microsoft.com/office/powerpoint/2010/main" val="3260359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6725" y="723900"/>
            <a:ext cx="6423025" cy="3613150"/>
          </a:xfrm>
        </p:spPr>
      </p:sp>
      <p:sp>
        <p:nvSpPr>
          <p:cNvPr id="3" name="Notes Placeholder 2"/>
          <p:cNvSpPr>
            <a:spLocks noGrp="1"/>
          </p:cNvSpPr>
          <p:nvPr>
            <p:ph type="body" idx="1"/>
          </p:nvPr>
        </p:nvSpPr>
        <p:spPr/>
        <p:txBody>
          <a:bodyPr/>
          <a:lstStyle/>
          <a:p>
            <a:r>
              <a:rPr lang="en-US" dirty="0"/>
              <a:t>7:34 PM – Emphasize</a:t>
            </a:r>
            <a:r>
              <a:rPr lang="en-US" baseline="0" dirty="0"/>
              <a:t> goals 1 &amp; 4, prayer</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3</a:t>
            </a:fld>
            <a:endParaRPr lang="en-US" altLang="en-US"/>
          </a:p>
        </p:txBody>
      </p:sp>
    </p:spTree>
    <p:extLst>
      <p:ext uri="{BB962C8B-B14F-4D97-AF65-F5344CB8AC3E}">
        <p14:creationId xmlns:p14="http://schemas.microsoft.com/office/powerpoint/2010/main" val="324784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5</a:t>
            </a:fld>
            <a:endParaRPr lang="en-US" altLang="en-US"/>
          </a:p>
        </p:txBody>
      </p:sp>
    </p:spTree>
    <p:extLst>
      <p:ext uri="{BB962C8B-B14F-4D97-AF65-F5344CB8AC3E}">
        <p14:creationId xmlns:p14="http://schemas.microsoft.com/office/powerpoint/2010/main" val="1640458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6</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8</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aseline="0" dirty="0"/>
              <a:t>7:30 – Reminder for reading. Compliment class for good participation, thoughtfulness, interest, warn about going over 2-3 minutes.</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10</a:t>
            </a:fld>
            <a:endParaRPr lang="en-US" altLang="en-US"/>
          </a:p>
        </p:txBody>
      </p:sp>
    </p:spTree>
    <p:extLst>
      <p:ext uri="{BB962C8B-B14F-4D97-AF65-F5344CB8AC3E}">
        <p14:creationId xmlns:p14="http://schemas.microsoft.com/office/powerpoint/2010/main" val="3003128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11</a:t>
            </a:fld>
            <a:endParaRPr lang="en-US" altLang="en-US"/>
          </a:p>
        </p:txBody>
      </p:sp>
    </p:spTree>
    <p:extLst>
      <p:ext uri="{BB962C8B-B14F-4D97-AF65-F5344CB8AC3E}">
        <p14:creationId xmlns:p14="http://schemas.microsoft.com/office/powerpoint/2010/main" val="2282515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8:02</a:t>
            </a:r>
            <a:r>
              <a:rPr lang="en-US" baseline="0" dirty="0"/>
              <a:t> – “</a:t>
            </a:r>
            <a:r>
              <a:rPr lang="en-US" i="1" baseline="0" dirty="0"/>
              <a:t>What do you see?</a:t>
            </a:r>
            <a:r>
              <a:rPr lang="en-US" i="0" baseline="0" dirty="0"/>
              <a:t>” exercise. </a:t>
            </a:r>
            <a:r>
              <a:rPr lang="en-US" i="1" baseline="0" dirty="0"/>
              <a:t>How does this relate to past paragraphs?</a:t>
            </a:r>
          </a:p>
          <a:p>
            <a:endParaRPr lang="en-US" dirty="0"/>
          </a:p>
          <a:p>
            <a:pPr marL="174685" indent="-174685">
              <a:buFont typeface="Arial" panose="020B0604020202020204" pitchFamily="34" charset="0"/>
              <a:buChar char="•"/>
            </a:pPr>
            <a:r>
              <a:rPr lang="en-US" dirty="0"/>
              <a:t>Tent or House? Destroyed or Eternal? Naked or Clothed?</a:t>
            </a:r>
            <a:r>
              <a:rPr lang="en-US" baseline="0" dirty="0"/>
              <a:t> Mortal or Life?</a:t>
            </a:r>
          </a:p>
          <a:p>
            <a:pPr marL="174685" indent="-174685">
              <a:buFont typeface="Arial" panose="020B0604020202020204" pitchFamily="34" charset="0"/>
              <a:buChar char="•"/>
            </a:pPr>
            <a:r>
              <a:rPr lang="en-US" baseline="0" dirty="0"/>
              <a:t>God has prepared us for the greatest destiny imaginable (and has personally invested in it—5.5, 1.22). Am I living for that destiny?</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12</a:t>
            </a:fld>
            <a:endParaRPr lang="en-US" altLang="en-US"/>
          </a:p>
        </p:txBody>
      </p:sp>
    </p:spTree>
    <p:extLst>
      <p:ext uri="{BB962C8B-B14F-4D97-AF65-F5344CB8AC3E}">
        <p14:creationId xmlns:p14="http://schemas.microsoft.com/office/powerpoint/2010/main" val="2757782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2895600"/>
            <a:ext cx="12192000" cy="3962400"/>
            <a:chOff x="0" y="1824"/>
            <a:chExt cx="5760" cy="2496"/>
          </a:xfrm>
        </p:grpSpPr>
        <p:grpSp>
          <p:nvGrpSpPr>
            <p:cNvPr id="21507" name="Group 3"/>
            <p:cNvGrpSpPr>
              <a:grpSpLocks/>
            </p:cNvGrpSpPr>
            <p:nvPr userDrawn="1"/>
          </p:nvGrpSpPr>
          <p:grpSpPr bwMode="auto">
            <a:xfrm>
              <a:off x="0" y="1824"/>
              <a:ext cx="5760" cy="2496"/>
              <a:chOff x="0" y="1824"/>
              <a:chExt cx="5760" cy="2496"/>
            </a:xfrm>
          </p:grpSpPr>
          <p:sp>
            <p:nvSpPr>
              <p:cNvPr id="21508" name="Rectangle 4"/>
              <p:cNvSpPr>
                <a:spLocks noChangeArrowheads="1"/>
              </p:cNvSpPr>
              <p:nvPr userDrawn="1"/>
            </p:nvSpPr>
            <p:spPr bwMode="ltGray">
              <a:xfrm>
                <a:off x="5280" y="3264"/>
                <a:ext cx="336" cy="105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09" name="Rectangle 5"/>
              <p:cNvSpPr>
                <a:spLocks noChangeArrowheads="1"/>
              </p:cNvSpPr>
              <p:nvPr userDrawn="1"/>
            </p:nvSpPr>
            <p:spPr bwMode="ltGray">
              <a:xfrm>
                <a:off x="144" y="3264"/>
                <a:ext cx="336" cy="105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10" name="Rectangle 6"/>
              <p:cNvSpPr>
                <a:spLocks noChangeArrowheads="1"/>
              </p:cNvSpPr>
              <p:nvPr userDrawn="1"/>
            </p:nvSpPr>
            <p:spPr bwMode="ltGray">
              <a:xfrm>
                <a:off x="5280" y="2496"/>
                <a:ext cx="336" cy="1056"/>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11" name="Rectangle 7"/>
              <p:cNvSpPr>
                <a:spLocks noChangeArrowheads="1"/>
              </p:cNvSpPr>
              <p:nvPr userDrawn="1"/>
            </p:nvSpPr>
            <p:spPr bwMode="hidden">
              <a:xfrm>
                <a:off x="0" y="1824"/>
                <a:ext cx="5760" cy="288"/>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12" name="Rectangle 8"/>
              <p:cNvSpPr>
                <a:spLocks noChangeArrowheads="1"/>
              </p:cNvSpPr>
              <p:nvPr userDrawn="1"/>
            </p:nvSpPr>
            <p:spPr bwMode="hidden">
              <a:xfrm>
                <a:off x="5616" y="2064"/>
                <a:ext cx="144" cy="2256"/>
              </a:xfrm>
              <a:prstGeom prst="rect">
                <a:avLst/>
              </a:pr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13" name="Rectangle 9"/>
              <p:cNvSpPr>
                <a:spLocks noChangeArrowheads="1"/>
              </p:cNvSpPr>
              <p:nvPr userDrawn="1"/>
            </p:nvSpPr>
            <p:spPr bwMode="hidden">
              <a:xfrm>
                <a:off x="0" y="2112"/>
                <a:ext cx="144" cy="2208"/>
              </a:xfrm>
              <a:prstGeom prst="rect">
                <a:avLst/>
              </a:pr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14" name="Rectangle 10"/>
              <p:cNvSpPr>
                <a:spLocks noChangeArrowheads="1"/>
              </p:cNvSpPr>
              <p:nvPr userDrawn="1"/>
            </p:nvSpPr>
            <p:spPr bwMode="ltGray">
              <a:xfrm>
                <a:off x="144" y="2496"/>
                <a:ext cx="336" cy="1056"/>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nvGrpSpPr>
              <p:cNvPr id="21515" name="Group 11"/>
              <p:cNvGrpSpPr>
                <a:grpSpLocks/>
              </p:cNvGrpSpPr>
              <p:nvPr userDrawn="1"/>
            </p:nvGrpSpPr>
            <p:grpSpPr bwMode="auto">
              <a:xfrm>
                <a:off x="8" y="2032"/>
                <a:ext cx="5724" cy="608"/>
                <a:chOff x="8" y="32"/>
                <a:chExt cx="5724" cy="608"/>
              </a:xfrm>
            </p:grpSpPr>
            <p:sp>
              <p:nvSpPr>
                <p:cNvPr id="21516" name="AutoShape 12"/>
                <p:cNvSpPr>
                  <a:spLocks noChangeArrowheads="1"/>
                </p:cNvSpPr>
                <p:nvPr userDrawn="1"/>
              </p:nvSpPr>
              <p:spPr bwMode="auto">
                <a:xfrm>
                  <a:off x="56" y="32"/>
                  <a:ext cx="5641" cy="480"/>
                </a:xfrm>
                <a:prstGeom prst="roundRect">
                  <a:avLst>
                    <a:gd name="adj" fmla="val 50000"/>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17" name="Rectangle 13"/>
                <p:cNvSpPr>
                  <a:spLocks noChangeArrowheads="1"/>
                </p:cNvSpPr>
                <p:nvPr userDrawn="1"/>
              </p:nvSpPr>
              <p:spPr bwMode="auto">
                <a:xfrm>
                  <a:off x="248" y="56"/>
                  <a:ext cx="5232" cy="5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nvGrpSpPr>
                <p:cNvPr id="21518" name="Group 14"/>
                <p:cNvGrpSpPr>
                  <a:grpSpLocks/>
                </p:cNvGrpSpPr>
                <p:nvPr userDrawn="1"/>
              </p:nvGrpSpPr>
              <p:grpSpPr bwMode="auto">
                <a:xfrm>
                  <a:off x="272" y="400"/>
                  <a:ext cx="5208" cy="113"/>
                  <a:chOff x="254" y="463"/>
                  <a:chExt cx="5208" cy="113"/>
                </a:xfrm>
              </p:grpSpPr>
              <p:sp>
                <p:nvSpPr>
                  <p:cNvPr id="21519" name="Freeform 15"/>
                  <p:cNvSpPr>
                    <a:spLocks/>
                  </p:cNvSpPr>
                  <p:nvPr/>
                </p:nvSpPr>
                <p:spPr bwMode="auto">
                  <a:xfrm flipH="1">
                    <a:off x="5232" y="468"/>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20" name="Freeform 16"/>
                  <p:cNvSpPr>
                    <a:spLocks/>
                  </p:cNvSpPr>
                  <p:nvPr/>
                </p:nvSpPr>
                <p:spPr bwMode="auto">
                  <a:xfrm>
                    <a:off x="254" y="470"/>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nvGrpSpPr>
                  <p:cNvPr id="21521" name="Group 17"/>
                  <p:cNvGrpSpPr>
                    <a:grpSpLocks/>
                  </p:cNvGrpSpPr>
                  <p:nvPr/>
                </p:nvGrpSpPr>
                <p:grpSpPr bwMode="auto">
                  <a:xfrm>
                    <a:off x="450" y="463"/>
                    <a:ext cx="4812" cy="113"/>
                    <a:chOff x="450" y="463"/>
                    <a:chExt cx="4812" cy="113"/>
                  </a:xfrm>
                </p:grpSpPr>
                <p:grpSp>
                  <p:nvGrpSpPr>
                    <p:cNvPr id="21522" name="Group 18"/>
                    <p:cNvGrpSpPr>
                      <a:grpSpLocks/>
                    </p:cNvGrpSpPr>
                    <p:nvPr/>
                  </p:nvGrpSpPr>
                  <p:grpSpPr bwMode="auto">
                    <a:xfrm>
                      <a:off x="450" y="464"/>
                      <a:ext cx="2928" cy="112"/>
                      <a:chOff x="0" y="283"/>
                      <a:chExt cx="5760" cy="220"/>
                    </a:xfrm>
                  </p:grpSpPr>
                  <p:grpSp>
                    <p:nvGrpSpPr>
                      <p:cNvPr id="21523" name="Group 19"/>
                      <p:cNvGrpSpPr>
                        <a:grpSpLocks/>
                      </p:cNvGrpSpPr>
                      <p:nvPr/>
                    </p:nvGrpSpPr>
                    <p:grpSpPr bwMode="auto">
                      <a:xfrm>
                        <a:off x="0" y="283"/>
                        <a:ext cx="823" cy="220"/>
                        <a:chOff x="240" y="720"/>
                        <a:chExt cx="3980" cy="1064"/>
                      </a:xfrm>
                    </p:grpSpPr>
                    <p:sp>
                      <p:nvSpPr>
                        <p:cNvPr id="21524" name="Freeform 20"/>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25" name="Freeform 21"/>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26" name="Group 22"/>
                      <p:cNvGrpSpPr>
                        <a:grpSpLocks/>
                      </p:cNvGrpSpPr>
                      <p:nvPr/>
                    </p:nvGrpSpPr>
                    <p:grpSpPr bwMode="auto">
                      <a:xfrm>
                        <a:off x="823" y="283"/>
                        <a:ext cx="823" cy="220"/>
                        <a:chOff x="240" y="720"/>
                        <a:chExt cx="3980" cy="1064"/>
                      </a:xfrm>
                    </p:grpSpPr>
                    <p:sp>
                      <p:nvSpPr>
                        <p:cNvPr id="21527" name="Freeform 23"/>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28" name="Freeform 24"/>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29" name="Group 25"/>
                      <p:cNvGrpSpPr>
                        <a:grpSpLocks/>
                      </p:cNvGrpSpPr>
                      <p:nvPr/>
                    </p:nvGrpSpPr>
                    <p:grpSpPr bwMode="auto">
                      <a:xfrm>
                        <a:off x="1646" y="283"/>
                        <a:ext cx="823" cy="220"/>
                        <a:chOff x="1646" y="283"/>
                        <a:chExt cx="823" cy="220"/>
                      </a:xfrm>
                    </p:grpSpPr>
                    <p:sp>
                      <p:nvSpPr>
                        <p:cNvPr id="21530" name="Freeform 26"/>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31" name="Freeform 27"/>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32" name="Group 28"/>
                      <p:cNvGrpSpPr>
                        <a:grpSpLocks/>
                      </p:cNvGrpSpPr>
                      <p:nvPr/>
                    </p:nvGrpSpPr>
                    <p:grpSpPr bwMode="auto">
                      <a:xfrm>
                        <a:off x="2469" y="283"/>
                        <a:ext cx="822" cy="220"/>
                        <a:chOff x="240" y="720"/>
                        <a:chExt cx="3980" cy="1064"/>
                      </a:xfrm>
                    </p:grpSpPr>
                    <p:sp>
                      <p:nvSpPr>
                        <p:cNvPr id="21533" name="Freeform 29"/>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34" name="Freeform 30"/>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35" name="Group 31"/>
                      <p:cNvGrpSpPr>
                        <a:grpSpLocks/>
                      </p:cNvGrpSpPr>
                      <p:nvPr/>
                    </p:nvGrpSpPr>
                    <p:grpSpPr bwMode="auto">
                      <a:xfrm>
                        <a:off x="3291" y="283"/>
                        <a:ext cx="823" cy="220"/>
                        <a:chOff x="240" y="720"/>
                        <a:chExt cx="3980" cy="1064"/>
                      </a:xfrm>
                    </p:grpSpPr>
                    <p:sp>
                      <p:nvSpPr>
                        <p:cNvPr id="21536" name="Freeform 32"/>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37" name="Freeform 33"/>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38" name="Group 34"/>
                      <p:cNvGrpSpPr>
                        <a:grpSpLocks/>
                      </p:cNvGrpSpPr>
                      <p:nvPr/>
                    </p:nvGrpSpPr>
                    <p:grpSpPr bwMode="auto">
                      <a:xfrm>
                        <a:off x="4114" y="283"/>
                        <a:ext cx="823" cy="220"/>
                        <a:chOff x="240" y="720"/>
                        <a:chExt cx="3980" cy="1064"/>
                      </a:xfrm>
                    </p:grpSpPr>
                    <p:sp>
                      <p:nvSpPr>
                        <p:cNvPr id="21539" name="Freeform 35"/>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40" name="Freeform 36"/>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41" name="Group 37"/>
                      <p:cNvGrpSpPr>
                        <a:grpSpLocks/>
                      </p:cNvGrpSpPr>
                      <p:nvPr/>
                    </p:nvGrpSpPr>
                    <p:grpSpPr bwMode="auto">
                      <a:xfrm>
                        <a:off x="4937" y="283"/>
                        <a:ext cx="823" cy="220"/>
                        <a:chOff x="240" y="720"/>
                        <a:chExt cx="3980" cy="1064"/>
                      </a:xfrm>
                    </p:grpSpPr>
                    <p:sp>
                      <p:nvSpPr>
                        <p:cNvPr id="21542" name="Freeform 38"/>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43" name="Freeform 39"/>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1544" name="Group 40"/>
                    <p:cNvGrpSpPr>
                      <a:grpSpLocks/>
                    </p:cNvGrpSpPr>
                    <p:nvPr/>
                  </p:nvGrpSpPr>
                  <p:grpSpPr bwMode="auto">
                    <a:xfrm>
                      <a:off x="3378" y="463"/>
                      <a:ext cx="418" cy="112"/>
                      <a:chOff x="240" y="720"/>
                      <a:chExt cx="3980" cy="1064"/>
                    </a:xfrm>
                  </p:grpSpPr>
                  <p:sp>
                    <p:nvSpPr>
                      <p:cNvPr id="21545" name="Freeform 41"/>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46" name="Freeform 42"/>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47" name="Group 43"/>
                    <p:cNvGrpSpPr>
                      <a:grpSpLocks/>
                    </p:cNvGrpSpPr>
                    <p:nvPr/>
                  </p:nvGrpSpPr>
                  <p:grpSpPr bwMode="auto">
                    <a:xfrm>
                      <a:off x="3796" y="463"/>
                      <a:ext cx="419" cy="112"/>
                      <a:chOff x="240" y="720"/>
                      <a:chExt cx="3980" cy="1064"/>
                    </a:xfrm>
                  </p:grpSpPr>
                  <p:sp>
                    <p:nvSpPr>
                      <p:cNvPr id="21548" name="Freeform 44"/>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49" name="Freeform 45"/>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50" name="Group 46"/>
                    <p:cNvGrpSpPr>
                      <a:grpSpLocks/>
                    </p:cNvGrpSpPr>
                    <p:nvPr/>
                  </p:nvGrpSpPr>
                  <p:grpSpPr bwMode="auto">
                    <a:xfrm>
                      <a:off x="4215" y="463"/>
                      <a:ext cx="418" cy="112"/>
                      <a:chOff x="1646" y="283"/>
                      <a:chExt cx="823" cy="220"/>
                    </a:xfrm>
                  </p:grpSpPr>
                  <p:sp>
                    <p:nvSpPr>
                      <p:cNvPr id="21551" name="Freeform 47"/>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52" name="Freeform 48"/>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53" name="Group 49"/>
                    <p:cNvGrpSpPr>
                      <a:grpSpLocks/>
                    </p:cNvGrpSpPr>
                    <p:nvPr/>
                  </p:nvGrpSpPr>
                  <p:grpSpPr bwMode="auto">
                    <a:xfrm>
                      <a:off x="4633" y="463"/>
                      <a:ext cx="418" cy="112"/>
                      <a:chOff x="240" y="720"/>
                      <a:chExt cx="3980" cy="1064"/>
                    </a:xfrm>
                  </p:grpSpPr>
                  <p:sp>
                    <p:nvSpPr>
                      <p:cNvPr id="21554" name="Freeform 50"/>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55" name="Freeform 51"/>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sp>
                  <p:nvSpPr>
                    <p:cNvPr id="21556" name="Freeform 52"/>
                    <p:cNvSpPr>
                      <a:spLocks/>
                    </p:cNvSpPr>
                    <p:nvPr/>
                  </p:nvSpPr>
                  <p:spPr bwMode="auto">
                    <a:xfrm>
                      <a:off x="5051" y="463"/>
                      <a:ext cx="211" cy="112"/>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1557" name="Group 53"/>
                <p:cNvGrpSpPr>
                  <a:grpSpLocks/>
                </p:cNvGrpSpPr>
                <p:nvPr userDrawn="1"/>
              </p:nvGrpSpPr>
              <p:grpSpPr bwMode="auto">
                <a:xfrm>
                  <a:off x="262" y="399"/>
                  <a:ext cx="5208" cy="113"/>
                  <a:chOff x="254" y="463"/>
                  <a:chExt cx="5208" cy="113"/>
                </a:xfrm>
              </p:grpSpPr>
              <p:sp>
                <p:nvSpPr>
                  <p:cNvPr id="21558" name="Freeform 54"/>
                  <p:cNvSpPr>
                    <a:spLocks/>
                  </p:cNvSpPr>
                  <p:nvPr/>
                </p:nvSpPr>
                <p:spPr bwMode="auto">
                  <a:xfrm flipH="1">
                    <a:off x="5232" y="468"/>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59" name="Freeform 55"/>
                  <p:cNvSpPr>
                    <a:spLocks/>
                  </p:cNvSpPr>
                  <p:nvPr/>
                </p:nvSpPr>
                <p:spPr bwMode="auto">
                  <a:xfrm>
                    <a:off x="254" y="470"/>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nvGrpSpPr>
                  <p:cNvPr id="21560" name="Group 56"/>
                  <p:cNvGrpSpPr>
                    <a:grpSpLocks/>
                  </p:cNvGrpSpPr>
                  <p:nvPr/>
                </p:nvGrpSpPr>
                <p:grpSpPr bwMode="auto">
                  <a:xfrm>
                    <a:off x="450" y="463"/>
                    <a:ext cx="4812" cy="113"/>
                    <a:chOff x="450" y="463"/>
                    <a:chExt cx="4812" cy="113"/>
                  </a:xfrm>
                </p:grpSpPr>
                <p:grpSp>
                  <p:nvGrpSpPr>
                    <p:cNvPr id="21561" name="Group 57"/>
                    <p:cNvGrpSpPr>
                      <a:grpSpLocks/>
                    </p:cNvGrpSpPr>
                    <p:nvPr/>
                  </p:nvGrpSpPr>
                  <p:grpSpPr bwMode="auto">
                    <a:xfrm>
                      <a:off x="450" y="464"/>
                      <a:ext cx="2928" cy="112"/>
                      <a:chOff x="0" y="283"/>
                      <a:chExt cx="5760" cy="220"/>
                    </a:xfrm>
                  </p:grpSpPr>
                  <p:grpSp>
                    <p:nvGrpSpPr>
                      <p:cNvPr id="21562" name="Group 58"/>
                      <p:cNvGrpSpPr>
                        <a:grpSpLocks/>
                      </p:cNvGrpSpPr>
                      <p:nvPr/>
                    </p:nvGrpSpPr>
                    <p:grpSpPr bwMode="auto">
                      <a:xfrm>
                        <a:off x="0" y="283"/>
                        <a:ext cx="823" cy="220"/>
                        <a:chOff x="240" y="720"/>
                        <a:chExt cx="3980" cy="1064"/>
                      </a:xfrm>
                    </p:grpSpPr>
                    <p:sp>
                      <p:nvSpPr>
                        <p:cNvPr id="21563" name="Freeform 59"/>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64" name="Freeform 60"/>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65" name="Group 61"/>
                      <p:cNvGrpSpPr>
                        <a:grpSpLocks/>
                      </p:cNvGrpSpPr>
                      <p:nvPr/>
                    </p:nvGrpSpPr>
                    <p:grpSpPr bwMode="auto">
                      <a:xfrm>
                        <a:off x="823" y="283"/>
                        <a:ext cx="823" cy="220"/>
                        <a:chOff x="240" y="720"/>
                        <a:chExt cx="3980" cy="1064"/>
                      </a:xfrm>
                    </p:grpSpPr>
                    <p:sp>
                      <p:nvSpPr>
                        <p:cNvPr id="21566" name="Freeform 62"/>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67" name="Freeform 63"/>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68" name="Group 64"/>
                      <p:cNvGrpSpPr>
                        <a:grpSpLocks/>
                      </p:cNvGrpSpPr>
                      <p:nvPr/>
                    </p:nvGrpSpPr>
                    <p:grpSpPr bwMode="auto">
                      <a:xfrm>
                        <a:off x="1646" y="283"/>
                        <a:ext cx="823" cy="220"/>
                        <a:chOff x="1646" y="283"/>
                        <a:chExt cx="823" cy="220"/>
                      </a:xfrm>
                    </p:grpSpPr>
                    <p:sp>
                      <p:nvSpPr>
                        <p:cNvPr id="21569" name="Freeform 65"/>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70" name="Freeform 66"/>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71" name="Group 67"/>
                      <p:cNvGrpSpPr>
                        <a:grpSpLocks/>
                      </p:cNvGrpSpPr>
                      <p:nvPr/>
                    </p:nvGrpSpPr>
                    <p:grpSpPr bwMode="auto">
                      <a:xfrm>
                        <a:off x="2469" y="283"/>
                        <a:ext cx="822" cy="220"/>
                        <a:chOff x="240" y="720"/>
                        <a:chExt cx="3980" cy="1064"/>
                      </a:xfrm>
                    </p:grpSpPr>
                    <p:sp>
                      <p:nvSpPr>
                        <p:cNvPr id="21572" name="Freeform 68"/>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73" name="Freeform 69"/>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74" name="Group 70"/>
                      <p:cNvGrpSpPr>
                        <a:grpSpLocks/>
                      </p:cNvGrpSpPr>
                      <p:nvPr/>
                    </p:nvGrpSpPr>
                    <p:grpSpPr bwMode="auto">
                      <a:xfrm>
                        <a:off x="3291" y="283"/>
                        <a:ext cx="823" cy="220"/>
                        <a:chOff x="240" y="720"/>
                        <a:chExt cx="3980" cy="1064"/>
                      </a:xfrm>
                    </p:grpSpPr>
                    <p:sp>
                      <p:nvSpPr>
                        <p:cNvPr id="21575" name="Freeform 71"/>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76" name="Freeform 72"/>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77" name="Group 73"/>
                      <p:cNvGrpSpPr>
                        <a:grpSpLocks/>
                      </p:cNvGrpSpPr>
                      <p:nvPr/>
                    </p:nvGrpSpPr>
                    <p:grpSpPr bwMode="auto">
                      <a:xfrm>
                        <a:off x="4114" y="283"/>
                        <a:ext cx="823" cy="220"/>
                        <a:chOff x="240" y="720"/>
                        <a:chExt cx="3980" cy="1064"/>
                      </a:xfrm>
                    </p:grpSpPr>
                    <p:sp>
                      <p:nvSpPr>
                        <p:cNvPr id="21578" name="Freeform 74"/>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79" name="Freeform 75"/>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80" name="Group 76"/>
                      <p:cNvGrpSpPr>
                        <a:grpSpLocks/>
                      </p:cNvGrpSpPr>
                      <p:nvPr/>
                    </p:nvGrpSpPr>
                    <p:grpSpPr bwMode="auto">
                      <a:xfrm>
                        <a:off x="4937" y="283"/>
                        <a:ext cx="823" cy="220"/>
                        <a:chOff x="240" y="720"/>
                        <a:chExt cx="3980" cy="1064"/>
                      </a:xfrm>
                    </p:grpSpPr>
                    <p:sp>
                      <p:nvSpPr>
                        <p:cNvPr id="21581" name="Freeform 77"/>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82" name="Freeform 78"/>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1583" name="Group 79"/>
                    <p:cNvGrpSpPr>
                      <a:grpSpLocks/>
                    </p:cNvGrpSpPr>
                    <p:nvPr/>
                  </p:nvGrpSpPr>
                  <p:grpSpPr bwMode="auto">
                    <a:xfrm>
                      <a:off x="3378" y="463"/>
                      <a:ext cx="418" cy="112"/>
                      <a:chOff x="240" y="720"/>
                      <a:chExt cx="3980" cy="1064"/>
                    </a:xfrm>
                  </p:grpSpPr>
                  <p:sp>
                    <p:nvSpPr>
                      <p:cNvPr id="21584" name="Freeform 80"/>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85" name="Freeform 81"/>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86" name="Group 82"/>
                    <p:cNvGrpSpPr>
                      <a:grpSpLocks/>
                    </p:cNvGrpSpPr>
                    <p:nvPr/>
                  </p:nvGrpSpPr>
                  <p:grpSpPr bwMode="auto">
                    <a:xfrm>
                      <a:off x="3796" y="463"/>
                      <a:ext cx="419" cy="112"/>
                      <a:chOff x="240" y="720"/>
                      <a:chExt cx="3980" cy="1064"/>
                    </a:xfrm>
                  </p:grpSpPr>
                  <p:sp>
                    <p:nvSpPr>
                      <p:cNvPr id="21587" name="Freeform 83"/>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88" name="Freeform 84"/>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89" name="Group 85"/>
                    <p:cNvGrpSpPr>
                      <a:grpSpLocks/>
                    </p:cNvGrpSpPr>
                    <p:nvPr/>
                  </p:nvGrpSpPr>
                  <p:grpSpPr bwMode="auto">
                    <a:xfrm>
                      <a:off x="4215" y="463"/>
                      <a:ext cx="418" cy="112"/>
                      <a:chOff x="1646" y="283"/>
                      <a:chExt cx="823" cy="220"/>
                    </a:xfrm>
                  </p:grpSpPr>
                  <p:sp>
                    <p:nvSpPr>
                      <p:cNvPr id="21590" name="Freeform 86"/>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91" name="Freeform 87"/>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1592" name="Group 88"/>
                    <p:cNvGrpSpPr>
                      <a:grpSpLocks/>
                    </p:cNvGrpSpPr>
                    <p:nvPr/>
                  </p:nvGrpSpPr>
                  <p:grpSpPr bwMode="auto">
                    <a:xfrm>
                      <a:off x="4633" y="463"/>
                      <a:ext cx="418" cy="112"/>
                      <a:chOff x="240" y="720"/>
                      <a:chExt cx="3980" cy="1064"/>
                    </a:xfrm>
                  </p:grpSpPr>
                  <p:sp>
                    <p:nvSpPr>
                      <p:cNvPr id="21593" name="Freeform 89"/>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1594" name="Freeform 90"/>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sp>
                  <p:nvSpPr>
                    <p:cNvPr id="21595" name="Freeform 91"/>
                    <p:cNvSpPr>
                      <a:spLocks/>
                    </p:cNvSpPr>
                    <p:nvPr/>
                  </p:nvSpPr>
                  <p:spPr bwMode="auto">
                    <a:xfrm>
                      <a:off x="5051" y="463"/>
                      <a:ext cx="211" cy="112"/>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1596" name="Group 92"/>
                <p:cNvGrpSpPr>
                  <a:grpSpLocks/>
                </p:cNvGrpSpPr>
                <p:nvPr userDrawn="1"/>
              </p:nvGrpSpPr>
              <p:grpSpPr bwMode="auto">
                <a:xfrm>
                  <a:off x="8" y="32"/>
                  <a:ext cx="568" cy="608"/>
                  <a:chOff x="8" y="32"/>
                  <a:chExt cx="568" cy="608"/>
                </a:xfrm>
              </p:grpSpPr>
              <p:sp>
                <p:nvSpPr>
                  <p:cNvPr id="21597" name="Freeform 93"/>
                  <p:cNvSpPr>
                    <a:spLocks/>
                  </p:cNvSpPr>
                  <p:nvPr userDrawn="1"/>
                </p:nvSpPr>
                <p:spPr bwMode="auto">
                  <a:xfrm>
                    <a:off x="20" y="54"/>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598" name="Freeform 94"/>
                  <p:cNvSpPr>
                    <a:spLocks/>
                  </p:cNvSpPr>
                  <p:nvPr userDrawn="1"/>
                </p:nvSpPr>
                <p:spPr bwMode="auto">
                  <a:xfrm>
                    <a:off x="8" y="32"/>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21599" name="Freeform 95"/>
                <p:cNvSpPr>
                  <a:spLocks/>
                </p:cNvSpPr>
                <p:nvPr userDrawn="1"/>
              </p:nvSpPr>
              <p:spPr bwMode="auto">
                <a:xfrm flipH="1">
                  <a:off x="5176" y="54"/>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600" name="Freeform 96"/>
                <p:cNvSpPr>
                  <a:spLocks/>
                </p:cNvSpPr>
                <p:nvPr userDrawn="1"/>
              </p:nvSpPr>
              <p:spPr bwMode="auto">
                <a:xfrm flipH="1">
                  <a:off x="5164" y="32"/>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601" name="Rectangle 97"/>
                <p:cNvSpPr>
                  <a:spLocks noChangeArrowheads="1"/>
                </p:cNvSpPr>
                <p:nvPr userDrawn="1"/>
              </p:nvSpPr>
              <p:spPr bwMode="auto">
                <a:xfrm>
                  <a:off x="248" y="32"/>
                  <a:ext cx="5232" cy="5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21602" name="Rectangle 98"/>
              <p:cNvSpPr>
                <a:spLocks noChangeArrowheads="1"/>
              </p:cNvSpPr>
              <p:nvPr userDrawn="1"/>
            </p:nvSpPr>
            <p:spPr bwMode="hidden">
              <a:xfrm>
                <a:off x="480" y="2509"/>
                <a:ext cx="4786" cy="19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21603" name="Group 99"/>
            <p:cNvGrpSpPr>
              <a:grpSpLocks/>
            </p:cNvGrpSpPr>
            <p:nvPr userDrawn="1"/>
          </p:nvGrpSpPr>
          <p:grpSpPr bwMode="auto">
            <a:xfrm>
              <a:off x="192" y="2592"/>
              <a:ext cx="240" cy="1152"/>
              <a:chOff x="192" y="2592"/>
              <a:chExt cx="384" cy="1728"/>
            </a:xfrm>
          </p:grpSpPr>
          <p:sp>
            <p:nvSpPr>
              <p:cNvPr id="21604" name="AutoShape 100"/>
              <p:cNvSpPr>
                <a:spLocks noChangeArrowheads="1"/>
              </p:cNvSpPr>
              <p:nvPr/>
            </p:nvSpPr>
            <p:spPr bwMode="ltGray">
              <a:xfrm>
                <a:off x="192" y="2592"/>
                <a:ext cx="96" cy="1728"/>
              </a:xfrm>
              <a:prstGeom prst="roundRect">
                <a:avLst>
                  <a:gd name="adj" fmla="val 50000"/>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605" name="AutoShape 101"/>
              <p:cNvSpPr>
                <a:spLocks noChangeArrowheads="1"/>
              </p:cNvSpPr>
              <p:nvPr/>
            </p:nvSpPr>
            <p:spPr bwMode="ltGray">
              <a:xfrm>
                <a:off x="336" y="2592"/>
                <a:ext cx="96" cy="1728"/>
              </a:xfrm>
              <a:prstGeom prst="roundRect">
                <a:avLst>
                  <a:gd name="adj" fmla="val 50000"/>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606" name="AutoShape 102"/>
              <p:cNvSpPr>
                <a:spLocks noChangeArrowheads="1"/>
              </p:cNvSpPr>
              <p:nvPr/>
            </p:nvSpPr>
            <p:spPr bwMode="ltGray">
              <a:xfrm>
                <a:off x="480" y="2592"/>
                <a:ext cx="96" cy="1728"/>
              </a:xfrm>
              <a:prstGeom prst="roundRect">
                <a:avLst>
                  <a:gd name="adj" fmla="val 50000"/>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21607" name="Group 103"/>
            <p:cNvGrpSpPr>
              <a:grpSpLocks/>
            </p:cNvGrpSpPr>
            <p:nvPr userDrawn="1"/>
          </p:nvGrpSpPr>
          <p:grpSpPr bwMode="auto">
            <a:xfrm>
              <a:off x="5328" y="2592"/>
              <a:ext cx="240" cy="1152"/>
              <a:chOff x="192" y="2592"/>
              <a:chExt cx="384" cy="1728"/>
            </a:xfrm>
          </p:grpSpPr>
          <p:sp>
            <p:nvSpPr>
              <p:cNvPr id="21608" name="AutoShape 104"/>
              <p:cNvSpPr>
                <a:spLocks noChangeArrowheads="1"/>
              </p:cNvSpPr>
              <p:nvPr/>
            </p:nvSpPr>
            <p:spPr bwMode="ltGray">
              <a:xfrm>
                <a:off x="192" y="2592"/>
                <a:ext cx="96" cy="1728"/>
              </a:xfrm>
              <a:prstGeom prst="roundRect">
                <a:avLst>
                  <a:gd name="adj" fmla="val 50000"/>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609" name="AutoShape 105"/>
              <p:cNvSpPr>
                <a:spLocks noChangeArrowheads="1"/>
              </p:cNvSpPr>
              <p:nvPr/>
            </p:nvSpPr>
            <p:spPr bwMode="ltGray">
              <a:xfrm>
                <a:off x="336" y="2592"/>
                <a:ext cx="96" cy="1728"/>
              </a:xfrm>
              <a:prstGeom prst="roundRect">
                <a:avLst>
                  <a:gd name="adj" fmla="val 50000"/>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610" name="AutoShape 106"/>
              <p:cNvSpPr>
                <a:spLocks noChangeArrowheads="1"/>
              </p:cNvSpPr>
              <p:nvPr/>
            </p:nvSpPr>
            <p:spPr bwMode="ltGray">
              <a:xfrm>
                <a:off x="480" y="2592"/>
                <a:ext cx="96" cy="1728"/>
              </a:xfrm>
              <a:prstGeom prst="roundRect">
                <a:avLst>
                  <a:gd name="adj" fmla="val 50000"/>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sp>
        <p:nvSpPr>
          <p:cNvPr id="21611" name="Rectangle 107"/>
          <p:cNvSpPr>
            <a:spLocks noGrp="1" noChangeArrowheads="1"/>
          </p:cNvSpPr>
          <p:nvPr>
            <p:ph type="ctrTitle"/>
          </p:nvPr>
        </p:nvSpPr>
        <p:spPr>
          <a:xfrm>
            <a:off x="914400" y="1752600"/>
            <a:ext cx="10363200" cy="1143000"/>
          </a:xfrm>
        </p:spPr>
        <p:txBody>
          <a:bodyPr anchor="b"/>
          <a:lstStyle>
            <a:lvl1pPr>
              <a:defRPr/>
            </a:lvl1pPr>
          </a:lstStyle>
          <a:p>
            <a:pPr lvl="0"/>
            <a:r>
              <a:rPr lang="en-US" altLang="en-US" noProof="0"/>
              <a:t>Click to edit Master title style</a:t>
            </a:r>
          </a:p>
        </p:txBody>
      </p:sp>
      <p:sp>
        <p:nvSpPr>
          <p:cNvPr id="21612" name="Rectangle 108"/>
          <p:cNvSpPr>
            <a:spLocks noGrp="1" noChangeArrowheads="1"/>
          </p:cNvSpPr>
          <p:nvPr>
            <p:ph type="subTitle" idx="1"/>
          </p:nvPr>
        </p:nvSpPr>
        <p:spPr>
          <a:xfrm>
            <a:off x="1828800" y="4114800"/>
            <a:ext cx="8534400" cy="1752600"/>
          </a:xfrm>
        </p:spPr>
        <p:txBody>
          <a:bodyPr/>
          <a:lstStyle>
            <a:lvl1pPr marL="0" indent="0" algn="ctr">
              <a:buFontTx/>
              <a:buNone/>
              <a:defRPr/>
            </a:lvl1pPr>
          </a:lstStyle>
          <a:p>
            <a:pPr lvl="0"/>
            <a:r>
              <a:rPr lang="en-US" altLang="en-US" noProof="0"/>
              <a:t>Click to edit Master subtitle style</a:t>
            </a:r>
          </a:p>
        </p:txBody>
      </p:sp>
      <p:sp>
        <p:nvSpPr>
          <p:cNvPr id="21613" name="Rectangle 109"/>
          <p:cNvSpPr>
            <a:spLocks noGrp="1" noChangeArrowheads="1"/>
          </p:cNvSpPr>
          <p:nvPr>
            <p:ph type="dt" sz="half" idx="2"/>
          </p:nvPr>
        </p:nvSpPr>
        <p:spPr/>
        <p:txBody>
          <a:bodyPr/>
          <a:lstStyle>
            <a:lvl1pPr>
              <a:defRPr/>
            </a:lvl1pPr>
          </a:lstStyle>
          <a:p>
            <a:endParaRPr lang="en-US" altLang="en-US"/>
          </a:p>
        </p:txBody>
      </p:sp>
      <p:sp>
        <p:nvSpPr>
          <p:cNvPr id="21614" name="Rectangle 110"/>
          <p:cNvSpPr>
            <a:spLocks noGrp="1" noChangeArrowheads="1"/>
          </p:cNvSpPr>
          <p:nvPr>
            <p:ph type="ftr" sz="quarter" idx="3"/>
          </p:nvPr>
        </p:nvSpPr>
        <p:spPr/>
        <p:txBody>
          <a:bodyPr/>
          <a:lstStyle>
            <a:lvl1pPr>
              <a:defRPr/>
            </a:lvl1pPr>
          </a:lstStyle>
          <a:p>
            <a:endParaRPr lang="en-US" altLang="en-US"/>
          </a:p>
        </p:txBody>
      </p:sp>
      <p:sp>
        <p:nvSpPr>
          <p:cNvPr id="21615" name="Rectangle 111"/>
          <p:cNvSpPr>
            <a:spLocks noGrp="1" noChangeArrowheads="1"/>
          </p:cNvSpPr>
          <p:nvPr>
            <p:ph type="sldNum" sz="quarter" idx="4"/>
          </p:nvPr>
        </p:nvSpPr>
        <p:spPr/>
        <p:txBody>
          <a:bodyPr/>
          <a:lstStyle>
            <a:lvl1pPr>
              <a:defRPr/>
            </a:lvl1pPr>
          </a:lstStyle>
          <a:p>
            <a:fld id="{A715EBE9-A63A-4EDC-B0C5-C34D9E081CE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FCD28BF-A880-4EA9-A97F-3F74FAD61975}" type="slidenum">
              <a:rPr lang="en-US" altLang="en-US"/>
              <a:pPr/>
              <a:t>‹#›</a:t>
            </a:fld>
            <a:endParaRPr lang="en-US" altLang="en-US"/>
          </a:p>
        </p:txBody>
      </p:sp>
    </p:spTree>
    <p:extLst>
      <p:ext uri="{BB962C8B-B14F-4D97-AF65-F5344CB8AC3E}">
        <p14:creationId xmlns:p14="http://schemas.microsoft.com/office/powerpoint/2010/main" val="262100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8382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8382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730BA48-ABB6-4D8A-A66A-7D924764F4D4}" type="slidenum">
              <a:rPr lang="en-US" altLang="en-US"/>
              <a:pPr/>
              <a:t>‹#›</a:t>
            </a:fld>
            <a:endParaRPr lang="en-US" altLang="en-US"/>
          </a:p>
        </p:txBody>
      </p:sp>
    </p:spTree>
    <p:extLst>
      <p:ext uri="{BB962C8B-B14F-4D97-AF65-F5344CB8AC3E}">
        <p14:creationId xmlns:p14="http://schemas.microsoft.com/office/powerpoint/2010/main" val="242369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60577CC-F002-40C2-AFB9-9A9E25E73B7A}" type="slidenum">
              <a:rPr lang="en-US" altLang="en-US"/>
              <a:pPr/>
              <a:t>‹#›</a:t>
            </a:fld>
            <a:endParaRPr lang="en-US" altLang="en-US"/>
          </a:p>
        </p:txBody>
      </p:sp>
    </p:spTree>
    <p:extLst>
      <p:ext uri="{BB962C8B-B14F-4D97-AF65-F5344CB8AC3E}">
        <p14:creationId xmlns:p14="http://schemas.microsoft.com/office/powerpoint/2010/main" val="93216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163CF75-B1F0-4D73-86E2-6B7F604EC689}" type="slidenum">
              <a:rPr lang="en-US" altLang="en-US"/>
              <a:pPr/>
              <a:t>‹#›</a:t>
            </a:fld>
            <a:endParaRPr lang="en-US" altLang="en-US"/>
          </a:p>
        </p:txBody>
      </p:sp>
    </p:spTree>
    <p:extLst>
      <p:ext uri="{BB962C8B-B14F-4D97-AF65-F5344CB8AC3E}">
        <p14:creationId xmlns:p14="http://schemas.microsoft.com/office/powerpoint/2010/main" val="308177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133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133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095E8EF-2608-45F3-AD8F-45E01CC84B00}" type="slidenum">
              <a:rPr lang="en-US" altLang="en-US"/>
              <a:pPr/>
              <a:t>‹#›</a:t>
            </a:fld>
            <a:endParaRPr lang="en-US" altLang="en-US"/>
          </a:p>
        </p:txBody>
      </p:sp>
    </p:spTree>
    <p:extLst>
      <p:ext uri="{BB962C8B-B14F-4D97-AF65-F5344CB8AC3E}">
        <p14:creationId xmlns:p14="http://schemas.microsoft.com/office/powerpoint/2010/main" val="295114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0957940-5DE0-40B7-8C42-796B058FB0B4}" type="slidenum">
              <a:rPr lang="en-US" altLang="en-US"/>
              <a:pPr/>
              <a:t>‹#›</a:t>
            </a:fld>
            <a:endParaRPr lang="en-US" altLang="en-US"/>
          </a:p>
        </p:txBody>
      </p:sp>
    </p:spTree>
    <p:extLst>
      <p:ext uri="{BB962C8B-B14F-4D97-AF65-F5344CB8AC3E}">
        <p14:creationId xmlns:p14="http://schemas.microsoft.com/office/powerpoint/2010/main" val="2369402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D392271-4EF2-4CEE-A384-DB5986B30649}" type="slidenum">
              <a:rPr lang="en-US" altLang="en-US"/>
              <a:pPr/>
              <a:t>‹#›</a:t>
            </a:fld>
            <a:endParaRPr lang="en-US" altLang="en-US"/>
          </a:p>
        </p:txBody>
      </p:sp>
    </p:spTree>
    <p:extLst>
      <p:ext uri="{BB962C8B-B14F-4D97-AF65-F5344CB8AC3E}">
        <p14:creationId xmlns:p14="http://schemas.microsoft.com/office/powerpoint/2010/main" val="259363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AA42EDD-9061-4B75-B4BB-7DCEC3A27B54}" type="slidenum">
              <a:rPr lang="en-US" altLang="en-US"/>
              <a:pPr/>
              <a:t>‹#›</a:t>
            </a:fld>
            <a:endParaRPr lang="en-US" altLang="en-US"/>
          </a:p>
        </p:txBody>
      </p:sp>
    </p:spTree>
    <p:extLst>
      <p:ext uri="{BB962C8B-B14F-4D97-AF65-F5344CB8AC3E}">
        <p14:creationId xmlns:p14="http://schemas.microsoft.com/office/powerpoint/2010/main" val="134324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06E29C-8F29-4E06-87FC-18FA4F65D1A1}" type="slidenum">
              <a:rPr lang="en-US" altLang="en-US"/>
              <a:pPr/>
              <a:t>‹#›</a:t>
            </a:fld>
            <a:endParaRPr lang="en-US" altLang="en-US"/>
          </a:p>
        </p:txBody>
      </p:sp>
    </p:spTree>
    <p:extLst>
      <p:ext uri="{BB962C8B-B14F-4D97-AF65-F5344CB8AC3E}">
        <p14:creationId xmlns:p14="http://schemas.microsoft.com/office/powerpoint/2010/main" val="62516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FE05320-8380-41B0-9B93-4018A4D0486F}" type="slidenum">
              <a:rPr lang="en-US" altLang="en-US"/>
              <a:pPr/>
              <a:t>‹#›</a:t>
            </a:fld>
            <a:endParaRPr lang="en-US" altLang="en-US"/>
          </a:p>
        </p:txBody>
      </p:sp>
    </p:spTree>
    <p:extLst>
      <p:ext uri="{BB962C8B-B14F-4D97-AF65-F5344CB8AC3E}">
        <p14:creationId xmlns:p14="http://schemas.microsoft.com/office/powerpoint/2010/main" val="299422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20482" name="Group 2"/>
          <p:cNvGrpSpPr>
            <a:grpSpLocks/>
          </p:cNvGrpSpPr>
          <p:nvPr/>
        </p:nvGrpSpPr>
        <p:grpSpPr bwMode="auto">
          <a:xfrm>
            <a:off x="0" y="0"/>
            <a:ext cx="12192000" cy="6858000"/>
            <a:chOff x="0" y="0"/>
            <a:chExt cx="5760" cy="4320"/>
          </a:xfrm>
        </p:grpSpPr>
        <p:grpSp>
          <p:nvGrpSpPr>
            <p:cNvPr id="20483" name="Group 3"/>
            <p:cNvGrpSpPr>
              <a:grpSpLocks/>
            </p:cNvGrpSpPr>
            <p:nvPr userDrawn="1"/>
          </p:nvGrpSpPr>
          <p:grpSpPr bwMode="auto">
            <a:xfrm>
              <a:off x="0" y="0"/>
              <a:ext cx="5760" cy="4320"/>
              <a:chOff x="0" y="0"/>
              <a:chExt cx="5760" cy="4320"/>
            </a:xfrm>
          </p:grpSpPr>
          <p:sp>
            <p:nvSpPr>
              <p:cNvPr id="20484" name="Rectangle 4"/>
              <p:cNvSpPr>
                <a:spLocks noChangeArrowheads="1"/>
              </p:cNvSpPr>
              <p:nvPr/>
            </p:nvSpPr>
            <p:spPr bwMode="hidden">
              <a:xfrm>
                <a:off x="5280" y="480"/>
                <a:ext cx="336" cy="1344"/>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485" name="Rectangle 5"/>
              <p:cNvSpPr>
                <a:spLocks noChangeArrowheads="1"/>
              </p:cNvSpPr>
              <p:nvPr/>
            </p:nvSpPr>
            <p:spPr bwMode="ltGray">
              <a:xfrm>
                <a:off x="0" y="0"/>
                <a:ext cx="5664" cy="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486" name="Rectangle 6"/>
              <p:cNvSpPr>
                <a:spLocks noChangeArrowheads="1"/>
              </p:cNvSpPr>
              <p:nvPr/>
            </p:nvSpPr>
            <p:spPr bwMode="ltGray">
              <a:xfrm>
                <a:off x="5616" y="0"/>
                <a:ext cx="144" cy="4320"/>
              </a:xfrm>
              <a:prstGeom prst="rect">
                <a:avLst/>
              </a:pr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487" name="Rectangle 7"/>
              <p:cNvSpPr>
                <a:spLocks noChangeArrowheads="1"/>
              </p:cNvSpPr>
              <p:nvPr/>
            </p:nvSpPr>
            <p:spPr bwMode="ltGray">
              <a:xfrm>
                <a:off x="0" y="0"/>
                <a:ext cx="144" cy="4320"/>
              </a:xfrm>
              <a:prstGeom prst="rect">
                <a:avLst/>
              </a:pr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488" name="Rectangle 8"/>
              <p:cNvSpPr>
                <a:spLocks noChangeArrowheads="1"/>
              </p:cNvSpPr>
              <p:nvPr/>
            </p:nvSpPr>
            <p:spPr bwMode="hidden">
              <a:xfrm>
                <a:off x="144" y="480"/>
                <a:ext cx="336" cy="1344"/>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nvGrpSpPr>
              <p:cNvPr id="20489" name="Group 9"/>
              <p:cNvGrpSpPr>
                <a:grpSpLocks/>
              </p:cNvGrpSpPr>
              <p:nvPr/>
            </p:nvGrpSpPr>
            <p:grpSpPr bwMode="auto">
              <a:xfrm>
                <a:off x="8" y="32"/>
                <a:ext cx="5724" cy="608"/>
                <a:chOff x="8" y="32"/>
                <a:chExt cx="5724" cy="608"/>
              </a:xfrm>
            </p:grpSpPr>
            <p:sp>
              <p:nvSpPr>
                <p:cNvPr id="20490" name="AutoShape 10"/>
                <p:cNvSpPr>
                  <a:spLocks noChangeArrowheads="1"/>
                </p:cNvSpPr>
                <p:nvPr userDrawn="1"/>
              </p:nvSpPr>
              <p:spPr bwMode="auto">
                <a:xfrm>
                  <a:off x="56" y="32"/>
                  <a:ext cx="5641" cy="480"/>
                </a:xfrm>
                <a:prstGeom prst="roundRect">
                  <a:avLst>
                    <a:gd name="adj" fmla="val 50000"/>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491" name="Rectangle 11"/>
                <p:cNvSpPr>
                  <a:spLocks noChangeArrowheads="1"/>
                </p:cNvSpPr>
                <p:nvPr userDrawn="1"/>
              </p:nvSpPr>
              <p:spPr bwMode="auto">
                <a:xfrm>
                  <a:off x="248" y="56"/>
                  <a:ext cx="5232" cy="5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nvGrpSpPr>
                <p:cNvPr id="20492" name="Group 12"/>
                <p:cNvGrpSpPr>
                  <a:grpSpLocks/>
                </p:cNvGrpSpPr>
                <p:nvPr userDrawn="1"/>
              </p:nvGrpSpPr>
              <p:grpSpPr bwMode="auto">
                <a:xfrm>
                  <a:off x="272" y="400"/>
                  <a:ext cx="5208" cy="113"/>
                  <a:chOff x="254" y="463"/>
                  <a:chExt cx="5208" cy="113"/>
                </a:xfrm>
              </p:grpSpPr>
              <p:sp>
                <p:nvSpPr>
                  <p:cNvPr id="20493" name="Freeform 13"/>
                  <p:cNvSpPr>
                    <a:spLocks/>
                  </p:cNvSpPr>
                  <p:nvPr/>
                </p:nvSpPr>
                <p:spPr bwMode="auto">
                  <a:xfrm flipH="1">
                    <a:off x="5232" y="468"/>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494" name="Freeform 14"/>
                  <p:cNvSpPr>
                    <a:spLocks/>
                  </p:cNvSpPr>
                  <p:nvPr/>
                </p:nvSpPr>
                <p:spPr bwMode="auto">
                  <a:xfrm>
                    <a:off x="254" y="470"/>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nvGrpSpPr>
                  <p:cNvPr id="20495" name="Group 15"/>
                  <p:cNvGrpSpPr>
                    <a:grpSpLocks/>
                  </p:cNvGrpSpPr>
                  <p:nvPr/>
                </p:nvGrpSpPr>
                <p:grpSpPr bwMode="auto">
                  <a:xfrm>
                    <a:off x="450" y="463"/>
                    <a:ext cx="4812" cy="113"/>
                    <a:chOff x="450" y="463"/>
                    <a:chExt cx="4812" cy="113"/>
                  </a:xfrm>
                </p:grpSpPr>
                <p:grpSp>
                  <p:nvGrpSpPr>
                    <p:cNvPr id="20496" name="Group 16"/>
                    <p:cNvGrpSpPr>
                      <a:grpSpLocks/>
                    </p:cNvGrpSpPr>
                    <p:nvPr/>
                  </p:nvGrpSpPr>
                  <p:grpSpPr bwMode="auto">
                    <a:xfrm>
                      <a:off x="450" y="464"/>
                      <a:ext cx="2928" cy="112"/>
                      <a:chOff x="0" y="283"/>
                      <a:chExt cx="5760" cy="220"/>
                    </a:xfrm>
                  </p:grpSpPr>
                  <p:grpSp>
                    <p:nvGrpSpPr>
                      <p:cNvPr id="20497" name="Group 17"/>
                      <p:cNvGrpSpPr>
                        <a:grpSpLocks/>
                      </p:cNvGrpSpPr>
                      <p:nvPr/>
                    </p:nvGrpSpPr>
                    <p:grpSpPr bwMode="auto">
                      <a:xfrm>
                        <a:off x="0" y="283"/>
                        <a:ext cx="823" cy="220"/>
                        <a:chOff x="240" y="720"/>
                        <a:chExt cx="3980" cy="1064"/>
                      </a:xfrm>
                    </p:grpSpPr>
                    <p:sp>
                      <p:nvSpPr>
                        <p:cNvPr id="20498" name="Freeform 18"/>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499" name="Freeform 19"/>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00" name="Group 20"/>
                      <p:cNvGrpSpPr>
                        <a:grpSpLocks/>
                      </p:cNvGrpSpPr>
                      <p:nvPr/>
                    </p:nvGrpSpPr>
                    <p:grpSpPr bwMode="auto">
                      <a:xfrm>
                        <a:off x="823" y="283"/>
                        <a:ext cx="823" cy="220"/>
                        <a:chOff x="240" y="720"/>
                        <a:chExt cx="3980" cy="1064"/>
                      </a:xfrm>
                    </p:grpSpPr>
                    <p:sp>
                      <p:nvSpPr>
                        <p:cNvPr id="20501" name="Freeform 21"/>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02" name="Freeform 22"/>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03" name="Group 23"/>
                      <p:cNvGrpSpPr>
                        <a:grpSpLocks/>
                      </p:cNvGrpSpPr>
                      <p:nvPr/>
                    </p:nvGrpSpPr>
                    <p:grpSpPr bwMode="auto">
                      <a:xfrm>
                        <a:off x="1646" y="283"/>
                        <a:ext cx="823" cy="220"/>
                        <a:chOff x="1646" y="283"/>
                        <a:chExt cx="823" cy="220"/>
                      </a:xfrm>
                    </p:grpSpPr>
                    <p:sp>
                      <p:nvSpPr>
                        <p:cNvPr id="20504" name="Freeform 24"/>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05" name="Freeform 25"/>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06" name="Group 26"/>
                      <p:cNvGrpSpPr>
                        <a:grpSpLocks/>
                      </p:cNvGrpSpPr>
                      <p:nvPr/>
                    </p:nvGrpSpPr>
                    <p:grpSpPr bwMode="auto">
                      <a:xfrm>
                        <a:off x="2469" y="283"/>
                        <a:ext cx="822" cy="220"/>
                        <a:chOff x="240" y="720"/>
                        <a:chExt cx="3980" cy="1064"/>
                      </a:xfrm>
                    </p:grpSpPr>
                    <p:sp>
                      <p:nvSpPr>
                        <p:cNvPr id="20507" name="Freeform 27"/>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08" name="Freeform 28"/>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09" name="Group 29"/>
                      <p:cNvGrpSpPr>
                        <a:grpSpLocks/>
                      </p:cNvGrpSpPr>
                      <p:nvPr/>
                    </p:nvGrpSpPr>
                    <p:grpSpPr bwMode="auto">
                      <a:xfrm>
                        <a:off x="3291" y="283"/>
                        <a:ext cx="823" cy="220"/>
                        <a:chOff x="240" y="720"/>
                        <a:chExt cx="3980" cy="1064"/>
                      </a:xfrm>
                    </p:grpSpPr>
                    <p:sp>
                      <p:nvSpPr>
                        <p:cNvPr id="20510" name="Freeform 30"/>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11" name="Freeform 31"/>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12" name="Group 32"/>
                      <p:cNvGrpSpPr>
                        <a:grpSpLocks/>
                      </p:cNvGrpSpPr>
                      <p:nvPr/>
                    </p:nvGrpSpPr>
                    <p:grpSpPr bwMode="auto">
                      <a:xfrm>
                        <a:off x="4114" y="283"/>
                        <a:ext cx="823" cy="220"/>
                        <a:chOff x="240" y="720"/>
                        <a:chExt cx="3980" cy="1064"/>
                      </a:xfrm>
                    </p:grpSpPr>
                    <p:sp>
                      <p:nvSpPr>
                        <p:cNvPr id="20513" name="Freeform 33"/>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14" name="Freeform 34"/>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15" name="Group 35"/>
                      <p:cNvGrpSpPr>
                        <a:grpSpLocks/>
                      </p:cNvGrpSpPr>
                      <p:nvPr/>
                    </p:nvGrpSpPr>
                    <p:grpSpPr bwMode="auto">
                      <a:xfrm>
                        <a:off x="4937" y="283"/>
                        <a:ext cx="823" cy="220"/>
                        <a:chOff x="240" y="720"/>
                        <a:chExt cx="3980" cy="1064"/>
                      </a:xfrm>
                    </p:grpSpPr>
                    <p:sp>
                      <p:nvSpPr>
                        <p:cNvPr id="20516" name="Freeform 36"/>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17" name="Freeform 37"/>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0518" name="Group 38"/>
                    <p:cNvGrpSpPr>
                      <a:grpSpLocks/>
                    </p:cNvGrpSpPr>
                    <p:nvPr/>
                  </p:nvGrpSpPr>
                  <p:grpSpPr bwMode="auto">
                    <a:xfrm>
                      <a:off x="3378" y="463"/>
                      <a:ext cx="418" cy="112"/>
                      <a:chOff x="240" y="720"/>
                      <a:chExt cx="3980" cy="1064"/>
                    </a:xfrm>
                  </p:grpSpPr>
                  <p:sp>
                    <p:nvSpPr>
                      <p:cNvPr id="20519" name="Freeform 39"/>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20" name="Freeform 40"/>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21" name="Group 41"/>
                    <p:cNvGrpSpPr>
                      <a:grpSpLocks/>
                    </p:cNvGrpSpPr>
                    <p:nvPr/>
                  </p:nvGrpSpPr>
                  <p:grpSpPr bwMode="auto">
                    <a:xfrm>
                      <a:off x="3796" y="463"/>
                      <a:ext cx="419" cy="112"/>
                      <a:chOff x="240" y="720"/>
                      <a:chExt cx="3980" cy="1064"/>
                    </a:xfrm>
                  </p:grpSpPr>
                  <p:sp>
                    <p:nvSpPr>
                      <p:cNvPr id="20522" name="Freeform 42"/>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23" name="Freeform 43"/>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24" name="Group 44"/>
                    <p:cNvGrpSpPr>
                      <a:grpSpLocks/>
                    </p:cNvGrpSpPr>
                    <p:nvPr/>
                  </p:nvGrpSpPr>
                  <p:grpSpPr bwMode="auto">
                    <a:xfrm>
                      <a:off x="4215" y="463"/>
                      <a:ext cx="418" cy="112"/>
                      <a:chOff x="1646" y="283"/>
                      <a:chExt cx="823" cy="220"/>
                    </a:xfrm>
                  </p:grpSpPr>
                  <p:sp>
                    <p:nvSpPr>
                      <p:cNvPr id="20525" name="Freeform 45"/>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26" name="Freeform 46"/>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27" name="Group 47"/>
                    <p:cNvGrpSpPr>
                      <a:grpSpLocks/>
                    </p:cNvGrpSpPr>
                    <p:nvPr/>
                  </p:nvGrpSpPr>
                  <p:grpSpPr bwMode="auto">
                    <a:xfrm>
                      <a:off x="4633" y="463"/>
                      <a:ext cx="418" cy="112"/>
                      <a:chOff x="240" y="720"/>
                      <a:chExt cx="3980" cy="1064"/>
                    </a:xfrm>
                  </p:grpSpPr>
                  <p:sp>
                    <p:nvSpPr>
                      <p:cNvPr id="20528" name="Freeform 48"/>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29" name="Freeform 49"/>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sp>
                  <p:nvSpPr>
                    <p:cNvPr id="20530" name="Freeform 50"/>
                    <p:cNvSpPr>
                      <a:spLocks/>
                    </p:cNvSpPr>
                    <p:nvPr/>
                  </p:nvSpPr>
                  <p:spPr bwMode="auto">
                    <a:xfrm>
                      <a:off x="5051" y="463"/>
                      <a:ext cx="211" cy="112"/>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0531" name="Group 51"/>
                <p:cNvGrpSpPr>
                  <a:grpSpLocks/>
                </p:cNvGrpSpPr>
                <p:nvPr userDrawn="1"/>
              </p:nvGrpSpPr>
              <p:grpSpPr bwMode="auto">
                <a:xfrm>
                  <a:off x="262" y="399"/>
                  <a:ext cx="5208" cy="113"/>
                  <a:chOff x="254" y="463"/>
                  <a:chExt cx="5208" cy="113"/>
                </a:xfrm>
              </p:grpSpPr>
              <p:sp>
                <p:nvSpPr>
                  <p:cNvPr id="20532" name="Freeform 52"/>
                  <p:cNvSpPr>
                    <a:spLocks/>
                  </p:cNvSpPr>
                  <p:nvPr/>
                </p:nvSpPr>
                <p:spPr bwMode="auto">
                  <a:xfrm flipH="1">
                    <a:off x="5232" y="468"/>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33" name="Freeform 53"/>
                  <p:cNvSpPr>
                    <a:spLocks/>
                  </p:cNvSpPr>
                  <p:nvPr/>
                </p:nvSpPr>
                <p:spPr bwMode="auto">
                  <a:xfrm>
                    <a:off x="254" y="470"/>
                    <a:ext cx="230" cy="106"/>
                  </a:xfrm>
                  <a:custGeom>
                    <a:avLst/>
                    <a:gdLst>
                      <a:gd name="T0" fmla="*/ 230 w 230"/>
                      <a:gd name="T1" fmla="*/ 0 h 96"/>
                      <a:gd name="T2" fmla="*/ 182 w 230"/>
                      <a:gd name="T3" fmla="*/ 0 h 96"/>
                      <a:gd name="T4" fmla="*/ 0 w 230"/>
                      <a:gd name="T5" fmla="*/ 78 h 96"/>
                      <a:gd name="T6" fmla="*/ 86 w 230"/>
                      <a:gd name="T7" fmla="*/ 96 h 96"/>
                      <a:gd name="T8" fmla="*/ 204 w 230"/>
                      <a:gd name="T9" fmla="*/ 96 h 96"/>
                      <a:gd name="T10" fmla="*/ 230 w 230"/>
                      <a:gd name="T11" fmla="*/ 0 h 96"/>
                    </a:gdLst>
                    <a:ahLst/>
                    <a:cxnLst>
                      <a:cxn ang="0">
                        <a:pos x="T0" y="T1"/>
                      </a:cxn>
                      <a:cxn ang="0">
                        <a:pos x="T2" y="T3"/>
                      </a:cxn>
                      <a:cxn ang="0">
                        <a:pos x="T4" y="T5"/>
                      </a:cxn>
                      <a:cxn ang="0">
                        <a:pos x="T6" y="T7"/>
                      </a:cxn>
                      <a:cxn ang="0">
                        <a:pos x="T8" y="T9"/>
                      </a:cxn>
                      <a:cxn ang="0">
                        <a:pos x="T10" y="T11"/>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nvGrpSpPr>
                  <p:cNvPr id="20534" name="Group 54"/>
                  <p:cNvGrpSpPr>
                    <a:grpSpLocks/>
                  </p:cNvGrpSpPr>
                  <p:nvPr/>
                </p:nvGrpSpPr>
                <p:grpSpPr bwMode="auto">
                  <a:xfrm>
                    <a:off x="450" y="463"/>
                    <a:ext cx="4812" cy="113"/>
                    <a:chOff x="450" y="463"/>
                    <a:chExt cx="4812" cy="113"/>
                  </a:xfrm>
                </p:grpSpPr>
                <p:grpSp>
                  <p:nvGrpSpPr>
                    <p:cNvPr id="20535" name="Group 55"/>
                    <p:cNvGrpSpPr>
                      <a:grpSpLocks/>
                    </p:cNvGrpSpPr>
                    <p:nvPr/>
                  </p:nvGrpSpPr>
                  <p:grpSpPr bwMode="auto">
                    <a:xfrm>
                      <a:off x="450" y="464"/>
                      <a:ext cx="2928" cy="112"/>
                      <a:chOff x="0" y="283"/>
                      <a:chExt cx="5760" cy="220"/>
                    </a:xfrm>
                  </p:grpSpPr>
                  <p:grpSp>
                    <p:nvGrpSpPr>
                      <p:cNvPr id="20536" name="Group 56"/>
                      <p:cNvGrpSpPr>
                        <a:grpSpLocks/>
                      </p:cNvGrpSpPr>
                      <p:nvPr/>
                    </p:nvGrpSpPr>
                    <p:grpSpPr bwMode="auto">
                      <a:xfrm>
                        <a:off x="0" y="283"/>
                        <a:ext cx="823" cy="220"/>
                        <a:chOff x="240" y="720"/>
                        <a:chExt cx="3980" cy="1064"/>
                      </a:xfrm>
                    </p:grpSpPr>
                    <p:sp>
                      <p:nvSpPr>
                        <p:cNvPr id="20537" name="Freeform 57"/>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38" name="Freeform 58"/>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39" name="Group 59"/>
                      <p:cNvGrpSpPr>
                        <a:grpSpLocks/>
                      </p:cNvGrpSpPr>
                      <p:nvPr/>
                    </p:nvGrpSpPr>
                    <p:grpSpPr bwMode="auto">
                      <a:xfrm>
                        <a:off x="823" y="283"/>
                        <a:ext cx="823" cy="220"/>
                        <a:chOff x="240" y="720"/>
                        <a:chExt cx="3980" cy="1064"/>
                      </a:xfrm>
                    </p:grpSpPr>
                    <p:sp>
                      <p:nvSpPr>
                        <p:cNvPr id="20540" name="Freeform 60"/>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41" name="Freeform 61"/>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42" name="Group 62"/>
                      <p:cNvGrpSpPr>
                        <a:grpSpLocks/>
                      </p:cNvGrpSpPr>
                      <p:nvPr/>
                    </p:nvGrpSpPr>
                    <p:grpSpPr bwMode="auto">
                      <a:xfrm>
                        <a:off x="1646" y="283"/>
                        <a:ext cx="823" cy="220"/>
                        <a:chOff x="1646" y="283"/>
                        <a:chExt cx="823" cy="220"/>
                      </a:xfrm>
                    </p:grpSpPr>
                    <p:sp>
                      <p:nvSpPr>
                        <p:cNvPr id="20543" name="Freeform 63"/>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44" name="Freeform 64"/>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45" name="Group 65"/>
                      <p:cNvGrpSpPr>
                        <a:grpSpLocks/>
                      </p:cNvGrpSpPr>
                      <p:nvPr/>
                    </p:nvGrpSpPr>
                    <p:grpSpPr bwMode="auto">
                      <a:xfrm>
                        <a:off x="2469" y="283"/>
                        <a:ext cx="822" cy="220"/>
                        <a:chOff x="240" y="720"/>
                        <a:chExt cx="3980" cy="1064"/>
                      </a:xfrm>
                    </p:grpSpPr>
                    <p:sp>
                      <p:nvSpPr>
                        <p:cNvPr id="20546" name="Freeform 66"/>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47" name="Freeform 67"/>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48" name="Group 68"/>
                      <p:cNvGrpSpPr>
                        <a:grpSpLocks/>
                      </p:cNvGrpSpPr>
                      <p:nvPr/>
                    </p:nvGrpSpPr>
                    <p:grpSpPr bwMode="auto">
                      <a:xfrm>
                        <a:off x="3291" y="283"/>
                        <a:ext cx="823" cy="220"/>
                        <a:chOff x="240" y="720"/>
                        <a:chExt cx="3980" cy="1064"/>
                      </a:xfrm>
                    </p:grpSpPr>
                    <p:sp>
                      <p:nvSpPr>
                        <p:cNvPr id="20549" name="Freeform 69"/>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50" name="Freeform 70"/>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51" name="Group 71"/>
                      <p:cNvGrpSpPr>
                        <a:grpSpLocks/>
                      </p:cNvGrpSpPr>
                      <p:nvPr/>
                    </p:nvGrpSpPr>
                    <p:grpSpPr bwMode="auto">
                      <a:xfrm>
                        <a:off x="4114" y="283"/>
                        <a:ext cx="823" cy="220"/>
                        <a:chOff x="240" y="720"/>
                        <a:chExt cx="3980" cy="1064"/>
                      </a:xfrm>
                    </p:grpSpPr>
                    <p:sp>
                      <p:nvSpPr>
                        <p:cNvPr id="20552" name="Freeform 72"/>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53" name="Freeform 73"/>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54" name="Group 74"/>
                      <p:cNvGrpSpPr>
                        <a:grpSpLocks/>
                      </p:cNvGrpSpPr>
                      <p:nvPr/>
                    </p:nvGrpSpPr>
                    <p:grpSpPr bwMode="auto">
                      <a:xfrm>
                        <a:off x="4937" y="283"/>
                        <a:ext cx="823" cy="220"/>
                        <a:chOff x="240" y="720"/>
                        <a:chExt cx="3980" cy="1064"/>
                      </a:xfrm>
                    </p:grpSpPr>
                    <p:sp>
                      <p:nvSpPr>
                        <p:cNvPr id="20555" name="Freeform 75"/>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56" name="Freeform 76"/>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0557" name="Group 77"/>
                    <p:cNvGrpSpPr>
                      <a:grpSpLocks/>
                    </p:cNvGrpSpPr>
                    <p:nvPr/>
                  </p:nvGrpSpPr>
                  <p:grpSpPr bwMode="auto">
                    <a:xfrm>
                      <a:off x="3378" y="463"/>
                      <a:ext cx="418" cy="112"/>
                      <a:chOff x="240" y="720"/>
                      <a:chExt cx="3980" cy="1064"/>
                    </a:xfrm>
                  </p:grpSpPr>
                  <p:sp>
                    <p:nvSpPr>
                      <p:cNvPr id="20558" name="Freeform 78"/>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59" name="Freeform 79"/>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60" name="Group 80"/>
                    <p:cNvGrpSpPr>
                      <a:grpSpLocks/>
                    </p:cNvGrpSpPr>
                    <p:nvPr/>
                  </p:nvGrpSpPr>
                  <p:grpSpPr bwMode="auto">
                    <a:xfrm>
                      <a:off x="3796" y="463"/>
                      <a:ext cx="419" cy="112"/>
                      <a:chOff x="240" y="720"/>
                      <a:chExt cx="3980" cy="1064"/>
                    </a:xfrm>
                  </p:grpSpPr>
                  <p:sp>
                    <p:nvSpPr>
                      <p:cNvPr id="20561" name="Freeform 81"/>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62" name="Freeform 82"/>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63" name="Group 83"/>
                    <p:cNvGrpSpPr>
                      <a:grpSpLocks/>
                    </p:cNvGrpSpPr>
                    <p:nvPr/>
                  </p:nvGrpSpPr>
                  <p:grpSpPr bwMode="auto">
                    <a:xfrm>
                      <a:off x="4215" y="463"/>
                      <a:ext cx="418" cy="112"/>
                      <a:chOff x="1646" y="283"/>
                      <a:chExt cx="823" cy="220"/>
                    </a:xfrm>
                  </p:grpSpPr>
                  <p:sp>
                    <p:nvSpPr>
                      <p:cNvPr id="20564" name="Freeform 84"/>
                      <p:cNvSpPr>
                        <a:spLocks/>
                      </p:cNvSpPr>
                      <p:nvPr/>
                    </p:nvSpPr>
                    <p:spPr bwMode="auto">
                      <a:xfrm>
                        <a:off x="1646"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65" name="Freeform 85"/>
                      <p:cNvSpPr>
                        <a:spLocks/>
                      </p:cNvSpPr>
                      <p:nvPr/>
                    </p:nvSpPr>
                    <p:spPr bwMode="auto">
                      <a:xfrm>
                        <a:off x="2053" y="283"/>
                        <a:ext cx="416" cy="220"/>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nvGrpSpPr>
                    <p:cNvPr id="20566" name="Group 86"/>
                    <p:cNvGrpSpPr>
                      <a:grpSpLocks/>
                    </p:cNvGrpSpPr>
                    <p:nvPr/>
                  </p:nvGrpSpPr>
                  <p:grpSpPr bwMode="auto">
                    <a:xfrm>
                      <a:off x="4633" y="463"/>
                      <a:ext cx="418" cy="112"/>
                      <a:chOff x="240" y="720"/>
                      <a:chExt cx="3980" cy="1064"/>
                    </a:xfrm>
                  </p:grpSpPr>
                  <p:sp>
                    <p:nvSpPr>
                      <p:cNvPr id="20567" name="Freeform 87"/>
                      <p:cNvSpPr>
                        <a:spLocks/>
                      </p:cNvSpPr>
                      <p:nvPr/>
                    </p:nvSpPr>
                    <p:spPr bwMode="auto">
                      <a:xfrm>
                        <a:off x="240"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sp>
                    <p:nvSpPr>
                      <p:cNvPr id="20568" name="Freeform 88"/>
                      <p:cNvSpPr>
                        <a:spLocks/>
                      </p:cNvSpPr>
                      <p:nvPr/>
                    </p:nvSpPr>
                    <p:spPr bwMode="auto">
                      <a:xfrm>
                        <a:off x="2208" y="720"/>
                        <a:ext cx="2012" cy="1064"/>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sp>
                  <p:nvSpPr>
                    <p:cNvPr id="20569" name="Freeform 89"/>
                    <p:cNvSpPr>
                      <a:spLocks/>
                    </p:cNvSpPr>
                    <p:nvPr/>
                  </p:nvSpPr>
                  <p:spPr bwMode="auto">
                    <a:xfrm>
                      <a:off x="5051" y="463"/>
                      <a:ext cx="211" cy="112"/>
                    </a:xfrm>
                    <a:custGeom>
                      <a:avLst/>
                      <a:gdLst>
                        <a:gd name="T0" fmla="*/ 0 w 2012"/>
                        <a:gd name="T1" fmla="*/ 54 h 1064"/>
                        <a:gd name="T2" fmla="*/ 0 w 2012"/>
                        <a:gd name="T3" fmla="*/ 1064 h 1064"/>
                        <a:gd name="T4" fmla="*/ 236 w 2012"/>
                        <a:gd name="T5" fmla="*/ 1064 h 1064"/>
                        <a:gd name="T6" fmla="*/ 1772 w 2012"/>
                        <a:gd name="T7" fmla="*/ 1064 h 1064"/>
                        <a:gd name="T8" fmla="*/ 2012 w 2012"/>
                        <a:gd name="T9" fmla="*/ 1064 h 1064"/>
                        <a:gd name="T10" fmla="*/ 2012 w 2012"/>
                        <a:gd name="T11" fmla="*/ 54 h 1064"/>
                        <a:gd name="T12" fmla="*/ 0 w 2012"/>
                        <a:gd name="T13" fmla="*/ 54 h 1064"/>
                      </a:gdLst>
                      <a:ahLst/>
                      <a:cxnLst>
                        <a:cxn ang="0">
                          <a:pos x="T0" y="T1"/>
                        </a:cxn>
                        <a:cxn ang="0">
                          <a:pos x="T2" y="T3"/>
                        </a:cxn>
                        <a:cxn ang="0">
                          <a:pos x="T4" y="T5"/>
                        </a:cxn>
                        <a:cxn ang="0">
                          <a:pos x="T6" y="T7"/>
                        </a:cxn>
                        <a:cxn ang="0">
                          <a:pos x="T8" y="T9"/>
                        </a:cxn>
                        <a:cxn ang="0">
                          <a:pos x="T10" y="T11"/>
                        </a:cxn>
                        <a:cxn ang="0">
                          <a:pos x="T12" y="T13"/>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en-US" sz="2400"/>
                    </a:p>
                  </p:txBody>
                </p:sp>
              </p:grpSp>
            </p:grpSp>
            <p:grpSp>
              <p:nvGrpSpPr>
                <p:cNvPr id="20570" name="Group 90"/>
                <p:cNvGrpSpPr>
                  <a:grpSpLocks/>
                </p:cNvGrpSpPr>
                <p:nvPr userDrawn="1"/>
              </p:nvGrpSpPr>
              <p:grpSpPr bwMode="auto">
                <a:xfrm>
                  <a:off x="8" y="32"/>
                  <a:ext cx="568" cy="608"/>
                  <a:chOff x="8" y="32"/>
                  <a:chExt cx="568" cy="608"/>
                </a:xfrm>
              </p:grpSpPr>
              <p:sp>
                <p:nvSpPr>
                  <p:cNvPr id="20571" name="Freeform 91"/>
                  <p:cNvSpPr>
                    <a:spLocks/>
                  </p:cNvSpPr>
                  <p:nvPr userDrawn="1"/>
                </p:nvSpPr>
                <p:spPr bwMode="auto">
                  <a:xfrm>
                    <a:off x="20" y="54"/>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572" name="Freeform 92"/>
                  <p:cNvSpPr>
                    <a:spLocks/>
                  </p:cNvSpPr>
                  <p:nvPr userDrawn="1"/>
                </p:nvSpPr>
                <p:spPr bwMode="auto">
                  <a:xfrm>
                    <a:off x="8" y="32"/>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20573" name="Freeform 93"/>
                <p:cNvSpPr>
                  <a:spLocks/>
                </p:cNvSpPr>
                <p:nvPr userDrawn="1"/>
              </p:nvSpPr>
              <p:spPr bwMode="auto">
                <a:xfrm flipH="1">
                  <a:off x="5176" y="54"/>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574" name="Freeform 94"/>
                <p:cNvSpPr>
                  <a:spLocks/>
                </p:cNvSpPr>
                <p:nvPr userDrawn="1"/>
              </p:nvSpPr>
              <p:spPr bwMode="auto">
                <a:xfrm flipH="1">
                  <a:off x="5164" y="32"/>
                  <a:ext cx="556" cy="586"/>
                </a:xfrm>
                <a:custGeom>
                  <a:avLst/>
                  <a:gdLst>
                    <a:gd name="T0" fmla="*/ 1183 w 2570"/>
                    <a:gd name="T1" fmla="*/ 0 h 2766"/>
                    <a:gd name="T2" fmla="*/ 278 w 2570"/>
                    <a:gd name="T3" fmla="*/ 1706 h 2766"/>
                    <a:gd name="T4" fmla="*/ 2006 w 2570"/>
                    <a:gd name="T5" fmla="*/ 913 h 2766"/>
                    <a:gd name="T6" fmla="*/ 735 w 2570"/>
                    <a:gd name="T7" fmla="*/ 1519 h 2766"/>
                    <a:gd name="T8" fmla="*/ 1661 w 2570"/>
                    <a:gd name="T9" fmla="*/ 1060 h 2766"/>
                    <a:gd name="T10" fmla="*/ 1060 w 2570"/>
                    <a:gd name="T11" fmla="*/ 1394 h 2766"/>
                    <a:gd name="T12" fmla="*/ 1489 w 2570"/>
                    <a:gd name="T13" fmla="*/ 1187 h 2766"/>
                    <a:gd name="T14" fmla="*/ 1255 w 2570"/>
                    <a:gd name="T15" fmla="*/ 1355 h 2766"/>
                    <a:gd name="T16" fmla="*/ 1430 w 2570"/>
                    <a:gd name="T17" fmla="*/ 1221 h 2766"/>
                    <a:gd name="T18" fmla="*/ 1144 w 2570"/>
                    <a:gd name="T19" fmla="*/ 1403 h 2766"/>
                    <a:gd name="T20" fmla="*/ 1611 w 2570"/>
                    <a:gd name="T21" fmla="*/ 1144 h 2766"/>
                    <a:gd name="T22" fmla="*/ 843 w 2570"/>
                    <a:gd name="T23" fmla="*/ 1503 h 2766"/>
                    <a:gd name="T24" fmla="*/ 1876 w 2570"/>
                    <a:gd name="T25" fmla="*/ 960 h 2766"/>
                    <a:gd name="T26" fmla="*/ 474 w 2570"/>
                    <a:gd name="T27" fmla="*/ 1620 h 2766"/>
                    <a:gd name="T28" fmla="*/ 1158 w 2570"/>
                    <a:gd name="T29" fmla="*/ 267 h 2766"/>
                    <a:gd name="T30" fmla="*/ 1183 w 2570"/>
                    <a:gd name="T31" fmla="*/ 0 h 2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a:noFill/>
                </a:ln>
                <a:effectLst/>
                <a:extLst>
                  <a:ext uri="{91240B29-F687-4F45-9708-019B960494DF}">
                    <a14:hiddenLine xmlns:a14="http://schemas.microsoft.com/office/drawing/2010/main" w="12700" cap="flat" cmpd="sng">
                      <a:solidFill>
                        <a:schemeClr val="accent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0575" name="Rectangle 95"/>
                <p:cNvSpPr>
                  <a:spLocks noChangeArrowheads="1"/>
                </p:cNvSpPr>
                <p:nvPr userDrawn="1"/>
              </p:nvSpPr>
              <p:spPr bwMode="auto">
                <a:xfrm>
                  <a:off x="248" y="32"/>
                  <a:ext cx="5232" cy="5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sp>
          <p:nvSpPr>
            <p:cNvPr id="20576" name="Rectangle 96"/>
            <p:cNvSpPr>
              <a:spLocks noChangeArrowheads="1"/>
            </p:cNvSpPr>
            <p:nvPr userDrawn="1"/>
          </p:nvSpPr>
          <p:spPr bwMode="hidden">
            <a:xfrm>
              <a:off x="480" y="507"/>
              <a:ext cx="4786" cy="19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20577" name="Rectangle 97"/>
          <p:cNvSpPr>
            <a:spLocks noGrp="1" noChangeArrowheads="1"/>
          </p:cNvSpPr>
          <p:nvPr>
            <p:ph type="title"/>
          </p:nvPr>
        </p:nvSpPr>
        <p:spPr bwMode="auto">
          <a:xfrm>
            <a:off x="914400" y="8382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78" name="Rectangle 98"/>
          <p:cNvSpPr>
            <a:spLocks noGrp="1" noChangeArrowheads="1"/>
          </p:cNvSpPr>
          <p:nvPr>
            <p:ph type="body" idx="1"/>
          </p:nvPr>
        </p:nvSpPr>
        <p:spPr bwMode="auto">
          <a:xfrm>
            <a:off x="914400" y="21336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79" name="Rectangle 99"/>
          <p:cNvSpPr>
            <a:spLocks noGrp="1" noChangeArrowheads="1"/>
          </p:cNvSpPr>
          <p:nvPr>
            <p:ph type="dt" sz="half" idx="2"/>
          </p:nvPr>
        </p:nvSpPr>
        <p:spPr bwMode="auto">
          <a:xfrm>
            <a:off x="914400" y="63246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i="1">
                <a:solidFill>
                  <a:schemeClr val="tx2"/>
                </a:solidFill>
              </a:defRPr>
            </a:lvl1pPr>
          </a:lstStyle>
          <a:p>
            <a:endParaRPr lang="en-US" altLang="en-US"/>
          </a:p>
        </p:txBody>
      </p:sp>
      <p:sp>
        <p:nvSpPr>
          <p:cNvPr id="20580" name="Rectangle 100"/>
          <p:cNvSpPr>
            <a:spLocks noGrp="1" noChangeArrowheads="1"/>
          </p:cNvSpPr>
          <p:nvPr>
            <p:ph type="ftr" sz="quarter" idx="3"/>
          </p:nvPr>
        </p:nvSpPr>
        <p:spPr bwMode="auto">
          <a:xfrm>
            <a:off x="4165600" y="63246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i="1">
                <a:solidFill>
                  <a:schemeClr val="tx2"/>
                </a:solidFill>
              </a:defRPr>
            </a:lvl1pPr>
          </a:lstStyle>
          <a:p>
            <a:endParaRPr lang="en-US" altLang="en-US"/>
          </a:p>
        </p:txBody>
      </p:sp>
      <p:sp>
        <p:nvSpPr>
          <p:cNvPr id="20581" name="Rectangle 101"/>
          <p:cNvSpPr>
            <a:spLocks noGrp="1" noChangeArrowheads="1"/>
          </p:cNvSpPr>
          <p:nvPr>
            <p:ph type="sldNum" sz="quarter" idx="4"/>
          </p:nvPr>
        </p:nvSpPr>
        <p:spPr bwMode="auto">
          <a:xfrm>
            <a:off x="8737600" y="63246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i="1">
                <a:solidFill>
                  <a:schemeClr val="tx2"/>
                </a:solidFill>
              </a:defRPr>
            </a:lvl1pPr>
          </a:lstStyle>
          <a:p>
            <a:fld id="{FDFDAE24-C6D3-42A4-92B1-708ABEE0BB5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SzPct val="90000"/>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SzPct val="90000"/>
        <a:buBlip>
          <a:blip r:embed="rId14"/>
        </a:buBlip>
        <a:defRPr sz="2800">
          <a:solidFill>
            <a:schemeClr val="tx1"/>
          </a:solidFill>
          <a:latin typeface="+mn-lt"/>
        </a:defRPr>
      </a:lvl2pPr>
      <a:lvl3pPr marL="1143000" indent="-228600" algn="l" rtl="0" fontAlgn="base">
        <a:spcBef>
          <a:spcPct val="20000"/>
        </a:spcBef>
        <a:spcAft>
          <a:spcPct val="0"/>
        </a:spcAft>
        <a:buBlip>
          <a:blip r:embed="rId15"/>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461211" y="304800"/>
            <a:ext cx="7772400" cy="1143000"/>
          </a:xfrm>
        </p:spPr>
        <p:txBody>
          <a:bodyPr/>
          <a:lstStyle/>
          <a:p>
            <a:r>
              <a:rPr lang="en-US" altLang="en-US" sz="6600" dirty="0">
                <a:solidFill>
                  <a:schemeClr val="tx2">
                    <a:lumMod val="75000"/>
                  </a:schemeClr>
                </a:solidFill>
                <a:latin typeface="Calibri" pitchFamily="34" charset="0"/>
                <a:cs typeface="Calibri" pitchFamily="34" charset="0"/>
              </a:rPr>
              <a:t>II Corinthians</a:t>
            </a:r>
          </a:p>
        </p:txBody>
      </p:sp>
      <p:sp>
        <p:nvSpPr>
          <p:cNvPr id="3" name="Rectangle 2"/>
          <p:cNvSpPr txBox="1">
            <a:spLocks noChangeArrowheads="1"/>
          </p:cNvSpPr>
          <p:nvPr/>
        </p:nvSpPr>
        <p:spPr bwMode="auto">
          <a:xfrm>
            <a:off x="1943100" y="1600200"/>
            <a:ext cx="8305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i="1" dirty="0">
                <a:solidFill>
                  <a:schemeClr val="tx1"/>
                </a:solidFill>
                <a:latin typeface="Calibri" pitchFamily="34" charset="0"/>
                <a:cs typeface="Calibri" pitchFamily="34" charset="0"/>
              </a:rPr>
              <a:t>Three men are mentioned in II Corinthians 8:17-22, one by name, two by description.  Who is named and what are the two descriptions?</a:t>
            </a:r>
          </a:p>
        </p:txBody>
      </p:sp>
      <p:sp>
        <p:nvSpPr>
          <p:cNvPr id="4" name="TextBox 3">
            <a:extLst>
              <a:ext uri="{FF2B5EF4-FFF2-40B4-BE49-F238E27FC236}">
                <a16:creationId xmlns:a16="http://schemas.microsoft.com/office/drawing/2014/main" id="{EA2A386B-F89E-4617-9EDE-30E182F7CE2E}"/>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347234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461211" y="304800"/>
            <a:ext cx="7772400" cy="1143000"/>
          </a:xfrm>
        </p:spPr>
        <p:txBody>
          <a:bodyPr/>
          <a:lstStyle/>
          <a:p>
            <a:r>
              <a:rPr lang="en-US" altLang="en-US" sz="6600" dirty="0">
                <a:solidFill>
                  <a:schemeClr val="tx2">
                    <a:lumMod val="75000"/>
                  </a:schemeClr>
                </a:solidFill>
                <a:latin typeface="Calibri" pitchFamily="34" charset="0"/>
                <a:cs typeface="Calibri" pitchFamily="34" charset="0"/>
              </a:rPr>
              <a:t>II Corinthians</a:t>
            </a:r>
          </a:p>
        </p:txBody>
      </p:sp>
      <p:sp>
        <p:nvSpPr>
          <p:cNvPr id="3" name="Rectangle 2"/>
          <p:cNvSpPr txBox="1">
            <a:spLocks noChangeArrowheads="1"/>
          </p:cNvSpPr>
          <p:nvPr/>
        </p:nvSpPr>
        <p:spPr bwMode="auto">
          <a:xfrm>
            <a:off x="1943100" y="1600200"/>
            <a:ext cx="8305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i="1" dirty="0">
                <a:solidFill>
                  <a:schemeClr val="tx1"/>
                </a:solidFill>
                <a:latin typeface="Calibri" pitchFamily="34" charset="0"/>
                <a:cs typeface="Calibri" pitchFamily="34" charset="0"/>
              </a:rPr>
              <a:t>Three men are mentioned in II Corinthians 8:17-22, one by name, two by description.  Who is named and what are the two descriptions?</a:t>
            </a:r>
          </a:p>
        </p:txBody>
      </p:sp>
      <p:sp>
        <p:nvSpPr>
          <p:cNvPr id="4" name="TextBox 3">
            <a:extLst>
              <a:ext uri="{FF2B5EF4-FFF2-40B4-BE49-F238E27FC236}">
                <a16:creationId xmlns:a16="http://schemas.microsoft.com/office/drawing/2014/main" id="{E893C055-B9A4-42DF-B8ED-B8A239B1EFB6}"/>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190323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762000" y="1628623"/>
            <a:ext cx="10363200" cy="4688463"/>
          </a:xfrm>
          <a:prstGeom prst="rect">
            <a:avLst/>
          </a:prstGeom>
          <a:noFill/>
        </p:spPr>
        <p:txBody>
          <a:bodyPr wrap="square" rtlCol="0">
            <a:spAutoFit/>
          </a:bodyPr>
          <a:lstStyle/>
          <a:p>
            <a:pPr algn="l"/>
            <a:r>
              <a:rPr lang="en-US" sz="2800" baseline="30000" dirty="0">
                <a:latin typeface="Calibri" panose="020F0502020204030204" pitchFamily="34" charset="0"/>
              </a:rPr>
              <a:t>6 </a:t>
            </a:r>
            <a:r>
              <a:rPr lang="en-US" sz="2800" dirty="0">
                <a:latin typeface="Calibri" panose="020F0502020204030204" pitchFamily="34" charset="0"/>
              </a:rPr>
              <a:t>Accordingly, we urged </a:t>
            </a:r>
            <a:r>
              <a:rPr lang="en-US" sz="2800" b="1" dirty="0">
                <a:solidFill>
                  <a:srgbClr val="FFFF00"/>
                </a:solidFill>
                <a:latin typeface="Calibri" panose="020F0502020204030204" pitchFamily="34" charset="0"/>
              </a:rPr>
              <a:t>Titus</a:t>
            </a:r>
            <a:r>
              <a:rPr lang="en-US" sz="2800" dirty="0">
                <a:latin typeface="Calibri" panose="020F0502020204030204" pitchFamily="34" charset="0"/>
              </a:rPr>
              <a:t> that as he had started, so he should complete among you this act of grace. </a:t>
            </a:r>
          </a:p>
          <a:p>
            <a:pPr algn="l"/>
            <a:endParaRPr lang="en-US" sz="2800" baseline="30000" dirty="0">
              <a:latin typeface="Calibri" panose="020F0502020204030204" pitchFamily="34" charset="0"/>
            </a:endParaRPr>
          </a:p>
          <a:p>
            <a:pPr algn="l"/>
            <a:r>
              <a:rPr lang="en-US" sz="2800" baseline="30000" dirty="0">
                <a:latin typeface="Calibri" panose="020F0502020204030204" pitchFamily="34" charset="0"/>
              </a:rPr>
              <a:t>16 </a:t>
            </a:r>
            <a:r>
              <a:rPr lang="en-US" sz="2800" dirty="0">
                <a:latin typeface="Calibri" panose="020F0502020204030204" pitchFamily="34" charset="0"/>
              </a:rPr>
              <a:t>But thanks be to God, who put into the heart of </a:t>
            </a:r>
            <a:r>
              <a:rPr lang="en-US" sz="2800" b="1" dirty="0">
                <a:solidFill>
                  <a:srgbClr val="FFFF00"/>
                </a:solidFill>
                <a:latin typeface="Calibri" panose="020F0502020204030204" pitchFamily="34" charset="0"/>
              </a:rPr>
              <a:t>Titus</a:t>
            </a:r>
            <a:r>
              <a:rPr lang="en-US" sz="2800" dirty="0">
                <a:latin typeface="Calibri" panose="020F0502020204030204" pitchFamily="34" charset="0"/>
              </a:rPr>
              <a:t> the same earnest care I have for you. </a:t>
            </a:r>
            <a:r>
              <a:rPr lang="en-US" sz="2800" baseline="30000" dirty="0">
                <a:latin typeface="Calibri" panose="020F0502020204030204" pitchFamily="34" charset="0"/>
              </a:rPr>
              <a:t>17 </a:t>
            </a:r>
            <a:r>
              <a:rPr lang="en-US" sz="2800" dirty="0">
                <a:latin typeface="Calibri" panose="020F0502020204030204" pitchFamily="34" charset="0"/>
              </a:rPr>
              <a:t>For he not only accepted our appeal, but being himself very earnest he is going to you of his own accord.</a:t>
            </a:r>
          </a:p>
          <a:p>
            <a:pPr algn="l"/>
            <a:endParaRPr lang="en-US" sz="2800" dirty="0">
              <a:latin typeface="Calibri" panose="020F0502020204030204" pitchFamily="34" charset="0"/>
            </a:endParaRPr>
          </a:p>
          <a:p>
            <a:pPr algn="l"/>
            <a:r>
              <a:rPr lang="en-US" sz="2800" baseline="30000" dirty="0">
                <a:latin typeface="Calibri" panose="020F0502020204030204" pitchFamily="34" charset="0"/>
              </a:rPr>
              <a:t>23 </a:t>
            </a:r>
            <a:r>
              <a:rPr lang="en-US" sz="2800" dirty="0">
                <a:latin typeface="Calibri" panose="020F0502020204030204" pitchFamily="34" charset="0"/>
              </a:rPr>
              <a:t>As for </a:t>
            </a:r>
            <a:r>
              <a:rPr lang="en-US" sz="2800" b="1" dirty="0">
                <a:solidFill>
                  <a:srgbClr val="FFFF00"/>
                </a:solidFill>
                <a:latin typeface="Calibri" panose="020F0502020204030204" pitchFamily="34" charset="0"/>
              </a:rPr>
              <a:t>Titus</a:t>
            </a:r>
            <a:r>
              <a:rPr lang="en-US" sz="2800" dirty="0">
                <a:latin typeface="Calibri" panose="020F0502020204030204" pitchFamily="34" charset="0"/>
              </a:rPr>
              <a:t>, he is my partner and fellow worker for your benefit. And as for our brothers, they are messengers of the churches, the glory of Christ. </a:t>
            </a:r>
            <a:r>
              <a:rPr lang="en-US" sz="2800" baseline="30000" dirty="0">
                <a:latin typeface="Calibri" panose="020F0502020204030204" pitchFamily="34" charset="0"/>
              </a:rPr>
              <a:t>24 </a:t>
            </a:r>
            <a:r>
              <a:rPr lang="en-US" sz="2800" dirty="0">
                <a:latin typeface="Calibri" panose="020F0502020204030204" pitchFamily="34" charset="0"/>
              </a:rPr>
              <a:t>So give proof before the churches of your love and of our boasting about you to these men.</a:t>
            </a:r>
          </a:p>
        </p:txBody>
      </p:sp>
      <p:sp>
        <p:nvSpPr>
          <p:cNvPr id="5" name="Rectangle 1028"/>
          <p:cNvSpPr>
            <a:spLocks noChangeArrowheads="1"/>
          </p:cNvSpPr>
          <p:nvPr/>
        </p:nvSpPr>
        <p:spPr bwMode="auto">
          <a:xfrm>
            <a:off x="2261260" y="1019023"/>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4000" i="1" dirty="0">
                <a:solidFill>
                  <a:schemeClr val="tx2"/>
                </a:solidFill>
                <a:latin typeface="Calibri" panose="020F0502020204030204" pitchFamily="34" charset="0"/>
              </a:rPr>
              <a:t>Role of Titus </a:t>
            </a:r>
          </a:p>
        </p:txBody>
      </p:sp>
      <p:sp>
        <p:nvSpPr>
          <p:cNvPr id="6" name="Rectangle 2">
            <a:extLst>
              <a:ext uri="{FF2B5EF4-FFF2-40B4-BE49-F238E27FC236}">
                <a16:creationId xmlns:a16="http://schemas.microsoft.com/office/drawing/2014/main" id="{7C26D2B1-AC2E-4685-BEA4-2593291BA8A9}"/>
              </a:ext>
            </a:extLst>
          </p:cNvPr>
          <p:cNvSpPr txBox="1">
            <a:spLocks noChangeArrowheads="1"/>
          </p:cNvSpPr>
          <p:nvPr/>
        </p:nvSpPr>
        <p:spPr>
          <a:xfrm>
            <a:off x="2286000" y="152400"/>
            <a:ext cx="7772400" cy="11430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8:6, 16-24</a:t>
            </a:r>
          </a:p>
        </p:txBody>
      </p:sp>
    </p:spTree>
    <p:extLst>
      <p:ext uri="{BB962C8B-B14F-4D97-AF65-F5344CB8AC3E}">
        <p14:creationId xmlns:p14="http://schemas.microsoft.com/office/powerpoint/2010/main" val="73931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762000" y="1697614"/>
            <a:ext cx="10363200" cy="2246769"/>
          </a:xfrm>
          <a:prstGeom prst="rect">
            <a:avLst/>
          </a:prstGeom>
          <a:noFill/>
        </p:spPr>
        <p:txBody>
          <a:bodyPr wrap="square" rtlCol="0">
            <a:spAutoFit/>
          </a:bodyPr>
          <a:lstStyle/>
          <a:p>
            <a:pPr algn="l"/>
            <a:r>
              <a:rPr lang="en-US" sz="2800" b="1" baseline="30000" dirty="0">
                <a:latin typeface="Calibri" panose="020F0502020204030204" pitchFamily="34" charset="0"/>
                <a:cs typeface="Calibri" panose="020F0502020204030204" pitchFamily="34" charset="0"/>
              </a:rPr>
              <a:t>18 </a:t>
            </a:r>
            <a:r>
              <a:rPr lang="en-US" sz="2800" dirty="0">
                <a:latin typeface="Calibri" panose="020F0502020204030204" pitchFamily="34" charset="0"/>
                <a:cs typeface="Calibri" panose="020F0502020204030204" pitchFamily="34" charset="0"/>
              </a:rPr>
              <a:t>With him we are sending the brother who is famous among all the churches for his preaching of the gospel. </a:t>
            </a:r>
            <a:r>
              <a:rPr lang="en-US" sz="2800" b="1" baseline="30000" dirty="0">
                <a:latin typeface="Calibri" panose="020F0502020204030204" pitchFamily="34" charset="0"/>
                <a:cs typeface="Calibri" panose="020F0502020204030204" pitchFamily="34" charset="0"/>
              </a:rPr>
              <a:t>19 </a:t>
            </a:r>
            <a:r>
              <a:rPr lang="en-US" sz="2800" dirty="0">
                <a:latin typeface="Calibri" panose="020F0502020204030204" pitchFamily="34" charset="0"/>
                <a:cs typeface="Calibri" panose="020F0502020204030204" pitchFamily="34" charset="0"/>
              </a:rPr>
              <a:t>And not only that, but he has been appointed by the churches to travel with us as we carry out this act of grace that is being ministered by us, for the glory of the Lord himself and to show our good will. </a:t>
            </a:r>
            <a:endParaRPr lang="en-US" sz="3200" dirty="0">
              <a:latin typeface="Calibri" panose="020F0502020204030204" pitchFamily="34" charset="0"/>
              <a:cs typeface="Calibri" panose="020F0502020204030204" pitchFamily="34" charset="0"/>
            </a:endParaRPr>
          </a:p>
        </p:txBody>
      </p:sp>
      <p:sp>
        <p:nvSpPr>
          <p:cNvPr id="5" name="Rectangle 1028"/>
          <p:cNvSpPr>
            <a:spLocks noChangeArrowheads="1"/>
          </p:cNvSpPr>
          <p:nvPr/>
        </p:nvSpPr>
        <p:spPr bwMode="auto">
          <a:xfrm>
            <a:off x="2261260" y="1019023"/>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4000" i="1" dirty="0">
                <a:solidFill>
                  <a:schemeClr val="tx2"/>
                </a:solidFill>
                <a:latin typeface="Calibri" panose="020F0502020204030204" pitchFamily="34" charset="0"/>
              </a:rPr>
              <a:t>Two Unnamed Men</a:t>
            </a:r>
          </a:p>
        </p:txBody>
      </p:sp>
      <p:sp>
        <p:nvSpPr>
          <p:cNvPr id="6" name="Rectangle 2">
            <a:extLst>
              <a:ext uri="{FF2B5EF4-FFF2-40B4-BE49-F238E27FC236}">
                <a16:creationId xmlns:a16="http://schemas.microsoft.com/office/drawing/2014/main" id="{7C26D2B1-AC2E-4685-BEA4-2593291BA8A9}"/>
              </a:ext>
            </a:extLst>
          </p:cNvPr>
          <p:cNvSpPr txBox="1">
            <a:spLocks noChangeArrowheads="1"/>
          </p:cNvSpPr>
          <p:nvPr/>
        </p:nvSpPr>
        <p:spPr>
          <a:xfrm>
            <a:off x="2286000" y="152400"/>
            <a:ext cx="7772400" cy="11430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8:18-22</a:t>
            </a:r>
          </a:p>
        </p:txBody>
      </p:sp>
      <p:sp>
        <p:nvSpPr>
          <p:cNvPr id="7" name="TextBox 6">
            <a:extLst>
              <a:ext uri="{FF2B5EF4-FFF2-40B4-BE49-F238E27FC236}">
                <a16:creationId xmlns:a16="http://schemas.microsoft.com/office/drawing/2014/main" id="{FF4EB8DD-17DB-4242-82D4-9C3C3C353903}"/>
              </a:ext>
            </a:extLst>
          </p:cNvPr>
          <p:cNvSpPr txBox="1"/>
          <p:nvPr/>
        </p:nvSpPr>
        <p:spPr>
          <a:xfrm>
            <a:off x="762000" y="4114800"/>
            <a:ext cx="10363200" cy="1384995"/>
          </a:xfrm>
          <a:prstGeom prst="rect">
            <a:avLst/>
          </a:prstGeom>
          <a:noFill/>
        </p:spPr>
        <p:txBody>
          <a:bodyPr wrap="square" rtlCol="0">
            <a:spAutoFit/>
          </a:bodyPr>
          <a:lstStyle/>
          <a:p>
            <a:pPr algn="l"/>
            <a:r>
              <a:rPr lang="en-US" sz="2800" b="1" baseline="30000" dirty="0">
                <a:latin typeface="Calibri" panose="020F0502020204030204" pitchFamily="34" charset="0"/>
                <a:cs typeface="Calibri" panose="020F0502020204030204" pitchFamily="34" charset="0"/>
              </a:rPr>
              <a:t>22 </a:t>
            </a:r>
            <a:r>
              <a:rPr lang="en-US" sz="2800" dirty="0">
                <a:latin typeface="Calibri" panose="020F0502020204030204" pitchFamily="34" charset="0"/>
                <a:cs typeface="Calibri" panose="020F0502020204030204" pitchFamily="34" charset="0"/>
              </a:rPr>
              <a:t>And with them we are sending our brother whom we have often tested and found earnest in many matters, but who is now more earnest than ever because of his great confidence in you.</a:t>
            </a:r>
            <a:endParaRPr lang="en-US" sz="32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7597C5C4-89A8-4E35-BD2D-CD995AA7A071}"/>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32341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utoUpdateAnimBg="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304800" y="819660"/>
            <a:ext cx="11582400" cy="5940088"/>
          </a:xfrm>
          <a:prstGeom prst="rect">
            <a:avLst/>
          </a:prstGeom>
          <a:noFill/>
        </p:spPr>
        <p:txBody>
          <a:bodyPr wrap="square" rtlCol="0">
            <a:spAutoFit/>
          </a:bodyPr>
          <a:lstStyle/>
          <a:p>
            <a:pPr algn="l"/>
            <a:r>
              <a:rPr lang="en-US" sz="2000" dirty="0">
                <a:latin typeface="Calibri" panose="020F0502020204030204" pitchFamily="34" charset="0"/>
                <a:cs typeface="Calibri" panose="020F0502020204030204" pitchFamily="34" charset="0"/>
              </a:rPr>
              <a:t>Now it is superfluous for me to write to you about the ministry for the saints, </a:t>
            </a:r>
            <a:r>
              <a:rPr lang="en-US" sz="2000" b="1" baseline="30000" dirty="0">
                <a:latin typeface="Calibri" panose="020F0502020204030204" pitchFamily="34" charset="0"/>
                <a:cs typeface="Calibri" panose="020F0502020204030204" pitchFamily="34" charset="0"/>
              </a:rPr>
              <a:t>2 </a:t>
            </a:r>
            <a:r>
              <a:rPr lang="en-US" sz="2000" dirty="0">
                <a:latin typeface="Calibri" panose="020F0502020204030204" pitchFamily="34" charset="0"/>
                <a:cs typeface="Calibri" panose="020F0502020204030204" pitchFamily="34" charset="0"/>
              </a:rPr>
              <a:t>for I know your readiness, of which I boast about you to the people of Macedonia, saying that Achaia has been ready since last year. And your zeal has stirred up most of them. </a:t>
            </a:r>
            <a:r>
              <a:rPr lang="en-US" sz="2000" b="1" baseline="30000" dirty="0">
                <a:latin typeface="Calibri" panose="020F0502020204030204" pitchFamily="34" charset="0"/>
                <a:cs typeface="Calibri" panose="020F0502020204030204" pitchFamily="34" charset="0"/>
              </a:rPr>
              <a:t>3 </a:t>
            </a:r>
            <a:r>
              <a:rPr lang="en-US" sz="2000" dirty="0">
                <a:latin typeface="Calibri" panose="020F0502020204030204" pitchFamily="34" charset="0"/>
                <a:cs typeface="Calibri" panose="020F0502020204030204" pitchFamily="34" charset="0"/>
              </a:rPr>
              <a:t>But I am sending the brothers so that our boasting about you may not prove empty in this matter, so that you may be ready, as I said you would be. </a:t>
            </a:r>
            <a:r>
              <a:rPr lang="en-US" sz="2000" b="1" baseline="30000" dirty="0">
                <a:latin typeface="Calibri" panose="020F0502020204030204" pitchFamily="34" charset="0"/>
                <a:cs typeface="Calibri" panose="020F0502020204030204" pitchFamily="34" charset="0"/>
              </a:rPr>
              <a:t>4 </a:t>
            </a:r>
            <a:r>
              <a:rPr lang="en-US" sz="2000" dirty="0">
                <a:latin typeface="Calibri" panose="020F0502020204030204" pitchFamily="34" charset="0"/>
                <a:cs typeface="Calibri" panose="020F0502020204030204" pitchFamily="34" charset="0"/>
              </a:rPr>
              <a:t>Otherwise, if some Macedonians come with me and find that you are not ready, we would be humiliated—to say nothing of you—for being so confident. </a:t>
            </a:r>
            <a:r>
              <a:rPr lang="en-US" sz="2000" b="1" baseline="30000" dirty="0">
                <a:latin typeface="Calibri" panose="020F0502020204030204" pitchFamily="34" charset="0"/>
                <a:cs typeface="Calibri" panose="020F0502020204030204" pitchFamily="34" charset="0"/>
              </a:rPr>
              <a:t>5 </a:t>
            </a:r>
            <a:r>
              <a:rPr lang="en-US" sz="2000" dirty="0">
                <a:latin typeface="Calibri" panose="020F0502020204030204" pitchFamily="34" charset="0"/>
                <a:cs typeface="Calibri" panose="020F0502020204030204" pitchFamily="34" charset="0"/>
              </a:rPr>
              <a:t>So I thought it necessary to urge the brothers to go on ahead to you and arrange in advance for the gift you have promised, so that it may be ready as a willing gift, not as an exaction.</a:t>
            </a:r>
          </a:p>
          <a:p>
            <a:pPr algn="l"/>
            <a:r>
              <a:rPr lang="en-US" sz="2000" b="1" baseline="30000" dirty="0">
                <a:latin typeface="Calibri" panose="020F0502020204030204" pitchFamily="34" charset="0"/>
                <a:cs typeface="Calibri" panose="020F0502020204030204" pitchFamily="34" charset="0"/>
              </a:rPr>
              <a:t>6 </a:t>
            </a:r>
            <a:r>
              <a:rPr lang="en-US" sz="2000" dirty="0">
                <a:latin typeface="Calibri" panose="020F0502020204030204" pitchFamily="34" charset="0"/>
                <a:cs typeface="Calibri" panose="020F0502020204030204" pitchFamily="34" charset="0"/>
              </a:rPr>
              <a:t>The point is this: whoever sows sparingly will also reap sparingly, and whoever sows bountifully will also reap bountifully. </a:t>
            </a:r>
            <a:r>
              <a:rPr lang="en-US" sz="2000" b="1" baseline="30000" dirty="0">
                <a:latin typeface="Calibri" panose="020F0502020204030204" pitchFamily="34" charset="0"/>
                <a:cs typeface="Calibri" panose="020F0502020204030204" pitchFamily="34" charset="0"/>
              </a:rPr>
              <a:t>7 </a:t>
            </a:r>
            <a:r>
              <a:rPr lang="en-US" sz="2000" dirty="0">
                <a:latin typeface="Calibri" panose="020F0502020204030204" pitchFamily="34" charset="0"/>
                <a:cs typeface="Calibri" panose="020F0502020204030204" pitchFamily="34" charset="0"/>
              </a:rPr>
              <a:t>Each one must give as he has decided in his heart, not reluctantly or under compulsion, for God loves a cheerful giver. </a:t>
            </a:r>
            <a:r>
              <a:rPr lang="en-US" sz="2000" b="1" baseline="30000" dirty="0">
                <a:latin typeface="Calibri" panose="020F0502020204030204" pitchFamily="34" charset="0"/>
                <a:cs typeface="Calibri" panose="020F0502020204030204" pitchFamily="34" charset="0"/>
              </a:rPr>
              <a:t>8 </a:t>
            </a:r>
            <a:r>
              <a:rPr lang="en-US" sz="2000" dirty="0">
                <a:latin typeface="Calibri" panose="020F0502020204030204" pitchFamily="34" charset="0"/>
                <a:cs typeface="Calibri" panose="020F0502020204030204" pitchFamily="34" charset="0"/>
              </a:rPr>
              <a:t>And God is able to make all grace abound to you, so that having all sufficiency in all things at all times, you may abound in every good work. </a:t>
            </a:r>
            <a:r>
              <a:rPr lang="en-US" sz="2000" b="1" baseline="30000" dirty="0">
                <a:latin typeface="Calibri" panose="020F0502020204030204" pitchFamily="34" charset="0"/>
                <a:cs typeface="Calibri" panose="020F0502020204030204" pitchFamily="34" charset="0"/>
              </a:rPr>
              <a:t>9 </a:t>
            </a:r>
            <a:r>
              <a:rPr lang="en-US" sz="2000" dirty="0">
                <a:latin typeface="Calibri" panose="020F0502020204030204" pitchFamily="34" charset="0"/>
                <a:cs typeface="Calibri" panose="020F0502020204030204" pitchFamily="34" charset="0"/>
              </a:rPr>
              <a:t>As it is written,</a:t>
            </a:r>
          </a:p>
          <a:p>
            <a:pPr algn="l"/>
            <a:r>
              <a:rPr lang="en-US" sz="2000" dirty="0">
                <a:latin typeface="Calibri" panose="020F0502020204030204" pitchFamily="34" charset="0"/>
                <a:cs typeface="Calibri" panose="020F0502020204030204" pitchFamily="34" charset="0"/>
              </a:rPr>
              <a:t>“He has distributed freely, he has given to the poor;  his righteousness endures forever.”</a:t>
            </a:r>
          </a:p>
          <a:p>
            <a:pPr algn="l"/>
            <a:r>
              <a:rPr lang="en-US" sz="2000" b="1" baseline="30000" dirty="0">
                <a:latin typeface="Calibri" panose="020F0502020204030204" pitchFamily="34" charset="0"/>
                <a:cs typeface="Calibri" panose="020F0502020204030204" pitchFamily="34" charset="0"/>
              </a:rPr>
              <a:t>10 </a:t>
            </a:r>
            <a:r>
              <a:rPr lang="en-US" sz="2000" dirty="0">
                <a:latin typeface="Calibri" panose="020F0502020204030204" pitchFamily="34" charset="0"/>
                <a:cs typeface="Calibri" panose="020F0502020204030204" pitchFamily="34" charset="0"/>
              </a:rPr>
              <a:t>He who supplies seed to the sower and bread for food will supply and multiply your seed for sowing and increase the harvest of your righteousness. </a:t>
            </a:r>
            <a:r>
              <a:rPr lang="en-US" sz="2000" b="1" baseline="30000" dirty="0">
                <a:latin typeface="Calibri" panose="020F0502020204030204" pitchFamily="34" charset="0"/>
                <a:cs typeface="Calibri" panose="020F0502020204030204" pitchFamily="34" charset="0"/>
              </a:rPr>
              <a:t>11 </a:t>
            </a:r>
            <a:r>
              <a:rPr lang="en-US" sz="2000" dirty="0">
                <a:latin typeface="Calibri" panose="020F0502020204030204" pitchFamily="34" charset="0"/>
                <a:cs typeface="Calibri" panose="020F0502020204030204" pitchFamily="34" charset="0"/>
              </a:rPr>
              <a:t>You will be enriched in every way to be generous in every way, which through us will produce thanksgiving to God. </a:t>
            </a:r>
            <a:r>
              <a:rPr lang="en-US" sz="2000" b="1" baseline="30000" dirty="0">
                <a:latin typeface="Calibri" panose="020F0502020204030204" pitchFamily="34" charset="0"/>
                <a:cs typeface="Calibri" panose="020F0502020204030204" pitchFamily="34" charset="0"/>
              </a:rPr>
              <a:t>12 </a:t>
            </a:r>
            <a:r>
              <a:rPr lang="en-US" sz="2000" dirty="0">
                <a:latin typeface="Calibri" panose="020F0502020204030204" pitchFamily="34" charset="0"/>
                <a:cs typeface="Calibri" panose="020F0502020204030204" pitchFamily="34" charset="0"/>
              </a:rPr>
              <a:t>For the ministry of this service is not only supplying the needs of the saints but is also overflowing in many thanksgivings to God. </a:t>
            </a:r>
            <a:r>
              <a:rPr lang="en-US" sz="2000" b="1" baseline="30000" dirty="0">
                <a:latin typeface="Calibri" panose="020F0502020204030204" pitchFamily="34" charset="0"/>
                <a:cs typeface="Calibri" panose="020F0502020204030204" pitchFamily="34" charset="0"/>
              </a:rPr>
              <a:t>13 </a:t>
            </a:r>
            <a:r>
              <a:rPr lang="en-US" sz="2000" dirty="0">
                <a:latin typeface="Calibri" panose="020F0502020204030204" pitchFamily="34" charset="0"/>
                <a:cs typeface="Calibri" panose="020F0502020204030204" pitchFamily="34" charset="0"/>
              </a:rPr>
              <a:t>By their approval of this service, they will glorify God because of your submission that comes from your confession of the gospel of Christ, and the generosity of your contribution for them and for all others, </a:t>
            </a:r>
            <a:r>
              <a:rPr lang="en-US" sz="2000" b="1" baseline="30000" dirty="0">
                <a:latin typeface="Calibri" panose="020F0502020204030204" pitchFamily="34" charset="0"/>
                <a:cs typeface="Calibri" panose="020F0502020204030204" pitchFamily="34" charset="0"/>
              </a:rPr>
              <a:t>14 </a:t>
            </a:r>
            <a:r>
              <a:rPr lang="en-US" sz="2000" dirty="0">
                <a:latin typeface="Calibri" panose="020F0502020204030204" pitchFamily="34" charset="0"/>
                <a:cs typeface="Calibri" panose="020F0502020204030204" pitchFamily="34" charset="0"/>
              </a:rPr>
              <a:t>while they long for you and pray for you, because of the surpassing grace of God upon you. </a:t>
            </a:r>
            <a:r>
              <a:rPr lang="en-US" sz="2000" b="1" baseline="30000" dirty="0">
                <a:latin typeface="Calibri" panose="020F0502020204030204" pitchFamily="34" charset="0"/>
                <a:cs typeface="Calibri" panose="020F0502020204030204" pitchFamily="34" charset="0"/>
              </a:rPr>
              <a:t>15 </a:t>
            </a:r>
            <a:r>
              <a:rPr lang="en-US" sz="2000" dirty="0">
                <a:latin typeface="Calibri" panose="020F0502020204030204" pitchFamily="34" charset="0"/>
                <a:cs typeface="Calibri" panose="020F0502020204030204" pitchFamily="34" charset="0"/>
              </a:rPr>
              <a:t>Thanks be to God for his inexpressible gift!</a:t>
            </a:r>
          </a:p>
        </p:txBody>
      </p:sp>
      <p:sp>
        <p:nvSpPr>
          <p:cNvPr id="6" name="Rectangle 2">
            <a:extLst>
              <a:ext uri="{FF2B5EF4-FFF2-40B4-BE49-F238E27FC236}">
                <a16:creationId xmlns:a16="http://schemas.microsoft.com/office/drawing/2014/main" id="{7C26D2B1-AC2E-4685-BEA4-2593291BA8A9}"/>
              </a:ext>
            </a:extLst>
          </p:cNvPr>
          <p:cNvSpPr txBox="1">
            <a:spLocks noChangeArrowheads="1"/>
          </p:cNvSpPr>
          <p:nvPr/>
        </p:nvSpPr>
        <p:spPr>
          <a:xfrm>
            <a:off x="2362200" y="0"/>
            <a:ext cx="7772400" cy="81966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9:1-15</a:t>
            </a:r>
          </a:p>
        </p:txBody>
      </p:sp>
    </p:spTree>
    <p:extLst>
      <p:ext uri="{BB962C8B-B14F-4D97-AF65-F5344CB8AC3E}">
        <p14:creationId xmlns:p14="http://schemas.microsoft.com/office/powerpoint/2010/main" val="346641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762000" y="1828800"/>
            <a:ext cx="9448800" cy="4191000"/>
          </a:xfrm>
        </p:spPr>
        <p:txBody>
          <a:bodyPr/>
          <a:lstStyle/>
          <a:p>
            <a:pPr marL="609600" indent="-609600">
              <a:buClr>
                <a:schemeClr val="hlink"/>
              </a:buClr>
              <a:buFont typeface="Wingdings" pitchFamily="2" charset="2"/>
              <a:buChar char="§"/>
            </a:pPr>
            <a:r>
              <a:rPr lang="en-US" altLang="en-US" sz="3600" dirty="0">
                <a:latin typeface="Calibri" panose="020F0502020204030204" pitchFamily="34" charset="0"/>
              </a:rPr>
              <a:t>Freely willing  (8:3)</a:t>
            </a:r>
          </a:p>
          <a:p>
            <a:pPr marL="609600" indent="-609600">
              <a:buClr>
                <a:schemeClr val="hlink"/>
              </a:buClr>
              <a:buFont typeface="Wingdings" pitchFamily="2" charset="2"/>
              <a:buChar char="§"/>
            </a:pPr>
            <a:r>
              <a:rPr lang="en-US" altLang="en-US" sz="3600" dirty="0">
                <a:latin typeface="Calibri" panose="020F0502020204030204" pitchFamily="34" charset="0"/>
              </a:rPr>
              <a:t>Willing mind  (8:12a)</a:t>
            </a:r>
          </a:p>
          <a:p>
            <a:pPr marL="609600" indent="-609600">
              <a:buClr>
                <a:schemeClr val="hlink"/>
              </a:buClr>
              <a:buFont typeface="Wingdings" pitchFamily="2" charset="2"/>
              <a:buChar char="§"/>
            </a:pPr>
            <a:r>
              <a:rPr lang="en-US" altLang="en-US" sz="3600" dirty="0">
                <a:latin typeface="Calibri" panose="020F0502020204030204" pitchFamily="34" charset="0"/>
              </a:rPr>
              <a:t>According to what one has  (8:12b)</a:t>
            </a:r>
          </a:p>
          <a:p>
            <a:pPr marL="609600" indent="-609600">
              <a:buClr>
                <a:schemeClr val="hlink"/>
              </a:buClr>
              <a:buFont typeface="Wingdings" pitchFamily="2" charset="2"/>
              <a:buChar char="§"/>
            </a:pPr>
            <a:r>
              <a:rPr lang="en-US" altLang="en-US" sz="3600" dirty="0">
                <a:latin typeface="Calibri" panose="020F0502020204030204" pitchFamily="34" charset="0"/>
              </a:rPr>
              <a:t>Generosity, not grudging obligation  (9:5)</a:t>
            </a:r>
          </a:p>
          <a:p>
            <a:pPr marL="609600" indent="-609600">
              <a:buClr>
                <a:schemeClr val="hlink"/>
              </a:buClr>
              <a:buFont typeface="Wingdings" pitchFamily="2" charset="2"/>
              <a:buChar char="§"/>
            </a:pPr>
            <a:r>
              <a:rPr lang="en-US" altLang="en-US" sz="3600" dirty="0">
                <a:latin typeface="Calibri" panose="020F0502020204030204" pitchFamily="34" charset="0"/>
              </a:rPr>
              <a:t>Purpose in your heart  (9:7)</a:t>
            </a:r>
          </a:p>
          <a:p>
            <a:pPr marL="609600" indent="-609600">
              <a:buClr>
                <a:schemeClr val="hlink"/>
              </a:buClr>
              <a:buFont typeface="Wingdings" pitchFamily="2" charset="2"/>
              <a:buChar char="§"/>
            </a:pPr>
            <a:r>
              <a:rPr lang="en-US" altLang="en-US" sz="3600" dirty="0">
                <a:latin typeface="Calibri" panose="020F0502020204030204" pitchFamily="34" charset="0"/>
              </a:rPr>
              <a:t>Not grudgingly, or of necessity  (9:7)</a:t>
            </a:r>
          </a:p>
          <a:p>
            <a:pPr marL="609600" indent="-609600">
              <a:buClr>
                <a:schemeClr val="hlink"/>
              </a:buClr>
              <a:buFont typeface="Wingdings" pitchFamily="2" charset="2"/>
              <a:buChar char="§"/>
            </a:pPr>
            <a:r>
              <a:rPr lang="en-US" altLang="en-US" sz="3600" dirty="0">
                <a:latin typeface="Calibri" panose="020F0502020204030204" pitchFamily="34" charset="0"/>
              </a:rPr>
              <a:t>Cheerful  (9:7)</a:t>
            </a:r>
          </a:p>
        </p:txBody>
      </p:sp>
      <p:sp>
        <p:nvSpPr>
          <p:cNvPr id="86020" name="Rectangle 4"/>
          <p:cNvSpPr>
            <a:spLocks noChangeArrowheads="1"/>
          </p:cNvSpPr>
          <p:nvPr/>
        </p:nvSpPr>
        <p:spPr bwMode="auto">
          <a:xfrm>
            <a:off x="2286000" y="9144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4000" i="1" dirty="0">
                <a:solidFill>
                  <a:schemeClr val="tx2"/>
                </a:solidFill>
                <a:latin typeface="Calibri" panose="020F0502020204030204" pitchFamily="34" charset="0"/>
              </a:rPr>
              <a:t>Attitude of the Giver</a:t>
            </a:r>
          </a:p>
        </p:txBody>
      </p:sp>
      <p:sp>
        <p:nvSpPr>
          <p:cNvPr id="5" name="Rectangle 2">
            <a:extLst>
              <a:ext uri="{FF2B5EF4-FFF2-40B4-BE49-F238E27FC236}">
                <a16:creationId xmlns:a16="http://schemas.microsoft.com/office/drawing/2014/main" id="{854B846F-C786-4485-BB21-9400C3759187}"/>
              </a:ext>
            </a:extLst>
          </p:cNvPr>
          <p:cNvSpPr txBox="1">
            <a:spLocks noChangeArrowheads="1"/>
          </p:cNvSpPr>
          <p:nvPr/>
        </p:nvSpPr>
        <p:spPr>
          <a:xfrm>
            <a:off x="1981200" y="0"/>
            <a:ext cx="7772400" cy="11430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8 and 9</a:t>
            </a:r>
          </a:p>
        </p:txBody>
      </p:sp>
    </p:spTree>
    <p:extLst>
      <p:ext uri="{BB962C8B-B14F-4D97-AF65-F5344CB8AC3E}">
        <p14:creationId xmlns:p14="http://schemas.microsoft.com/office/powerpoint/2010/main" val="1788664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additive="base">
                                        <p:cTn id="7" dur="500" fill="hold"/>
                                        <p:tgtEl>
                                          <p:spTgt spid="86020"/>
                                        </p:tgtEl>
                                        <p:attrNameLst>
                                          <p:attrName>ppt_x</p:attrName>
                                        </p:attrNameLst>
                                      </p:cBhvr>
                                      <p:tavLst>
                                        <p:tav tm="0">
                                          <p:val>
                                            <p:strVal val="1+#ppt_w/2"/>
                                          </p:val>
                                        </p:tav>
                                        <p:tav tm="100000">
                                          <p:val>
                                            <p:strVal val="#ppt_x"/>
                                          </p:val>
                                        </p:tav>
                                      </p:tavLst>
                                    </p:anim>
                                    <p:anim calcmode="lin" valueType="num">
                                      <p:cBhvr additive="base">
                                        <p:cTn id="8" dur="500" fill="hold"/>
                                        <p:tgtEl>
                                          <p:spTgt spid="860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6019">
                                            <p:txEl>
                                              <p:pRg st="0" end="0"/>
                                            </p:txEl>
                                          </p:spTgt>
                                        </p:tgtEl>
                                        <p:attrNameLst>
                                          <p:attrName>style.visibility</p:attrName>
                                        </p:attrNameLst>
                                      </p:cBhvr>
                                      <p:to>
                                        <p:strVal val="visible"/>
                                      </p:to>
                                    </p:set>
                                    <p:anim calcmode="lin" valueType="num">
                                      <p:cBhvr additive="base">
                                        <p:cTn id="13" dur="500" fill="hold"/>
                                        <p:tgtEl>
                                          <p:spTgt spid="8601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6019">
                                            <p:txEl>
                                              <p:pRg st="1" end="1"/>
                                            </p:txEl>
                                          </p:spTgt>
                                        </p:tgtEl>
                                        <p:attrNameLst>
                                          <p:attrName>style.visibility</p:attrName>
                                        </p:attrNameLst>
                                      </p:cBhvr>
                                      <p:to>
                                        <p:strVal val="visible"/>
                                      </p:to>
                                    </p:set>
                                    <p:anim calcmode="lin" valueType="num">
                                      <p:cBhvr additive="base">
                                        <p:cTn id="19" dur="500" fill="hold"/>
                                        <p:tgtEl>
                                          <p:spTgt spid="8601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additive="base">
                                        <p:cTn id="25" dur="500" fill="hold"/>
                                        <p:tgtEl>
                                          <p:spTgt spid="8601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6019">
                                            <p:txEl>
                                              <p:pRg st="3" end="3"/>
                                            </p:txEl>
                                          </p:spTgt>
                                        </p:tgtEl>
                                        <p:attrNameLst>
                                          <p:attrName>style.visibility</p:attrName>
                                        </p:attrNameLst>
                                      </p:cBhvr>
                                      <p:to>
                                        <p:strVal val="visible"/>
                                      </p:to>
                                    </p:set>
                                    <p:anim calcmode="lin" valueType="num">
                                      <p:cBhvr additive="base">
                                        <p:cTn id="31" dur="500" fill="hold"/>
                                        <p:tgtEl>
                                          <p:spTgt spid="8601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60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6019">
                                            <p:txEl>
                                              <p:pRg st="4" end="4"/>
                                            </p:txEl>
                                          </p:spTgt>
                                        </p:tgtEl>
                                        <p:attrNameLst>
                                          <p:attrName>style.visibility</p:attrName>
                                        </p:attrNameLst>
                                      </p:cBhvr>
                                      <p:to>
                                        <p:strVal val="visible"/>
                                      </p:to>
                                    </p:set>
                                    <p:anim calcmode="lin" valueType="num">
                                      <p:cBhvr additive="base">
                                        <p:cTn id="37" dur="500" fill="hold"/>
                                        <p:tgtEl>
                                          <p:spTgt spid="8601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60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6019">
                                            <p:txEl>
                                              <p:pRg st="5" end="5"/>
                                            </p:txEl>
                                          </p:spTgt>
                                        </p:tgtEl>
                                        <p:attrNameLst>
                                          <p:attrName>style.visibility</p:attrName>
                                        </p:attrNameLst>
                                      </p:cBhvr>
                                      <p:to>
                                        <p:strVal val="visible"/>
                                      </p:to>
                                    </p:set>
                                    <p:anim calcmode="lin" valueType="num">
                                      <p:cBhvr additive="base">
                                        <p:cTn id="43" dur="500" fill="hold"/>
                                        <p:tgtEl>
                                          <p:spTgt spid="86019">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60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019">
                                            <p:txEl>
                                              <p:pRg st="6" end="6"/>
                                            </p:txEl>
                                          </p:spTgt>
                                        </p:tgtEl>
                                        <p:attrNameLst>
                                          <p:attrName>style.visibility</p:attrName>
                                        </p:attrNameLst>
                                      </p:cBhvr>
                                      <p:to>
                                        <p:strVal val="visible"/>
                                      </p:to>
                                    </p:set>
                                    <p:anim calcmode="lin" valueType="num">
                                      <p:cBhvr additive="base">
                                        <p:cTn id="49" dur="500" fill="hold"/>
                                        <p:tgtEl>
                                          <p:spTgt spid="86019">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60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2" autoUpdateAnimBg="0"/>
      <p:bldP spid="8602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209800" y="0"/>
            <a:ext cx="7772400" cy="838200"/>
          </a:xfrm>
        </p:spPr>
        <p:txBody>
          <a:bodyPr/>
          <a:lstStyle/>
          <a:p>
            <a:r>
              <a:rPr lang="en-US" altLang="en-US" sz="5400" dirty="0">
                <a:solidFill>
                  <a:schemeClr val="tx2">
                    <a:lumMod val="75000"/>
                  </a:schemeClr>
                </a:solidFill>
                <a:latin typeface="Calibri" panose="020F0502020204030204" pitchFamily="34" charset="0"/>
              </a:rPr>
              <a:t>II Corinthians 9:8</a:t>
            </a:r>
          </a:p>
        </p:txBody>
      </p:sp>
      <p:sp>
        <p:nvSpPr>
          <p:cNvPr id="82948" name="Rectangle 4"/>
          <p:cNvSpPr>
            <a:spLocks noChangeArrowheads="1"/>
          </p:cNvSpPr>
          <p:nvPr/>
        </p:nvSpPr>
        <p:spPr bwMode="auto">
          <a:xfrm>
            <a:off x="2209800" y="9144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4800" i="1" dirty="0">
                <a:solidFill>
                  <a:schemeClr val="tx2"/>
                </a:solidFill>
                <a:latin typeface="Calibri" panose="020F0502020204030204" pitchFamily="34" charset="0"/>
              </a:rPr>
              <a:t>God’s Role</a:t>
            </a:r>
          </a:p>
        </p:txBody>
      </p:sp>
      <p:sp>
        <p:nvSpPr>
          <p:cNvPr id="82949" name="Rectangle 5"/>
          <p:cNvSpPr>
            <a:spLocks noGrp="1" noChangeArrowheads="1"/>
          </p:cNvSpPr>
          <p:nvPr>
            <p:ph type="body" idx="1"/>
          </p:nvPr>
        </p:nvSpPr>
        <p:spPr>
          <a:xfrm>
            <a:off x="1066800" y="1981200"/>
            <a:ext cx="9220200" cy="3352800"/>
          </a:xfrm>
        </p:spPr>
        <p:txBody>
          <a:bodyPr/>
          <a:lstStyle/>
          <a:p>
            <a:pPr>
              <a:buFontTx/>
              <a:buNone/>
            </a:pPr>
            <a:r>
              <a:rPr lang="en-US" altLang="en-US" sz="4800" dirty="0">
                <a:latin typeface="Calibri" panose="020F0502020204030204" pitchFamily="34" charset="0"/>
              </a:rPr>
              <a:t>“And God is able to make all grace abound toward you, that you, always having all sufficiency in all things, may have an abundance for every good work.”</a:t>
            </a:r>
          </a:p>
        </p:txBody>
      </p:sp>
      <p:sp>
        <p:nvSpPr>
          <p:cNvPr id="82950" name="Line 6"/>
          <p:cNvSpPr>
            <a:spLocks noChangeShapeType="1"/>
          </p:cNvSpPr>
          <p:nvPr/>
        </p:nvSpPr>
        <p:spPr bwMode="ltGray">
          <a:xfrm>
            <a:off x="7543800" y="2667000"/>
            <a:ext cx="6096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82951" name="Line 7"/>
          <p:cNvSpPr>
            <a:spLocks noChangeShapeType="1"/>
          </p:cNvSpPr>
          <p:nvPr/>
        </p:nvSpPr>
        <p:spPr bwMode="ltGray">
          <a:xfrm>
            <a:off x="1485900" y="3429000"/>
            <a:ext cx="18669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82952" name="Line 8"/>
          <p:cNvSpPr>
            <a:spLocks noChangeShapeType="1"/>
          </p:cNvSpPr>
          <p:nvPr/>
        </p:nvSpPr>
        <p:spPr bwMode="ltGray">
          <a:xfrm>
            <a:off x="1524000" y="4191000"/>
            <a:ext cx="13716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82953" name="Line 9"/>
          <p:cNvSpPr>
            <a:spLocks noChangeShapeType="1"/>
          </p:cNvSpPr>
          <p:nvPr/>
        </p:nvSpPr>
        <p:spPr bwMode="ltGray">
          <a:xfrm>
            <a:off x="5105400" y="4191000"/>
            <a:ext cx="6858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82954" name="Line 10"/>
          <p:cNvSpPr>
            <a:spLocks noChangeShapeType="1"/>
          </p:cNvSpPr>
          <p:nvPr/>
        </p:nvSpPr>
        <p:spPr bwMode="ltGray">
          <a:xfrm>
            <a:off x="9220200" y="4191000"/>
            <a:ext cx="6096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82955" name="Line 11"/>
          <p:cNvSpPr>
            <a:spLocks noChangeShapeType="1"/>
          </p:cNvSpPr>
          <p:nvPr/>
        </p:nvSpPr>
        <p:spPr bwMode="ltGray">
          <a:xfrm>
            <a:off x="6629400" y="4876800"/>
            <a:ext cx="2667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82956" name="Line 12"/>
          <p:cNvSpPr>
            <a:spLocks noChangeShapeType="1"/>
          </p:cNvSpPr>
          <p:nvPr/>
        </p:nvSpPr>
        <p:spPr bwMode="ltGray">
          <a:xfrm>
            <a:off x="1600200" y="5638800"/>
            <a:ext cx="12954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12" name="TextBox 11">
            <a:extLst>
              <a:ext uri="{FF2B5EF4-FFF2-40B4-BE49-F238E27FC236}">
                <a16:creationId xmlns:a16="http://schemas.microsoft.com/office/drawing/2014/main" id="{1476FB3F-A72A-4486-9869-BF056BD33D5A}"/>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28827017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500" fill="hold"/>
                                        <p:tgtEl>
                                          <p:spTgt spid="82948"/>
                                        </p:tgtEl>
                                        <p:attrNameLst>
                                          <p:attrName>ppt_x</p:attrName>
                                        </p:attrNameLst>
                                      </p:cBhvr>
                                      <p:tavLst>
                                        <p:tav tm="0">
                                          <p:val>
                                            <p:strVal val="1+#ppt_w/2"/>
                                          </p:val>
                                        </p:tav>
                                        <p:tav tm="100000">
                                          <p:val>
                                            <p:strVal val="#ppt_x"/>
                                          </p:val>
                                        </p:tav>
                                      </p:tavLst>
                                    </p:anim>
                                    <p:anim calcmode="lin" valueType="num">
                                      <p:cBhvr additive="base">
                                        <p:cTn id="8" dur="500" fill="hold"/>
                                        <p:tgtEl>
                                          <p:spTgt spid="829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2949">
                                            <p:txEl>
                                              <p:pRg st="0" end="0"/>
                                            </p:txEl>
                                          </p:spTgt>
                                        </p:tgtEl>
                                        <p:attrNameLst>
                                          <p:attrName>style.visibility</p:attrName>
                                        </p:attrNameLst>
                                      </p:cBhvr>
                                      <p:to>
                                        <p:strVal val="visible"/>
                                      </p:to>
                                    </p:set>
                                    <p:animEffect transition="in" filter="dissolve">
                                      <p:cBhvr>
                                        <p:cTn id="13" dur="500"/>
                                        <p:tgtEl>
                                          <p:spTgt spid="8294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82950"/>
                                        </p:tgtEl>
                                        <p:attrNameLst>
                                          <p:attrName>style.visibility</p:attrName>
                                        </p:attrNameLst>
                                      </p:cBhvr>
                                      <p:to>
                                        <p:strVal val="visible"/>
                                      </p:to>
                                    </p:set>
                                    <p:anim calcmode="lin" valueType="num">
                                      <p:cBhvr>
                                        <p:cTn id="18" dur="500" fill="hold"/>
                                        <p:tgtEl>
                                          <p:spTgt spid="82950"/>
                                        </p:tgtEl>
                                        <p:attrNameLst>
                                          <p:attrName>ppt_w</p:attrName>
                                        </p:attrNameLst>
                                      </p:cBhvr>
                                      <p:tavLst>
                                        <p:tav tm="0">
                                          <p:val>
                                            <p:fltVal val="0"/>
                                          </p:val>
                                        </p:tav>
                                        <p:tav tm="100000">
                                          <p:val>
                                            <p:strVal val="#ppt_w"/>
                                          </p:val>
                                        </p:tav>
                                      </p:tavLst>
                                    </p:anim>
                                    <p:anim calcmode="lin" valueType="num">
                                      <p:cBhvr>
                                        <p:cTn id="19" dur="500" fill="hold"/>
                                        <p:tgtEl>
                                          <p:spTgt spid="82950"/>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82951"/>
                                        </p:tgtEl>
                                        <p:attrNameLst>
                                          <p:attrName>style.visibility</p:attrName>
                                        </p:attrNameLst>
                                      </p:cBhvr>
                                      <p:to>
                                        <p:strVal val="visible"/>
                                      </p:to>
                                    </p:set>
                                    <p:anim calcmode="lin" valueType="num">
                                      <p:cBhvr>
                                        <p:cTn id="24" dur="500" fill="hold"/>
                                        <p:tgtEl>
                                          <p:spTgt spid="82951"/>
                                        </p:tgtEl>
                                        <p:attrNameLst>
                                          <p:attrName>ppt_w</p:attrName>
                                        </p:attrNameLst>
                                      </p:cBhvr>
                                      <p:tavLst>
                                        <p:tav tm="0">
                                          <p:val>
                                            <p:fltVal val="0"/>
                                          </p:val>
                                        </p:tav>
                                        <p:tav tm="100000">
                                          <p:val>
                                            <p:strVal val="#ppt_w"/>
                                          </p:val>
                                        </p:tav>
                                      </p:tavLst>
                                    </p:anim>
                                    <p:anim calcmode="lin" valueType="num">
                                      <p:cBhvr>
                                        <p:cTn id="25" dur="500" fill="hold"/>
                                        <p:tgtEl>
                                          <p:spTgt spid="82951"/>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82952"/>
                                        </p:tgtEl>
                                        <p:attrNameLst>
                                          <p:attrName>style.visibility</p:attrName>
                                        </p:attrNameLst>
                                      </p:cBhvr>
                                      <p:to>
                                        <p:strVal val="visible"/>
                                      </p:to>
                                    </p:set>
                                    <p:anim calcmode="lin" valueType="num">
                                      <p:cBhvr>
                                        <p:cTn id="30" dur="500" fill="hold"/>
                                        <p:tgtEl>
                                          <p:spTgt spid="82952"/>
                                        </p:tgtEl>
                                        <p:attrNameLst>
                                          <p:attrName>ppt_w</p:attrName>
                                        </p:attrNameLst>
                                      </p:cBhvr>
                                      <p:tavLst>
                                        <p:tav tm="0">
                                          <p:val>
                                            <p:fltVal val="0"/>
                                          </p:val>
                                        </p:tav>
                                        <p:tav tm="100000">
                                          <p:val>
                                            <p:strVal val="#ppt_w"/>
                                          </p:val>
                                        </p:tav>
                                      </p:tavLst>
                                    </p:anim>
                                    <p:anim calcmode="lin" valueType="num">
                                      <p:cBhvr>
                                        <p:cTn id="31" dur="500" fill="hold"/>
                                        <p:tgtEl>
                                          <p:spTgt spid="82952"/>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82953"/>
                                        </p:tgtEl>
                                        <p:attrNameLst>
                                          <p:attrName>style.visibility</p:attrName>
                                        </p:attrNameLst>
                                      </p:cBhvr>
                                      <p:to>
                                        <p:strVal val="visible"/>
                                      </p:to>
                                    </p:set>
                                    <p:anim calcmode="lin" valueType="num">
                                      <p:cBhvr>
                                        <p:cTn id="36" dur="500" fill="hold"/>
                                        <p:tgtEl>
                                          <p:spTgt spid="82953"/>
                                        </p:tgtEl>
                                        <p:attrNameLst>
                                          <p:attrName>ppt_w</p:attrName>
                                        </p:attrNameLst>
                                      </p:cBhvr>
                                      <p:tavLst>
                                        <p:tav tm="0">
                                          <p:val>
                                            <p:fltVal val="0"/>
                                          </p:val>
                                        </p:tav>
                                        <p:tav tm="100000">
                                          <p:val>
                                            <p:strVal val="#ppt_w"/>
                                          </p:val>
                                        </p:tav>
                                      </p:tavLst>
                                    </p:anim>
                                    <p:anim calcmode="lin" valueType="num">
                                      <p:cBhvr>
                                        <p:cTn id="37" dur="500" fill="hold"/>
                                        <p:tgtEl>
                                          <p:spTgt spid="82953"/>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82954"/>
                                        </p:tgtEl>
                                        <p:attrNameLst>
                                          <p:attrName>style.visibility</p:attrName>
                                        </p:attrNameLst>
                                      </p:cBhvr>
                                      <p:to>
                                        <p:strVal val="visible"/>
                                      </p:to>
                                    </p:set>
                                    <p:anim calcmode="lin" valueType="num">
                                      <p:cBhvr>
                                        <p:cTn id="42" dur="500" fill="hold"/>
                                        <p:tgtEl>
                                          <p:spTgt spid="82954"/>
                                        </p:tgtEl>
                                        <p:attrNameLst>
                                          <p:attrName>ppt_w</p:attrName>
                                        </p:attrNameLst>
                                      </p:cBhvr>
                                      <p:tavLst>
                                        <p:tav tm="0">
                                          <p:val>
                                            <p:fltVal val="0"/>
                                          </p:val>
                                        </p:tav>
                                        <p:tav tm="100000">
                                          <p:val>
                                            <p:strVal val="#ppt_w"/>
                                          </p:val>
                                        </p:tav>
                                      </p:tavLst>
                                    </p:anim>
                                    <p:anim calcmode="lin" valueType="num">
                                      <p:cBhvr>
                                        <p:cTn id="43" dur="500" fill="hold"/>
                                        <p:tgtEl>
                                          <p:spTgt spid="82954"/>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82955"/>
                                        </p:tgtEl>
                                        <p:attrNameLst>
                                          <p:attrName>style.visibility</p:attrName>
                                        </p:attrNameLst>
                                      </p:cBhvr>
                                      <p:to>
                                        <p:strVal val="visible"/>
                                      </p:to>
                                    </p:set>
                                    <p:anim calcmode="lin" valueType="num">
                                      <p:cBhvr>
                                        <p:cTn id="48" dur="500" fill="hold"/>
                                        <p:tgtEl>
                                          <p:spTgt spid="82955"/>
                                        </p:tgtEl>
                                        <p:attrNameLst>
                                          <p:attrName>ppt_w</p:attrName>
                                        </p:attrNameLst>
                                      </p:cBhvr>
                                      <p:tavLst>
                                        <p:tav tm="0">
                                          <p:val>
                                            <p:fltVal val="0"/>
                                          </p:val>
                                        </p:tav>
                                        <p:tav tm="100000">
                                          <p:val>
                                            <p:strVal val="#ppt_w"/>
                                          </p:val>
                                        </p:tav>
                                      </p:tavLst>
                                    </p:anim>
                                    <p:anim calcmode="lin" valueType="num">
                                      <p:cBhvr>
                                        <p:cTn id="49" dur="500" fill="hold"/>
                                        <p:tgtEl>
                                          <p:spTgt spid="82955"/>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82956"/>
                                        </p:tgtEl>
                                        <p:attrNameLst>
                                          <p:attrName>style.visibility</p:attrName>
                                        </p:attrNameLst>
                                      </p:cBhvr>
                                      <p:to>
                                        <p:strVal val="visible"/>
                                      </p:to>
                                    </p:set>
                                    <p:anim calcmode="lin" valueType="num">
                                      <p:cBhvr>
                                        <p:cTn id="54" dur="500" fill="hold"/>
                                        <p:tgtEl>
                                          <p:spTgt spid="82956"/>
                                        </p:tgtEl>
                                        <p:attrNameLst>
                                          <p:attrName>ppt_w</p:attrName>
                                        </p:attrNameLst>
                                      </p:cBhvr>
                                      <p:tavLst>
                                        <p:tav tm="0">
                                          <p:val>
                                            <p:fltVal val="0"/>
                                          </p:val>
                                        </p:tav>
                                        <p:tav tm="100000">
                                          <p:val>
                                            <p:strVal val="#ppt_w"/>
                                          </p:val>
                                        </p:tav>
                                      </p:tavLst>
                                    </p:anim>
                                    <p:anim calcmode="lin" valueType="num">
                                      <p:cBhvr>
                                        <p:cTn id="55" dur="500" fill="hold"/>
                                        <p:tgtEl>
                                          <p:spTgt spid="829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utoUpdateAnimBg="0"/>
      <p:bldP spid="82949" grpId="0" build="p" autoUpdateAnimBg="0"/>
      <p:bldP spid="82950" grpId="0" animBg="1"/>
      <p:bldP spid="82951" grpId="0" animBg="1"/>
      <p:bldP spid="82952" grpId="0" animBg="1"/>
      <p:bldP spid="82953" grpId="0" animBg="1"/>
      <p:bldP spid="82954" grpId="0" animBg="1"/>
      <p:bldP spid="82955" grpId="0" animBg="1"/>
      <p:bldP spid="8295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209800" y="0"/>
            <a:ext cx="7772400" cy="838200"/>
          </a:xfrm>
        </p:spPr>
        <p:txBody>
          <a:bodyPr/>
          <a:lstStyle/>
          <a:p>
            <a:r>
              <a:rPr lang="en-US" altLang="en-US" sz="5400" dirty="0">
                <a:solidFill>
                  <a:schemeClr val="tx2">
                    <a:lumMod val="75000"/>
                  </a:schemeClr>
                </a:solidFill>
                <a:latin typeface="Calibri" panose="020F0502020204030204" pitchFamily="34" charset="0"/>
              </a:rPr>
              <a:t>II Corinthians 9:11-14</a:t>
            </a:r>
          </a:p>
        </p:txBody>
      </p:sp>
      <p:sp>
        <p:nvSpPr>
          <p:cNvPr id="87043" name="Rectangle 3"/>
          <p:cNvSpPr>
            <a:spLocks noGrp="1" noChangeArrowheads="1"/>
          </p:cNvSpPr>
          <p:nvPr>
            <p:ph type="body" idx="1"/>
          </p:nvPr>
        </p:nvSpPr>
        <p:spPr>
          <a:xfrm>
            <a:off x="304800" y="1752600"/>
            <a:ext cx="10820400" cy="4038600"/>
          </a:xfrm>
        </p:spPr>
        <p:txBody>
          <a:bodyPr/>
          <a:lstStyle/>
          <a:p>
            <a:pPr marL="609600" indent="-609600">
              <a:buClr>
                <a:schemeClr val="hlink"/>
              </a:buClr>
              <a:buFont typeface="Wingdings" pitchFamily="2" charset="2"/>
              <a:buChar char="§"/>
            </a:pPr>
            <a:r>
              <a:rPr lang="en-US" altLang="en-US" sz="3600" dirty="0">
                <a:latin typeface="Calibri" panose="020F0502020204030204" pitchFamily="34" charset="0"/>
              </a:rPr>
              <a:t>Corinthians are enriched  (9:11)</a:t>
            </a:r>
          </a:p>
          <a:p>
            <a:pPr marL="609600" indent="-609600">
              <a:buClr>
                <a:schemeClr val="hlink"/>
              </a:buClr>
              <a:buFont typeface="Wingdings" pitchFamily="2" charset="2"/>
              <a:buChar char="§"/>
            </a:pPr>
            <a:r>
              <a:rPr lang="en-US" altLang="en-US" sz="3600" dirty="0">
                <a:latin typeface="Calibri" panose="020F0502020204030204" pitchFamily="34" charset="0"/>
              </a:rPr>
              <a:t>Paul and others give thanks  (9:11)</a:t>
            </a:r>
          </a:p>
          <a:p>
            <a:pPr marL="609600" indent="-609600">
              <a:buClr>
                <a:schemeClr val="hlink"/>
              </a:buClr>
              <a:buFont typeface="Wingdings" pitchFamily="2" charset="2"/>
              <a:buChar char="§"/>
            </a:pPr>
            <a:r>
              <a:rPr lang="en-US" altLang="en-US" sz="3600" dirty="0">
                <a:latin typeface="Calibri" panose="020F0502020204030204" pitchFamily="34" charset="0"/>
              </a:rPr>
              <a:t>Judeans’ needs are supplied  (9:12)</a:t>
            </a:r>
          </a:p>
          <a:p>
            <a:pPr marL="609600" indent="-609600">
              <a:buClr>
                <a:schemeClr val="hlink"/>
              </a:buClr>
              <a:buFont typeface="Wingdings" pitchFamily="2" charset="2"/>
              <a:buChar char="§"/>
            </a:pPr>
            <a:r>
              <a:rPr lang="en-US" altLang="en-US" sz="3600" dirty="0">
                <a:latin typeface="Calibri" panose="020F0502020204030204" pitchFamily="34" charset="0"/>
              </a:rPr>
              <a:t>Many thanksgivings are given to God  (9:12)</a:t>
            </a:r>
          </a:p>
          <a:p>
            <a:pPr marL="609600" indent="-609600">
              <a:buClr>
                <a:schemeClr val="hlink"/>
              </a:buClr>
              <a:buFont typeface="Wingdings" pitchFamily="2" charset="2"/>
              <a:buChar char="§"/>
            </a:pPr>
            <a:r>
              <a:rPr lang="en-US" altLang="en-US" sz="3600" dirty="0">
                <a:latin typeface="Calibri" panose="020F0502020204030204" pitchFamily="34" charset="0"/>
              </a:rPr>
              <a:t>Judeans glorify God for the Corinthians’ action  (9:13)</a:t>
            </a:r>
          </a:p>
          <a:p>
            <a:pPr marL="609600" indent="-609600">
              <a:buClr>
                <a:schemeClr val="hlink"/>
              </a:buClr>
              <a:buFont typeface="Wingdings" pitchFamily="2" charset="2"/>
              <a:buChar char="§"/>
            </a:pPr>
            <a:r>
              <a:rPr lang="en-US" altLang="en-US" sz="3600" dirty="0">
                <a:latin typeface="Calibri" panose="020F0502020204030204" pitchFamily="34" charset="0"/>
              </a:rPr>
              <a:t>Judeans pray for the Corinthians  (9:13)</a:t>
            </a:r>
            <a:endParaRPr lang="en-US" altLang="en-US" dirty="0">
              <a:latin typeface="Calibri" panose="020F0502020204030204" pitchFamily="34" charset="0"/>
            </a:endParaRPr>
          </a:p>
        </p:txBody>
      </p:sp>
      <p:sp>
        <p:nvSpPr>
          <p:cNvPr id="87044" name="Rectangle 4"/>
          <p:cNvSpPr>
            <a:spLocks noChangeArrowheads="1"/>
          </p:cNvSpPr>
          <p:nvPr/>
        </p:nvSpPr>
        <p:spPr bwMode="auto">
          <a:xfrm>
            <a:off x="2286000" y="9144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4000" i="1" dirty="0">
                <a:solidFill>
                  <a:schemeClr val="tx2"/>
                </a:solidFill>
                <a:latin typeface="Calibri" panose="020F0502020204030204" pitchFamily="34" charset="0"/>
              </a:rPr>
              <a:t>Multiple Benefits</a:t>
            </a:r>
          </a:p>
        </p:txBody>
      </p:sp>
      <p:sp>
        <p:nvSpPr>
          <p:cNvPr id="5" name="TextBox 4">
            <a:extLst>
              <a:ext uri="{FF2B5EF4-FFF2-40B4-BE49-F238E27FC236}">
                <a16:creationId xmlns:a16="http://schemas.microsoft.com/office/drawing/2014/main" id="{B16B893A-FDC5-46E9-9FCB-1F95CE83F008}"/>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1268084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 calcmode="lin" valueType="num">
                                      <p:cBhvr additive="base">
                                        <p:cTn id="7" dur="500" fill="hold"/>
                                        <p:tgtEl>
                                          <p:spTgt spid="87044"/>
                                        </p:tgtEl>
                                        <p:attrNameLst>
                                          <p:attrName>ppt_x</p:attrName>
                                        </p:attrNameLst>
                                      </p:cBhvr>
                                      <p:tavLst>
                                        <p:tav tm="0">
                                          <p:val>
                                            <p:strVal val="1+#ppt_w/2"/>
                                          </p:val>
                                        </p:tav>
                                        <p:tav tm="100000">
                                          <p:val>
                                            <p:strVal val="#ppt_x"/>
                                          </p:val>
                                        </p:tav>
                                      </p:tavLst>
                                    </p:anim>
                                    <p:anim calcmode="lin" valueType="num">
                                      <p:cBhvr additive="base">
                                        <p:cTn id="8" dur="500" fill="hold"/>
                                        <p:tgtEl>
                                          <p:spTgt spid="870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 fill="hold"/>
                                        <p:tgtEl>
                                          <p:spTgt spid="8704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7043">
                                            <p:txEl>
                                              <p:pRg st="1" end="1"/>
                                            </p:txEl>
                                          </p:spTgt>
                                        </p:tgtEl>
                                        <p:attrNameLst>
                                          <p:attrName>style.visibility</p:attrName>
                                        </p:attrNameLst>
                                      </p:cBhvr>
                                      <p:to>
                                        <p:strVal val="visible"/>
                                      </p:to>
                                    </p:set>
                                    <p:anim calcmode="lin" valueType="num">
                                      <p:cBhvr additive="base">
                                        <p:cTn id="19" dur="500" fill="hold"/>
                                        <p:tgtEl>
                                          <p:spTgt spid="8704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7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7043">
                                            <p:txEl>
                                              <p:pRg st="2" end="2"/>
                                            </p:txEl>
                                          </p:spTgt>
                                        </p:tgtEl>
                                        <p:attrNameLst>
                                          <p:attrName>style.visibility</p:attrName>
                                        </p:attrNameLst>
                                      </p:cBhvr>
                                      <p:to>
                                        <p:strVal val="visible"/>
                                      </p:to>
                                    </p:set>
                                    <p:anim calcmode="lin" valueType="num">
                                      <p:cBhvr additive="base">
                                        <p:cTn id="25" dur="500" fill="hold"/>
                                        <p:tgtEl>
                                          <p:spTgt spid="8704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7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7043">
                                            <p:txEl>
                                              <p:pRg st="3" end="3"/>
                                            </p:txEl>
                                          </p:spTgt>
                                        </p:tgtEl>
                                        <p:attrNameLst>
                                          <p:attrName>style.visibility</p:attrName>
                                        </p:attrNameLst>
                                      </p:cBhvr>
                                      <p:to>
                                        <p:strVal val="visible"/>
                                      </p:to>
                                    </p:set>
                                    <p:anim calcmode="lin" valueType="num">
                                      <p:cBhvr additive="base">
                                        <p:cTn id="31" dur="500" fill="hold"/>
                                        <p:tgtEl>
                                          <p:spTgt spid="8704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7043">
                                            <p:txEl>
                                              <p:pRg st="4" end="4"/>
                                            </p:txEl>
                                          </p:spTgt>
                                        </p:tgtEl>
                                        <p:attrNameLst>
                                          <p:attrName>style.visibility</p:attrName>
                                        </p:attrNameLst>
                                      </p:cBhvr>
                                      <p:to>
                                        <p:strVal val="visible"/>
                                      </p:to>
                                    </p:set>
                                    <p:anim calcmode="lin" valueType="num">
                                      <p:cBhvr additive="base">
                                        <p:cTn id="37" dur="500" fill="hold"/>
                                        <p:tgtEl>
                                          <p:spTgt spid="8704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70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7043">
                                            <p:txEl>
                                              <p:pRg st="5" end="5"/>
                                            </p:txEl>
                                          </p:spTgt>
                                        </p:tgtEl>
                                        <p:attrNameLst>
                                          <p:attrName>style.visibility</p:attrName>
                                        </p:attrNameLst>
                                      </p:cBhvr>
                                      <p:to>
                                        <p:strVal val="visible"/>
                                      </p:to>
                                    </p:set>
                                    <p:anim calcmode="lin" valueType="num">
                                      <p:cBhvr additive="base">
                                        <p:cTn id="43" dur="500" fill="hold"/>
                                        <p:tgtEl>
                                          <p:spTgt spid="8704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70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bldLvl="2" autoUpdateAnimBg="0"/>
      <p:bldP spid="8704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4"/>
          <p:cNvSpPr>
            <a:spLocks noGrp="1" noChangeArrowheads="1"/>
          </p:cNvSpPr>
          <p:nvPr>
            <p:ph type="body" sz="half" idx="1"/>
          </p:nvPr>
        </p:nvSpPr>
        <p:spPr>
          <a:xfrm>
            <a:off x="533401" y="1371600"/>
            <a:ext cx="11353800" cy="5257800"/>
          </a:xfrm>
        </p:spPr>
        <p:txBody>
          <a:bodyPr/>
          <a:lstStyle/>
          <a:p>
            <a:pPr lvl="0">
              <a:buFont typeface="Arial" pitchFamily="34" charset="0"/>
              <a:buChar char="•"/>
            </a:pPr>
            <a:r>
              <a:rPr lang="en-US" sz="3200" dirty="0">
                <a:latin typeface="Calibri" pitchFamily="34" charset="0"/>
              </a:rPr>
              <a:t>The benefits the Corinthians would receive from Paul (fellowship, spiritual guidance, comfort, joy) were to be gained through his afflictions, sufferings and weaknesses which were the proof that he was a servant of Christ</a:t>
            </a:r>
          </a:p>
          <a:p>
            <a:pPr lvl="0">
              <a:buFont typeface="Arial" pitchFamily="34" charset="0"/>
              <a:buChar char="•"/>
            </a:pPr>
            <a:r>
              <a:rPr lang="en-US" sz="3200" dirty="0">
                <a:latin typeface="Calibri" pitchFamily="34" charset="0"/>
              </a:rPr>
              <a:t>This was to be a mutually beneficial relationship – Paul building up the Corinthians and they in turn encouraging him</a:t>
            </a:r>
          </a:p>
          <a:p>
            <a:pPr lvl="0">
              <a:buFont typeface="Arial" pitchFamily="34" charset="0"/>
              <a:buChar char="•"/>
            </a:pPr>
            <a:r>
              <a:rPr lang="en-US" sz="3200" dirty="0">
                <a:solidFill>
                  <a:srgbClr val="FFFF00"/>
                </a:solidFill>
                <a:latin typeface="Calibri" pitchFamily="34" charset="0"/>
              </a:rPr>
              <a:t>When this kind of relationship thrived, others besides Paul and the Corinthians were blessed and God was glorified</a:t>
            </a:r>
          </a:p>
          <a:p>
            <a:pPr marL="533400" indent="-533400">
              <a:lnSpc>
                <a:spcPct val="90000"/>
              </a:lnSpc>
              <a:buSzPct val="85000"/>
              <a:buFont typeface="Wingdings" pitchFamily="2" charset="2"/>
              <a:buAutoNum type="arabicPeriod"/>
            </a:pPr>
            <a:endParaRPr lang="en-US" sz="3600" dirty="0">
              <a:latin typeface="Garamond" pitchFamily="18" charset="0"/>
            </a:endParaRPr>
          </a:p>
        </p:txBody>
      </p:sp>
      <p:sp>
        <p:nvSpPr>
          <p:cNvPr id="4100" name="Rectangle 5"/>
          <p:cNvSpPr>
            <a:spLocks noChangeArrowheads="1"/>
          </p:cNvSpPr>
          <p:nvPr/>
        </p:nvSpPr>
        <p:spPr bwMode="auto">
          <a:xfrm>
            <a:off x="457200" y="228600"/>
            <a:ext cx="11201399" cy="914400"/>
          </a:xfrm>
          <a:prstGeom prst="rect">
            <a:avLst/>
          </a:prstGeom>
          <a:noFill/>
          <a:ln w="9525">
            <a:noFill/>
            <a:miter lim="800000"/>
            <a:headEnd/>
            <a:tailEnd/>
          </a:ln>
        </p:spPr>
        <p:txBody>
          <a:bodyPr wrap="square" anchor="b">
            <a:spAutoFit/>
          </a:bodyPr>
          <a:lstStyle/>
          <a:p>
            <a:pPr algn="ctr" eaLnBrk="1" hangingPunct="1"/>
            <a:r>
              <a:rPr lang="en-US" sz="5400" dirty="0">
                <a:solidFill>
                  <a:schemeClr val="tx2">
                    <a:lumMod val="75000"/>
                  </a:schemeClr>
                </a:solidFill>
                <a:latin typeface="Calibri" pitchFamily="34" charset="0"/>
              </a:rPr>
              <a:t>The relational theme of II Corinthians</a:t>
            </a:r>
          </a:p>
        </p:txBody>
      </p:sp>
      <p:sp>
        <p:nvSpPr>
          <p:cNvPr id="4" name="TextBox 3">
            <a:extLst>
              <a:ext uri="{FF2B5EF4-FFF2-40B4-BE49-F238E27FC236}">
                <a16:creationId xmlns:a16="http://schemas.microsoft.com/office/drawing/2014/main" id="{6CE50025-2199-4BEB-862A-7F0057781CC3}"/>
              </a:ext>
            </a:extLst>
          </p:cNvPr>
          <p:cNvSpPr txBox="1"/>
          <p:nvPr/>
        </p:nvSpPr>
        <p:spPr>
          <a:xfrm>
            <a:off x="2514600" y="5867400"/>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409087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1676400" y="762001"/>
            <a:ext cx="8991600" cy="584775"/>
          </a:xfrm>
          <a:prstGeom prst="rect">
            <a:avLst/>
          </a:prstGeom>
          <a:noFill/>
          <a:ln w="9525">
            <a:noFill/>
            <a:miter lim="800000"/>
            <a:headEnd/>
            <a:tailEnd/>
          </a:ln>
        </p:spPr>
        <p:txBody>
          <a:bodyPr>
            <a:spAutoFit/>
          </a:bodyPr>
          <a:lstStyle/>
          <a:p>
            <a:pPr algn="ctr" eaLnBrk="1" hangingPunct="1">
              <a:spcBef>
                <a:spcPct val="50000"/>
              </a:spcBef>
            </a:pPr>
            <a:r>
              <a:rPr lang="en-US" sz="3200" b="1" i="1" dirty="0">
                <a:solidFill>
                  <a:srgbClr val="FFFF00"/>
                </a:solidFill>
                <a:latin typeface="Calibri" pitchFamily="34" charset="0"/>
                <a:cs typeface="Calibri" pitchFamily="34" charset="0"/>
              </a:rPr>
              <a:t>Goals of Our Study (that we will . . .)</a:t>
            </a:r>
          </a:p>
        </p:txBody>
      </p:sp>
      <p:sp>
        <p:nvSpPr>
          <p:cNvPr id="4099" name="Rectangle 4"/>
          <p:cNvSpPr>
            <a:spLocks noGrp="1" noChangeArrowheads="1"/>
          </p:cNvSpPr>
          <p:nvPr>
            <p:ph type="body" sz="half" idx="1"/>
          </p:nvPr>
        </p:nvSpPr>
        <p:spPr>
          <a:xfrm>
            <a:off x="1905000" y="1371600"/>
            <a:ext cx="8534400" cy="5257800"/>
          </a:xfrm>
        </p:spPr>
        <p:txBody>
          <a:bodyPr/>
          <a:lstStyle/>
          <a:p>
            <a:pPr marL="457200" indent="-457200">
              <a:buFont typeface="+mj-lt"/>
              <a:buAutoNum type="arabicPeriod"/>
            </a:pPr>
            <a:r>
              <a:rPr lang="en-US" sz="3000" dirty="0">
                <a:solidFill>
                  <a:srgbClr val="FFC000"/>
                </a:solidFill>
                <a:latin typeface="Calibri" pitchFamily="34" charset="0"/>
              </a:rPr>
              <a:t>Live more faithfully to the commitment we have made to God</a:t>
            </a:r>
          </a:p>
          <a:p>
            <a:pPr marL="457200" indent="-457200">
              <a:buFont typeface="+mj-lt"/>
              <a:buAutoNum type="arabicPeriod"/>
            </a:pPr>
            <a:r>
              <a:rPr lang="en-US" sz="3000" dirty="0">
                <a:latin typeface="Calibri" pitchFamily="34" charset="0"/>
              </a:rPr>
              <a:t>Be more aware of the nearness and comfort of God</a:t>
            </a:r>
          </a:p>
          <a:p>
            <a:pPr marL="457200" indent="-457200">
              <a:buFont typeface="+mj-lt"/>
              <a:buAutoNum type="arabicPeriod"/>
            </a:pPr>
            <a:r>
              <a:rPr lang="en-US" sz="3000" dirty="0">
                <a:latin typeface="Calibri" pitchFamily="34" charset="0"/>
              </a:rPr>
              <a:t>Be more motivated and prepared to share the Gospel</a:t>
            </a:r>
          </a:p>
          <a:p>
            <a:pPr marL="457200" indent="-457200">
              <a:buFont typeface="+mj-lt"/>
              <a:buAutoNum type="arabicPeriod"/>
            </a:pPr>
            <a:r>
              <a:rPr lang="en-US" sz="3000" dirty="0">
                <a:solidFill>
                  <a:srgbClr val="FFC000"/>
                </a:solidFill>
                <a:latin typeface="Calibri" pitchFamily="34" charset="0"/>
              </a:rPr>
              <a:t>Be more aware of the needs of others and willing to sacrifice to help them</a:t>
            </a:r>
          </a:p>
          <a:p>
            <a:pPr marL="457200" indent="-457200">
              <a:buFont typeface="+mj-lt"/>
              <a:buAutoNum type="arabicPeriod"/>
            </a:pPr>
            <a:r>
              <a:rPr lang="en-US" sz="3000" dirty="0">
                <a:latin typeface="Calibri" pitchFamily="34" charset="0"/>
              </a:rPr>
              <a:t>Think more constantly of the life we have beyond this one</a:t>
            </a:r>
          </a:p>
          <a:p>
            <a:pPr marL="533400" indent="-533400">
              <a:lnSpc>
                <a:spcPct val="90000"/>
              </a:lnSpc>
              <a:buSzPct val="85000"/>
              <a:buFont typeface="Wingdings" pitchFamily="2" charset="2"/>
              <a:buAutoNum type="arabicPeriod"/>
            </a:pPr>
            <a:endParaRPr lang="en-US" sz="3600" dirty="0">
              <a:latin typeface="Garamond" pitchFamily="18" charset="0"/>
            </a:endParaRPr>
          </a:p>
        </p:txBody>
      </p:sp>
      <p:sp>
        <p:nvSpPr>
          <p:cNvPr id="4100" name="Rectangle 5"/>
          <p:cNvSpPr>
            <a:spLocks noChangeArrowheads="1"/>
          </p:cNvSpPr>
          <p:nvPr/>
        </p:nvSpPr>
        <p:spPr bwMode="auto">
          <a:xfrm>
            <a:off x="1752601" y="0"/>
            <a:ext cx="8637587" cy="914400"/>
          </a:xfrm>
          <a:prstGeom prst="rect">
            <a:avLst/>
          </a:prstGeom>
          <a:noFill/>
          <a:ln w="9525">
            <a:noFill/>
            <a:miter lim="800000"/>
            <a:headEnd/>
            <a:tailEnd/>
          </a:ln>
        </p:spPr>
        <p:txBody>
          <a:bodyPr anchor="b">
            <a:spAutoFit/>
          </a:bodyPr>
          <a:lstStyle/>
          <a:p>
            <a:pPr algn="ctr" eaLnBrk="1" hangingPunct="1"/>
            <a:r>
              <a:rPr lang="en-US" sz="5400" dirty="0">
                <a:latin typeface="Calibri" pitchFamily="34" charset="0"/>
              </a:rPr>
              <a:t>II Corinthians</a:t>
            </a:r>
          </a:p>
        </p:txBody>
      </p:sp>
    </p:spTree>
    <p:extLst>
      <p:ext uri="{BB962C8B-B14F-4D97-AF65-F5344CB8AC3E}">
        <p14:creationId xmlns:p14="http://schemas.microsoft.com/office/powerpoint/2010/main" val="22211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ssolv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ssolv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dissolv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dissolve">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209800" y="3048000"/>
            <a:ext cx="7772400" cy="1143000"/>
          </a:xfrm>
        </p:spPr>
        <p:txBody>
          <a:bodyPr/>
          <a:lstStyle/>
          <a:p>
            <a:r>
              <a:rPr lang="en-US" altLang="en-US" sz="6600">
                <a:solidFill>
                  <a:schemeClr val="tx1"/>
                </a:solidFill>
              </a:rPr>
              <a:t>II Corinthians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33600" y="1828800"/>
            <a:ext cx="7924800" cy="1981200"/>
          </a:xfrm>
        </p:spPr>
        <p:txBody>
          <a:bodyPr/>
          <a:lstStyle/>
          <a:p>
            <a:r>
              <a:rPr lang="en-US" altLang="en-US" sz="6600" dirty="0">
                <a:solidFill>
                  <a:schemeClr val="tx2">
                    <a:lumMod val="75000"/>
                  </a:schemeClr>
                </a:solidFill>
                <a:latin typeface="Calibri" pitchFamily="34" charset="0"/>
                <a:cs typeface="Calibri" pitchFamily="34" charset="0"/>
              </a:rPr>
              <a:t>II Corinthians</a:t>
            </a:r>
            <a:br>
              <a:rPr lang="en-US" altLang="en-US" sz="6600" dirty="0">
                <a:solidFill>
                  <a:schemeClr val="tx1"/>
                </a:solidFill>
                <a:latin typeface="Calibri" pitchFamily="34" charset="0"/>
                <a:cs typeface="Calibri" pitchFamily="34" charset="0"/>
              </a:rPr>
            </a:br>
            <a:r>
              <a:rPr lang="en-US" altLang="en-US" sz="5400" dirty="0">
                <a:solidFill>
                  <a:schemeClr val="tx1"/>
                </a:solidFill>
                <a:latin typeface="Calibri" pitchFamily="34" charset="0"/>
                <a:cs typeface="Calibri" pitchFamily="34" charset="0"/>
              </a:rPr>
              <a:t>Lesson 8</a:t>
            </a:r>
            <a:endParaRPr lang="en-US" altLang="en-US" sz="6600" dirty="0">
              <a:solidFill>
                <a:schemeClr val="tx1"/>
              </a:solidFill>
              <a:latin typeface="Calibri" pitchFamily="34" charset="0"/>
              <a:cs typeface="Calibri" pitchFamily="34" charset="0"/>
            </a:endParaRPr>
          </a:p>
        </p:txBody>
      </p:sp>
      <p:sp>
        <p:nvSpPr>
          <p:cNvPr id="3" name="TextBox 2">
            <a:extLst>
              <a:ext uri="{FF2B5EF4-FFF2-40B4-BE49-F238E27FC236}">
                <a16:creationId xmlns:a16="http://schemas.microsoft.com/office/drawing/2014/main" id="{35490327-B3C0-4365-9F69-80F21A187F69}"/>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p:txBody>
          <a:bodyPr/>
          <a:lstStyle/>
          <a:p>
            <a:r>
              <a:rPr lang="en-US" altLang="en-US"/>
              <a:t>I Corinthians</a:t>
            </a:r>
          </a:p>
        </p:txBody>
      </p:sp>
      <p:sp>
        <p:nvSpPr>
          <p:cNvPr id="67587" name="Rectangle 1027"/>
          <p:cNvSpPr>
            <a:spLocks noGrp="1" noChangeArrowheads="1"/>
          </p:cNvSpPr>
          <p:nvPr>
            <p:ph type="body" idx="1"/>
          </p:nvPr>
        </p:nvSpPr>
        <p:spPr/>
        <p:txBody>
          <a:bodyPr/>
          <a:lstStyle/>
          <a:p>
            <a:endParaRPr lang="en-US" altLang="en-US"/>
          </a:p>
          <a:p>
            <a:endParaRPr lang="en-US" altLang="en-US"/>
          </a:p>
          <a:p>
            <a:endParaRPr lang="en-US" altLang="en-US"/>
          </a:p>
        </p:txBody>
      </p:sp>
      <p:pic>
        <p:nvPicPr>
          <p:cNvPr id="67588" name="Picture 1028" descr="E:\Bible Maps &amp; Powerpoint\Quickverse Maps-NT\834a.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231419"/>
            <a:ext cx="8763000" cy="6343650"/>
          </a:xfrm>
          <a:prstGeom prst="rect">
            <a:avLst/>
          </a:prstGeom>
          <a:noFill/>
          <a:extLst>
            <a:ext uri="{909E8E84-426E-40DD-AFC4-6F175D3DCCD1}">
              <a14:hiddenFill xmlns:a14="http://schemas.microsoft.com/office/drawing/2010/main">
                <a:solidFill>
                  <a:srgbClr val="FFFFFF"/>
                </a:solidFill>
              </a14:hiddenFill>
            </a:ext>
          </a:extLst>
        </p:spPr>
      </p:pic>
      <p:sp>
        <p:nvSpPr>
          <p:cNvPr id="67589" name="Text Box 1029"/>
          <p:cNvSpPr txBox="1">
            <a:spLocks noChangeArrowheads="1"/>
          </p:cNvSpPr>
          <p:nvPr/>
        </p:nvSpPr>
        <p:spPr bwMode="ltGray">
          <a:xfrm>
            <a:off x="6400800" y="3143688"/>
            <a:ext cx="3810000" cy="1169551"/>
          </a:xfrm>
          <a:prstGeom prst="rect">
            <a:avLst/>
          </a:prstGeom>
          <a:solidFill>
            <a:srgbClr val="002060"/>
          </a:solidFill>
          <a:ln w="28575">
            <a:solidFill>
              <a:srgbClr val="FAFAF8"/>
            </a:solidFill>
          </a:ln>
          <a:effectLst/>
        </p:spPr>
        <p:txBody>
          <a:bodyPr>
            <a:spAutoFit/>
          </a:bodyPr>
          <a:lstStyle/>
          <a:p>
            <a:pPr>
              <a:spcBef>
                <a:spcPct val="50000"/>
              </a:spcBef>
            </a:pPr>
            <a:r>
              <a:rPr lang="en-US" altLang="en-US" sz="2800" dirty="0"/>
              <a:t>II Cor. 2:13</a:t>
            </a:r>
          </a:p>
          <a:p>
            <a:pPr>
              <a:spcBef>
                <a:spcPct val="50000"/>
              </a:spcBef>
            </a:pPr>
            <a:r>
              <a:rPr lang="en-US" altLang="en-US" sz="2800" dirty="0"/>
              <a:t>I went on to Macedonia</a:t>
            </a:r>
          </a:p>
        </p:txBody>
      </p:sp>
      <p:sp>
        <p:nvSpPr>
          <p:cNvPr id="67590" name="Oval 1030"/>
          <p:cNvSpPr>
            <a:spLocks noChangeArrowheads="1"/>
          </p:cNvSpPr>
          <p:nvPr/>
        </p:nvSpPr>
        <p:spPr bwMode="ltGray">
          <a:xfrm>
            <a:off x="5105400" y="914400"/>
            <a:ext cx="1600200" cy="762000"/>
          </a:xfrm>
          <a:prstGeom prst="ellipse">
            <a:avLst/>
          </a:prstGeom>
          <a:solidFill>
            <a:srgbClr val="002060"/>
          </a:solidFill>
          <a:ln w="9525">
            <a:solidFill>
              <a:schemeClr val="tx1"/>
            </a:solidFill>
            <a:round/>
            <a:headEnd/>
            <a:tailEnd/>
          </a:ln>
          <a:effectLst/>
        </p:spPr>
        <p:txBody>
          <a:bodyPr wrap="none" anchor="ctr"/>
          <a:lstStyle/>
          <a:p>
            <a:r>
              <a:rPr lang="en-US" altLang="en-US"/>
              <a:t>Troas</a:t>
            </a:r>
          </a:p>
        </p:txBody>
      </p:sp>
      <p:sp>
        <p:nvSpPr>
          <p:cNvPr id="67591" name="Line 1031"/>
          <p:cNvSpPr>
            <a:spLocks noChangeShapeType="1"/>
          </p:cNvSpPr>
          <p:nvPr/>
        </p:nvSpPr>
        <p:spPr bwMode="ltGray">
          <a:xfrm flipH="1" flipV="1">
            <a:off x="5029200" y="1447800"/>
            <a:ext cx="533400" cy="1447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592" name="Oval 1032"/>
          <p:cNvSpPr>
            <a:spLocks noChangeArrowheads="1"/>
          </p:cNvSpPr>
          <p:nvPr/>
        </p:nvSpPr>
        <p:spPr bwMode="ltGray">
          <a:xfrm>
            <a:off x="1905000" y="304800"/>
            <a:ext cx="1905000" cy="685800"/>
          </a:xfrm>
          <a:prstGeom prst="ellipse">
            <a:avLst/>
          </a:prstGeom>
          <a:solidFill>
            <a:srgbClr val="002060"/>
          </a:solidFill>
          <a:ln w="9525">
            <a:solidFill>
              <a:schemeClr val="tx1"/>
            </a:solidFill>
            <a:round/>
            <a:headEnd/>
            <a:tailEnd/>
          </a:ln>
          <a:effectLst/>
        </p:spPr>
        <p:txBody>
          <a:bodyPr wrap="none" anchor="ctr"/>
          <a:lstStyle/>
          <a:p>
            <a:r>
              <a:rPr lang="en-US" altLang="en-US"/>
              <a:t>Macedonia</a:t>
            </a:r>
          </a:p>
        </p:txBody>
      </p:sp>
      <p:sp>
        <p:nvSpPr>
          <p:cNvPr id="67593" name="Line 1033"/>
          <p:cNvSpPr>
            <a:spLocks noChangeShapeType="1"/>
          </p:cNvSpPr>
          <p:nvPr/>
        </p:nvSpPr>
        <p:spPr bwMode="ltGray">
          <a:xfrm flipH="1" flipV="1">
            <a:off x="3657600" y="838200"/>
            <a:ext cx="12192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 name="Text Box 5"/>
          <p:cNvSpPr txBox="1">
            <a:spLocks noChangeArrowheads="1"/>
          </p:cNvSpPr>
          <p:nvPr/>
        </p:nvSpPr>
        <p:spPr bwMode="ltGray">
          <a:xfrm>
            <a:off x="6515100" y="4495800"/>
            <a:ext cx="3581400" cy="1676400"/>
          </a:xfrm>
          <a:prstGeom prst="rect">
            <a:avLst/>
          </a:prstGeom>
          <a:solidFill>
            <a:srgbClr val="002060"/>
          </a:solidFill>
          <a:ln w="28575">
            <a:solidFill>
              <a:schemeClr val="tx1"/>
            </a:solidFill>
            <a:miter lim="800000"/>
            <a:headEnd/>
            <a:tailEnd/>
          </a:ln>
          <a:effectLst/>
        </p:spPr>
        <p:txBody>
          <a:bodyPr>
            <a:spAutoFit/>
          </a:bodyPr>
          <a:lstStyle/>
          <a:p>
            <a:pPr>
              <a:spcBef>
                <a:spcPct val="50000"/>
              </a:spcBef>
            </a:pPr>
            <a:r>
              <a:rPr lang="en-US" altLang="en-US" sz="3200" dirty="0"/>
              <a:t>II Cor. 7:5</a:t>
            </a:r>
            <a:r>
              <a:rPr lang="en-US" altLang="en-US" sz="2800" dirty="0"/>
              <a:t> </a:t>
            </a:r>
          </a:p>
          <a:p>
            <a:pPr>
              <a:spcBef>
                <a:spcPct val="50000"/>
              </a:spcBef>
            </a:pPr>
            <a:r>
              <a:rPr lang="en-US" altLang="en-US" sz="2800" dirty="0"/>
              <a:t>When we came to Macedonia</a:t>
            </a:r>
          </a:p>
        </p:txBody>
      </p:sp>
      <p:sp>
        <p:nvSpPr>
          <p:cNvPr id="11" name="Oval 1030"/>
          <p:cNvSpPr>
            <a:spLocks noChangeArrowheads="1"/>
          </p:cNvSpPr>
          <p:nvPr/>
        </p:nvSpPr>
        <p:spPr bwMode="ltGray">
          <a:xfrm>
            <a:off x="4762500" y="2900800"/>
            <a:ext cx="1600200" cy="762000"/>
          </a:xfrm>
          <a:prstGeom prst="ellipse">
            <a:avLst/>
          </a:prstGeom>
          <a:solidFill>
            <a:srgbClr val="002060"/>
          </a:solidFill>
          <a:ln w="9525">
            <a:solidFill>
              <a:schemeClr val="tx1"/>
            </a:solidFill>
            <a:round/>
            <a:headEnd/>
            <a:tailEnd/>
          </a:ln>
          <a:effectLst/>
        </p:spPr>
        <p:txBody>
          <a:bodyPr wrap="none" anchor="ctr"/>
          <a:lstStyle/>
          <a:p>
            <a:r>
              <a:rPr lang="en-US" altLang="en-US" dirty="0"/>
              <a:t>Ephesus</a:t>
            </a:r>
          </a:p>
        </p:txBody>
      </p:sp>
    </p:spTree>
    <p:extLst>
      <p:ext uri="{BB962C8B-B14F-4D97-AF65-F5344CB8AC3E}">
        <p14:creationId xmlns:p14="http://schemas.microsoft.com/office/powerpoint/2010/main" val="2434814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67591"/>
                                        </p:tgtEl>
                                        <p:attrNameLst>
                                          <p:attrName>style.visibility</p:attrName>
                                        </p:attrNameLst>
                                      </p:cBhvr>
                                      <p:to>
                                        <p:strVal val="visible"/>
                                      </p:to>
                                    </p:set>
                                    <p:animEffect transition="in" filter="wipe(down)">
                                      <p:cBhvr>
                                        <p:cTn id="11" dur="500"/>
                                        <p:tgtEl>
                                          <p:spTgt spid="6759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759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758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67593"/>
                                        </p:tgtEl>
                                        <p:attrNameLst>
                                          <p:attrName>style.visibility</p:attrName>
                                        </p:attrNameLst>
                                      </p:cBhvr>
                                      <p:to>
                                        <p:strVal val="visible"/>
                                      </p:to>
                                    </p:set>
                                    <p:animEffect transition="in" filter="wipe(right)">
                                      <p:cBhvr>
                                        <p:cTn id="24" dur="500"/>
                                        <p:tgtEl>
                                          <p:spTgt spid="6759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759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autoUpdateAnimBg="0"/>
      <p:bldP spid="67590" grpId="0" animBg="1" autoUpdateAnimBg="0"/>
      <p:bldP spid="67591" grpId="0" animBg="1"/>
      <p:bldP spid="67592" grpId="0" animBg="1" autoUpdateAnimBg="0"/>
      <p:bldP spid="67593" grpId="0" animBg="1"/>
      <p:bldP spid="10" grpId="0" animBg="1"/>
      <p:bldP spid="1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2057400" y="1143000"/>
            <a:ext cx="8305800" cy="5693866"/>
          </a:xfrm>
          <a:prstGeom prst="rect">
            <a:avLst/>
          </a:prstGeom>
          <a:noFill/>
        </p:spPr>
        <p:txBody>
          <a:bodyPr wrap="square" rtlCol="0">
            <a:spAutoFit/>
          </a:bodyPr>
          <a:lstStyle/>
          <a:p>
            <a:pPr algn="l"/>
            <a:r>
              <a:rPr lang="en-US" sz="2600" dirty="0">
                <a:latin typeface="Calibri" panose="020F0502020204030204" pitchFamily="34" charset="0"/>
              </a:rPr>
              <a:t> </a:t>
            </a:r>
            <a:r>
              <a:rPr lang="en-US" sz="2800" baseline="30000" dirty="0">
                <a:latin typeface="Calibri" panose="020F0502020204030204" pitchFamily="34" charset="0"/>
              </a:rPr>
              <a:t>5 </a:t>
            </a:r>
            <a:r>
              <a:rPr lang="en-US" sz="2800" dirty="0">
                <a:latin typeface="Calibri" panose="020F0502020204030204" pitchFamily="34" charset="0"/>
              </a:rPr>
              <a:t>For even </a:t>
            </a:r>
            <a:r>
              <a:rPr lang="en-US" sz="2800" dirty="0">
                <a:solidFill>
                  <a:srgbClr val="FFFF00"/>
                </a:solidFill>
                <a:latin typeface="Calibri" panose="020F0502020204030204" pitchFamily="34" charset="0"/>
              </a:rPr>
              <a:t>when we came into Macedonia</a:t>
            </a:r>
            <a:r>
              <a:rPr lang="en-US" sz="2800" dirty="0">
                <a:latin typeface="Calibri" panose="020F0502020204030204" pitchFamily="34" charset="0"/>
              </a:rPr>
              <a:t>, our bodies had no rest, but we were afflicted at every turn—fighting without and fear within. </a:t>
            </a:r>
            <a:r>
              <a:rPr lang="en-US" sz="2800" baseline="30000" dirty="0">
                <a:latin typeface="Calibri" panose="020F0502020204030204" pitchFamily="34" charset="0"/>
              </a:rPr>
              <a:t>6 </a:t>
            </a:r>
            <a:r>
              <a:rPr lang="en-US" sz="2800" dirty="0">
                <a:latin typeface="Calibri" panose="020F0502020204030204" pitchFamily="34" charset="0"/>
              </a:rPr>
              <a:t>But God, who comforts the downcast, </a:t>
            </a:r>
            <a:r>
              <a:rPr lang="en-US" sz="2800" dirty="0">
                <a:solidFill>
                  <a:srgbClr val="FFFF00"/>
                </a:solidFill>
                <a:latin typeface="Calibri" panose="020F0502020204030204" pitchFamily="34" charset="0"/>
              </a:rPr>
              <a:t>comforted us by the coming of Titus,</a:t>
            </a:r>
            <a:r>
              <a:rPr lang="en-US" sz="2800" dirty="0">
                <a:latin typeface="Calibri" panose="020F0502020204030204" pitchFamily="34" charset="0"/>
              </a:rPr>
              <a:t> </a:t>
            </a:r>
            <a:r>
              <a:rPr lang="en-US" sz="2800" baseline="30000" dirty="0">
                <a:latin typeface="Calibri" panose="020F0502020204030204" pitchFamily="34" charset="0"/>
              </a:rPr>
              <a:t>7 </a:t>
            </a:r>
            <a:r>
              <a:rPr lang="en-US" sz="2800" dirty="0">
                <a:latin typeface="Calibri" panose="020F0502020204030204" pitchFamily="34" charset="0"/>
              </a:rPr>
              <a:t>and not only by his coming but also by the comfort with which he was comforted by you, </a:t>
            </a:r>
            <a:r>
              <a:rPr lang="en-US" sz="2800" dirty="0">
                <a:solidFill>
                  <a:srgbClr val="FFFF00"/>
                </a:solidFill>
                <a:latin typeface="Calibri" panose="020F0502020204030204" pitchFamily="34" charset="0"/>
              </a:rPr>
              <a:t>as he told us of your </a:t>
            </a:r>
            <a:r>
              <a:rPr lang="en-US" sz="2800" dirty="0">
                <a:latin typeface="Calibri" panose="020F0502020204030204" pitchFamily="34" charset="0"/>
              </a:rPr>
              <a:t>longing, your mourning, your zeal for me, so that I rejoiced still more. </a:t>
            </a:r>
            <a:r>
              <a:rPr lang="en-US" sz="2800" baseline="30000" dirty="0">
                <a:latin typeface="Calibri" panose="020F0502020204030204" pitchFamily="34" charset="0"/>
              </a:rPr>
              <a:t>8 </a:t>
            </a:r>
            <a:r>
              <a:rPr lang="en-US" sz="2800" dirty="0">
                <a:latin typeface="Calibri" panose="020F0502020204030204" pitchFamily="34" charset="0"/>
              </a:rPr>
              <a:t>For even if I made you grieve with my letter, I do not regret it—though I did regret it, for I see that that letter grieved you, though only for a while. </a:t>
            </a:r>
            <a:r>
              <a:rPr lang="en-US" sz="2800" baseline="30000" dirty="0">
                <a:latin typeface="Calibri" panose="020F0502020204030204" pitchFamily="34" charset="0"/>
              </a:rPr>
              <a:t>9 </a:t>
            </a:r>
            <a:r>
              <a:rPr lang="en-US" sz="2800" dirty="0">
                <a:latin typeface="Calibri" panose="020F0502020204030204" pitchFamily="34" charset="0"/>
              </a:rPr>
              <a:t>As it is, I rejoice, not because you were grieved, but because you were grieved into repenting. For you felt a godly grief, so that you suffered no loss through us</a:t>
            </a:r>
          </a:p>
        </p:txBody>
      </p:sp>
      <p:sp>
        <p:nvSpPr>
          <p:cNvPr id="4" name="Rectangle 5"/>
          <p:cNvSpPr>
            <a:spLocks noChangeArrowheads="1"/>
          </p:cNvSpPr>
          <p:nvPr/>
        </p:nvSpPr>
        <p:spPr bwMode="auto">
          <a:xfrm>
            <a:off x="3188970" y="152401"/>
            <a:ext cx="6248400" cy="830997"/>
          </a:xfrm>
          <a:prstGeom prst="rect">
            <a:avLst/>
          </a:prstGeom>
          <a:noFill/>
          <a:ln w="38100">
            <a:solidFill>
              <a:schemeClr val="tx1"/>
            </a:solidFill>
            <a:miter lim="800000"/>
            <a:headEnd/>
            <a:tailEnd/>
          </a:ln>
        </p:spPr>
        <p:txBody>
          <a:bodyPr wrap="square" anchor="b">
            <a:spAutoFit/>
          </a:bodyPr>
          <a:lstStyle/>
          <a:p>
            <a:pPr algn="ctr" eaLnBrk="1" hangingPunct="1"/>
            <a:r>
              <a:rPr lang="en-US" sz="4800" dirty="0">
                <a:latin typeface="Calibri" pitchFamily="34" charset="0"/>
              </a:rPr>
              <a:t>II Corinthians 7:5-8</a:t>
            </a:r>
          </a:p>
        </p:txBody>
      </p:sp>
    </p:spTree>
    <p:extLst>
      <p:ext uri="{BB962C8B-B14F-4D97-AF65-F5344CB8AC3E}">
        <p14:creationId xmlns:p14="http://schemas.microsoft.com/office/powerpoint/2010/main" val="3107987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2057400" y="1295400"/>
            <a:ext cx="8305800" cy="4832092"/>
          </a:xfrm>
          <a:prstGeom prst="rect">
            <a:avLst/>
          </a:prstGeom>
          <a:noFill/>
        </p:spPr>
        <p:txBody>
          <a:bodyPr wrap="square" rtlCol="0">
            <a:spAutoFit/>
          </a:bodyPr>
          <a:lstStyle/>
          <a:p>
            <a:pPr algn="l"/>
            <a:r>
              <a:rPr lang="en-US" dirty="0">
                <a:latin typeface="Calibri" panose="020F0502020204030204" pitchFamily="34" charset="0"/>
              </a:rPr>
              <a:t> </a:t>
            </a:r>
            <a:r>
              <a:rPr lang="en-US" sz="2800" baseline="30000" dirty="0">
                <a:latin typeface="Calibri" panose="020F0502020204030204" pitchFamily="34" charset="0"/>
              </a:rPr>
              <a:t>9 </a:t>
            </a:r>
            <a:r>
              <a:rPr lang="en-US" sz="2800" dirty="0">
                <a:latin typeface="Calibri" panose="020F0502020204030204" pitchFamily="34" charset="0"/>
              </a:rPr>
              <a:t>As it is, I rejoice, not because you were grieved, but because you were grieved into repenting. For you felt a godly grief, so that you suffered no loss through us.</a:t>
            </a:r>
          </a:p>
          <a:p>
            <a:pPr algn="l"/>
            <a:r>
              <a:rPr lang="en-US" sz="2800" baseline="30000" dirty="0">
                <a:latin typeface="Calibri" panose="020F0502020204030204" pitchFamily="34" charset="0"/>
              </a:rPr>
              <a:t>10 </a:t>
            </a:r>
            <a:r>
              <a:rPr lang="en-US" sz="2800" dirty="0">
                <a:latin typeface="Calibri" panose="020F0502020204030204" pitchFamily="34" charset="0"/>
              </a:rPr>
              <a:t>For godly grief produces a repentance that leads to salvation without regret, whereas worldly grief produces death. </a:t>
            </a:r>
            <a:r>
              <a:rPr lang="en-US" sz="2800" baseline="30000" dirty="0">
                <a:latin typeface="Calibri" panose="020F0502020204030204" pitchFamily="34" charset="0"/>
              </a:rPr>
              <a:t>11 </a:t>
            </a:r>
            <a:r>
              <a:rPr lang="en-US" sz="2800" dirty="0">
                <a:latin typeface="Calibri" panose="020F0502020204030204" pitchFamily="34" charset="0"/>
              </a:rPr>
              <a:t>For see what earnestness this godly grief has produced in you, but also what eagerness to clear yourselves, what indignation, what fear, what longing, what zeal, what punishment! At every point you have proved yourselves innocent in the matter. </a:t>
            </a:r>
          </a:p>
          <a:p>
            <a:pPr algn="l"/>
            <a:endParaRPr lang="en-US" sz="2800" dirty="0">
              <a:latin typeface="Calibri" panose="020F0502020204030204" pitchFamily="34" charset="0"/>
            </a:endParaRPr>
          </a:p>
        </p:txBody>
      </p:sp>
      <p:sp>
        <p:nvSpPr>
          <p:cNvPr id="4" name="Rectangle 5"/>
          <p:cNvSpPr>
            <a:spLocks noChangeArrowheads="1"/>
          </p:cNvSpPr>
          <p:nvPr/>
        </p:nvSpPr>
        <p:spPr bwMode="auto">
          <a:xfrm>
            <a:off x="3188970" y="152401"/>
            <a:ext cx="6248400" cy="830997"/>
          </a:xfrm>
          <a:prstGeom prst="rect">
            <a:avLst/>
          </a:prstGeom>
          <a:noFill/>
          <a:ln w="38100">
            <a:solidFill>
              <a:schemeClr val="tx1"/>
            </a:solidFill>
            <a:miter lim="800000"/>
            <a:headEnd/>
            <a:tailEnd/>
          </a:ln>
        </p:spPr>
        <p:txBody>
          <a:bodyPr wrap="square" anchor="b">
            <a:spAutoFit/>
          </a:bodyPr>
          <a:lstStyle/>
          <a:p>
            <a:pPr algn="ctr" eaLnBrk="1" hangingPunct="1"/>
            <a:r>
              <a:rPr lang="en-US" sz="4800" dirty="0">
                <a:latin typeface="Calibri" pitchFamily="34" charset="0"/>
              </a:rPr>
              <a:t>II Corinthians 7:9-11</a:t>
            </a:r>
          </a:p>
        </p:txBody>
      </p:sp>
    </p:spTree>
    <p:extLst>
      <p:ext uri="{BB962C8B-B14F-4D97-AF65-F5344CB8AC3E}">
        <p14:creationId xmlns:p14="http://schemas.microsoft.com/office/powerpoint/2010/main" val="528013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2286000" y="152400"/>
            <a:ext cx="7772400" cy="1143000"/>
          </a:xfrm>
        </p:spPr>
        <p:txBody>
          <a:bodyPr/>
          <a:lstStyle/>
          <a:p>
            <a:r>
              <a:rPr lang="en-US" altLang="en-US">
                <a:solidFill>
                  <a:schemeClr val="tx1"/>
                </a:solidFill>
                <a:latin typeface="Calibri" panose="020F0502020204030204" pitchFamily="34" charset="0"/>
              </a:rPr>
              <a:t>II Corinthians 7:10</a:t>
            </a:r>
          </a:p>
        </p:txBody>
      </p:sp>
      <p:sp>
        <p:nvSpPr>
          <p:cNvPr id="77827" name="Rectangle 3"/>
          <p:cNvSpPr>
            <a:spLocks noChangeArrowheads="1"/>
          </p:cNvSpPr>
          <p:nvPr/>
        </p:nvSpPr>
        <p:spPr bwMode="auto">
          <a:xfrm>
            <a:off x="2286000" y="11430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600" i="1">
                <a:solidFill>
                  <a:schemeClr val="tx2"/>
                </a:solidFill>
                <a:latin typeface="Calibri" panose="020F0502020204030204" pitchFamily="34" charset="0"/>
              </a:rPr>
              <a:t>Two Kinds of Sorrow</a:t>
            </a:r>
          </a:p>
        </p:txBody>
      </p:sp>
      <p:sp>
        <p:nvSpPr>
          <p:cNvPr id="77828" name="Text Box 4"/>
          <p:cNvSpPr txBox="1">
            <a:spLocks noChangeArrowheads="1"/>
          </p:cNvSpPr>
          <p:nvPr/>
        </p:nvSpPr>
        <p:spPr bwMode="ltGray">
          <a:xfrm>
            <a:off x="2057400" y="2133601"/>
            <a:ext cx="2743200" cy="5847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latin typeface="Calibri" panose="020F0502020204030204" pitchFamily="34" charset="0"/>
              </a:rPr>
              <a:t>Godly Sorrow</a:t>
            </a:r>
          </a:p>
        </p:txBody>
      </p:sp>
      <p:sp>
        <p:nvSpPr>
          <p:cNvPr id="77829" name="Text Box 5"/>
          <p:cNvSpPr txBox="1">
            <a:spLocks noChangeArrowheads="1"/>
          </p:cNvSpPr>
          <p:nvPr/>
        </p:nvSpPr>
        <p:spPr bwMode="ltGray">
          <a:xfrm>
            <a:off x="2057400" y="4191001"/>
            <a:ext cx="3810000" cy="5847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dirty="0">
                <a:latin typeface="Calibri" panose="020F0502020204030204" pitchFamily="34" charset="0"/>
              </a:rPr>
              <a:t>Sorrow of the World</a:t>
            </a:r>
          </a:p>
        </p:txBody>
      </p:sp>
      <p:sp>
        <p:nvSpPr>
          <p:cNvPr id="77830" name="Oval 6"/>
          <p:cNvSpPr>
            <a:spLocks noChangeArrowheads="1"/>
          </p:cNvSpPr>
          <p:nvPr/>
        </p:nvSpPr>
        <p:spPr bwMode="ltGray">
          <a:xfrm>
            <a:off x="1828800" y="3048000"/>
            <a:ext cx="2057400" cy="6858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a:latin typeface="Calibri" panose="020F0502020204030204" pitchFamily="34" charset="0"/>
              </a:rPr>
              <a:t>Sorrow</a:t>
            </a:r>
          </a:p>
        </p:txBody>
      </p:sp>
      <p:sp>
        <p:nvSpPr>
          <p:cNvPr id="77831" name="Line 7"/>
          <p:cNvSpPr>
            <a:spLocks noChangeShapeType="1"/>
          </p:cNvSpPr>
          <p:nvPr/>
        </p:nvSpPr>
        <p:spPr bwMode="ltGray">
          <a:xfrm>
            <a:off x="3962400" y="3429000"/>
            <a:ext cx="99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77832" name="Oval 8"/>
          <p:cNvSpPr>
            <a:spLocks noChangeArrowheads="1"/>
          </p:cNvSpPr>
          <p:nvPr/>
        </p:nvSpPr>
        <p:spPr bwMode="ltGray">
          <a:xfrm>
            <a:off x="5029200" y="3048000"/>
            <a:ext cx="2057400" cy="6858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a:latin typeface="Calibri" panose="020F0502020204030204" pitchFamily="34" charset="0"/>
              </a:rPr>
              <a:t>Repentance</a:t>
            </a:r>
          </a:p>
        </p:txBody>
      </p:sp>
      <p:sp>
        <p:nvSpPr>
          <p:cNvPr id="77833" name="Line 9"/>
          <p:cNvSpPr>
            <a:spLocks noChangeShapeType="1"/>
          </p:cNvSpPr>
          <p:nvPr/>
        </p:nvSpPr>
        <p:spPr bwMode="ltGray">
          <a:xfrm>
            <a:off x="7162800" y="3429000"/>
            <a:ext cx="99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77834" name="Oval 10"/>
          <p:cNvSpPr>
            <a:spLocks noChangeArrowheads="1"/>
          </p:cNvSpPr>
          <p:nvPr/>
        </p:nvSpPr>
        <p:spPr bwMode="ltGray">
          <a:xfrm>
            <a:off x="8229600" y="3048000"/>
            <a:ext cx="2057400" cy="6858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a:latin typeface="Calibri" panose="020F0502020204030204" pitchFamily="34" charset="0"/>
              </a:rPr>
              <a:t>Salvation</a:t>
            </a:r>
          </a:p>
        </p:txBody>
      </p:sp>
      <p:sp>
        <p:nvSpPr>
          <p:cNvPr id="77835" name="Oval 11"/>
          <p:cNvSpPr>
            <a:spLocks noChangeArrowheads="1"/>
          </p:cNvSpPr>
          <p:nvPr/>
        </p:nvSpPr>
        <p:spPr bwMode="ltGray">
          <a:xfrm>
            <a:off x="2057400" y="5257800"/>
            <a:ext cx="2057400" cy="6858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a:latin typeface="Calibri" panose="020F0502020204030204" pitchFamily="34" charset="0"/>
              </a:rPr>
              <a:t>Sorrow</a:t>
            </a:r>
          </a:p>
        </p:txBody>
      </p:sp>
      <p:sp>
        <p:nvSpPr>
          <p:cNvPr id="77836" name="Line 12"/>
          <p:cNvSpPr>
            <a:spLocks noChangeShapeType="1"/>
          </p:cNvSpPr>
          <p:nvPr/>
        </p:nvSpPr>
        <p:spPr bwMode="ltGray">
          <a:xfrm>
            <a:off x="4267200" y="5638800"/>
            <a:ext cx="2057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77837" name="Oval 13"/>
          <p:cNvSpPr>
            <a:spLocks noChangeArrowheads="1"/>
          </p:cNvSpPr>
          <p:nvPr/>
        </p:nvSpPr>
        <p:spPr bwMode="ltGray">
          <a:xfrm>
            <a:off x="6477000" y="5257800"/>
            <a:ext cx="2057400" cy="6858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a:latin typeface="Calibri" panose="020F0502020204030204" pitchFamily="34" charset="0"/>
              </a:rPr>
              <a:t>Death</a:t>
            </a:r>
          </a:p>
        </p:txBody>
      </p:sp>
    </p:spTree>
    <p:extLst>
      <p:ext uri="{BB962C8B-B14F-4D97-AF65-F5344CB8AC3E}">
        <p14:creationId xmlns:p14="http://schemas.microsoft.com/office/powerpoint/2010/main" val="2577306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77830"/>
                                        </p:tgtEl>
                                        <p:attrNameLst>
                                          <p:attrName>style.visibility</p:attrName>
                                        </p:attrNameLst>
                                      </p:cBhvr>
                                      <p:to>
                                        <p:strVal val="visible"/>
                                      </p:to>
                                    </p:set>
                                    <p:animEffect transition="in" filter="checkerboard(across)">
                                      <p:cBhvr>
                                        <p:cTn id="15" dur="500"/>
                                        <p:tgtEl>
                                          <p:spTgt spid="7783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77831"/>
                                        </p:tgtEl>
                                        <p:attrNameLst>
                                          <p:attrName>style.visibility</p:attrName>
                                        </p:attrNameLst>
                                      </p:cBhvr>
                                      <p:to>
                                        <p:strVal val="visible"/>
                                      </p:to>
                                    </p:set>
                                    <p:anim calcmode="lin" valueType="num">
                                      <p:cBhvr>
                                        <p:cTn id="20" dur="500" fill="hold"/>
                                        <p:tgtEl>
                                          <p:spTgt spid="77831"/>
                                        </p:tgtEl>
                                        <p:attrNameLst>
                                          <p:attrName>ppt_x</p:attrName>
                                        </p:attrNameLst>
                                      </p:cBhvr>
                                      <p:tavLst>
                                        <p:tav tm="0">
                                          <p:val>
                                            <p:strVal val="#ppt_x-#ppt_w/2"/>
                                          </p:val>
                                        </p:tav>
                                        <p:tav tm="100000">
                                          <p:val>
                                            <p:strVal val="#ppt_x"/>
                                          </p:val>
                                        </p:tav>
                                      </p:tavLst>
                                    </p:anim>
                                    <p:anim calcmode="lin" valueType="num">
                                      <p:cBhvr>
                                        <p:cTn id="21" dur="500" fill="hold"/>
                                        <p:tgtEl>
                                          <p:spTgt spid="77831"/>
                                        </p:tgtEl>
                                        <p:attrNameLst>
                                          <p:attrName>ppt_y</p:attrName>
                                        </p:attrNameLst>
                                      </p:cBhvr>
                                      <p:tavLst>
                                        <p:tav tm="0">
                                          <p:val>
                                            <p:strVal val="#ppt_y"/>
                                          </p:val>
                                        </p:tav>
                                        <p:tav tm="100000">
                                          <p:val>
                                            <p:strVal val="#ppt_y"/>
                                          </p:val>
                                        </p:tav>
                                      </p:tavLst>
                                    </p:anim>
                                    <p:anim calcmode="lin" valueType="num">
                                      <p:cBhvr>
                                        <p:cTn id="22" dur="500" fill="hold"/>
                                        <p:tgtEl>
                                          <p:spTgt spid="77831"/>
                                        </p:tgtEl>
                                        <p:attrNameLst>
                                          <p:attrName>ppt_w</p:attrName>
                                        </p:attrNameLst>
                                      </p:cBhvr>
                                      <p:tavLst>
                                        <p:tav tm="0">
                                          <p:val>
                                            <p:fltVal val="0"/>
                                          </p:val>
                                        </p:tav>
                                        <p:tav tm="100000">
                                          <p:val>
                                            <p:strVal val="#ppt_w"/>
                                          </p:val>
                                        </p:tav>
                                      </p:tavLst>
                                    </p:anim>
                                    <p:anim calcmode="lin" valueType="num">
                                      <p:cBhvr>
                                        <p:cTn id="23" dur="500" fill="hold"/>
                                        <p:tgtEl>
                                          <p:spTgt spid="77831"/>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7832"/>
                                        </p:tgtEl>
                                        <p:attrNameLst>
                                          <p:attrName>style.visibility</p:attrName>
                                        </p:attrNameLst>
                                      </p:cBhvr>
                                      <p:to>
                                        <p:strVal val="visible"/>
                                      </p:to>
                                    </p:set>
                                    <p:animEffect transition="in" filter="checkerboard(across)">
                                      <p:cBhvr>
                                        <p:cTn id="28" dur="500"/>
                                        <p:tgtEl>
                                          <p:spTgt spid="7783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8" fill="hold" grpId="0" nodeType="clickEffect">
                                  <p:stCondLst>
                                    <p:cond delay="0"/>
                                  </p:stCondLst>
                                  <p:childTnLst>
                                    <p:set>
                                      <p:cBhvr>
                                        <p:cTn id="32" dur="1" fill="hold">
                                          <p:stCondLst>
                                            <p:cond delay="0"/>
                                          </p:stCondLst>
                                        </p:cTn>
                                        <p:tgtEl>
                                          <p:spTgt spid="77833"/>
                                        </p:tgtEl>
                                        <p:attrNameLst>
                                          <p:attrName>style.visibility</p:attrName>
                                        </p:attrNameLst>
                                      </p:cBhvr>
                                      <p:to>
                                        <p:strVal val="visible"/>
                                      </p:to>
                                    </p:set>
                                    <p:anim calcmode="lin" valueType="num">
                                      <p:cBhvr>
                                        <p:cTn id="33" dur="500" fill="hold"/>
                                        <p:tgtEl>
                                          <p:spTgt spid="77833"/>
                                        </p:tgtEl>
                                        <p:attrNameLst>
                                          <p:attrName>ppt_x</p:attrName>
                                        </p:attrNameLst>
                                      </p:cBhvr>
                                      <p:tavLst>
                                        <p:tav tm="0">
                                          <p:val>
                                            <p:strVal val="#ppt_x-#ppt_w/2"/>
                                          </p:val>
                                        </p:tav>
                                        <p:tav tm="100000">
                                          <p:val>
                                            <p:strVal val="#ppt_x"/>
                                          </p:val>
                                        </p:tav>
                                      </p:tavLst>
                                    </p:anim>
                                    <p:anim calcmode="lin" valueType="num">
                                      <p:cBhvr>
                                        <p:cTn id="34" dur="500" fill="hold"/>
                                        <p:tgtEl>
                                          <p:spTgt spid="77833"/>
                                        </p:tgtEl>
                                        <p:attrNameLst>
                                          <p:attrName>ppt_y</p:attrName>
                                        </p:attrNameLst>
                                      </p:cBhvr>
                                      <p:tavLst>
                                        <p:tav tm="0">
                                          <p:val>
                                            <p:strVal val="#ppt_y"/>
                                          </p:val>
                                        </p:tav>
                                        <p:tav tm="100000">
                                          <p:val>
                                            <p:strVal val="#ppt_y"/>
                                          </p:val>
                                        </p:tav>
                                      </p:tavLst>
                                    </p:anim>
                                    <p:anim calcmode="lin" valueType="num">
                                      <p:cBhvr>
                                        <p:cTn id="35" dur="500" fill="hold"/>
                                        <p:tgtEl>
                                          <p:spTgt spid="77833"/>
                                        </p:tgtEl>
                                        <p:attrNameLst>
                                          <p:attrName>ppt_w</p:attrName>
                                        </p:attrNameLst>
                                      </p:cBhvr>
                                      <p:tavLst>
                                        <p:tav tm="0">
                                          <p:val>
                                            <p:fltVal val="0"/>
                                          </p:val>
                                        </p:tav>
                                        <p:tav tm="100000">
                                          <p:val>
                                            <p:strVal val="#ppt_w"/>
                                          </p:val>
                                        </p:tav>
                                      </p:tavLst>
                                    </p:anim>
                                    <p:anim calcmode="lin" valueType="num">
                                      <p:cBhvr>
                                        <p:cTn id="36" dur="500" fill="hold"/>
                                        <p:tgtEl>
                                          <p:spTgt spid="77833"/>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77834"/>
                                        </p:tgtEl>
                                        <p:attrNameLst>
                                          <p:attrName>style.visibility</p:attrName>
                                        </p:attrNameLst>
                                      </p:cBhvr>
                                      <p:to>
                                        <p:strVal val="visible"/>
                                      </p:to>
                                    </p:set>
                                    <p:animEffect transition="in" filter="checkerboard(across)">
                                      <p:cBhvr>
                                        <p:cTn id="41" dur="500"/>
                                        <p:tgtEl>
                                          <p:spTgt spid="7783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7829"/>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77835"/>
                                        </p:tgtEl>
                                        <p:attrNameLst>
                                          <p:attrName>style.visibility</p:attrName>
                                        </p:attrNameLst>
                                      </p:cBhvr>
                                      <p:to>
                                        <p:strVal val="visible"/>
                                      </p:to>
                                    </p:set>
                                    <p:animEffect transition="in" filter="checkerboard(across)">
                                      <p:cBhvr>
                                        <p:cTn id="50" dur="500"/>
                                        <p:tgtEl>
                                          <p:spTgt spid="7783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77836"/>
                                        </p:tgtEl>
                                        <p:attrNameLst>
                                          <p:attrName>style.visibility</p:attrName>
                                        </p:attrNameLst>
                                      </p:cBhvr>
                                      <p:to>
                                        <p:strVal val="visible"/>
                                      </p:to>
                                    </p:set>
                                    <p:anim calcmode="lin" valueType="num">
                                      <p:cBhvr>
                                        <p:cTn id="55" dur="500" fill="hold"/>
                                        <p:tgtEl>
                                          <p:spTgt spid="77836"/>
                                        </p:tgtEl>
                                        <p:attrNameLst>
                                          <p:attrName>ppt_x</p:attrName>
                                        </p:attrNameLst>
                                      </p:cBhvr>
                                      <p:tavLst>
                                        <p:tav tm="0">
                                          <p:val>
                                            <p:strVal val="#ppt_x-#ppt_w/2"/>
                                          </p:val>
                                        </p:tav>
                                        <p:tav tm="100000">
                                          <p:val>
                                            <p:strVal val="#ppt_x"/>
                                          </p:val>
                                        </p:tav>
                                      </p:tavLst>
                                    </p:anim>
                                    <p:anim calcmode="lin" valueType="num">
                                      <p:cBhvr>
                                        <p:cTn id="56" dur="500" fill="hold"/>
                                        <p:tgtEl>
                                          <p:spTgt spid="77836"/>
                                        </p:tgtEl>
                                        <p:attrNameLst>
                                          <p:attrName>ppt_y</p:attrName>
                                        </p:attrNameLst>
                                      </p:cBhvr>
                                      <p:tavLst>
                                        <p:tav tm="0">
                                          <p:val>
                                            <p:strVal val="#ppt_y"/>
                                          </p:val>
                                        </p:tav>
                                        <p:tav tm="100000">
                                          <p:val>
                                            <p:strVal val="#ppt_y"/>
                                          </p:val>
                                        </p:tav>
                                      </p:tavLst>
                                    </p:anim>
                                    <p:anim calcmode="lin" valueType="num">
                                      <p:cBhvr>
                                        <p:cTn id="57" dur="500" fill="hold"/>
                                        <p:tgtEl>
                                          <p:spTgt spid="77836"/>
                                        </p:tgtEl>
                                        <p:attrNameLst>
                                          <p:attrName>ppt_w</p:attrName>
                                        </p:attrNameLst>
                                      </p:cBhvr>
                                      <p:tavLst>
                                        <p:tav tm="0">
                                          <p:val>
                                            <p:fltVal val="0"/>
                                          </p:val>
                                        </p:tav>
                                        <p:tav tm="100000">
                                          <p:val>
                                            <p:strVal val="#ppt_w"/>
                                          </p:val>
                                        </p:tav>
                                      </p:tavLst>
                                    </p:anim>
                                    <p:anim calcmode="lin" valueType="num">
                                      <p:cBhvr>
                                        <p:cTn id="58" dur="500" fill="hold"/>
                                        <p:tgtEl>
                                          <p:spTgt spid="77836"/>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77837"/>
                                        </p:tgtEl>
                                        <p:attrNameLst>
                                          <p:attrName>style.visibility</p:attrName>
                                        </p:attrNameLst>
                                      </p:cBhvr>
                                      <p:to>
                                        <p:strVal val="visible"/>
                                      </p:to>
                                    </p:set>
                                    <p:animEffect transition="in" filter="checkerboard(across)">
                                      <p:cBhvr>
                                        <p:cTn id="63" dur="500"/>
                                        <p:tgtEl>
                                          <p:spTgt spid="77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utoUpdateAnimBg="0"/>
      <p:bldP spid="77828" grpId="0" animBg="1" autoUpdateAnimBg="0"/>
      <p:bldP spid="77829" grpId="0" animBg="1" autoUpdateAnimBg="0"/>
      <p:bldP spid="77830" grpId="0" animBg="1" autoUpdateAnimBg="0"/>
      <p:bldP spid="77831" grpId="0" animBg="1"/>
      <p:bldP spid="77832" grpId="0" animBg="1" autoUpdateAnimBg="0"/>
      <p:bldP spid="77833" grpId="0" animBg="1"/>
      <p:bldP spid="77834" grpId="0" animBg="1" autoUpdateAnimBg="0"/>
      <p:bldP spid="77835" grpId="0" animBg="1" autoUpdateAnimBg="0"/>
      <p:bldP spid="77836" grpId="0" animBg="1"/>
      <p:bldP spid="7783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1026"/>
          <p:cNvSpPr>
            <a:spLocks noGrp="1" noChangeArrowheads="1"/>
          </p:cNvSpPr>
          <p:nvPr>
            <p:ph type="title"/>
          </p:nvPr>
        </p:nvSpPr>
        <p:spPr>
          <a:xfrm>
            <a:off x="2209800" y="0"/>
            <a:ext cx="7772400" cy="838200"/>
          </a:xfrm>
        </p:spPr>
        <p:txBody>
          <a:bodyPr/>
          <a:lstStyle/>
          <a:p>
            <a:r>
              <a:rPr lang="en-US" altLang="en-US">
                <a:solidFill>
                  <a:schemeClr val="tx1"/>
                </a:solidFill>
                <a:latin typeface="Calibri" panose="020F0502020204030204" pitchFamily="34" charset="0"/>
              </a:rPr>
              <a:t>II Corinthians 7:11</a:t>
            </a:r>
          </a:p>
        </p:txBody>
      </p:sp>
      <p:sp>
        <p:nvSpPr>
          <p:cNvPr id="78851" name="Rectangle 1027"/>
          <p:cNvSpPr>
            <a:spLocks noGrp="1" noChangeArrowheads="1"/>
          </p:cNvSpPr>
          <p:nvPr>
            <p:ph type="body" idx="1"/>
          </p:nvPr>
        </p:nvSpPr>
        <p:spPr>
          <a:xfrm>
            <a:off x="2743200" y="1905000"/>
            <a:ext cx="6172200" cy="3352800"/>
          </a:xfrm>
        </p:spPr>
        <p:txBody>
          <a:bodyPr/>
          <a:lstStyle/>
          <a:p>
            <a:pPr marL="609600" indent="-609600">
              <a:buClr>
                <a:schemeClr val="hlink"/>
              </a:buClr>
              <a:buFont typeface="Wingdings" pitchFamily="2" charset="2"/>
              <a:buChar char="§"/>
            </a:pPr>
            <a:r>
              <a:rPr lang="en-US" altLang="en-US" sz="3600" dirty="0">
                <a:latin typeface="Calibri" panose="020F0502020204030204" pitchFamily="34" charset="0"/>
              </a:rPr>
              <a:t>Earnestness (Diligence)</a:t>
            </a:r>
          </a:p>
          <a:p>
            <a:pPr marL="609600" indent="-609600">
              <a:buClr>
                <a:schemeClr val="hlink"/>
              </a:buClr>
              <a:buFont typeface="Wingdings" pitchFamily="2" charset="2"/>
              <a:buChar char="§"/>
            </a:pPr>
            <a:r>
              <a:rPr lang="en-US" altLang="en-US" sz="3600" dirty="0">
                <a:latin typeface="Calibri" panose="020F0502020204030204" pitchFamily="34" charset="0"/>
              </a:rPr>
              <a:t>Eagerness to Clear</a:t>
            </a:r>
          </a:p>
          <a:p>
            <a:pPr marL="609600" indent="-609600">
              <a:buClr>
                <a:schemeClr val="hlink"/>
              </a:buClr>
              <a:buFont typeface="Wingdings" pitchFamily="2" charset="2"/>
              <a:buChar char="§"/>
            </a:pPr>
            <a:r>
              <a:rPr lang="en-US" altLang="en-US" sz="3600" dirty="0">
                <a:latin typeface="Calibri" panose="020F0502020204030204" pitchFamily="34" charset="0"/>
              </a:rPr>
              <a:t>Indignation</a:t>
            </a:r>
          </a:p>
          <a:p>
            <a:pPr marL="609600" indent="-609600">
              <a:buClr>
                <a:schemeClr val="hlink"/>
              </a:buClr>
              <a:buFont typeface="Wingdings" pitchFamily="2" charset="2"/>
              <a:buChar char="§"/>
            </a:pPr>
            <a:r>
              <a:rPr lang="en-US" altLang="en-US" sz="3600" dirty="0">
                <a:latin typeface="Calibri" panose="020F0502020204030204" pitchFamily="34" charset="0"/>
              </a:rPr>
              <a:t>Fear</a:t>
            </a:r>
          </a:p>
          <a:p>
            <a:pPr marL="609600" indent="-609600">
              <a:buClr>
                <a:schemeClr val="hlink"/>
              </a:buClr>
              <a:buFont typeface="Wingdings" pitchFamily="2" charset="2"/>
              <a:buChar char="§"/>
            </a:pPr>
            <a:r>
              <a:rPr lang="en-US" altLang="en-US" sz="3600" dirty="0">
                <a:latin typeface="Calibri" panose="020F0502020204030204" pitchFamily="34" charset="0"/>
              </a:rPr>
              <a:t>Longing</a:t>
            </a:r>
          </a:p>
          <a:p>
            <a:pPr marL="609600" indent="-609600">
              <a:buClr>
                <a:schemeClr val="hlink"/>
              </a:buClr>
              <a:buFont typeface="Wingdings" pitchFamily="2" charset="2"/>
              <a:buChar char="§"/>
            </a:pPr>
            <a:r>
              <a:rPr lang="en-US" altLang="en-US" sz="3600" dirty="0">
                <a:latin typeface="Calibri" panose="020F0502020204030204" pitchFamily="34" charset="0"/>
              </a:rPr>
              <a:t>Zeal</a:t>
            </a:r>
          </a:p>
          <a:p>
            <a:pPr marL="609600" indent="-609600">
              <a:buClr>
                <a:schemeClr val="hlink"/>
              </a:buClr>
              <a:buFont typeface="Wingdings" pitchFamily="2" charset="2"/>
              <a:buChar char="§"/>
            </a:pPr>
            <a:r>
              <a:rPr lang="en-US" altLang="en-US" sz="3600" dirty="0">
                <a:latin typeface="Calibri" panose="020F0502020204030204" pitchFamily="34" charset="0"/>
              </a:rPr>
              <a:t>Punishment (Vindication)</a:t>
            </a:r>
          </a:p>
        </p:txBody>
      </p:sp>
      <p:sp>
        <p:nvSpPr>
          <p:cNvPr id="78852" name="Rectangle 1028"/>
          <p:cNvSpPr>
            <a:spLocks noChangeArrowheads="1"/>
          </p:cNvSpPr>
          <p:nvPr/>
        </p:nvSpPr>
        <p:spPr bwMode="auto">
          <a:xfrm>
            <a:off x="2286000" y="9144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600" i="1" dirty="0">
                <a:solidFill>
                  <a:schemeClr val="tx2"/>
                </a:solidFill>
                <a:latin typeface="Calibri" panose="020F0502020204030204" pitchFamily="34" charset="0"/>
              </a:rPr>
              <a:t>Reaction of the Corinthians – an Example of Repentance</a:t>
            </a:r>
          </a:p>
        </p:txBody>
      </p:sp>
    </p:spTree>
    <p:extLst>
      <p:ext uri="{BB962C8B-B14F-4D97-AF65-F5344CB8AC3E}">
        <p14:creationId xmlns:p14="http://schemas.microsoft.com/office/powerpoint/2010/main" val="556513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dissolve">
                                      <p:cBhvr>
                                        <p:cTn id="7" dur="500"/>
                                        <p:tgtEl>
                                          <p:spTgt spid="788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8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autoUpdateAnimBg="0"/>
      <p:bldP spid="7885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09800" y="3048000"/>
            <a:ext cx="7772400" cy="1143000"/>
          </a:xfrm>
        </p:spPr>
        <p:txBody>
          <a:bodyPr/>
          <a:lstStyle/>
          <a:p>
            <a:r>
              <a:rPr lang="en-US" altLang="en-US" sz="6600">
                <a:solidFill>
                  <a:schemeClr val="tx1"/>
                </a:solidFill>
              </a:rPr>
              <a:t>II Corinthians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09800" y="3048000"/>
            <a:ext cx="7772400" cy="1143000"/>
          </a:xfrm>
        </p:spPr>
        <p:txBody>
          <a:bodyPr/>
          <a:lstStyle/>
          <a:p>
            <a:r>
              <a:rPr lang="en-US" altLang="en-US" sz="6600">
                <a:solidFill>
                  <a:schemeClr val="tx1"/>
                </a:solidFill>
              </a:rPr>
              <a:t>II Corinthians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2057400" y="1524000"/>
            <a:ext cx="8153400" cy="4832092"/>
          </a:xfrm>
          <a:prstGeom prst="rect">
            <a:avLst/>
          </a:prstGeom>
          <a:noFill/>
        </p:spPr>
        <p:txBody>
          <a:bodyPr wrap="square" rtlCol="0">
            <a:spAutoFit/>
          </a:bodyPr>
          <a:lstStyle/>
          <a:p>
            <a:pPr algn="l"/>
            <a:r>
              <a:rPr lang="en-US" sz="2800" dirty="0">
                <a:latin typeface="Calibri" panose="020F0502020204030204" pitchFamily="34" charset="0"/>
              </a:rPr>
              <a:t>Working together with him, then, we appeal to you not to receive the grace of God in vain. 2 For he says,</a:t>
            </a:r>
          </a:p>
          <a:p>
            <a:pPr algn="l"/>
            <a:endParaRPr lang="en-US" sz="2800" dirty="0">
              <a:latin typeface="Calibri" panose="020F0502020204030204" pitchFamily="34" charset="0"/>
            </a:endParaRPr>
          </a:p>
          <a:p>
            <a:pPr algn="l"/>
            <a:r>
              <a:rPr lang="en-US" sz="2800" dirty="0">
                <a:latin typeface="Calibri" panose="020F0502020204030204" pitchFamily="34" charset="0"/>
              </a:rPr>
              <a:t>“In a favorable time I listened to you,</a:t>
            </a:r>
          </a:p>
          <a:p>
            <a:pPr algn="l"/>
            <a:r>
              <a:rPr lang="en-US" sz="2800" dirty="0">
                <a:latin typeface="Calibri" panose="020F0502020204030204" pitchFamily="34" charset="0"/>
              </a:rPr>
              <a:t>    and in a day of salvation I have helped you.”</a:t>
            </a:r>
          </a:p>
          <a:p>
            <a:pPr algn="l"/>
            <a:endParaRPr lang="en-US" sz="2800" dirty="0">
              <a:latin typeface="Calibri" panose="020F0502020204030204" pitchFamily="34" charset="0"/>
            </a:endParaRPr>
          </a:p>
          <a:p>
            <a:pPr algn="l"/>
            <a:r>
              <a:rPr lang="en-US" sz="2800" dirty="0">
                <a:latin typeface="Calibri" panose="020F0502020204030204" pitchFamily="34" charset="0"/>
              </a:rPr>
              <a:t>Behold, now is the favorable time; behold, now is the day of salvation. 3 We put no obstacle in anyone's way, so that no fault may be found with our ministry, 4 but as servants of God we commend ourselves in every way:</a:t>
            </a:r>
          </a:p>
        </p:txBody>
      </p:sp>
      <p:sp>
        <p:nvSpPr>
          <p:cNvPr id="4" name="Rectangle 5"/>
          <p:cNvSpPr>
            <a:spLocks noChangeArrowheads="1"/>
          </p:cNvSpPr>
          <p:nvPr/>
        </p:nvSpPr>
        <p:spPr bwMode="auto">
          <a:xfrm>
            <a:off x="3188970" y="152401"/>
            <a:ext cx="6248400" cy="830997"/>
          </a:xfrm>
          <a:prstGeom prst="rect">
            <a:avLst/>
          </a:prstGeom>
          <a:noFill/>
          <a:ln w="38100">
            <a:solidFill>
              <a:schemeClr val="tx1"/>
            </a:solidFill>
            <a:miter lim="800000"/>
            <a:headEnd/>
            <a:tailEnd/>
          </a:ln>
        </p:spPr>
        <p:txBody>
          <a:bodyPr wrap="square" anchor="b">
            <a:spAutoFit/>
          </a:bodyPr>
          <a:lstStyle/>
          <a:p>
            <a:pPr algn="ctr" eaLnBrk="1" hangingPunct="1"/>
            <a:r>
              <a:rPr lang="en-US" sz="4800" dirty="0">
                <a:latin typeface="Calibri" pitchFamily="34" charset="0"/>
              </a:rPr>
              <a:t>II Corinthians 6:1-4a</a:t>
            </a:r>
          </a:p>
        </p:txBody>
      </p:sp>
      <p:cxnSp>
        <p:nvCxnSpPr>
          <p:cNvPr id="5" name="Straight Connector 4"/>
          <p:cNvCxnSpPr/>
          <p:nvPr/>
        </p:nvCxnSpPr>
        <p:spPr bwMode="auto">
          <a:xfrm>
            <a:off x="2579370" y="3276600"/>
            <a:ext cx="2449830" cy="0"/>
          </a:xfrm>
          <a:prstGeom prst="line">
            <a:avLst/>
          </a:prstGeom>
          <a:solidFill>
            <a:schemeClr val="accent1"/>
          </a:solidFill>
          <a:ln w="2857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3684270" y="3657600"/>
            <a:ext cx="2335530" cy="0"/>
          </a:xfrm>
          <a:prstGeom prst="line">
            <a:avLst/>
          </a:prstGeom>
          <a:solidFill>
            <a:schemeClr val="accent1"/>
          </a:solidFill>
          <a:ln w="2857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4852036" y="4572000"/>
            <a:ext cx="2158365" cy="0"/>
          </a:xfrm>
          <a:prstGeom prst="line">
            <a:avLst/>
          </a:prstGeom>
          <a:solidFill>
            <a:schemeClr val="accent1"/>
          </a:solidFill>
          <a:ln w="2857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33600" y="4953000"/>
            <a:ext cx="2335530" cy="0"/>
          </a:xfrm>
          <a:prstGeom prst="line">
            <a:avLst/>
          </a:prstGeom>
          <a:solidFill>
            <a:schemeClr val="accent1"/>
          </a:solidFill>
          <a:ln w="2857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079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2057400" y="1524000"/>
            <a:ext cx="8153400" cy="4832092"/>
          </a:xfrm>
          <a:prstGeom prst="rect">
            <a:avLst/>
          </a:prstGeom>
          <a:noFill/>
        </p:spPr>
        <p:txBody>
          <a:bodyPr wrap="square" rtlCol="0">
            <a:spAutoFit/>
          </a:bodyPr>
          <a:lstStyle/>
          <a:p>
            <a:pPr algn="l"/>
            <a:r>
              <a:rPr lang="en-US" sz="2800" dirty="0">
                <a:latin typeface="Calibri" panose="020F0502020204030204" pitchFamily="34" charset="0"/>
              </a:rPr>
              <a:t>Working together with him, then, we appeal to you not to receive the grace of God in vain. 2 For he says,</a:t>
            </a:r>
          </a:p>
          <a:p>
            <a:pPr algn="l"/>
            <a:endParaRPr lang="en-US" sz="2800" dirty="0">
              <a:latin typeface="Calibri" panose="020F0502020204030204" pitchFamily="34" charset="0"/>
            </a:endParaRPr>
          </a:p>
          <a:p>
            <a:pPr algn="l"/>
            <a:r>
              <a:rPr lang="en-US" sz="2800" dirty="0">
                <a:latin typeface="Calibri" panose="020F0502020204030204" pitchFamily="34" charset="0"/>
              </a:rPr>
              <a:t>“In a favorable time I listened to you,</a:t>
            </a:r>
          </a:p>
          <a:p>
            <a:pPr algn="l"/>
            <a:r>
              <a:rPr lang="en-US" sz="2800" dirty="0">
                <a:latin typeface="Calibri" panose="020F0502020204030204" pitchFamily="34" charset="0"/>
              </a:rPr>
              <a:t>    and in a day of salvation I have helped you.”</a:t>
            </a:r>
          </a:p>
          <a:p>
            <a:pPr algn="l"/>
            <a:endParaRPr lang="en-US" sz="2800" dirty="0">
              <a:latin typeface="Calibri" panose="020F0502020204030204" pitchFamily="34" charset="0"/>
            </a:endParaRPr>
          </a:p>
          <a:p>
            <a:pPr algn="l"/>
            <a:r>
              <a:rPr lang="en-US" sz="2800" dirty="0">
                <a:latin typeface="Calibri" panose="020F0502020204030204" pitchFamily="34" charset="0"/>
              </a:rPr>
              <a:t>Behold, now is the favorable time; behold, now is the day of salvation. 3 We put no obstacle in anyone's way, so that no fault may be found with our ministry, 4 but as servants of God we commend ourselves in every way:</a:t>
            </a:r>
          </a:p>
        </p:txBody>
      </p:sp>
      <p:sp>
        <p:nvSpPr>
          <p:cNvPr id="4" name="Rectangle 5"/>
          <p:cNvSpPr>
            <a:spLocks noChangeArrowheads="1"/>
          </p:cNvSpPr>
          <p:nvPr/>
        </p:nvSpPr>
        <p:spPr bwMode="auto">
          <a:xfrm>
            <a:off x="3188970" y="152401"/>
            <a:ext cx="6248400" cy="830997"/>
          </a:xfrm>
          <a:prstGeom prst="rect">
            <a:avLst/>
          </a:prstGeom>
          <a:noFill/>
          <a:ln w="38100">
            <a:solidFill>
              <a:schemeClr val="tx1"/>
            </a:solidFill>
            <a:miter lim="800000"/>
            <a:headEnd/>
            <a:tailEnd/>
          </a:ln>
        </p:spPr>
        <p:txBody>
          <a:bodyPr wrap="square" anchor="b">
            <a:spAutoFit/>
          </a:bodyPr>
          <a:lstStyle/>
          <a:p>
            <a:pPr algn="ctr" eaLnBrk="1" hangingPunct="1"/>
            <a:r>
              <a:rPr lang="en-US" sz="4800" dirty="0">
                <a:latin typeface="Calibri" pitchFamily="34" charset="0"/>
              </a:rPr>
              <a:t>II Corinthians 6:1-4a</a:t>
            </a:r>
          </a:p>
        </p:txBody>
      </p:sp>
      <p:sp>
        <p:nvSpPr>
          <p:cNvPr id="3" name="Octagon 2"/>
          <p:cNvSpPr/>
          <p:nvPr/>
        </p:nvSpPr>
        <p:spPr bwMode="auto">
          <a:xfrm>
            <a:off x="4336324" y="4463143"/>
            <a:ext cx="544830" cy="457200"/>
          </a:xfrm>
          <a:prstGeom prst="octagon">
            <a:avLst/>
          </a:prstGeom>
          <a:solidFill>
            <a:srgbClr val="7030A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en-US" dirty="0"/>
              <a:t>1</a:t>
            </a:r>
          </a:p>
        </p:txBody>
      </p:sp>
      <p:sp>
        <p:nvSpPr>
          <p:cNvPr id="6" name="Octagon 5"/>
          <p:cNvSpPr/>
          <p:nvPr/>
        </p:nvSpPr>
        <p:spPr bwMode="auto">
          <a:xfrm>
            <a:off x="2655570" y="4953000"/>
            <a:ext cx="544830" cy="457200"/>
          </a:xfrm>
          <a:prstGeom prst="octagon">
            <a:avLst/>
          </a:prstGeom>
          <a:solidFill>
            <a:srgbClr val="7030A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en-US" dirty="0"/>
              <a:t>2</a:t>
            </a:r>
          </a:p>
        </p:txBody>
      </p:sp>
      <p:sp>
        <p:nvSpPr>
          <p:cNvPr id="7" name="Octagon 6"/>
          <p:cNvSpPr/>
          <p:nvPr/>
        </p:nvSpPr>
        <p:spPr bwMode="auto">
          <a:xfrm>
            <a:off x="4336324" y="5410200"/>
            <a:ext cx="544830" cy="457200"/>
          </a:xfrm>
          <a:prstGeom prst="octagon">
            <a:avLst/>
          </a:prstGeom>
          <a:solidFill>
            <a:srgbClr val="7030A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en-US" dirty="0"/>
              <a:t>3</a:t>
            </a:r>
          </a:p>
        </p:txBody>
      </p:sp>
    </p:spTree>
    <p:extLst>
      <p:ext uri="{BB962C8B-B14F-4D97-AF65-F5344CB8AC3E}">
        <p14:creationId xmlns:p14="http://schemas.microsoft.com/office/powerpoint/2010/main" val="311084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81200" y="457200"/>
            <a:ext cx="8229600" cy="914400"/>
          </a:xfrm>
        </p:spPr>
        <p:txBody>
          <a:bodyPr/>
          <a:lstStyle/>
          <a:p>
            <a:pPr eaLnBrk="1" hangingPunct="1">
              <a:defRPr/>
            </a:pPr>
            <a:r>
              <a:rPr lang="en-US" b="0" dirty="0">
                <a:solidFill>
                  <a:srgbClr val="FFFF66"/>
                </a:solidFill>
                <a:effectLst/>
                <a:latin typeface="Calibri" pitchFamily="34" charset="0"/>
              </a:rPr>
              <a:t>Paul’s Bold Assertion – II Cor.6:3-4</a:t>
            </a:r>
            <a:endParaRPr lang="en-US" b="0" dirty="0">
              <a:effectLst/>
              <a:latin typeface="Calibri" pitchFamily="34" charset="0"/>
            </a:endParaRPr>
          </a:p>
        </p:txBody>
      </p:sp>
      <p:sp>
        <p:nvSpPr>
          <p:cNvPr id="47107" name="Rectangle 3"/>
          <p:cNvSpPr>
            <a:spLocks noGrp="1" noChangeArrowheads="1"/>
          </p:cNvSpPr>
          <p:nvPr>
            <p:ph type="body" sz="half" idx="1"/>
          </p:nvPr>
        </p:nvSpPr>
        <p:spPr>
          <a:xfrm>
            <a:off x="2438400" y="1828800"/>
            <a:ext cx="7772400" cy="3352800"/>
          </a:xfrm>
        </p:spPr>
        <p:txBody>
          <a:bodyPr/>
          <a:lstStyle/>
          <a:p>
            <a:pPr>
              <a:buClr>
                <a:srgbClr val="FFFF00"/>
              </a:buClr>
              <a:buFont typeface="Wingdings" pitchFamily="2" charset="2"/>
              <a:buChar char="§"/>
            </a:pPr>
            <a:r>
              <a:rPr lang="en-US" sz="3600" i="1" dirty="0">
                <a:latin typeface="Calibri" pitchFamily="34" charset="0"/>
                <a:cs typeface="Calibri" pitchFamily="34" charset="0"/>
              </a:rPr>
              <a:t>We put </a:t>
            </a:r>
            <a:r>
              <a:rPr lang="en-US" sz="3600" i="1" u="sng" dirty="0">
                <a:latin typeface="Calibri" pitchFamily="34" charset="0"/>
                <a:cs typeface="Calibri" pitchFamily="34" charset="0"/>
              </a:rPr>
              <a:t>no</a:t>
            </a:r>
            <a:r>
              <a:rPr lang="en-US" sz="3600" i="1" dirty="0">
                <a:latin typeface="Calibri" pitchFamily="34" charset="0"/>
                <a:cs typeface="Calibri" pitchFamily="34" charset="0"/>
              </a:rPr>
              <a:t> obstacle in </a:t>
            </a:r>
            <a:r>
              <a:rPr lang="en-US" sz="3600" i="1" u="sng" dirty="0">
                <a:latin typeface="Calibri" pitchFamily="34" charset="0"/>
                <a:cs typeface="Calibri" pitchFamily="34" charset="0"/>
              </a:rPr>
              <a:t>anyone's</a:t>
            </a:r>
            <a:r>
              <a:rPr lang="en-US" sz="3600" i="1" dirty="0">
                <a:latin typeface="Calibri" pitchFamily="34" charset="0"/>
                <a:cs typeface="Calibri" pitchFamily="34" charset="0"/>
              </a:rPr>
              <a:t> way </a:t>
            </a:r>
          </a:p>
          <a:p>
            <a:pPr>
              <a:buClr>
                <a:srgbClr val="FFFF00"/>
              </a:buClr>
              <a:buFont typeface="Wingdings" pitchFamily="2" charset="2"/>
              <a:buChar char="§"/>
            </a:pPr>
            <a:r>
              <a:rPr lang="en-US" sz="3600" i="1" u="sng" dirty="0">
                <a:latin typeface="Calibri" pitchFamily="34" charset="0"/>
                <a:ea typeface="Times New Roman"/>
                <a:cs typeface="Calibri" pitchFamily="34" charset="0"/>
              </a:rPr>
              <a:t>no</a:t>
            </a:r>
            <a:r>
              <a:rPr lang="en-US" sz="3600" i="1" dirty="0">
                <a:latin typeface="Calibri" pitchFamily="34" charset="0"/>
                <a:ea typeface="Times New Roman"/>
                <a:cs typeface="Calibri" pitchFamily="34" charset="0"/>
              </a:rPr>
              <a:t> fault may be found with our ministry</a:t>
            </a:r>
            <a:endParaRPr lang="en-US" sz="3600" i="1" dirty="0">
              <a:latin typeface="Calibri" pitchFamily="34" charset="0"/>
              <a:cs typeface="Calibri" pitchFamily="34" charset="0"/>
            </a:endParaRPr>
          </a:p>
          <a:p>
            <a:pPr eaLnBrk="1" hangingPunct="1">
              <a:buClr>
                <a:srgbClr val="FFFF00"/>
              </a:buClr>
              <a:buFont typeface="Wingdings" pitchFamily="2" charset="2"/>
              <a:buChar char="§"/>
              <a:defRPr/>
            </a:pPr>
            <a:r>
              <a:rPr lang="en-US" sz="3600" i="1" dirty="0">
                <a:latin typeface="Calibri" pitchFamily="34" charset="0"/>
                <a:ea typeface="Times New Roman"/>
                <a:cs typeface="Calibri" pitchFamily="34" charset="0"/>
              </a:rPr>
              <a:t>as servants of God we commend ourselves in </a:t>
            </a:r>
            <a:r>
              <a:rPr lang="en-US" sz="3600" i="1" u="sng" dirty="0">
                <a:latin typeface="Calibri" pitchFamily="34" charset="0"/>
                <a:ea typeface="Times New Roman"/>
                <a:cs typeface="Calibri" pitchFamily="34" charset="0"/>
              </a:rPr>
              <a:t>every</a:t>
            </a:r>
            <a:r>
              <a:rPr lang="en-US" sz="3600" i="1" dirty="0">
                <a:latin typeface="Calibri" pitchFamily="34" charset="0"/>
                <a:ea typeface="Times New Roman"/>
                <a:cs typeface="Calibri" pitchFamily="34" charset="0"/>
              </a:rPr>
              <a:t> way</a:t>
            </a:r>
            <a:endParaRPr lang="en-US" sz="3200" i="1" dirty="0">
              <a:latin typeface="Calibri" pitchFamily="34" charset="0"/>
              <a:cs typeface="Calibri" pitchFamily="34" charset="0"/>
            </a:endParaRPr>
          </a:p>
        </p:txBody>
      </p:sp>
    </p:spTree>
    <p:extLst>
      <p:ext uri="{BB962C8B-B14F-4D97-AF65-F5344CB8AC3E}">
        <p14:creationId xmlns:p14="http://schemas.microsoft.com/office/powerpoint/2010/main" val="192477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4"/>
          <p:cNvSpPr>
            <a:spLocks noGrp="1" noChangeArrowheads="1"/>
          </p:cNvSpPr>
          <p:nvPr>
            <p:ph type="body" sz="half" idx="1"/>
          </p:nvPr>
        </p:nvSpPr>
        <p:spPr>
          <a:xfrm>
            <a:off x="838200" y="1371600"/>
            <a:ext cx="9601200" cy="5257800"/>
          </a:xfrm>
        </p:spPr>
        <p:txBody>
          <a:bodyPr/>
          <a:lstStyle/>
          <a:p>
            <a:pPr lvl="0">
              <a:lnSpc>
                <a:spcPct val="150000"/>
              </a:lnSpc>
              <a:buFont typeface="Arial" pitchFamily="34" charset="0"/>
              <a:buChar char="•"/>
            </a:pPr>
            <a:r>
              <a:rPr lang="en-US" sz="3000" dirty="0">
                <a:latin typeface="Calibri" pitchFamily="34" charset="0"/>
              </a:rPr>
              <a:t>1.1-2.13 – Greetings and Paul’s Changed Plans</a:t>
            </a:r>
          </a:p>
          <a:p>
            <a:pPr lvl="0">
              <a:lnSpc>
                <a:spcPct val="150000"/>
              </a:lnSpc>
              <a:buFont typeface="Arial" pitchFamily="34" charset="0"/>
              <a:buChar char="•"/>
            </a:pPr>
            <a:r>
              <a:rPr lang="en-US" sz="3000" dirty="0">
                <a:latin typeface="Calibri" pitchFamily="34" charset="0"/>
              </a:rPr>
              <a:t>2.14-6.13 – Paul’s Mind and Heart in Ministry</a:t>
            </a:r>
          </a:p>
          <a:p>
            <a:pPr lvl="0">
              <a:lnSpc>
                <a:spcPct val="150000"/>
              </a:lnSpc>
              <a:buFont typeface="Arial" pitchFamily="34" charset="0"/>
              <a:buChar char="•"/>
            </a:pPr>
            <a:r>
              <a:rPr lang="en-US" sz="3000" dirty="0">
                <a:solidFill>
                  <a:srgbClr val="FFFF00"/>
                </a:solidFill>
                <a:latin typeface="Calibri" pitchFamily="34" charset="0"/>
              </a:rPr>
              <a:t>6.14-9.15 – Exhortations for the Corinthians</a:t>
            </a:r>
          </a:p>
          <a:p>
            <a:pPr lvl="0">
              <a:lnSpc>
                <a:spcPct val="150000"/>
              </a:lnSpc>
              <a:buFont typeface="Arial" pitchFamily="34" charset="0"/>
              <a:buChar char="•"/>
            </a:pPr>
            <a:r>
              <a:rPr lang="en-US" sz="3000" dirty="0">
                <a:latin typeface="Calibri" pitchFamily="34" charset="0"/>
              </a:rPr>
              <a:t>10.1-12.10 – Paul vs. the “Super-Apostles”</a:t>
            </a:r>
          </a:p>
          <a:p>
            <a:pPr lvl="0">
              <a:lnSpc>
                <a:spcPct val="150000"/>
              </a:lnSpc>
              <a:buFont typeface="Arial" pitchFamily="34" charset="0"/>
              <a:buChar char="•"/>
            </a:pPr>
            <a:r>
              <a:rPr lang="en-US" sz="3000" dirty="0">
                <a:latin typeface="Calibri" pitchFamily="34" charset="0"/>
              </a:rPr>
              <a:t>12.11-13.14 – Final Warnings and Future Plans</a:t>
            </a:r>
          </a:p>
          <a:p>
            <a:pPr marL="533400" indent="-533400">
              <a:lnSpc>
                <a:spcPct val="90000"/>
              </a:lnSpc>
              <a:buSzPct val="85000"/>
              <a:buFont typeface="Wingdings" pitchFamily="2" charset="2"/>
              <a:buAutoNum type="arabicPeriod"/>
            </a:pPr>
            <a:endParaRPr lang="en-US" sz="3600" dirty="0">
              <a:latin typeface="Garamond" pitchFamily="18" charset="0"/>
            </a:endParaRPr>
          </a:p>
        </p:txBody>
      </p:sp>
      <p:sp>
        <p:nvSpPr>
          <p:cNvPr id="4100" name="Rectangle 5"/>
          <p:cNvSpPr>
            <a:spLocks noChangeArrowheads="1"/>
          </p:cNvSpPr>
          <p:nvPr/>
        </p:nvSpPr>
        <p:spPr bwMode="auto">
          <a:xfrm>
            <a:off x="1752601" y="228600"/>
            <a:ext cx="8637587" cy="914400"/>
          </a:xfrm>
          <a:prstGeom prst="rect">
            <a:avLst/>
          </a:prstGeom>
          <a:noFill/>
          <a:ln w="9525">
            <a:noFill/>
            <a:miter lim="800000"/>
            <a:headEnd/>
            <a:tailEnd/>
          </a:ln>
        </p:spPr>
        <p:txBody>
          <a:bodyPr anchor="b">
            <a:spAutoFit/>
          </a:bodyPr>
          <a:lstStyle/>
          <a:p>
            <a:pPr algn="ctr" eaLnBrk="1" hangingPunct="1"/>
            <a:r>
              <a:rPr lang="en-US" sz="5400" dirty="0">
                <a:solidFill>
                  <a:schemeClr val="tx2">
                    <a:lumMod val="75000"/>
                  </a:schemeClr>
                </a:solidFill>
                <a:latin typeface="Calibri" pitchFamily="34" charset="0"/>
              </a:rPr>
              <a:t>Outline of II Corinthians</a:t>
            </a:r>
          </a:p>
        </p:txBody>
      </p:sp>
      <p:sp>
        <p:nvSpPr>
          <p:cNvPr id="4" name="TextBox 3">
            <a:extLst>
              <a:ext uri="{FF2B5EF4-FFF2-40B4-BE49-F238E27FC236}">
                <a16:creationId xmlns:a16="http://schemas.microsoft.com/office/drawing/2014/main" id="{1EC6DB49-5899-475F-9A26-3A5FBECF3ECD}"/>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2918191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2057400" y="1143001"/>
            <a:ext cx="8305800" cy="5262979"/>
          </a:xfrm>
          <a:prstGeom prst="rect">
            <a:avLst/>
          </a:prstGeom>
          <a:noFill/>
        </p:spPr>
        <p:txBody>
          <a:bodyPr wrap="square" rtlCol="0">
            <a:spAutoFit/>
          </a:bodyPr>
          <a:lstStyle/>
          <a:p>
            <a:pPr algn="l"/>
            <a:r>
              <a:rPr lang="en-US" sz="2600" i="1" dirty="0">
                <a:latin typeface="Calibri" panose="020F0502020204030204" pitchFamily="34" charset="0"/>
              </a:rPr>
              <a:t> </a:t>
            </a:r>
            <a:r>
              <a:rPr lang="en-US" sz="2800" dirty="0">
                <a:solidFill>
                  <a:srgbClr val="FFFF00"/>
                </a:solidFill>
                <a:latin typeface="Calibri" panose="020F0502020204030204" pitchFamily="34" charset="0"/>
              </a:rPr>
              <a:t>by great endurance, in afflictions, hardships, calamities, 5 beatings, imprisonments, riots, labors, sleepless nights, hunger</a:t>
            </a:r>
            <a:r>
              <a:rPr lang="en-US" sz="2800" dirty="0">
                <a:latin typeface="Calibri" panose="020F0502020204030204" pitchFamily="34" charset="0"/>
              </a:rPr>
              <a:t>; 6 by purity, knowledge, patience, kindness, the Holy Spirit, genuine love; 7 by truthful speech, and the power of God; with the weapons of righteousness for the right hand and for the left; 8 through honor and dishonor, through slander and praise. We are treated as impostors, and yet are true; 9 as unknown, and yet well known; as dying, and behold, we live; as punished, and yet not killed; 10 as sorrowful, yet always rejoicing; as poor, yet making many rich; as having nothing, yet possessing everything</a:t>
            </a:r>
            <a:r>
              <a:rPr lang="en-US" sz="2800" i="1" dirty="0">
                <a:latin typeface="Calibri" panose="020F0502020204030204" pitchFamily="34" charset="0"/>
              </a:rPr>
              <a:t>.</a:t>
            </a:r>
          </a:p>
        </p:txBody>
      </p:sp>
      <p:sp>
        <p:nvSpPr>
          <p:cNvPr id="4" name="Rectangle 5"/>
          <p:cNvSpPr>
            <a:spLocks noChangeArrowheads="1"/>
          </p:cNvSpPr>
          <p:nvPr/>
        </p:nvSpPr>
        <p:spPr bwMode="auto">
          <a:xfrm>
            <a:off x="3188970" y="152401"/>
            <a:ext cx="6248400" cy="830997"/>
          </a:xfrm>
          <a:prstGeom prst="rect">
            <a:avLst/>
          </a:prstGeom>
          <a:noFill/>
          <a:ln w="38100">
            <a:solidFill>
              <a:schemeClr val="tx1"/>
            </a:solidFill>
            <a:miter lim="800000"/>
            <a:headEnd/>
            <a:tailEnd/>
          </a:ln>
        </p:spPr>
        <p:txBody>
          <a:bodyPr wrap="square" anchor="b">
            <a:spAutoFit/>
          </a:bodyPr>
          <a:lstStyle/>
          <a:p>
            <a:pPr algn="ctr" eaLnBrk="1" hangingPunct="1"/>
            <a:r>
              <a:rPr lang="en-US" sz="4800" dirty="0">
                <a:latin typeface="Calibri" pitchFamily="34" charset="0"/>
              </a:rPr>
              <a:t>II Corinthians 6:4b-10</a:t>
            </a:r>
          </a:p>
        </p:txBody>
      </p:sp>
    </p:spTree>
    <p:extLst>
      <p:ext uri="{BB962C8B-B14F-4D97-AF65-F5344CB8AC3E}">
        <p14:creationId xmlns:p14="http://schemas.microsoft.com/office/powerpoint/2010/main" val="2535930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438400" y="457200"/>
            <a:ext cx="7010400" cy="914400"/>
          </a:xfrm>
        </p:spPr>
        <p:txBody>
          <a:bodyPr/>
          <a:lstStyle/>
          <a:p>
            <a:pPr algn="ctr" eaLnBrk="1" hangingPunct="1">
              <a:defRPr/>
            </a:pPr>
            <a:r>
              <a:rPr lang="en-US" b="0" dirty="0">
                <a:solidFill>
                  <a:srgbClr val="FFFF66"/>
                </a:solidFill>
                <a:effectLst/>
                <a:latin typeface="Calibri" pitchFamily="34" charset="0"/>
              </a:rPr>
              <a:t>Evidence to Support Paul’s Bold Assertion</a:t>
            </a:r>
            <a:endParaRPr lang="en-US" b="0" dirty="0">
              <a:effectLst/>
              <a:latin typeface="Calibri" pitchFamily="34" charset="0"/>
            </a:endParaRPr>
          </a:p>
        </p:txBody>
      </p:sp>
      <p:sp>
        <p:nvSpPr>
          <p:cNvPr id="47107" name="Rectangle 3"/>
          <p:cNvSpPr>
            <a:spLocks noGrp="1" noChangeArrowheads="1"/>
          </p:cNvSpPr>
          <p:nvPr>
            <p:ph type="body" sz="half" idx="1"/>
          </p:nvPr>
        </p:nvSpPr>
        <p:spPr>
          <a:xfrm>
            <a:off x="2438400" y="1828800"/>
            <a:ext cx="7772400" cy="868680"/>
          </a:xfrm>
        </p:spPr>
        <p:txBody>
          <a:bodyPr/>
          <a:lstStyle/>
          <a:p>
            <a:pPr>
              <a:buClr>
                <a:srgbClr val="FFFF00"/>
              </a:buClr>
              <a:buFont typeface="Wingdings" pitchFamily="2" charset="2"/>
              <a:buChar char="§"/>
            </a:pPr>
            <a:r>
              <a:rPr lang="en-US" sz="3200" dirty="0">
                <a:latin typeface="Calibri" pitchFamily="34" charset="0"/>
                <a:cs typeface="Calibri" pitchFamily="34" charset="0"/>
              </a:rPr>
              <a:t>Enduring in the Face of Intense Opposition </a:t>
            </a:r>
          </a:p>
        </p:txBody>
      </p:sp>
      <p:sp>
        <p:nvSpPr>
          <p:cNvPr id="4" name="Rectangle 3"/>
          <p:cNvSpPr>
            <a:spLocks noChangeArrowheads="1"/>
          </p:cNvSpPr>
          <p:nvPr/>
        </p:nvSpPr>
        <p:spPr bwMode="auto">
          <a:xfrm>
            <a:off x="2438400" y="3306384"/>
            <a:ext cx="8077200" cy="2062103"/>
          </a:xfrm>
          <a:prstGeom prst="rect">
            <a:avLst/>
          </a:prstGeom>
          <a:noFill/>
          <a:ln w="28575">
            <a:solidFill>
              <a:schemeClr val="tx1"/>
            </a:solidFill>
            <a:miter lim="800000"/>
            <a:headEnd/>
            <a:tailEnd/>
          </a:ln>
        </p:spPr>
        <p:txBody>
          <a:bodyPr wrap="square" anchor="ctr">
            <a:spAutoFit/>
          </a:bodyPr>
          <a:lstStyle/>
          <a:p>
            <a:pPr marL="457200">
              <a:spcBef>
                <a:spcPts val="0"/>
              </a:spcBef>
              <a:spcAft>
                <a:spcPts val="0"/>
              </a:spcAft>
            </a:pPr>
            <a:r>
              <a:rPr lang="en-US" sz="3200" dirty="0">
                <a:latin typeface="Calibri"/>
                <a:ea typeface="Calibri"/>
                <a:cs typeface="Times New Roman"/>
              </a:rPr>
              <a:t>by great endurance, in afflictions, hardships, calamities, </a:t>
            </a:r>
            <a:r>
              <a:rPr lang="en-US" sz="3200" baseline="30000" dirty="0">
                <a:latin typeface="Calibri"/>
                <a:ea typeface="Calibri"/>
                <a:cs typeface="Times New Roman"/>
              </a:rPr>
              <a:t>5 </a:t>
            </a:r>
            <a:r>
              <a:rPr lang="en-US" sz="3200" dirty="0">
                <a:latin typeface="Calibri"/>
                <a:ea typeface="Calibri"/>
                <a:cs typeface="Times New Roman"/>
              </a:rPr>
              <a:t>beatings, imprisonments, riots, labors, sleepless nights, hunger;</a:t>
            </a:r>
            <a:endParaRPr lang="en-US" sz="2800" dirty="0">
              <a:latin typeface="Calibri"/>
              <a:ea typeface="Calibri"/>
              <a:cs typeface="Times New Roman"/>
            </a:endParaRPr>
          </a:p>
          <a:p>
            <a:pPr eaLnBrk="1" hangingPunct="1"/>
            <a:r>
              <a:rPr lang="en-US" sz="3200" i="1" dirty="0">
                <a:latin typeface="Calibri" pitchFamily="34" charset="0"/>
                <a:ea typeface="Times New Roman"/>
              </a:rPr>
              <a:t>	</a:t>
            </a:r>
            <a:r>
              <a:rPr lang="en-US" sz="3200" dirty="0">
                <a:solidFill>
                  <a:srgbClr val="FFFF00"/>
                </a:solidFill>
                <a:latin typeface="Calibri" pitchFamily="34" charset="0"/>
                <a:ea typeface="Times New Roman"/>
              </a:rPr>
              <a:t>II Corinthians 6:4b-5</a:t>
            </a:r>
            <a:endParaRPr lang="en-US" sz="4000" dirty="0">
              <a:solidFill>
                <a:srgbClr val="FFFF00"/>
              </a:solidFill>
              <a:latin typeface="Calibri" pitchFamily="34" charset="0"/>
              <a:cs typeface="Times New Roman" pitchFamily="18" charset="0"/>
            </a:endParaRPr>
          </a:p>
        </p:txBody>
      </p:sp>
    </p:spTree>
    <p:extLst>
      <p:ext uri="{BB962C8B-B14F-4D97-AF65-F5344CB8AC3E}">
        <p14:creationId xmlns:p14="http://schemas.microsoft.com/office/powerpoint/2010/main" val="385243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2057400" y="1143001"/>
            <a:ext cx="8305800" cy="5262979"/>
          </a:xfrm>
          <a:prstGeom prst="rect">
            <a:avLst/>
          </a:prstGeom>
          <a:noFill/>
        </p:spPr>
        <p:txBody>
          <a:bodyPr wrap="square" rtlCol="0">
            <a:spAutoFit/>
          </a:bodyPr>
          <a:lstStyle/>
          <a:p>
            <a:pPr algn="l"/>
            <a:r>
              <a:rPr lang="en-US" sz="2600" dirty="0">
                <a:latin typeface="Calibri" panose="020F0502020204030204" pitchFamily="34" charset="0"/>
              </a:rPr>
              <a:t> </a:t>
            </a:r>
            <a:r>
              <a:rPr lang="en-US" sz="2800" dirty="0">
                <a:latin typeface="Calibri" panose="020F0502020204030204" pitchFamily="34" charset="0"/>
              </a:rPr>
              <a:t>by great endurance, in afflictions, hardships, calamities, 5 beatings, imprisonments, riots, labors, sleepless nights, hunger; </a:t>
            </a:r>
            <a:r>
              <a:rPr lang="en-US" sz="2800" dirty="0">
                <a:solidFill>
                  <a:srgbClr val="FFFF00"/>
                </a:solidFill>
                <a:latin typeface="Calibri" panose="020F0502020204030204" pitchFamily="34" charset="0"/>
              </a:rPr>
              <a:t>6 by purity, knowledge, patience, kindness, the Holy Spirit, genuine love; 7 by truthful speech, and the power of God; with the weapons of righteousness for the right hand and for the left; </a:t>
            </a:r>
            <a:r>
              <a:rPr lang="en-US" sz="2800" dirty="0">
                <a:latin typeface="Calibri" panose="020F0502020204030204" pitchFamily="34" charset="0"/>
              </a:rPr>
              <a:t>8 through honor and dishonor, through slander and praise. We are treated as impostors, and yet are true; 9 as unknown, and yet well known; as dying, and behold, we live; as punished, and yet not killed; 10 as sorrowful, yet always rejoicing; as poor, yet making many rich; as having nothing, yet possessing everything.</a:t>
            </a:r>
          </a:p>
        </p:txBody>
      </p:sp>
      <p:sp>
        <p:nvSpPr>
          <p:cNvPr id="4" name="Rectangle 5"/>
          <p:cNvSpPr>
            <a:spLocks noChangeArrowheads="1"/>
          </p:cNvSpPr>
          <p:nvPr/>
        </p:nvSpPr>
        <p:spPr bwMode="auto">
          <a:xfrm>
            <a:off x="3188970" y="152401"/>
            <a:ext cx="6248400" cy="830997"/>
          </a:xfrm>
          <a:prstGeom prst="rect">
            <a:avLst/>
          </a:prstGeom>
          <a:noFill/>
          <a:ln w="38100">
            <a:solidFill>
              <a:schemeClr val="tx1"/>
            </a:solidFill>
            <a:miter lim="800000"/>
            <a:headEnd/>
            <a:tailEnd/>
          </a:ln>
        </p:spPr>
        <p:txBody>
          <a:bodyPr wrap="square" anchor="b">
            <a:spAutoFit/>
          </a:bodyPr>
          <a:lstStyle/>
          <a:p>
            <a:pPr algn="ctr" eaLnBrk="1" hangingPunct="1"/>
            <a:r>
              <a:rPr lang="en-US" sz="4800" dirty="0">
                <a:latin typeface="Calibri" pitchFamily="34" charset="0"/>
              </a:rPr>
              <a:t>II Corinthians 6:4b-10</a:t>
            </a:r>
          </a:p>
        </p:txBody>
      </p:sp>
    </p:spTree>
    <p:extLst>
      <p:ext uri="{BB962C8B-B14F-4D97-AF65-F5344CB8AC3E}">
        <p14:creationId xmlns:p14="http://schemas.microsoft.com/office/powerpoint/2010/main" val="671222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438400" y="457200"/>
            <a:ext cx="7010400" cy="914400"/>
          </a:xfrm>
        </p:spPr>
        <p:txBody>
          <a:bodyPr/>
          <a:lstStyle/>
          <a:p>
            <a:pPr algn="ctr" eaLnBrk="1" hangingPunct="1">
              <a:defRPr/>
            </a:pPr>
            <a:r>
              <a:rPr lang="en-US" b="0" dirty="0">
                <a:solidFill>
                  <a:srgbClr val="FFFF66"/>
                </a:solidFill>
                <a:effectLst/>
                <a:latin typeface="Calibri" pitchFamily="34" charset="0"/>
              </a:rPr>
              <a:t>Evidence to Support Paul’s Bold Assertion</a:t>
            </a:r>
            <a:endParaRPr lang="en-US" b="0" dirty="0">
              <a:effectLst/>
              <a:latin typeface="Calibri" pitchFamily="34" charset="0"/>
            </a:endParaRPr>
          </a:p>
        </p:txBody>
      </p:sp>
      <p:sp>
        <p:nvSpPr>
          <p:cNvPr id="47107" name="Rectangle 3"/>
          <p:cNvSpPr>
            <a:spLocks noGrp="1" noChangeArrowheads="1"/>
          </p:cNvSpPr>
          <p:nvPr>
            <p:ph type="body" sz="half" idx="1"/>
          </p:nvPr>
        </p:nvSpPr>
        <p:spPr>
          <a:xfrm>
            <a:off x="2438400" y="1783080"/>
            <a:ext cx="7772400" cy="1371600"/>
          </a:xfrm>
        </p:spPr>
        <p:txBody>
          <a:bodyPr/>
          <a:lstStyle/>
          <a:p>
            <a:pPr>
              <a:buClr>
                <a:srgbClr val="FFFF00"/>
              </a:buClr>
              <a:buFont typeface="Wingdings" pitchFamily="2" charset="2"/>
              <a:buChar char="§"/>
            </a:pPr>
            <a:r>
              <a:rPr lang="en-US" sz="3200" dirty="0">
                <a:latin typeface="Calibri" pitchFamily="34" charset="0"/>
                <a:cs typeface="Calibri" pitchFamily="34" charset="0"/>
              </a:rPr>
              <a:t>Enduring in the Face of Intense Opposition </a:t>
            </a:r>
          </a:p>
          <a:p>
            <a:pPr>
              <a:buClr>
                <a:srgbClr val="FFFF00"/>
              </a:buClr>
              <a:buFont typeface="Wingdings" pitchFamily="2" charset="2"/>
              <a:buChar char="§"/>
            </a:pPr>
            <a:r>
              <a:rPr lang="en-US" sz="3200" dirty="0">
                <a:latin typeface="Calibri" pitchFamily="34" charset="0"/>
                <a:ea typeface="Times New Roman"/>
                <a:cs typeface="Calibri" pitchFamily="34" charset="0"/>
              </a:rPr>
              <a:t>Passing the Character Test</a:t>
            </a:r>
            <a:endParaRPr lang="en-US" sz="3200" dirty="0">
              <a:latin typeface="Calibri" pitchFamily="34" charset="0"/>
              <a:cs typeface="Calibri" pitchFamily="34" charset="0"/>
            </a:endParaRPr>
          </a:p>
        </p:txBody>
      </p:sp>
      <p:sp>
        <p:nvSpPr>
          <p:cNvPr id="4" name="Rectangle 3"/>
          <p:cNvSpPr>
            <a:spLocks noChangeArrowheads="1"/>
          </p:cNvSpPr>
          <p:nvPr/>
        </p:nvSpPr>
        <p:spPr bwMode="auto">
          <a:xfrm>
            <a:off x="2438400" y="3480429"/>
            <a:ext cx="8077200" cy="2554545"/>
          </a:xfrm>
          <a:prstGeom prst="rect">
            <a:avLst/>
          </a:prstGeom>
          <a:noFill/>
          <a:ln w="28575">
            <a:solidFill>
              <a:schemeClr val="tx1"/>
            </a:solidFill>
            <a:miter lim="800000"/>
            <a:headEnd/>
            <a:tailEnd/>
          </a:ln>
        </p:spPr>
        <p:txBody>
          <a:bodyPr wrap="square" anchor="ctr">
            <a:spAutoFit/>
          </a:bodyPr>
          <a:lstStyle/>
          <a:p>
            <a:pPr marL="457200">
              <a:spcBef>
                <a:spcPts val="0"/>
              </a:spcBef>
              <a:spcAft>
                <a:spcPts val="0"/>
              </a:spcAft>
            </a:pPr>
            <a:r>
              <a:rPr lang="en-US" sz="3200" baseline="30000" dirty="0">
                <a:latin typeface="Calibri" pitchFamily="34" charset="0"/>
                <a:ea typeface="Times New Roman"/>
                <a:cs typeface="Calibri" pitchFamily="34" charset="0"/>
              </a:rPr>
              <a:t>6 </a:t>
            </a:r>
            <a:r>
              <a:rPr lang="en-US" sz="3200" dirty="0">
                <a:latin typeface="Calibri" pitchFamily="34" charset="0"/>
                <a:ea typeface="Times New Roman"/>
                <a:cs typeface="Calibri" pitchFamily="34" charset="0"/>
              </a:rPr>
              <a:t>by purity, knowledge, patience, kindness, the Holy Spirit, genuine love; </a:t>
            </a:r>
            <a:r>
              <a:rPr lang="en-US" sz="3200" baseline="30000" dirty="0">
                <a:latin typeface="Calibri" pitchFamily="34" charset="0"/>
                <a:ea typeface="Times New Roman"/>
                <a:cs typeface="Calibri" pitchFamily="34" charset="0"/>
              </a:rPr>
              <a:t>7 </a:t>
            </a:r>
            <a:r>
              <a:rPr lang="en-US" sz="3200" dirty="0">
                <a:latin typeface="Calibri" pitchFamily="34" charset="0"/>
                <a:ea typeface="Times New Roman"/>
                <a:cs typeface="Calibri" pitchFamily="34" charset="0"/>
              </a:rPr>
              <a:t>by truthful speech, and the power of God; with the weapons of righteousness for the right hand and for the left; </a:t>
            </a:r>
            <a:r>
              <a:rPr lang="en-US" sz="3200" i="1" dirty="0">
                <a:latin typeface="Calibri" pitchFamily="34" charset="0"/>
                <a:ea typeface="Times New Roman"/>
              </a:rPr>
              <a:t>	</a:t>
            </a:r>
            <a:r>
              <a:rPr lang="en-US" sz="3200" dirty="0">
                <a:solidFill>
                  <a:srgbClr val="FFFF00"/>
                </a:solidFill>
                <a:latin typeface="Calibri" pitchFamily="34" charset="0"/>
                <a:ea typeface="Times New Roman"/>
              </a:rPr>
              <a:t>II Corinthians 6:6-7</a:t>
            </a:r>
            <a:endParaRPr lang="en-US" sz="4000" dirty="0">
              <a:solidFill>
                <a:srgbClr val="FFFF00"/>
              </a:solidFill>
              <a:latin typeface="Calibri" pitchFamily="34" charset="0"/>
              <a:cs typeface="Times New Roman" pitchFamily="18" charset="0"/>
            </a:endParaRPr>
          </a:p>
        </p:txBody>
      </p:sp>
    </p:spTree>
    <p:extLst>
      <p:ext uri="{BB962C8B-B14F-4D97-AF65-F5344CB8AC3E}">
        <p14:creationId xmlns:p14="http://schemas.microsoft.com/office/powerpoint/2010/main" val="423978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2057400" y="1143001"/>
            <a:ext cx="8305800" cy="5262979"/>
          </a:xfrm>
          <a:prstGeom prst="rect">
            <a:avLst/>
          </a:prstGeom>
          <a:noFill/>
        </p:spPr>
        <p:txBody>
          <a:bodyPr wrap="square" rtlCol="0">
            <a:spAutoFit/>
          </a:bodyPr>
          <a:lstStyle/>
          <a:p>
            <a:pPr algn="l"/>
            <a:r>
              <a:rPr lang="en-US" sz="2600" dirty="0">
                <a:latin typeface="Calibri" panose="020F0502020204030204" pitchFamily="34" charset="0"/>
              </a:rPr>
              <a:t> </a:t>
            </a:r>
            <a:r>
              <a:rPr lang="en-US" sz="2800" dirty="0">
                <a:latin typeface="Calibri" panose="020F0502020204030204" pitchFamily="34" charset="0"/>
              </a:rPr>
              <a:t>by great endurance, in afflictions, hardships, calamities, 5 beatings, imprisonments, riots, labors, sleepless nights, hunger; 6 by purity, knowledge, patience, kindness, the Holy Spirit, genuine love; 7 by truthful speech, and the power of God; with the weapons of righteousness for the right hand and for the left; </a:t>
            </a:r>
            <a:r>
              <a:rPr lang="en-US" sz="2800" dirty="0">
                <a:solidFill>
                  <a:srgbClr val="FFFF00"/>
                </a:solidFill>
                <a:latin typeface="Calibri" panose="020F0502020204030204" pitchFamily="34" charset="0"/>
              </a:rPr>
              <a:t>8 through honor and dishonor, through slander and praise. We are treated as impostors, and yet are true; 9 as unknown, and yet well known; as dying, and behold, we live; as punished, and yet not killed; 10 as sorrowful, yet always rejoicing; as poor, yet making many rich; as having nothing, yet possessing everything.</a:t>
            </a:r>
          </a:p>
        </p:txBody>
      </p:sp>
      <p:sp>
        <p:nvSpPr>
          <p:cNvPr id="4" name="Rectangle 5"/>
          <p:cNvSpPr>
            <a:spLocks noChangeArrowheads="1"/>
          </p:cNvSpPr>
          <p:nvPr/>
        </p:nvSpPr>
        <p:spPr bwMode="auto">
          <a:xfrm>
            <a:off x="3188970" y="152401"/>
            <a:ext cx="6248400" cy="830997"/>
          </a:xfrm>
          <a:prstGeom prst="rect">
            <a:avLst/>
          </a:prstGeom>
          <a:noFill/>
          <a:ln w="38100">
            <a:solidFill>
              <a:schemeClr val="tx1"/>
            </a:solidFill>
            <a:miter lim="800000"/>
            <a:headEnd/>
            <a:tailEnd/>
          </a:ln>
        </p:spPr>
        <p:txBody>
          <a:bodyPr wrap="square" anchor="b">
            <a:spAutoFit/>
          </a:bodyPr>
          <a:lstStyle/>
          <a:p>
            <a:pPr algn="ctr" eaLnBrk="1" hangingPunct="1"/>
            <a:r>
              <a:rPr lang="en-US" sz="4800" dirty="0">
                <a:latin typeface="Calibri" pitchFamily="34" charset="0"/>
              </a:rPr>
              <a:t>II Corinthians 6:4b-10</a:t>
            </a:r>
          </a:p>
        </p:txBody>
      </p:sp>
    </p:spTree>
    <p:extLst>
      <p:ext uri="{BB962C8B-B14F-4D97-AF65-F5344CB8AC3E}">
        <p14:creationId xmlns:p14="http://schemas.microsoft.com/office/powerpoint/2010/main" val="2043527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438400" y="457200"/>
            <a:ext cx="7010400" cy="914400"/>
          </a:xfrm>
        </p:spPr>
        <p:txBody>
          <a:bodyPr/>
          <a:lstStyle/>
          <a:p>
            <a:pPr algn="ctr" eaLnBrk="1" hangingPunct="1">
              <a:defRPr/>
            </a:pPr>
            <a:r>
              <a:rPr lang="en-US" b="0" dirty="0">
                <a:solidFill>
                  <a:srgbClr val="FFFF66"/>
                </a:solidFill>
                <a:effectLst/>
                <a:latin typeface="Calibri" pitchFamily="34" charset="0"/>
              </a:rPr>
              <a:t>Evidence to Support Paul’s Bold Assertion</a:t>
            </a:r>
            <a:endParaRPr lang="en-US" b="0" dirty="0">
              <a:effectLst/>
              <a:latin typeface="Calibri" pitchFamily="34" charset="0"/>
            </a:endParaRPr>
          </a:p>
        </p:txBody>
      </p:sp>
      <p:sp>
        <p:nvSpPr>
          <p:cNvPr id="47107" name="Rectangle 3"/>
          <p:cNvSpPr>
            <a:spLocks noGrp="1" noChangeArrowheads="1"/>
          </p:cNvSpPr>
          <p:nvPr>
            <p:ph type="body" sz="half" idx="1"/>
          </p:nvPr>
        </p:nvSpPr>
        <p:spPr>
          <a:xfrm>
            <a:off x="2438400" y="1691640"/>
            <a:ext cx="7772400" cy="2011680"/>
          </a:xfrm>
        </p:spPr>
        <p:txBody>
          <a:bodyPr/>
          <a:lstStyle/>
          <a:p>
            <a:pPr>
              <a:buClr>
                <a:srgbClr val="FFFF00"/>
              </a:buClr>
              <a:buFont typeface="Wingdings" pitchFamily="2" charset="2"/>
              <a:buChar char="§"/>
            </a:pPr>
            <a:r>
              <a:rPr lang="en-US" sz="3200" dirty="0">
                <a:latin typeface="Calibri" pitchFamily="34" charset="0"/>
                <a:cs typeface="Calibri" pitchFamily="34" charset="0"/>
              </a:rPr>
              <a:t>Enduring in the Face of Intense Opposition </a:t>
            </a:r>
          </a:p>
          <a:p>
            <a:pPr>
              <a:buClr>
                <a:srgbClr val="FFFF00"/>
              </a:buClr>
              <a:buFont typeface="Wingdings" pitchFamily="2" charset="2"/>
              <a:buChar char="§"/>
            </a:pPr>
            <a:r>
              <a:rPr lang="en-US" sz="3200" dirty="0">
                <a:latin typeface="Calibri" pitchFamily="34" charset="0"/>
                <a:ea typeface="Times New Roman"/>
                <a:cs typeface="Calibri" pitchFamily="34" charset="0"/>
              </a:rPr>
              <a:t>Passing the Character Test</a:t>
            </a:r>
            <a:endParaRPr lang="en-US" sz="3200" dirty="0">
              <a:latin typeface="Calibri" pitchFamily="34" charset="0"/>
              <a:cs typeface="Calibri" pitchFamily="34" charset="0"/>
            </a:endParaRPr>
          </a:p>
          <a:p>
            <a:pPr eaLnBrk="1" hangingPunct="1">
              <a:buClr>
                <a:srgbClr val="FFFF00"/>
              </a:buClr>
              <a:buFont typeface="Wingdings" pitchFamily="2" charset="2"/>
              <a:buChar char="§"/>
              <a:defRPr/>
            </a:pPr>
            <a:r>
              <a:rPr lang="en-US" sz="3200" dirty="0">
                <a:latin typeface="Calibri" pitchFamily="34" charset="0"/>
                <a:ea typeface="Times New Roman"/>
                <a:cs typeface="Calibri" pitchFamily="34" charset="0"/>
              </a:rPr>
              <a:t>Being Faithful When We Have No Control</a:t>
            </a:r>
            <a:endParaRPr lang="en-US" dirty="0">
              <a:effectLst/>
              <a:latin typeface="Calibri" pitchFamily="34" charset="0"/>
              <a:cs typeface="Calibri" pitchFamily="34" charset="0"/>
            </a:endParaRPr>
          </a:p>
        </p:txBody>
      </p:sp>
      <p:sp>
        <p:nvSpPr>
          <p:cNvPr id="4" name="Rectangle 3"/>
          <p:cNvSpPr>
            <a:spLocks noChangeArrowheads="1"/>
          </p:cNvSpPr>
          <p:nvPr/>
        </p:nvSpPr>
        <p:spPr bwMode="auto">
          <a:xfrm>
            <a:off x="2438400" y="4117032"/>
            <a:ext cx="8077200" cy="2308324"/>
          </a:xfrm>
          <a:prstGeom prst="rect">
            <a:avLst/>
          </a:prstGeom>
          <a:noFill/>
          <a:ln w="28575">
            <a:solidFill>
              <a:schemeClr val="tx1"/>
            </a:solidFill>
            <a:miter lim="800000"/>
            <a:headEnd/>
            <a:tailEnd/>
          </a:ln>
        </p:spPr>
        <p:txBody>
          <a:bodyPr wrap="square" anchor="ctr">
            <a:spAutoFit/>
          </a:bodyPr>
          <a:lstStyle/>
          <a:p>
            <a:pPr>
              <a:spcBef>
                <a:spcPts val="0"/>
              </a:spcBef>
              <a:spcAft>
                <a:spcPts val="0"/>
              </a:spcAft>
            </a:pPr>
            <a:r>
              <a:rPr lang="en-US" baseline="30000" dirty="0">
                <a:latin typeface="Calibri" pitchFamily="34" charset="0"/>
                <a:ea typeface="Times New Roman"/>
                <a:cs typeface="Calibri" pitchFamily="34" charset="0"/>
              </a:rPr>
              <a:t>8 </a:t>
            </a:r>
            <a:r>
              <a:rPr lang="en-US" dirty="0">
                <a:latin typeface="Calibri" pitchFamily="34" charset="0"/>
                <a:ea typeface="Times New Roman"/>
                <a:cs typeface="Calibri" pitchFamily="34" charset="0"/>
              </a:rPr>
              <a:t>through honor and dishonor, through slander and praise. We are treated as impostors, and yet are true; </a:t>
            </a:r>
            <a:r>
              <a:rPr lang="en-US" baseline="30000" dirty="0">
                <a:latin typeface="Calibri" pitchFamily="34" charset="0"/>
                <a:ea typeface="Times New Roman"/>
                <a:cs typeface="Calibri" pitchFamily="34" charset="0"/>
              </a:rPr>
              <a:t>9 </a:t>
            </a:r>
            <a:r>
              <a:rPr lang="en-US" dirty="0">
                <a:latin typeface="Calibri" pitchFamily="34" charset="0"/>
                <a:ea typeface="Times New Roman"/>
                <a:cs typeface="Calibri" pitchFamily="34" charset="0"/>
              </a:rPr>
              <a:t>as unknown, and yet well known; as dying, and behold, we live; as punished, and yet not killed; </a:t>
            </a:r>
            <a:r>
              <a:rPr lang="en-US" baseline="30000" dirty="0">
                <a:latin typeface="Calibri" pitchFamily="34" charset="0"/>
                <a:ea typeface="Times New Roman"/>
                <a:cs typeface="Calibri" pitchFamily="34" charset="0"/>
              </a:rPr>
              <a:t>10 </a:t>
            </a:r>
            <a:r>
              <a:rPr lang="en-US" dirty="0">
                <a:latin typeface="Calibri" pitchFamily="34" charset="0"/>
                <a:ea typeface="Times New Roman"/>
                <a:cs typeface="Calibri" pitchFamily="34" charset="0"/>
              </a:rPr>
              <a:t>as sorrowful, yet always rejoicing; as poor, yet making many rich; as having nothing, yet possessing everything.   </a:t>
            </a:r>
            <a:r>
              <a:rPr lang="en-US" dirty="0">
                <a:solidFill>
                  <a:srgbClr val="FFFF00"/>
                </a:solidFill>
                <a:latin typeface="Calibri" pitchFamily="34" charset="0"/>
                <a:ea typeface="Times New Roman"/>
              </a:rPr>
              <a:t>II Corinthians 6:8-10</a:t>
            </a:r>
            <a:endParaRPr lang="en-US" sz="4000" dirty="0">
              <a:solidFill>
                <a:srgbClr val="FFFF00"/>
              </a:solidFill>
              <a:latin typeface="Calibri" pitchFamily="34" charset="0"/>
              <a:cs typeface="Times New Roman" pitchFamily="18" charset="0"/>
            </a:endParaRPr>
          </a:p>
        </p:txBody>
      </p:sp>
    </p:spTree>
    <p:extLst>
      <p:ext uri="{BB962C8B-B14F-4D97-AF65-F5344CB8AC3E}">
        <p14:creationId xmlns:p14="http://schemas.microsoft.com/office/powerpoint/2010/main" val="222550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438400" y="457200"/>
            <a:ext cx="7772400" cy="914400"/>
          </a:xfrm>
        </p:spPr>
        <p:txBody>
          <a:bodyPr/>
          <a:lstStyle/>
          <a:p>
            <a:pPr eaLnBrk="1" hangingPunct="1">
              <a:defRPr/>
            </a:pPr>
            <a:r>
              <a:rPr lang="en-US" b="0" dirty="0">
                <a:solidFill>
                  <a:srgbClr val="FFFF66"/>
                </a:solidFill>
                <a:effectLst/>
                <a:latin typeface="Calibri" pitchFamily="34" charset="0"/>
              </a:rPr>
              <a:t>Nine Opposites – II Cor.6:8-10</a:t>
            </a:r>
            <a:endParaRPr lang="en-US" b="0" dirty="0">
              <a:effectLst/>
              <a:latin typeface="Calibri" pitchFamily="34" charset="0"/>
            </a:endParaRPr>
          </a:p>
        </p:txBody>
      </p:sp>
      <p:sp>
        <p:nvSpPr>
          <p:cNvPr id="47107" name="Rectangle 3"/>
          <p:cNvSpPr>
            <a:spLocks noGrp="1" noChangeArrowheads="1"/>
          </p:cNvSpPr>
          <p:nvPr>
            <p:ph type="body" sz="half" idx="1"/>
          </p:nvPr>
        </p:nvSpPr>
        <p:spPr>
          <a:xfrm>
            <a:off x="2743200" y="1600200"/>
            <a:ext cx="7772400" cy="3352800"/>
          </a:xfrm>
        </p:spPr>
        <p:txBody>
          <a:bodyPr/>
          <a:lstStyle/>
          <a:p>
            <a:pPr marL="0" indent="0">
              <a:buClr>
                <a:srgbClr val="FFFF00"/>
              </a:buClr>
              <a:buNone/>
            </a:pPr>
            <a:r>
              <a:rPr lang="en-US" sz="2600" i="1" dirty="0">
                <a:latin typeface="Calibri" pitchFamily="34" charset="0"/>
                <a:ea typeface="Times New Roman"/>
                <a:cs typeface="Calibri" pitchFamily="34" charset="0"/>
              </a:rPr>
              <a:t>through honor and dishonor </a:t>
            </a:r>
          </a:p>
          <a:p>
            <a:pPr marL="0" indent="0">
              <a:buClr>
                <a:srgbClr val="FFFF00"/>
              </a:buClr>
              <a:buNone/>
            </a:pPr>
            <a:r>
              <a:rPr lang="en-US" sz="2600" i="1" dirty="0">
                <a:latin typeface="Calibri" pitchFamily="34" charset="0"/>
                <a:ea typeface="Times New Roman"/>
                <a:cs typeface="Calibri" pitchFamily="34" charset="0"/>
              </a:rPr>
              <a:t>through slander and praise </a:t>
            </a:r>
          </a:p>
          <a:p>
            <a:pPr marL="0" indent="0">
              <a:buClr>
                <a:srgbClr val="FFFF00"/>
              </a:buClr>
              <a:buNone/>
            </a:pPr>
            <a:r>
              <a:rPr lang="en-US" sz="2600" i="1" dirty="0">
                <a:latin typeface="Calibri" pitchFamily="34" charset="0"/>
                <a:ea typeface="Times New Roman"/>
                <a:cs typeface="Calibri" pitchFamily="34" charset="0"/>
              </a:rPr>
              <a:t>treated as impostors, and yet are true</a:t>
            </a:r>
          </a:p>
          <a:p>
            <a:pPr marL="0" indent="0">
              <a:buClr>
                <a:srgbClr val="FFFF00"/>
              </a:buClr>
              <a:buNone/>
            </a:pPr>
            <a:r>
              <a:rPr lang="en-US" sz="2600" i="1" dirty="0">
                <a:latin typeface="Calibri" pitchFamily="34" charset="0"/>
                <a:ea typeface="Times New Roman"/>
                <a:cs typeface="Calibri" pitchFamily="34" charset="0"/>
              </a:rPr>
              <a:t>as unknown, and yet well known </a:t>
            </a:r>
          </a:p>
          <a:p>
            <a:pPr marL="0" indent="0">
              <a:buClr>
                <a:srgbClr val="FFFF00"/>
              </a:buClr>
              <a:buNone/>
            </a:pPr>
            <a:r>
              <a:rPr lang="en-US" sz="2600" i="1" dirty="0">
                <a:latin typeface="Calibri" pitchFamily="34" charset="0"/>
                <a:ea typeface="Times New Roman"/>
                <a:cs typeface="Calibri" pitchFamily="34" charset="0"/>
              </a:rPr>
              <a:t>as dying, and behold, we live </a:t>
            </a:r>
          </a:p>
          <a:p>
            <a:pPr marL="0" indent="0">
              <a:buClr>
                <a:srgbClr val="FFFF00"/>
              </a:buClr>
              <a:buNone/>
            </a:pPr>
            <a:r>
              <a:rPr lang="en-US" sz="2600" i="1" dirty="0">
                <a:latin typeface="Calibri" pitchFamily="34" charset="0"/>
                <a:ea typeface="Times New Roman"/>
                <a:cs typeface="Calibri" pitchFamily="34" charset="0"/>
              </a:rPr>
              <a:t>as punished, and yet not killed </a:t>
            </a:r>
          </a:p>
          <a:p>
            <a:pPr marL="0" indent="0">
              <a:buClr>
                <a:srgbClr val="FFFF00"/>
              </a:buClr>
              <a:buNone/>
            </a:pPr>
            <a:r>
              <a:rPr lang="en-US" sz="2600" i="1" dirty="0">
                <a:latin typeface="Calibri" pitchFamily="34" charset="0"/>
                <a:ea typeface="Times New Roman"/>
                <a:cs typeface="Calibri" pitchFamily="34" charset="0"/>
              </a:rPr>
              <a:t>as sorrowful, yet always rejoicing </a:t>
            </a:r>
          </a:p>
          <a:p>
            <a:pPr marL="0" indent="0">
              <a:buClr>
                <a:srgbClr val="FFFF00"/>
              </a:buClr>
              <a:buNone/>
            </a:pPr>
            <a:r>
              <a:rPr lang="en-US" sz="2600" i="1" dirty="0">
                <a:latin typeface="Calibri" pitchFamily="34" charset="0"/>
                <a:ea typeface="Times New Roman"/>
                <a:cs typeface="Calibri" pitchFamily="34" charset="0"/>
              </a:rPr>
              <a:t>as poor, yet making many rich</a:t>
            </a:r>
          </a:p>
          <a:p>
            <a:pPr marL="0" indent="0">
              <a:buClr>
                <a:srgbClr val="FFFF00"/>
              </a:buClr>
              <a:buNone/>
            </a:pPr>
            <a:r>
              <a:rPr lang="en-US" sz="2600" i="1" dirty="0">
                <a:latin typeface="Calibri" pitchFamily="34" charset="0"/>
                <a:ea typeface="Times New Roman"/>
                <a:cs typeface="Calibri" pitchFamily="34" charset="0"/>
              </a:rPr>
              <a:t>as having nothing, yet possessing everything</a:t>
            </a:r>
            <a:endParaRPr lang="en-US" sz="2600" i="1" dirty="0">
              <a:latin typeface="Calibri" pitchFamily="34" charset="0"/>
              <a:cs typeface="Calibri" pitchFamily="34" charset="0"/>
            </a:endParaRPr>
          </a:p>
        </p:txBody>
      </p:sp>
    </p:spTree>
    <p:extLst>
      <p:ext uri="{BB962C8B-B14F-4D97-AF65-F5344CB8AC3E}">
        <p14:creationId xmlns:p14="http://schemas.microsoft.com/office/powerpoint/2010/main" val="3589936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209800" y="0"/>
            <a:ext cx="7772400" cy="838200"/>
          </a:xfrm>
        </p:spPr>
        <p:txBody>
          <a:bodyPr/>
          <a:lstStyle/>
          <a:p>
            <a:r>
              <a:rPr lang="en-US" altLang="en-US">
                <a:solidFill>
                  <a:schemeClr val="tx1"/>
                </a:solidFill>
                <a:latin typeface="Calibri" panose="020F0502020204030204" pitchFamily="34" charset="0"/>
              </a:rPr>
              <a:t>II Corinthians 6:14-16</a:t>
            </a:r>
          </a:p>
        </p:txBody>
      </p:sp>
      <p:sp>
        <p:nvSpPr>
          <p:cNvPr id="75779" name="Rectangle 3"/>
          <p:cNvSpPr>
            <a:spLocks noGrp="1" noChangeArrowheads="1"/>
          </p:cNvSpPr>
          <p:nvPr>
            <p:ph type="body" idx="1"/>
          </p:nvPr>
        </p:nvSpPr>
        <p:spPr>
          <a:xfrm>
            <a:off x="1752600" y="2590800"/>
            <a:ext cx="8686800" cy="3886200"/>
          </a:xfrm>
        </p:spPr>
        <p:txBody>
          <a:bodyPr/>
          <a:lstStyle/>
          <a:p>
            <a:pPr marL="609600" indent="-609600">
              <a:buClr>
                <a:schemeClr val="hlink"/>
              </a:buClr>
              <a:buFont typeface="Wingdings" pitchFamily="2" charset="2"/>
              <a:buChar char="§"/>
            </a:pPr>
            <a:r>
              <a:rPr lang="en-US" altLang="en-US" sz="2800" dirty="0">
                <a:latin typeface="Calibri" panose="020F0502020204030204" pitchFamily="34" charset="0"/>
              </a:rPr>
              <a:t>What partnership has righteousness with lawlessness?</a:t>
            </a:r>
            <a:endParaRPr lang="en-US" altLang="en-US" sz="2800" u="sng" dirty="0">
              <a:latin typeface="Calibri" panose="020F0502020204030204" pitchFamily="34" charset="0"/>
            </a:endParaRPr>
          </a:p>
          <a:p>
            <a:pPr marL="609600" indent="-609600">
              <a:buClr>
                <a:schemeClr val="hlink"/>
              </a:buClr>
              <a:buFont typeface="Wingdings" pitchFamily="2" charset="2"/>
              <a:buChar char="§"/>
            </a:pPr>
            <a:r>
              <a:rPr lang="en-US" altLang="en-US" sz="2800" dirty="0">
                <a:latin typeface="Calibri" panose="020F0502020204030204" pitchFamily="34" charset="0"/>
              </a:rPr>
              <a:t>What fellowship has light with darkness?</a:t>
            </a:r>
          </a:p>
          <a:p>
            <a:pPr marL="609600" indent="-609600">
              <a:buClr>
                <a:schemeClr val="hlink"/>
              </a:buClr>
              <a:buFont typeface="Wingdings" pitchFamily="2" charset="2"/>
              <a:buChar char="§"/>
            </a:pPr>
            <a:r>
              <a:rPr lang="en-US" altLang="en-US" sz="2800" dirty="0">
                <a:latin typeface="Calibri" panose="020F0502020204030204" pitchFamily="34" charset="0"/>
              </a:rPr>
              <a:t>What accord has Christ with Belial?</a:t>
            </a:r>
          </a:p>
          <a:p>
            <a:pPr marL="609600" indent="-609600">
              <a:buClr>
                <a:schemeClr val="hlink"/>
              </a:buClr>
              <a:buFont typeface="Wingdings" pitchFamily="2" charset="2"/>
              <a:buChar char="§"/>
            </a:pPr>
            <a:r>
              <a:rPr lang="en-US" altLang="en-US" sz="2800" dirty="0">
                <a:latin typeface="Calibri" panose="020F0502020204030204" pitchFamily="34" charset="0"/>
              </a:rPr>
              <a:t>What portion does a believer share with an unbeliever?</a:t>
            </a:r>
          </a:p>
          <a:p>
            <a:pPr marL="609600" indent="-609600">
              <a:buClr>
                <a:schemeClr val="hlink"/>
              </a:buClr>
              <a:buFont typeface="Wingdings" pitchFamily="2" charset="2"/>
              <a:buChar char="§"/>
            </a:pPr>
            <a:r>
              <a:rPr lang="en-US" altLang="en-US" sz="2800" dirty="0">
                <a:latin typeface="Calibri" panose="020F0502020204030204" pitchFamily="34" charset="0"/>
              </a:rPr>
              <a:t>What agreement has the temple of God with idols?</a:t>
            </a:r>
          </a:p>
          <a:p>
            <a:pPr marL="609600" indent="-609600">
              <a:buClr>
                <a:schemeClr val="hlink"/>
              </a:buClr>
              <a:buFont typeface="Wingdings" pitchFamily="2" charset="2"/>
              <a:buChar char="§"/>
            </a:pPr>
            <a:endParaRPr lang="en-US" altLang="en-US" dirty="0">
              <a:latin typeface="Calibri" panose="020F0502020204030204" pitchFamily="34" charset="0"/>
            </a:endParaRPr>
          </a:p>
        </p:txBody>
      </p:sp>
      <p:sp>
        <p:nvSpPr>
          <p:cNvPr id="75780" name="Rectangle 4"/>
          <p:cNvSpPr>
            <a:spLocks noChangeArrowheads="1"/>
          </p:cNvSpPr>
          <p:nvPr/>
        </p:nvSpPr>
        <p:spPr bwMode="auto">
          <a:xfrm>
            <a:off x="1752600" y="762000"/>
            <a:ext cx="8686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000" i="1" dirty="0">
                <a:solidFill>
                  <a:schemeClr val="tx2"/>
                </a:solidFill>
                <a:latin typeface="Calibri" panose="020F0502020204030204" pitchFamily="34" charset="0"/>
              </a:rPr>
              <a:t>“Do not be unequally yoked with unbelievers”</a:t>
            </a:r>
          </a:p>
        </p:txBody>
      </p:sp>
      <p:sp>
        <p:nvSpPr>
          <p:cNvPr id="75781" name="Text Box 5"/>
          <p:cNvSpPr txBox="1">
            <a:spLocks noChangeArrowheads="1"/>
          </p:cNvSpPr>
          <p:nvPr/>
        </p:nvSpPr>
        <p:spPr bwMode="ltGray">
          <a:xfrm>
            <a:off x="2057400" y="1600201"/>
            <a:ext cx="2133600" cy="66992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a:effectLst>
                  <a:outerShdw blurRad="38100" dist="38100" dir="2700000" algn="tl">
                    <a:srgbClr val="000000"/>
                  </a:outerShdw>
                </a:effectLst>
                <a:latin typeface="Calibri" panose="020F0502020204030204" pitchFamily="34" charset="0"/>
              </a:rPr>
              <a:t>Why?</a:t>
            </a:r>
          </a:p>
        </p:txBody>
      </p:sp>
    </p:spTree>
    <p:extLst>
      <p:ext uri="{BB962C8B-B14F-4D97-AF65-F5344CB8AC3E}">
        <p14:creationId xmlns:p14="http://schemas.microsoft.com/office/powerpoint/2010/main" val="919175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 calcmode="lin" valueType="num">
                                      <p:cBhvr additive="base">
                                        <p:cTn id="7" dur="500" fill="hold"/>
                                        <p:tgtEl>
                                          <p:spTgt spid="75780"/>
                                        </p:tgtEl>
                                        <p:attrNameLst>
                                          <p:attrName>ppt_x</p:attrName>
                                        </p:attrNameLst>
                                      </p:cBhvr>
                                      <p:tavLst>
                                        <p:tav tm="0">
                                          <p:val>
                                            <p:strVal val="1+#ppt_w/2"/>
                                          </p:val>
                                        </p:tav>
                                        <p:tav tm="100000">
                                          <p:val>
                                            <p:strVal val="#ppt_x"/>
                                          </p:val>
                                        </p:tav>
                                      </p:tavLst>
                                    </p:anim>
                                    <p:anim calcmode="lin" valueType="num">
                                      <p:cBhvr additive="base">
                                        <p:cTn id="8" dur="500" fill="hold"/>
                                        <p:tgtEl>
                                          <p:spTgt spid="757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5781"/>
                                        </p:tgtEl>
                                        <p:attrNameLst>
                                          <p:attrName>style.visibility</p:attrName>
                                        </p:attrNameLst>
                                      </p:cBhvr>
                                      <p:to>
                                        <p:strVal val="visible"/>
                                      </p:to>
                                    </p:set>
                                    <p:animEffect transition="in" filter="dissolve">
                                      <p:cBhvr>
                                        <p:cTn id="13" dur="500"/>
                                        <p:tgtEl>
                                          <p:spTgt spid="7578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5779">
                                            <p:txEl>
                                              <p:pRg st="0" end="0"/>
                                            </p:txEl>
                                          </p:spTgt>
                                        </p:tgtEl>
                                        <p:attrNameLst>
                                          <p:attrName>style.visibility</p:attrName>
                                        </p:attrNameLst>
                                      </p:cBhvr>
                                      <p:to>
                                        <p:strVal val="visible"/>
                                      </p:to>
                                    </p:set>
                                    <p:anim calcmode="lin" valueType="num">
                                      <p:cBhvr additive="base">
                                        <p:cTn id="18" dur="500" fill="hold"/>
                                        <p:tgtEl>
                                          <p:spTgt spid="75779">
                                            <p:txEl>
                                              <p:pRg st="0" end="0"/>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75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5779">
                                            <p:txEl>
                                              <p:pRg st="1" end="1"/>
                                            </p:txEl>
                                          </p:spTgt>
                                        </p:tgtEl>
                                        <p:attrNameLst>
                                          <p:attrName>style.visibility</p:attrName>
                                        </p:attrNameLst>
                                      </p:cBhvr>
                                      <p:to>
                                        <p:strVal val="visible"/>
                                      </p:to>
                                    </p:set>
                                    <p:anim calcmode="lin" valueType="num">
                                      <p:cBhvr additive="base">
                                        <p:cTn id="24" dur="500" fill="hold"/>
                                        <p:tgtEl>
                                          <p:spTgt spid="75779">
                                            <p:txEl>
                                              <p:pRg st="1" end="1"/>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757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75779">
                                            <p:txEl>
                                              <p:pRg st="2" end="2"/>
                                            </p:txEl>
                                          </p:spTgt>
                                        </p:tgtEl>
                                        <p:attrNameLst>
                                          <p:attrName>style.visibility</p:attrName>
                                        </p:attrNameLst>
                                      </p:cBhvr>
                                      <p:to>
                                        <p:strVal val="visible"/>
                                      </p:to>
                                    </p:set>
                                    <p:anim calcmode="lin" valueType="num">
                                      <p:cBhvr additive="base">
                                        <p:cTn id="30" dur="500" fill="hold"/>
                                        <p:tgtEl>
                                          <p:spTgt spid="75779">
                                            <p:txEl>
                                              <p:pRg st="2" end="2"/>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757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5779">
                                            <p:txEl>
                                              <p:pRg st="3" end="3"/>
                                            </p:txEl>
                                          </p:spTgt>
                                        </p:tgtEl>
                                        <p:attrNameLst>
                                          <p:attrName>style.visibility</p:attrName>
                                        </p:attrNameLst>
                                      </p:cBhvr>
                                      <p:to>
                                        <p:strVal val="visible"/>
                                      </p:to>
                                    </p:set>
                                    <p:anim calcmode="lin" valueType="num">
                                      <p:cBhvr additive="base">
                                        <p:cTn id="36" dur="500" fill="hold"/>
                                        <p:tgtEl>
                                          <p:spTgt spid="75779">
                                            <p:txEl>
                                              <p:pRg st="3" end="3"/>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757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75779">
                                            <p:txEl>
                                              <p:pRg st="4" end="4"/>
                                            </p:txEl>
                                          </p:spTgt>
                                        </p:tgtEl>
                                        <p:attrNameLst>
                                          <p:attrName>style.visibility</p:attrName>
                                        </p:attrNameLst>
                                      </p:cBhvr>
                                      <p:to>
                                        <p:strVal val="visible"/>
                                      </p:to>
                                    </p:set>
                                    <p:anim calcmode="lin" valueType="num">
                                      <p:cBhvr additive="base">
                                        <p:cTn id="42" dur="500" fill="hold"/>
                                        <p:tgtEl>
                                          <p:spTgt spid="75779">
                                            <p:txEl>
                                              <p:pRg st="4" end="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757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2" autoUpdateAnimBg="0"/>
      <p:bldP spid="75780" grpId="0" autoUpdateAnimBg="0"/>
      <p:bldP spid="75781"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09800" y="0"/>
            <a:ext cx="7772400" cy="838200"/>
          </a:xfrm>
        </p:spPr>
        <p:txBody>
          <a:bodyPr/>
          <a:lstStyle/>
          <a:p>
            <a:r>
              <a:rPr lang="en-US" altLang="en-US">
                <a:solidFill>
                  <a:schemeClr val="tx1"/>
                </a:solidFill>
                <a:latin typeface="Calibri" panose="020F0502020204030204" pitchFamily="34" charset="0"/>
              </a:rPr>
              <a:t>II Corinthians 6:16 – 7:1</a:t>
            </a:r>
          </a:p>
        </p:txBody>
      </p:sp>
      <p:sp>
        <p:nvSpPr>
          <p:cNvPr id="76803" name="Rectangle 3"/>
          <p:cNvSpPr>
            <a:spLocks noGrp="1" noChangeArrowheads="1"/>
          </p:cNvSpPr>
          <p:nvPr>
            <p:ph type="body" idx="1"/>
          </p:nvPr>
        </p:nvSpPr>
        <p:spPr>
          <a:xfrm>
            <a:off x="1752600" y="2590800"/>
            <a:ext cx="8686800" cy="3505200"/>
          </a:xfrm>
        </p:spPr>
        <p:txBody>
          <a:bodyPr/>
          <a:lstStyle/>
          <a:p>
            <a:pPr marL="609600" indent="-609600">
              <a:buClr>
                <a:schemeClr val="hlink"/>
              </a:buClr>
              <a:buFont typeface="Wingdings" pitchFamily="2" charset="2"/>
              <a:buChar char="§"/>
            </a:pPr>
            <a:r>
              <a:rPr lang="en-US" altLang="en-US" dirty="0">
                <a:latin typeface="Calibri" panose="020F0502020204030204" pitchFamily="34" charset="0"/>
              </a:rPr>
              <a:t>Come out from among them</a:t>
            </a:r>
            <a:endParaRPr lang="en-US" altLang="en-US" u="sng" dirty="0">
              <a:latin typeface="Calibri" panose="020F0502020204030204" pitchFamily="34" charset="0"/>
            </a:endParaRPr>
          </a:p>
          <a:p>
            <a:pPr marL="609600" indent="-609600">
              <a:buClr>
                <a:schemeClr val="hlink"/>
              </a:buClr>
              <a:buFont typeface="Wingdings" pitchFamily="2" charset="2"/>
              <a:buChar char="§"/>
            </a:pPr>
            <a:r>
              <a:rPr lang="en-US" altLang="en-US" dirty="0">
                <a:latin typeface="Calibri" panose="020F0502020204030204" pitchFamily="34" charset="0"/>
              </a:rPr>
              <a:t>Be separate</a:t>
            </a:r>
          </a:p>
          <a:p>
            <a:pPr marL="609600" indent="-609600">
              <a:buClr>
                <a:schemeClr val="hlink"/>
              </a:buClr>
              <a:buFont typeface="Wingdings" pitchFamily="2" charset="2"/>
              <a:buChar char="§"/>
            </a:pPr>
            <a:r>
              <a:rPr lang="en-US" altLang="en-US" dirty="0">
                <a:latin typeface="Calibri" panose="020F0502020204030204" pitchFamily="34" charset="0"/>
              </a:rPr>
              <a:t>Be received into God’s family</a:t>
            </a:r>
          </a:p>
          <a:p>
            <a:pPr marL="609600" indent="-609600">
              <a:buClr>
                <a:schemeClr val="hlink"/>
              </a:buClr>
              <a:buFont typeface="Wingdings" pitchFamily="2" charset="2"/>
              <a:buChar char="§"/>
            </a:pPr>
            <a:r>
              <a:rPr lang="en-US" altLang="en-US" dirty="0">
                <a:latin typeface="Calibri" panose="020F0502020204030204" pitchFamily="34" charset="0"/>
              </a:rPr>
              <a:t>Cleanse yourself from all filthiness of the flesh and spirit</a:t>
            </a:r>
          </a:p>
          <a:p>
            <a:pPr marL="609600" indent="-609600">
              <a:buClr>
                <a:schemeClr val="hlink"/>
              </a:buClr>
              <a:buFont typeface="Wingdings" pitchFamily="2" charset="2"/>
              <a:buChar char="§"/>
            </a:pPr>
            <a:r>
              <a:rPr lang="en-US" altLang="en-US" dirty="0">
                <a:latin typeface="Calibri" panose="020F0502020204030204" pitchFamily="34" charset="0"/>
              </a:rPr>
              <a:t>Perfect holiness in the fear of God</a:t>
            </a:r>
          </a:p>
          <a:p>
            <a:pPr marL="609600" indent="-609600">
              <a:buClr>
                <a:schemeClr val="hlink"/>
              </a:buClr>
              <a:buFont typeface="Wingdings" pitchFamily="2" charset="2"/>
              <a:buChar char="§"/>
            </a:pPr>
            <a:endParaRPr lang="en-US" altLang="en-US" dirty="0">
              <a:latin typeface="Calibri" panose="020F0502020204030204" pitchFamily="34" charset="0"/>
            </a:endParaRPr>
          </a:p>
        </p:txBody>
      </p:sp>
      <p:sp>
        <p:nvSpPr>
          <p:cNvPr id="76804" name="Rectangle 4"/>
          <p:cNvSpPr>
            <a:spLocks noChangeArrowheads="1"/>
          </p:cNvSpPr>
          <p:nvPr/>
        </p:nvSpPr>
        <p:spPr bwMode="auto">
          <a:xfrm>
            <a:off x="1752600" y="762000"/>
            <a:ext cx="8686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200" i="1" dirty="0">
                <a:solidFill>
                  <a:schemeClr val="tx2"/>
                </a:solidFill>
                <a:latin typeface="Calibri" panose="020F0502020204030204" pitchFamily="34" charset="0"/>
              </a:rPr>
              <a:t>“We are the temple of the living God”</a:t>
            </a:r>
          </a:p>
        </p:txBody>
      </p:sp>
      <p:sp>
        <p:nvSpPr>
          <p:cNvPr id="76805" name="Text Box 5"/>
          <p:cNvSpPr txBox="1">
            <a:spLocks noChangeArrowheads="1"/>
          </p:cNvSpPr>
          <p:nvPr/>
        </p:nvSpPr>
        <p:spPr bwMode="ltGray">
          <a:xfrm>
            <a:off x="2057400" y="1600201"/>
            <a:ext cx="3962400" cy="66992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a:effectLst>
                  <a:outerShdw blurRad="38100" dist="38100" dir="2700000" algn="tl">
                    <a:srgbClr val="000000"/>
                  </a:outerShdw>
                </a:effectLst>
                <a:latin typeface="Calibri" panose="020F0502020204030204" pitchFamily="34" charset="0"/>
              </a:rPr>
              <a:t>Therefore (vs. 17):</a:t>
            </a:r>
          </a:p>
        </p:txBody>
      </p:sp>
    </p:spTree>
    <p:extLst>
      <p:ext uri="{BB962C8B-B14F-4D97-AF65-F5344CB8AC3E}">
        <p14:creationId xmlns:p14="http://schemas.microsoft.com/office/powerpoint/2010/main" val="230367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dissolve">
                                      <p:cBhvr>
                                        <p:cTn id="7" dur="500"/>
                                        <p:tgtEl>
                                          <p:spTgt spid="76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6805"/>
                                        </p:tgtEl>
                                        <p:attrNameLst>
                                          <p:attrName>style.visibility</p:attrName>
                                        </p:attrNameLst>
                                      </p:cBhvr>
                                      <p:to>
                                        <p:strVal val="visible"/>
                                      </p:to>
                                    </p:set>
                                    <p:animEffect transition="in" filter="dissolve">
                                      <p:cBhvr>
                                        <p:cTn id="12" dur="500"/>
                                        <p:tgtEl>
                                          <p:spTgt spid="768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2" autoUpdateAnimBg="0"/>
      <p:bldP spid="76804" grpId="0" autoUpdateAnimBg="0"/>
      <p:bldP spid="76805"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6" name="Rectangle 1026"/>
          <p:cNvSpPr>
            <a:spLocks noGrp="1" noChangeArrowheads="1"/>
          </p:cNvSpPr>
          <p:nvPr>
            <p:ph type="title"/>
          </p:nvPr>
        </p:nvSpPr>
        <p:spPr>
          <a:xfrm>
            <a:off x="2209800" y="0"/>
            <a:ext cx="7772400" cy="838200"/>
          </a:xfrm>
        </p:spPr>
        <p:txBody>
          <a:bodyPr/>
          <a:lstStyle/>
          <a:p>
            <a:r>
              <a:rPr lang="en-US" altLang="en-US">
                <a:solidFill>
                  <a:schemeClr val="tx1"/>
                </a:solidFill>
              </a:rPr>
              <a:t>II Corinthians 6:4-10</a:t>
            </a:r>
          </a:p>
        </p:txBody>
      </p:sp>
      <p:sp>
        <p:nvSpPr>
          <p:cNvPr id="72707" name="Rectangle 1027"/>
          <p:cNvSpPr>
            <a:spLocks noGrp="1" noChangeArrowheads="1"/>
          </p:cNvSpPr>
          <p:nvPr>
            <p:ph type="body" idx="1"/>
          </p:nvPr>
        </p:nvSpPr>
        <p:spPr>
          <a:xfrm>
            <a:off x="2514600" y="1524000"/>
            <a:ext cx="6172200" cy="5105400"/>
          </a:xfrm>
        </p:spPr>
        <p:txBody>
          <a:bodyPr/>
          <a:lstStyle/>
          <a:p>
            <a:pPr marL="609600" indent="-609600">
              <a:lnSpc>
                <a:spcPct val="90000"/>
              </a:lnSpc>
              <a:buClr>
                <a:schemeClr val="hlink"/>
              </a:buClr>
              <a:buFont typeface="Wingdings" pitchFamily="2" charset="2"/>
              <a:buChar char="§"/>
            </a:pPr>
            <a:r>
              <a:rPr lang="en-US" altLang="en-US" sz="2800"/>
              <a:t>In much patience (vs. 4)</a:t>
            </a:r>
            <a:endParaRPr lang="en-US" altLang="en-US" sz="2800" u="sng"/>
          </a:p>
          <a:p>
            <a:pPr marL="609600" indent="-609600">
              <a:lnSpc>
                <a:spcPct val="90000"/>
              </a:lnSpc>
              <a:buClr>
                <a:schemeClr val="hlink"/>
              </a:buClr>
              <a:buFont typeface="Wingdings" pitchFamily="2" charset="2"/>
              <a:buChar char="§"/>
            </a:pPr>
            <a:r>
              <a:rPr lang="en-US" altLang="en-US" sz="2800"/>
              <a:t>In tribulations (vs. 4)</a:t>
            </a:r>
          </a:p>
          <a:p>
            <a:pPr marL="609600" indent="-609600">
              <a:lnSpc>
                <a:spcPct val="90000"/>
              </a:lnSpc>
              <a:buClr>
                <a:schemeClr val="hlink"/>
              </a:buClr>
              <a:buFont typeface="Wingdings" pitchFamily="2" charset="2"/>
              <a:buChar char="§"/>
            </a:pPr>
            <a:r>
              <a:rPr lang="en-US" altLang="en-US" sz="2800"/>
              <a:t>In needs (vs. 4)</a:t>
            </a:r>
          </a:p>
          <a:p>
            <a:pPr marL="609600" indent="-609600">
              <a:lnSpc>
                <a:spcPct val="90000"/>
              </a:lnSpc>
              <a:buClr>
                <a:schemeClr val="hlink"/>
              </a:buClr>
              <a:buFont typeface="Wingdings" pitchFamily="2" charset="2"/>
              <a:buChar char="§"/>
            </a:pPr>
            <a:r>
              <a:rPr lang="en-US" altLang="en-US" sz="2800"/>
              <a:t>In distresses (vs. 4)</a:t>
            </a:r>
          </a:p>
          <a:p>
            <a:pPr marL="609600" indent="-609600">
              <a:lnSpc>
                <a:spcPct val="90000"/>
              </a:lnSpc>
              <a:buClr>
                <a:schemeClr val="hlink"/>
              </a:buClr>
              <a:buFont typeface="Wingdings" pitchFamily="2" charset="2"/>
              <a:buChar char="§"/>
            </a:pPr>
            <a:r>
              <a:rPr lang="en-US" altLang="en-US" sz="2800"/>
              <a:t>In stripes (vs. 5)</a:t>
            </a:r>
          </a:p>
          <a:p>
            <a:pPr marL="609600" indent="-609600">
              <a:lnSpc>
                <a:spcPct val="90000"/>
              </a:lnSpc>
              <a:buClr>
                <a:schemeClr val="hlink"/>
              </a:buClr>
              <a:buFont typeface="Wingdings" pitchFamily="2" charset="2"/>
              <a:buChar char="§"/>
            </a:pPr>
            <a:r>
              <a:rPr lang="en-US" altLang="en-US" sz="2800"/>
              <a:t>In imprisonments (vs. 5)</a:t>
            </a:r>
          </a:p>
          <a:p>
            <a:pPr marL="609600" indent="-609600">
              <a:lnSpc>
                <a:spcPct val="90000"/>
              </a:lnSpc>
              <a:buClr>
                <a:schemeClr val="hlink"/>
              </a:buClr>
              <a:buFont typeface="Wingdings" pitchFamily="2" charset="2"/>
              <a:buChar char="§"/>
            </a:pPr>
            <a:r>
              <a:rPr lang="en-US" altLang="en-US" sz="2800"/>
              <a:t>In tumults (vs. 5)</a:t>
            </a:r>
          </a:p>
          <a:p>
            <a:pPr marL="609600" indent="-609600">
              <a:lnSpc>
                <a:spcPct val="90000"/>
              </a:lnSpc>
              <a:buClr>
                <a:schemeClr val="hlink"/>
              </a:buClr>
              <a:buFont typeface="Wingdings" pitchFamily="2" charset="2"/>
              <a:buChar char="§"/>
            </a:pPr>
            <a:r>
              <a:rPr lang="en-US" altLang="en-US" sz="2800"/>
              <a:t>In labors (vs. 5)</a:t>
            </a:r>
          </a:p>
          <a:p>
            <a:pPr marL="609600" indent="-609600">
              <a:lnSpc>
                <a:spcPct val="90000"/>
              </a:lnSpc>
              <a:buClr>
                <a:schemeClr val="hlink"/>
              </a:buClr>
              <a:buFont typeface="Wingdings" pitchFamily="2" charset="2"/>
              <a:buChar char="§"/>
            </a:pPr>
            <a:r>
              <a:rPr lang="en-US" altLang="en-US" sz="2800"/>
              <a:t>In sleeplessness (vs. 5)</a:t>
            </a:r>
          </a:p>
          <a:p>
            <a:pPr marL="609600" indent="-609600">
              <a:lnSpc>
                <a:spcPct val="90000"/>
              </a:lnSpc>
              <a:buClr>
                <a:schemeClr val="hlink"/>
              </a:buClr>
              <a:buFont typeface="Wingdings" pitchFamily="2" charset="2"/>
              <a:buChar char="§"/>
            </a:pPr>
            <a:r>
              <a:rPr lang="en-US" altLang="en-US" sz="2800"/>
              <a:t>In fastings (vs. 5)</a:t>
            </a:r>
          </a:p>
        </p:txBody>
      </p:sp>
      <p:sp>
        <p:nvSpPr>
          <p:cNvPr id="72708" name="Rectangle 1028"/>
          <p:cNvSpPr>
            <a:spLocks noChangeArrowheads="1"/>
          </p:cNvSpPr>
          <p:nvPr/>
        </p:nvSpPr>
        <p:spPr bwMode="auto">
          <a:xfrm>
            <a:off x="2286000" y="7620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600" i="1">
                <a:solidFill>
                  <a:schemeClr val="tx2"/>
                </a:solidFill>
              </a:rPr>
              <a:t>Ministry of Paul</a:t>
            </a:r>
          </a:p>
        </p:txBody>
      </p:sp>
    </p:spTree>
    <p:extLst>
      <p:ext uri="{BB962C8B-B14F-4D97-AF65-F5344CB8AC3E}">
        <p14:creationId xmlns:p14="http://schemas.microsoft.com/office/powerpoint/2010/main" val="15418593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 calcmode="lin" valueType="num">
                                      <p:cBhvr additive="base">
                                        <p:cTn id="7" dur="500" fill="hold"/>
                                        <p:tgtEl>
                                          <p:spTgt spid="72708"/>
                                        </p:tgtEl>
                                        <p:attrNameLst>
                                          <p:attrName>ppt_x</p:attrName>
                                        </p:attrNameLst>
                                      </p:cBhvr>
                                      <p:tavLst>
                                        <p:tav tm="0">
                                          <p:val>
                                            <p:strVal val="1+#ppt_w/2"/>
                                          </p:val>
                                        </p:tav>
                                        <p:tav tm="100000">
                                          <p:val>
                                            <p:strVal val="#ppt_x"/>
                                          </p:val>
                                        </p:tav>
                                      </p:tavLst>
                                    </p:anim>
                                    <p:anim calcmode="lin" valueType="num">
                                      <p:cBhvr additive="base">
                                        <p:cTn id="8"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additive="base">
                                        <p:cTn id="13" dur="500" fill="hold"/>
                                        <p:tgtEl>
                                          <p:spTgt spid="7270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2707">
                                            <p:txEl>
                                              <p:pRg st="1" end="1"/>
                                            </p:txEl>
                                          </p:spTgt>
                                        </p:tgtEl>
                                        <p:attrNameLst>
                                          <p:attrName>style.visibility</p:attrName>
                                        </p:attrNameLst>
                                      </p:cBhvr>
                                      <p:to>
                                        <p:strVal val="visible"/>
                                      </p:to>
                                    </p:set>
                                    <p:anim calcmode="lin" valueType="num">
                                      <p:cBhvr additive="base">
                                        <p:cTn id="19" dur="500" fill="hold"/>
                                        <p:tgtEl>
                                          <p:spTgt spid="7270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2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2707">
                                            <p:txEl>
                                              <p:pRg st="2" end="2"/>
                                            </p:txEl>
                                          </p:spTgt>
                                        </p:tgtEl>
                                        <p:attrNameLst>
                                          <p:attrName>style.visibility</p:attrName>
                                        </p:attrNameLst>
                                      </p:cBhvr>
                                      <p:to>
                                        <p:strVal val="visible"/>
                                      </p:to>
                                    </p:set>
                                    <p:anim calcmode="lin" valueType="num">
                                      <p:cBhvr additive="base">
                                        <p:cTn id="25" dur="500" fill="hold"/>
                                        <p:tgtEl>
                                          <p:spTgt spid="7270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2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2707">
                                            <p:txEl>
                                              <p:pRg st="3" end="3"/>
                                            </p:txEl>
                                          </p:spTgt>
                                        </p:tgtEl>
                                        <p:attrNameLst>
                                          <p:attrName>style.visibility</p:attrName>
                                        </p:attrNameLst>
                                      </p:cBhvr>
                                      <p:to>
                                        <p:strVal val="visible"/>
                                      </p:to>
                                    </p:set>
                                    <p:anim calcmode="lin" valueType="num">
                                      <p:cBhvr additive="base">
                                        <p:cTn id="31" dur="500" fill="hold"/>
                                        <p:tgtEl>
                                          <p:spTgt spid="7270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27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2707">
                                            <p:txEl>
                                              <p:pRg st="4" end="4"/>
                                            </p:txEl>
                                          </p:spTgt>
                                        </p:tgtEl>
                                        <p:attrNameLst>
                                          <p:attrName>style.visibility</p:attrName>
                                        </p:attrNameLst>
                                      </p:cBhvr>
                                      <p:to>
                                        <p:strVal val="visible"/>
                                      </p:to>
                                    </p:set>
                                    <p:anim calcmode="lin" valueType="num">
                                      <p:cBhvr additive="base">
                                        <p:cTn id="37" dur="500" fill="hold"/>
                                        <p:tgtEl>
                                          <p:spTgt spid="7270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27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2707">
                                            <p:txEl>
                                              <p:pRg st="5" end="5"/>
                                            </p:txEl>
                                          </p:spTgt>
                                        </p:tgtEl>
                                        <p:attrNameLst>
                                          <p:attrName>style.visibility</p:attrName>
                                        </p:attrNameLst>
                                      </p:cBhvr>
                                      <p:to>
                                        <p:strVal val="visible"/>
                                      </p:to>
                                    </p:set>
                                    <p:anim calcmode="lin" valueType="num">
                                      <p:cBhvr additive="base">
                                        <p:cTn id="43" dur="500" fill="hold"/>
                                        <p:tgtEl>
                                          <p:spTgt spid="7270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27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707">
                                            <p:txEl>
                                              <p:pRg st="6" end="6"/>
                                            </p:txEl>
                                          </p:spTgt>
                                        </p:tgtEl>
                                        <p:attrNameLst>
                                          <p:attrName>style.visibility</p:attrName>
                                        </p:attrNameLst>
                                      </p:cBhvr>
                                      <p:to>
                                        <p:strVal val="visible"/>
                                      </p:to>
                                    </p:set>
                                    <p:anim calcmode="lin" valueType="num">
                                      <p:cBhvr additive="base">
                                        <p:cTn id="49" dur="500" fill="hold"/>
                                        <p:tgtEl>
                                          <p:spTgt spid="72707">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27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2707">
                                            <p:txEl>
                                              <p:pRg st="7" end="7"/>
                                            </p:txEl>
                                          </p:spTgt>
                                        </p:tgtEl>
                                        <p:attrNameLst>
                                          <p:attrName>style.visibility</p:attrName>
                                        </p:attrNameLst>
                                      </p:cBhvr>
                                      <p:to>
                                        <p:strVal val="visible"/>
                                      </p:to>
                                    </p:set>
                                    <p:anim calcmode="lin" valueType="num">
                                      <p:cBhvr additive="base">
                                        <p:cTn id="55" dur="500" fill="hold"/>
                                        <p:tgtEl>
                                          <p:spTgt spid="72707">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270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2707">
                                            <p:txEl>
                                              <p:pRg st="8" end="8"/>
                                            </p:txEl>
                                          </p:spTgt>
                                        </p:tgtEl>
                                        <p:attrNameLst>
                                          <p:attrName>style.visibility</p:attrName>
                                        </p:attrNameLst>
                                      </p:cBhvr>
                                      <p:to>
                                        <p:strVal val="visible"/>
                                      </p:to>
                                    </p:set>
                                    <p:anim calcmode="lin" valueType="num">
                                      <p:cBhvr additive="base">
                                        <p:cTn id="61" dur="500" fill="hold"/>
                                        <p:tgtEl>
                                          <p:spTgt spid="72707">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270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2707">
                                            <p:txEl>
                                              <p:pRg st="9" end="9"/>
                                            </p:txEl>
                                          </p:spTgt>
                                        </p:tgtEl>
                                        <p:attrNameLst>
                                          <p:attrName>style.visibility</p:attrName>
                                        </p:attrNameLst>
                                      </p:cBhvr>
                                      <p:to>
                                        <p:strVal val="visible"/>
                                      </p:to>
                                    </p:set>
                                    <p:anim calcmode="lin" valueType="num">
                                      <p:cBhvr additive="base">
                                        <p:cTn id="67" dur="500" fill="hold"/>
                                        <p:tgtEl>
                                          <p:spTgt spid="72707">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270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autoUpdateAnimBg="0"/>
      <p:bldP spid="7270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D84CE2-24AF-4998-91BD-63D864FF2B79}"/>
              </a:ext>
            </a:extLst>
          </p:cNvPr>
          <p:cNvSpPr>
            <a:spLocks noGrp="1"/>
          </p:cNvSpPr>
          <p:nvPr>
            <p:ph type="sldNum" sz="quarter" idx="12"/>
          </p:nvPr>
        </p:nvSpPr>
        <p:spPr/>
        <p:txBody>
          <a:bodyPr wrap="square" anchor="t">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FB151BE4-96F6-4BD3-831D-8F6076820084}" type="slidenum">
              <a:rPr kumimoji="0" lang="en-US" sz="1000" b="0" i="0" u="none" strike="noStrike" kern="1200" cap="none" spc="0" normalizeH="0" baseline="0" noProof="0" smtClean="0">
                <a:ln>
                  <a:noFill/>
                </a:ln>
                <a:solidFill>
                  <a:srgbClr val="000000">
                    <a:lumMod val="75000"/>
                    <a:lumOff val="25000"/>
                  </a:srgbClr>
                </a:solidFill>
                <a:effectLst/>
                <a:uLnTx/>
                <a:uFillTx/>
                <a:latin typeface="Garamond" panose="02020404030301010803"/>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4</a:t>
            </a:fld>
            <a:endParaRPr kumimoji="0" lang="en-US" sz="1000" b="0" i="0" u="none" strike="noStrike" kern="1200" cap="none" spc="0" normalizeH="0" baseline="0" noProof="0">
              <a:ln>
                <a:noFill/>
              </a:ln>
              <a:solidFill>
                <a:srgbClr val="000000">
                  <a:lumMod val="75000"/>
                  <a:lumOff val="25000"/>
                </a:srgbClr>
              </a:solidFill>
              <a:effectLst/>
              <a:uLnTx/>
              <a:uFillTx/>
              <a:latin typeface="Garamond" panose="02020404030301010803"/>
              <a:ea typeface="+mn-ea"/>
              <a:cs typeface="+mn-cs"/>
            </a:endParaRPr>
          </a:p>
        </p:txBody>
      </p:sp>
      <p:graphicFrame>
        <p:nvGraphicFramePr>
          <p:cNvPr id="3" name="Table 2">
            <a:extLst>
              <a:ext uri="{FF2B5EF4-FFF2-40B4-BE49-F238E27FC236}">
                <a16:creationId xmlns:a16="http://schemas.microsoft.com/office/drawing/2014/main" id="{1C7A0A6A-D717-451E-A8A1-5D7D75841AB8}"/>
              </a:ext>
            </a:extLst>
          </p:cNvPr>
          <p:cNvGraphicFramePr>
            <a:graphicFrameLocks noGrp="1"/>
          </p:cNvGraphicFramePr>
          <p:nvPr/>
        </p:nvGraphicFramePr>
        <p:xfrm>
          <a:off x="952500" y="721722"/>
          <a:ext cx="10286999" cy="5414556"/>
        </p:xfrm>
        <a:graphic>
          <a:graphicData uri="http://schemas.openxmlformats.org/drawingml/2006/table">
            <a:tbl>
              <a:tblPr firstRow="1" bandRow="1"/>
              <a:tblGrid>
                <a:gridCol w="1534918">
                  <a:extLst>
                    <a:ext uri="{9D8B030D-6E8A-4147-A177-3AD203B41FA5}">
                      <a16:colId xmlns:a16="http://schemas.microsoft.com/office/drawing/2014/main" val="3197575628"/>
                    </a:ext>
                  </a:extLst>
                </a:gridCol>
                <a:gridCol w="5439901">
                  <a:extLst>
                    <a:ext uri="{9D8B030D-6E8A-4147-A177-3AD203B41FA5}">
                      <a16:colId xmlns:a16="http://schemas.microsoft.com/office/drawing/2014/main" val="1269008478"/>
                    </a:ext>
                  </a:extLst>
                </a:gridCol>
                <a:gridCol w="1603406">
                  <a:extLst>
                    <a:ext uri="{9D8B030D-6E8A-4147-A177-3AD203B41FA5}">
                      <a16:colId xmlns:a16="http://schemas.microsoft.com/office/drawing/2014/main" val="1300403764"/>
                    </a:ext>
                  </a:extLst>
                </a:gridCol>
                <a:gridCol w="1708774">
                  <a:extLst>
                    <a:ext uri="{9D8B030D-6E8A-4147-A177-3AD203B41FA5}">
                      <a16:colId xmlns:a16="http://schemas.microsoft.com/office/drawing/2014/main" val="48605979"/>
                    </a:ext>
                  </a:extLst>
                </a:gridCol>
              </a:tblGrid>
              <a:tr h="386754">
                <a:tc>
                  <a:txBody>
                    <a:bodyPr/>
                    <a:lstStyle/>
                    <a:p>
                      <a:pPr marL="0" marR="0" algn="ctr">
                        <a:lnSpc>
                          <a:spcPct val="107000"/>
                        </a:lnSpc>
                        <a:spcBef>
                          <a:spcPts val="0"/>
                        </a:spcBef>
                        <a:spcAft>
                          <a:spcPts val="0"/>
                        </a:spcAft>
                      </a:pPr>
                      <a:r>
                        <a:rPr lang="en-US" sz="2000" b="1" kern="1200" dirty="0">
                          <a:effectLst/>
                          <a:latin typeface="Calibri" panose="020F0502020204030204" pitchFamily="34" charset="0"/>
                          <a:ea typeface="Times New Roman" panose="02020603050405020304" pitchFamily="18" charset="0"/>
                          <a:cs typeface="Calibri" panose="020F0502020204030204" pitchFamily="34" charset="0"/>
                        </a:rPr>
                        <a:t>Lesson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000" b="1" kern="1200" dirty="0">
                          <a:effectLst/>
                          <a:latin typeface="Calibri" panose="020F0502020204030204" pitchFamily="34" charset="0"/>
                          <a:ea typeface="Times New Roman" panose="02020603050405020304" pitchFamily="18" charset="0"/>
                          <a:cs typeface="Calibri" panose="020F0502020204030204" pitchFamily="34" charset="0"/>
                        </a:rPr>
                        <a:t>Topic</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000" b="1" kern="1200" dirty="0">
                          <a:effectLst/>
                          <a:latin typeface="Calibri" panose="020F0502020204030204" pitchFamily="34" charset="0"/>
                          <a:ea typeface="Times New Roman" panose="02020603050405020304" pitchFamily="18" charset="0"/>
                          <a:cs typeface="Calibri" panose="020F0502020204030204" pitchFamily="34" charset="0"/>
                        </a:rPr>
                        <a:t>Day</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000" b="1" kern="1200" dirty="0">
                          <a:effectLst/>
                          <a:latin typeface="Calibri" panose="020F0502020204030204" pitchFamily="34" charset="0"/>
                          <a:ea typeface="Times New Roman" panose="02020603050405020304" pitchFamily="18" charset="0"/>
                          <a:cs typeface="Calibri" panose="020F0502020204030204" pitchFamily="34" charset="0"/>
                        </a:rPr>
                        <a:t>Date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82322155"/>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1</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Introduction - II Corinthians 1:1-11</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Sunday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April 11, 2021</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2328966342"/>
                  </a:ext>
                </a:extLst>
              </a:tr>
              <a:tr h="386754">
                <a:tc>
                  <a:txBody>
                    <a:bodyPr/>
                    <a:lstStyle/>
                    <a:p>
                      <a:pPr marL="0" marR="0" algn="ctr" defTabSz="914400" rtl="0" eaLnBrk="1" latinLnBrk="0" hangingPunct="1">
                        <a:lnSpc>
                          <a:spcPct val="107000"/>
                        </a:lnSpc>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2</a:t>
                      </a:r>
                      <a:endParaRPr lang="en-US" sz="1800" kern="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Triumph of Sincerity - II Corinthians 1:12 – 2:17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Thursday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April 15, 2021</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634893097"/>
                  </a:ext>
                </a:extLst>
              </a:tr>
              <a:tr h="386754">
                <a:tc>
                  <a:txBody>
                    <a:bodyPr/>
                    <a:lstStyle/>
                    <a:p>
                      <a:pPr marL="0" marR="0" algn="ctr" defTabSz="914400" rtl="0" eaLnBrk="1" latinLnBrk="0" hangingPunct="1">
                        <a:lnSpc>
                          <a:spcPct val="107000"/>
                        </a:lnSpc>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3</a:t>
                      </a:r>
                      <a:endParaRPr lang="en-US" sz="1800" kern="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Ministry of Glory - II Corinthians 3:1-18</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Sunday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April 18, 2021</a:t>
                      </a:r>
                      <a:endParaRPr lang="en-US" sz="16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529224668"/>
                  </a:ext>
                </a:extLst>
              </a:tr>
              <a:tr h="386754">
                <a:tc>
                  <a:txBody>
                    <a:bodyPr/>
                    <a:lstStyle/>
                    <a:p>
                      <a:pPr marL="0" marR="0" algn="ctr" defTabSz="914400" rtl="0" eaLnBrk="1" latinLnBrk="0" hangingPunct="1">
                        <a:lnSpc>
                          <a:spcPct val="107000"/>
                        </a:lnSpc>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4</a:t>
                      </a:r>
                      <a:endParaRPr lang="en-US" sz="1800" kern="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Glory of God in Jars of Clay - II Corinthians 4:1 -5:10</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Thursday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April 22, 2021</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424680271"/>
                  </a:ext>
                </a:extLst>
              </a:tr>
              <a:tr h="386754">
                <a:tc>
                  <a:txBody>
                    <a:bodyPr/>
                    <a:lstStyle/>
                    <a:p>
                      <a:pPr marL="0" marR="0" algn="ctr" defTabSz="914400" rtl="0" eaLnBrk="1" latinLnBrk="0" hangingPunct="1">
                        <a:lnSpc>
                          <a:spcPct val="107000"/>
                        </a:lnSpc>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5</a:t>
                      </a:r>
                      <a:endParaRPr lang="en-US" sz="1800" kern="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Reconciliation - II Corinthians 5:11-6:10</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Sunday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April 25, 2021</a:t>
                      </a:r>
                      <a:endParaRPr lang="en-US" sz="16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846391603"/>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6</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Wisdom of God - II Corinthians 6:11 – 7:16</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Thursday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April 29, 2021</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659407877"/>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7</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Attitude in Offering - II Corinthians 8:1-24</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Sunday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2, 2021</a:t>
                      </a:r>
                      <a:endParaRPr lang="en-US" sz="16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373897653"/>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8</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Attitude of a Giver - II Corinthians 9:1-15</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Thursday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6, 2021</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631046853"/>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9</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Defense of Apostleship -  II Corinthians 10:1-18</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Sunday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9, 2021</a:t>
                      </a:r>
                      <a:endParaRPr lang="en-US" sz="16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540406610"/>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10</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Wisdom of God - II Corinthians 11:1-33</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Thursday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13, 2021</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3219926135"/>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11</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Thorn in the Flesh - II Corinthians 12:1-21</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Sunday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16, 2021</a:t>
                      </a:r>
                      <a:endParaRPr lang="en-US" sz="16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2265755885"/>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12</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Final Words - II Corinthians 13:1-14</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Thursday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20, 2021</a:t>
                      </a:r>
                      <a:endParaRPr lang="en-US" sz="16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056834006"/>
                  </a:ext>
                </a:extLst>
              </a:tr>
              <a:tr h="386754">
                <a:tc>
                  <a:txBody>
                    <a:bodyPr/>
                    <a:lstStyle/>
                    <a:p>
                      <a:pPr marL="0" marR="0" algn="ctr" defTabSz="914400" rtl="0" eaLnBrk="1" latinLnBrk="0" hangingPunct="1">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Lesson 13</a:t>
                      </a:r>
                      <a:endPar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186" marR="63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Review</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Sunday</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23, 2021</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735373677"/>
                  </a:ext>
                </a:extLst>
              </a:tr>
            </a:tbl>
          </a:graphicData>
        </a:graphic>
      </p:graphicFrame>
      <p:sp>
        <p:nvSpPr>
          <p:cNvPr id="2" name="TextBox 1">
            <a:extLst>
              <a:ext uri="{FF2B5EF4-FFF2-40B4-BE49-F238E27FC236}">
                <a16:creationId xmlns:a16="http://schemas.microsoft.com/office/drawing/2014/main" id="{D6E21EEA-635A-4260-B91C-8B7D18F7D949}"/>
              </a:ext>
            </a:extLst>
          </p:cNvPr>
          <p:cNvSpPr txBox="1"/>
          <p:nvPr/>
        </p:nvSpPr>
        <p:spPr>
          <a:xfrm>
            <a:off x="647699" y="3429000"/>
            <a:ext cx="10629901" cy="838200"/>
          </a:xfrm>
          <a:prstGeom prst="rect">
            <a:avLst/>
          </a:prstGeom>
          <a:solidFill>
            <a:schemeClr val="tx2">
              <a:lumMod val="75000"/>
              <a:alpha val="26000"/>
            </a:schemeClr>
          </a:solidFill>
          <a:ln w="15875">
            <a:solidFill>
              <a:schemeClr val="tx1">
                <a:lumMod val="10000"/>
              </a:schemeClr>
            </a:solidFill>
          </a:ln>
        </p:spPr>
        <p:txBody>
          <a:bodyPr wrap="square" rtlCol="0">
            <a:spAutoFit/>
          </a:bodyPr>
          <a:lstStyle/>
          <a:p>
            <a:endParaRPr lang="en-US" dirty="0"/>
          </a:p>
        </p:txBody>
      </p:sp>
    </p:spTree>
    <p:extLst>
      <p:ext uri="{BB962C8B-B14F-4D97-AF65-F5344CB8AC3E}">
        <p14:creationId xmlns:p14="http://schemas.microsoft.com/office/powerpoint/2010/main" val="423512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209800" y="0"/>
            <a:ext cx="7772400" cy="838200"/>
          </a:xfrm>
        </p:spPr>
        <p:txBody>
          <a:bodyPr/>
          <a:lstStyle/>
          <a:p>
            <a:r>
              <a:rPr lang="en-US" altLang="en-US">
                <a:solidFill>
                  <a:schemeClr val="tx1"/>
                </a:solidFill>
              </a:rPr>
              <a:t>II Corinthians 6:4-10</a:t>
            </a:r>
          </a:p>
        </p:txBody>
      </p:sp>
      <p:sp>
        <p:nvSpPr>
          <p:cNvPr id="73731" name="Rectangle 3"/>
          <p:cNvSpPr>
            <a:spLocks noGrp="1" noChangeArrowheads="1"/>
          </p:cNvSpPr>
          <p:nvPr>
            <p:ph type="body" idx="1"/>
          </p:nvPr>
        </p:nvSpPr>
        <p:spPr>
          <a:xfrm>
            <a:off x="2209800" y="1219200"/>
            <a:ext cx="8153400" cy="5486400"/>
          </a:xfrm>
        </p:spPr>
        <p:txBody>
          <a:bodyPr/>
          <a:lstStyle/>
          <a:p>
            <a:pPr marL="609600" indent="-609600">
              <a:lnSpc>
                <a:spcPct val="90000"/>
              </a:lnSpc>
              <a:buClr>
                <a:schemeClr val="hlink"/>
              </a:buClr>
              <a:buFont typeface="Wingdings" pitchFamily="2" charset="2"/>
              <a:buChar char="§"/>
            </a:pPr>
            <a:r>
              <a:rPr lang="en-US" altLang="en-US" sz="2800"/>
              <a:t>By purity (vs. 6)</a:t>
            </a:r>
            <a:endParaRPr lang="en-US" altLang="en-US" sz="2800" u="sng"/>
          </a:p>
          <a:p>
            <a:pPr marL="609600" indent="-609600">
              <a:lnSpc>
                <a:spcPct val="90000"/>
              </a:lnSpc>
              <a:buClr>
                <a:schemeClr val="hlink"/>
              </a:buClr>
              <a:buFont typeface="Wingdings" pitchFamily="2" charset="2"/>
              <a:buChar char="§"/>
            </a:pPr>
            <a:r>
              <a:rPr lang="en-US" altLang="en-US" sz="2800"/>
              <a:t>By knowledge (vs. 6)</a:t>
            </a:r>
          </a:p>
          <a:p>
            <a:pPr marL="609600" indent="-609600">
              <a:lnSpc>
                <a:spcPct val="90000"/>
              </a:lnSpc>
              <a:buClr>
                <a:schemeClr val="hlink"/>
              </a:buClr>
              <a:buFont typeface="Wingdings" pitchFamily="2" charset="2"/>
              <a:buChar char="§"/>
            </a:pPr>
            <a:r>
              <a:rPr lang="en-US" altLang="en-US" sz="2800"/>
              <a:t>By longsuffering (vs. 6)</a:t>
            </a:r>
          </a:p>
          <a:p>
            <a:pPr marL="609600" indent="-609600">
              <a:lnSpc>
                <a:spcPct val="90000"/>
              </a:lnSpc>
              <a:buClr>
                <a:schemeClr val="hlink"/>
              </a:buClr>
              <a:buFont typeface="Wingdings" pitchFamily="2" charset="2"/>
              <a:buChar char="§"/>
            </a:pPr>
            <a:r>
              <a:rPr lang="en-US" altLang="en-US" sz="2800"/>
              <a:t>By kindness (vs. 6)</a:t>
            </a:r>
          </a:p>
          <a:p>
            <a:pPr marL="609600" indent="-609600">
              <a:lnSpc>
                <a:spcPct val="90000"/>
              </a:lnSpc>
              <a:buClr>
                <a:schemeClr val="hlink"/>
              </a:buClr>
              <a:buFont typeface="Wingdings" pitchFamily="2" charset="2"/>
              <a:buChar char="§"/>
            </a:pPr>
            <a:r>
              <a:rPr lang="en-US" altLang="en-US" sz="2800"/>
              <a:t>By the Holy Spirit (vs. 6)</a:t>
            </a:r>
          </a:p>
          <a:p>
            <a:pPr marL="609600" indent="-609600">
              <a:lnSpc>
                <a:spcPct val="90000"/>
              </a:lnSpc>
              <a:buClr>
                <a:schemeClr val="hlink"/>
              </a:buClr>
              <a:buFont typeface="Wingdings" pitchFamily="2" charset="2"/>
              <a:buChar char="§"/>
            </a:pPr>
            <a:r>
              <a:rPr lang="en-US" altLang="en-US" sz="2800"/>
              <a:t>By sincere love (vs. 6)</a:t>
            </a:r>
          </a:p>
          <a:p>
            <a:pPr marL="609600" indent="-609600">
              <a:lnSpc>
                <a:spcPct val="90000"/>
              </a:lnSpc>
              <a:buClr>
                <a:schemeClr val="hlink"/>
              </a:buClr>
              <a:buFont typeface="Wingdings" pitchFamily="2" charset="2"/>
              <a:buChar char="§"/>
            </a:pPr>
            <a:r>
              <a:rPr lang="en-US" altLang="en-US" sz="2800"/>
              <a:t>By the word of truth (vs. 7)</a:t>
            </a:r>
          </a:p>
          <a:p>
            <a:pPr marL="609600" indent="-609600">
              <a:lnSpc>
                <a:spcPct val="90000"/>
              </a:lnSpc>
              <a:buClr>
                <a:schemeClr val="hlink"/>
              </a:buClr>
              <a:buFont typeface="Wingdings" pitchFamily="2" charset="2"/>
              <a:buChar char="§"/>
            </a:pPr>
            <a:r>
              <a:rPr lang="en-US" altLang="en-US" sz="2800"/>
              <a:t>By the power of God (vs. 7)</a:t>
            </a:r>
          </a:p>
          <a:p>
            <a:pPr marL="609600" indent="-609600">
              <a:lnSpc>
                <a:spcPct val="90000"/>
              </a:lnSpc>
              <a:buClr>
                <a:schemeClr val="hlink"/>
              </a:buClr>
              <a:buFont typeface="Wingdings" pitchFamily="2" charset="2"/>
              <a:buChar char="§"/>
            </a:pPr>
            <a:r>
              <a:rPr lang="en-US" altLang="en-US" sz="2800"/>
              <a:t>By the armor of righteousness on the right hand       and on the left (vs. 7)</a:t>
            </a:r>
          </a:p>
          <a:p>
            <a:pPr marL="609600" indent="-609600">
              <a:lnSpc>
                <a:spcPct val="90000"/>
              </a:lnSpc>
              <a:buClr>
                <a:schemeClr val="hlink"/>
              </a:buClr>
              <a:buFont typeface="Wingdings" pitchFamily="2" charset="2"/>
              <a:buChar char="§"/>
            </a:pPr>
            <a:r>
              <a:rPr lang="en-US" altLang="en-US" sz="2800"/>
              <a:t>By honor and dishonor (vs. 8)</a:t>
            </a:r>
          </a:p>
          <a:p>
            <a:pPr marL="609600" indent="-609600">
              <a:lnSpc>
                <a:spcPct val="90000"/>
              </a:lnSpc>
              <a:buClr>
                <a:schemeClr val="hlink"/>
              </a:buClr>
              <a:buFont typeface="Wingdings" pitchFamily="2" charset="2"/>
              <a:buChar char="§"/>
            </a:pPr>
            <a:r>
              <a:rPr lang="en-US" altLang="en-US" sz="2800"/>
              <a:t>By evil report and good (vs. 8)</a:t>
            </a:r>
          </a:p>
        </p:txBody>
      </p:sp>
      <p:sp>
        <p:nvSpPr>
          <p:cNvPr id="73732" name="Rectangle 4"/>
          <p:cNvSpPr>
            <a:spLocks noChangeArrowheads="1"/>
          </p:cNvSpPr>
          <p:nvPr/>
        </p:nvSpPr>
        <p:spPr bwMode="auto">
          <a:xfrm>
            <a:off x="2286000" y="6096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600" i="1">
                <a:solidFill>
                  <a:schemeClr val="tx2"/>
                </a:solidFill>
              </a:rPr>
              <a:t>Ministry of Paul</a:t>
            </a:r>
          </a:p>
        </p:txBody>
      </p:sp>
    </p:spTree>
    <p:extLst>
      <p:ext uri="{BB962C8B-B14F-4D97-AF65-F5344CB8AC3E}">
        <p14:creationId xmlns:p14="http://schemas.microsoft.com/office/powerpoint/2010/main" val="2541174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 calcmode="lin" valueType="num">
                                      <p:cBhvr additive="base">
                                        <p:cTn id="7" dur="500" fill="hold"/>
                                        <p:tgtEl>
                                          <p:spTgt spid="73732"/>
                                        </p:tgtEl>
                                        <p:attrNameLst>
                                          <p:attrName>ppt_x</p:attrName>
                                        </p:attrNameLst>
                                      </p:cBhvr>
                                      <p:tavLst>
                                        <p:tav tm="0">
                                          <p:val>
                                            <p:strVal val="1+#ppt_w/2"/>
                                          </p:val>
                                        </p:tav>
                                        <p:tav tm="100000">
                                          <p:val>
                                            <p:strVal val="#ppt_x"/>
                                          </p:val>
                                        </p:tav>
                                      </p:tavLst>
                                    </p:anim>
                                    <p:anim calcmode="lin" valueType="num">
                                      <p:cBhvr additive="base">
                                        <p:cTn id="8" dur="500" fill="hold"/>
                                        <p:tgtEl>
                                          <p:spTgt spid="7373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3731">
                                            <p:txEl>
                                              <p:pRg st="0" end="0"/>
                                            </p:txEl>
                                          </p:spTgt>
                                        </p:tgtEl>
                                        <p:attrNameLst>
                                          <p:attrName>style.visibility</p:attrName>
                                        </p:attrNameLst>
                                      </p:cBhvr>
                                      <p:to>
                                        <p:strVal val="visible"/>
                                      </p:to>
                                    </p:set>
                                    <p:anim calcmode="lin" valueType="num">
                                      <p:cBhvr additive="base">
                                        <p:cTn id="13" dur="500" fill="hold"/>
                                        <p:tgtEl>
                                          <p:spTgt spid="7373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3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 calcmode="lin" valueType="num">
                                      <p:cBhvr additive="base">
                                        <p:cTn id="19" dur="500" fill="hold"/>
                                        <p:tgtEl>
                                          <p:spTgt spid="7373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3731">
                                            <p:txEl>
                                              <p:pRg st="2" end="2"/>
                                            </p:txEl>
                                          </p:spTgt>
                                        </p:tgtEl>
                                        <p:attrNameLst>
                                          <p:attrName>style.visibility</p:attrName>
                                        </p:attrNameLst>
                                      </p:cBhvr>
                                      <p:to>
                                        <p:strVal val="visible"/>
                                      </p:to>
                                    </p:set>
                                    <p:anim calcmode="lin" valueType="num">
                                      <p:cBhvr additive="base">
                                        <p:cTn id="25" dur="500" fill="hold"/>
                                        <p:tgtEl>
                                          <p:spTgt spid="7373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37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3731">
                                            <p:txEl>
                                              <p:pRg st="3" end="3"/>
                                            </p:txEl>
                                          </p:spTgt>
                                        </p:tgtEl>
                                        <p:attrNameLst>
                                          <p:attrName>style.visibility</p:attrName>
                                        </p:attrNameLst>
                                      </p:cBhvr>
                                      <p:to>
                                        <p:strVal val="visible"/>
                                      </p:to>
                                    </p:set>
                                    <p:anim calcmode="lin" valueType="num">
                                      <p:cBhvr additive="base">
                                        <p:cTn id="31" dur="500" fill="hold"/>
                                        <p:tgtEl>
                                          <p:spTgt spid="7373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37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3731">
                                            <p:txEl>
                                              <p:pRg st="4" end="4"/>
                                            </p:txEl>
                                          </p:spTgt>
                                        </p:tgtEl>
                                        <p:attrNameLst>
                                          <p:attrName>style.visibility</p:attrName>
                                        </p:attrNameLst>
                                      </p:cBhvr>
                                      <p:to>
                                        <p:strVal val="visible"/>
                                      </p:to>
                                    </p:set>
                                    <p:anim calcmode="lin" valueType="num">
                                      <p:cBhvr additive="base">
                                        <p:cTn id="37" dur="500" fill="hold"/>
                                        <p:tgtEl>
                                          <p:spTgt spid="7373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37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3731">
                                            <p:txEl>
                                              <p:pRg st="5" end="5"/>
                                            </p:txEl>
                                          </p:spTgt>
                                        </p:tgtEl>
                                        <p:attrNameLst>
                                          <p:attrName>style.visibility</p:attrName>
                                        </p:attrNameLst>
                                      </p:cBhvr>
                                      <p:to>
                                        <p:strVal val="visible"/>
                                      </p:to>
                                    </p:set>
                                    <p:anim calcmode="lin" valueType="num">
                                      <p:cBhvr additive="base">
                                        <p:cTn id="43" dur="500" fill="hold"/>
                                        <p:tgtEl>
                                          <p:spTgt spid="7373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37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3731">
                                            <p:txEl>
                                              <p:pRg st="6" end="6"/>
                                            </p:txEl>
                                          </p:spTgt>
                                        </p:tgtEl>
                                        <p:attrNameLst>
                                          <p:attrName>style.visibility</p:attrName>
                                        </p:attrNameLst>
                                      </p:cBhvr>
                                      <p:to>
                                        <p:strVal val="visible"/>
                                      </p:to>
                                    </p:set>
                                    <p:anim calcmode="lin" valueType="num">
                                      <p:cBhvr additive="base">
                                        <p:cTn id="49" dur="500" fill="hold"/>
                                        <p:tgtEl>
                                          <p:spTgt spid="73731">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37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3731">
                                            <p:txEl>
                                              <p:pRg st="7" end="7"/>
                                            </p:txEl>
                                          </p:spTgt>
                                        </p:tgtEl>
                                        <p:attrNameLst>
                                          <p:attrName>style.visibility</p:attrName>
                                        </p:attrNameLst>
                                      </p:cBhvr>
                                      <p:to>
                                        <p:strVal val="visible"/>
                                      </p:to>
                                    </p:set>
                                    <p:anim calcmode="lin" valueType="num">
                                      <p:cBhvr additive="base">
                                        <p:cTn id="55" dur="500" fill="hold"/>
                                        <p:tgtEl>
                                          <p:spTgt spid="73731">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37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3731">
                                            <p:txEl>
                                              <p:pRg st="8" end="8"/>
                                            </p:txEl>
                                          </p:spTgt>
                                        </p:tgtEl>
                                        <p:attrNameLst>
                                          <p:attrName>style.visibility</p:attrName>
                                        </p:attrNameLst>
                                      </p:cBhvr>
                                      <p:to>
                                        <p:strVal val="visible"/>
                                      </p:to>
                                    </p:set>
                                    <p:anim calcmode="lin" valueType="num">
                                      <p:cBhvr additive="base">
                                        <p:cTn id="61" dur="500" fill="hold"/>
                                        <p:tgtEl>
                                          <p:spTgt spid="73731">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373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3731">
                                            <p:txEl>
                                              <p:pRg st="9" end="9"/>
                                            </p:txEl>
                                          </p:spTgt>
                                        </p:tgtEl>
                                        <p:attrNameLst>
                                          <p:attrName>style.visibility</p:attrName>
                                        </p:attrNameLst>
                                      </p:cBhvr>
                                      <p:to>
                                        <p:strVal val="visible"/>
                                      </p:to>
                                    </p:set>
                                    <p:anim calcmode="lin" valueType="num">
                                      <p:cBhvr additive="base">
                                        <p:cTn id="67" dur="500" fill="hold"/>
                                        <p:tgtEl>
                                          <p:spTgt spid="73731">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373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3731">
                                            <p:txEl>
                                              <p:pRg st="10" end="10"/>
                                            </p:txEl>
                                          </p:spTgt>
                                        </p:tgtEl>
                                        <p:attrNameLst>
                                          <p:attrName>style.visibility</p:attrName>
                                        </p:attrNameLst>
                                      </p:cBhvr>
                                      <p:to>
                                        <p:strVal val="visible"/>
                                      </p:to>
                                    </p:set>
                                    <p:anim calcmode="lin" valueType="num">
                                      <p:cBhvr additive="base">
                                        <p:cTn id="73" dur="500" fill="hold"/>
                                        <p:tgtEl>
                                          <p:spTgt spid="73731">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373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bldLvl="2" autoUpdateAnimBg="0"/>
      <p:bldP spid="7373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209800" y="0"/>
            <a:ext cx="7772400" cy="838200"/>
          </a:xfrm>
        </p:spPr>
        <p:txBody>
          <a:bodyPr/>
          <a:lstStyle/>
          <a:p>
            <a:r>
              <a:rPr lang="en-US" altLang="en-US">
                <a:solidFill>
                  <a:schemeClr val="tx1"/>
                </a:solidFill>
              </a:rPr>
              <a:t>II Corinthians 6:4-10</a:t>
            </a:r>
          </a:p>
        </p:txBody>
      </p:sp>
      <p:sp>
        <p:nvSpPr>
          <p:cNvPr id="74755" name="Rectangle 3"/>
          <p:cNvSpPr>
            <a:spLocks noGrp="1" noChangeArrowheads="1"/>
          </p:cNvSpPr>
          <p:nvPr>
            <p:ph type="body" idx="1"/>
          </p:nvPr>
        </p:nvSpPr>
        <p:spPr>
          <a:xfrm>
            <a:off x="2209800" y="1143000"/>
            <a:ext cx="8153400" cy="5486400"/>
          </a:xfrm>
        </p:spPr>
        <p:txBody>
          <a:bodyPr/>
          <a:lstStyle/>
          <a:p>
            <a:pPr marL="609600" indent="-609600">
              <a:lnSpc>
                <a:spcPct val="90000"/>
              </a:lnSpc>
              <a:buClr>
                <a:schemeClr val="hlink"/>
              </a:buClr>
              <a:buFont typeface="Wingdings" pitchFamily="2" charset="2"/>
              <a:buChar char="§"/>
            </a:pPr>
            <a:r>
              <a:rPr lang="en-US" altLang="en-US" sz="2400"/>
              <a:t>As deceivers . . .</a:t>
            </a:r>
          </a:p>
          <a:p>
            <a:pPr marL="990600" lvl="1" indent="-533400">
              <a:lnSpc>
                <a:spcPct val="90000"/>
              </a:lnSpc>
              <a:buClr>
                <a:schemeClr val="hlink"/>
              </a:buClr>
              <a:buNone/>
            </a:pPr>
            <a:r>
              <a:rPr lang="en-US" altLang="en-US" sz="2400"/>
              <a:t>	and yet true (vs. 8)</a:t>
            </a:r>
          </a:p>
          <a:p>
            <a:pPr marL="609600" indent="-609600">
              <a:lnSpc>
                <a:spcPct val="90000"/>
              </a:lnSpc>
              <a:buClr>
                <a:schemeClr val="hlink"/>
              </a:buClr>
              <a:buFont typeface="Wingdings" pitchFamily="2" charset="2"/>
              <a:buChar char="§"/>
            </a:pPr>
            <a:r>
              <a:rPr lang="en-US" altLang="en-US" sz="2400"/>
              <a:t>As unknown . . .</a:t>
            </a:r>
          </a:p>
          <a:p>
            <a:pPr marL="990600" lvl="1" indent="-533400">
              <a:lnSpc>
                <a:spcPct val="90000"/>
              </a:lnSpc>
              <a:buClr>
                <a:schemeClr val="hlink"/>
              </a:buClr>
              <a:buNone/>
            </a:pPr>
            <a:r>
              <a:rPr lang="en-US" altLang="en-US" sz="2400"/>
              <a:t>	And yet well known (vs. 9)</a:t>
            </a:r>
          </a:p>
          <a:p>
            <a:pPr marL="609600" indent="-609600">
              <a:lnSpc>
                <a:spcPct val="90000"/>
              </a:lnSpc>
              <a:buClr>
                <a:schemeClr val="hlink"/>
              </a:buClr>
              <a:buFont typeface="Wingdings" pitchFamily="2" charset="2"/>
              <a:buChar char="§"/>
            </a:pPr>
            <a:r>
              <a:rPr lang="en-US" altLang="en-US" sz="2400"/>
              <a:t>As dying . . .</a:t>
            </a:r>
          </a:p>
          <a:p>
            <a:pPr marL="990600" lvl="1" indent="-533400">
              <a:lnSpc>
                <a:spcPct val="90000"/>
              </a:lnSpc>
              <a:buClr>
                <a:schemeClr val="hlink"/>
              </a:buClr>
              <a:buNone/>
            </a:pPr>
            <a:r>
              <a:rPr lang="en-US" altLang="en-US" sz="2400"/>
              <a:t>	and behold we live (vs. 9)</a:t>
            </a:r>
          </a:p>
          <a:p>
            <a:pPr marL="609600" indent="-609600">
              <a:lnSpc>
                <a:spcPct val="90000"/>
              </a:lnSpc>
              <a:buClr>
                <a:schemeClr val="hlink"/>
              </a:buClr>
              <a:buFont typeface="Wingdings" pitchFamily="2" charset="2"/>
              <a:buChar char="§"/>
            </a:pPr>
            <a:r>
              <a:rPr lang="en-US" altLang="en-US" sz="2400"/>
              <a:t>As chastened . . .</a:t>
            </a:r>
          </a:p>
          <a:p>
            <a:pPr marL="990600" lvl="1" indent="-533400">
              <a:lnSpc>
                <a:spcPct val="90000"/>
              </a:lnSpc>
              <a:buClr>
                <a:schemeClr val="hlink"/>
              </a:buClr>
              <a:buNone/>
            </a:pPr>
            <a:r>
              <a:rPr lang="en-US" altLang="en-US" sz="2000"/>
              <a:t>	</a:t>
            </a:r>
            <a:r>
              <a:rPr lang="en-US" altLang="en-US" sz="2400"/>
              <a:t>And yet not killed (vs. 9)</a:t>
            </a:r>
          </a:p>
          <a:p>
            <a:pPr marL="609600" indent="-609600">
              <a:lnSpc>
                <a:spcPct val="90000"/>
              </a:lnSpc>
              <a:buClr>
                <a:schemeClr val="hlink"/>
              </a:buClr>
              <a:buFont typeface="Wingdings" pitchFamily="2" charset="2"/>
              <a:buChar char="§"/>
            </a:pPr>
            <a:r>
              <a:rPr lang="en-US" altLang="en-US" sz="2400"/>
              <a:t>As sorrowful . . .</a:t>
            </a:r>
          </a:p>
          <a:p>
            <a:pPr marL="990600" lvl="1" indent="-533400">
              <a:lnSpc>
                <a:spcPct val="90000"/>
              </a:lnSpc>
              <a:buClr>
                <a:schemeClr val="hlink"/>
              </a:buClr>
              <a:buNone/>
            </a:pPr>
            <a:r>
              <a:rPr lang="en-US" altLang="en-US" sz="2000"/>
              <a:t>	</a:t>
            </a:r>
            <a:r>
              <a:rPr lang="en-US" altLang="en-US" sz="2400"/>
              <a:t>Yet always rejoicing (vs. 10)</a:t>
            </a:r>
            <a:endParaRPr lang="en-US" altLang="en-US"/>
          </a:p>
          <a:p>
            <a:pPr marL="609600" indent="-609600">
              <a:lnSpc>
                <a:spcPct val="90000"/>
              </a:lnSpc>
              <a:buClr>
                <a:schemeClr val="hlink"/>
              </a:buClr>
              <a:buFont typeface="Wingdings" pitchFamily="2" charset="2"/>
              <a:buChar char="§"/>
            </a:pPr>
            <a:r>
              <a:rPr lang="en-US" altLang="en-US" sz="2400"/>
              <a:t>As poor . . .</a:t>
            </a:r>
          </a:p>
          <a:p>
            <a:pPr marL="990600" lvl="1" indent="-533400">
              <a:lnSpc>
                <a:spcPct val="90000"/>
              </a:lnSpc>
              <a:buClr>
                <a:schemeClr val="hlink"/>
              </a:buClr>
              <a:buNone/>
            </a:pPr>
            <a:r>
              <a:rPr lang="en-US" altLang="en-US" sz="2400"/>
              <a:t>	Yet making many rich</a:t>
            </a:r>
          </a:p>
          <a:p>
            <a:pPr marL="609600" indent="-609600">
              <a:lnSpc>
                <a:spcPct val="90000"/>
              </a:lnSpc>
              <a:buClr>
                <a:schemeClr val="hlink"/>
              </a:buClr>
              <a:buFont typeface="Wingdings" pitchFamily="2" charset="2"/>
              <a:buChar char="§"/>
            </a:pPr>
            <a:r>
              <a:rPr lang="en-US" altLang="en-US" sz="2400"/>
              <a:t>As having nothing . . .</a:t>
            </a:r>
          </a:p>
          <a:p>
            <a:pPr marL="990600" lvl="1" indent="-533400">
              <a:lnSpc>
                <a:spcPct val="90000"/>
              </a:lnSpc>
              <a:buClr>
                <a:schemeClr val="hlink"/>
              </a:buClr>
              <a:buNone/>
            </a:pPr>
            <a:r>
              <a:rPr lang="en-US" altLang="en-US" sz="2400"/>
              <a:t>        and yet possessing all things (vs. 10)</a:t>
            </a:r>
          </a:p>
        </p:txBody>
      </p:sp>
      <p:sp>
        <p:nvSpPr>
          <p:cNvPr id="74756" name="Rectangle 4"/>
          <p:cNvSpPr>
            <a:spLocks noChangeArrowheads="1"/>
          </p:cNvSpPr>
          <p:nvPr/>
        </p:nvSpPr>
        <p:spPr bwMode="auto">
          <a:xfrm>
            <a:off x="2286000" y="6096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600" i="1">
                <a:solidFill>
                  <a:schemeClr val="tx2"/>
                </a:solidFill>
              </a:rPr>
              <a:t>Ministry of Paul</a:t>
            </a:r>
          </a:p>
        </p:txBody>
      </p:sp>
    </p:spTree>
    <p:extLst>
      <p:ext uri="{BB962C8B-B14F-4D97-AF65-F5344CB8AC3E}">
        <p14:creationId xmlns:p14="http://schemas.microsoft.com/office/powerpoint/2010/main" val="690938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 calcmode="lin" valueType="num">
                                      <p:cBhvr additive="base">
                                        <p:cTn id="7" dur="500" fill="hold"/>
                                        <p:tgtEl>
                                          <p:spTgt spid="74756"/>
                                        </p:tgtEl>
                                        <p:attrNameLst>
                                          <p:attrName>ppt_x</p:attrName>
                                        </p:attrNameLst>
                                      </p:cBhvr>
                                      <p:tavLst>
                                        <p:tav tm="0">
                                          <p:val>
                                            <p:strVal val="1+#ppt_w/2"/>
                                          </p:val>
                                        </p:tav>
                                        <p:tav tm="100000">
                                          <p:val>
                                            <p:strVal val="#ppt_x"/>
                                          </p:val>
                                        </p:tav>
                                      </p:tavLst>
                                    </p:anim>
                                    <p:anim calcmode="lin" valueType="num">
                                      <p:cBhvr additive="base">
                                        <p:cTn id="8" dur="500" fill="hold"/>
                                        <p:tgtEl>
                                          <p:spTgt spid="7475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4755">
                                            <p:txEl>
                                              <p:pRg st="1" end="1"/>
                                            </p:txEl>
                                          </p:spTgt>
                                        </p:tgtEl>
                                        <p:attrNameLst>
                                          <p:attrName>style.visibility</p:attrName>
                                        </p:attrNameLst>
                                      </p:cBhvr>
                                      <p:to>
                                        <p:strVal val="visible"/>
                                      </p:to>
                                    </p:set>
                                    <p:anim calcmode="lin" valueType="num">
                                      <p:cBhvr additive="base">
                                        <p:cTn id="19" dur="500" fill="hold"/>
                                        <p:tgtEl>
                                          <p:spTgt spid="7475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4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4755">
                                            <p:txEl>
                                              <p:pRg st="2" end="2"/>
                                            </p:txEl>
                                          </p:spTgt>
                                        </p:tgtEl>
                                        <p:attrNameLst>
                                          <p:attrName>style.visibility</p:attrName>
                                        </p:attrNameLst>
                                      </p:cBhvr>
                                      <p:to>
                                        <p:strVal val="visible"/>
                                      </p:to>
                                    </p:set>
                                    <p:anim calcmode="lin" valueType="num">
                                      <p:cBhvr additive="base">
                                        <p:cTn id="25" dur="500" fill="hold"/>
                                        <p:tgtEl>
                                          <p:spTgt spid="7475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47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4755">
                                            <p:txEl>
                                              <p:pRg st="3" end="3"/>
                                            </p:txEl>
                                          </p:spTgt>
                                        </p:tgtEl>
                                        <p:attrNameLst>
                                          <p:attrName>style.visibility</p:attrName>
                                        </p:attrNameLst>
                                      </p:cBhvr>
                                      <p:to>
                                        <p:strVal val="visible"/>
                                      </p:to>
                                    </p:set>
                                    <p:anim calcmode="lin" valueType="num">
                                      <p:cBhvr additive="base">
                                        <p:cTn id="31" dur="500" fill="hold"/>
                                        <p:tgtEl>
                                          <p:spTgt spid="7475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7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4755">
                                            <p:txEl>
                                              <p:pRg st="4" end="4"/>
                                            </p:txEl>
                                          </p:spTgt>
                                        </p:tgtEl>
                                        <p:attrNameLst>
                                          <p:attrName>style.visibility</p:attrName>
                                        </p:attrNameLst>
                                      </p:cBhvr>
                                      <p:to>
                                        <p:strVal val="visible"/>
                                      </p:to>
                                    </p:set>
                                    <p:anim calcmode="lin" valueType="num">
                                      <p:cBhvr additive="base">
                                        <p:cTn id="37" dur="500" fill="hold"/>
                                        <p:tgtEl>
                                          <p:spTgt spid="7475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47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4755">
                                            <p:txEl>
                                              <p:pRg st="5" end="5"/>
                                            </p:txEl>
                                          </p:spTgt>
                                        </p:tgtEl>
                                        <p:attrNameLst>
                                          <p:attrName>style.visibility</p:attrName>
                                        </p:attrNameLst>
                                      </p:cBhvr>
                                      <p:to>
                                        <p:strVal val="visible"/>
                                      </p:to>
                                    </p:set>
                                    <p:anim calcmode="lin" valueType="num">
                                      <p:cBhvr additive="base">
                                        <p:cTn id="43" dur="500" fill="hold"/>
                                        <p:tgtEl>
                                          <p:spTgt spid="7475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47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4755">
                                            <p:txEl>
                                              <p:pRg st="6" end="6"/>
                                            </p:txEl>
                                          </p:spTgt>
                                        </p:tgtEl>
                                        <p:attrNameLst>
                                          <p:attrName>style.visibility</p:attrName>
                                        </p:attrNameLst>
                                      </p:cBhvr>
                                      <p:to>
                                        <p:strVal val="visible"/>
                                      </p:to>
                                    </p:set>
                                    <p:anim calcmode="lin" valueType="num">
                                      <p:cBhvr additive="base">
                                        <p:cTn id="49" dur="500" fill="hold"/>
                                        <p:tgtEl>
                                          <p:spTgt spid="7475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47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4755">
                                            <p:txEl>
                                              <p:pRg st="7" end="7"/>
                                            </p:txEl>
                                          </p:spTgt>
                                        </p:tgtEl>
                                        <p:attrNameLst>
                                          <p:attrName>style.visibility</p:attrName>
                                        </p:attrNameLst>
                                      </p:cBhvr>
                                      <p:to>
                                        <p:strVal val="visible"/>
                                      </p:to>
                                    </p:set>
                                    <p:anim calcmode="lin" valueType="num">
                                      <p:cBhvr additive="base">
                                        <p:cTn id="55" dur="500" fill="hold"/>
                                        <p:tgtEl>
                                          <p:spTgt spid="74755">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47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4755">
                                            <p:txEl>
                                              <p:pRg st="8" end="8"/>
                                            </p:txEl>
                                          </p:spTgt>
                                        </p:tgtEl>
                                        <p:attrNameLst>
                                          <p:attrName>style.visibility</p:attrName>
                                        </p:attrNameLst>
                                      </p:cBhvr>
                                      <p:to>
                                        <p:strVal val="visible"/>
                                      </p:to>
                                    </p:set>
                                    <p:anim calcmode="lin" valueType="num">
                                      <p:cBhvr additive="base">
                                        <p:cTn id="61" dur="500" fill="hold"/>
                                        <p:tgtEl>
                                          <p:spTgt spid="74755">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47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4755">
                                            <p:txEl>
                                              <p:pRg st="9" end="9"/>
                                            </p:txEl>
                                          </p:spTgt>
                                        </p:tgtEl>
                                        <p:attrNameLst>
                                          <p:attrName>style.visibility</p:attrName>
                                        </p:attrNameLst>
                                      </p:cBhvr>
                                      <p:to>
                                        <p:strVal val="visible"/>
                                      </p:to>
                                    </p:set>
                                    <p:anim calcmode="lin" valueType="num">
                                      <p:cBhvr additive="base">
                                        <p:cTn id="67" dur="500" fill="hold"/>
                                        <p:tgtEl>
                                          <p:spTgt spid="74755">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475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4755">
                                            <p:txEl>
                                              <p:pRg st="10" end="10"/>
                                            </p:txEl>
                                          </p:spTgt>
                                        </p:tgtEl>
                                        <p:attrNameLst>
                                          <p:attrName>style.visibility</p:attrName>
                                        </p:attrNameLst>
                                      </p:cBhvr>
                                      <p:to>
                                        <p:strVal val="visible"/>
                                      </p:to>
                                    </p:set>
                                    <p:anim calcmode="lin" valueType="num">
                                      <p:cBhvr additive="base">
                                        <p:cTn id="73" dur="500" fill="hold"/>
                                        <p:tgtEl>
                                          <p:spTgt spid="74755">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475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74755">
                                            <p:txEl>
                                              <p:pRg st="11" end="11"/>
                                            </p:txEl>
                                          </p:spTgt>
                                        </p:tgtEl>
                                        <p:attrNameLst>
                                          <p:attrName>style.visibility</p:attrName>
                                        </p:attrNameLst>
                                      </p:cBhvr>
                                      <p:to>
                                        <p:strVal val="visible"/>
                                      </p:to>
                                    </p:set>
                                    <p:anim calcmode="lin" valueType="num">
                                      <p:cBhvr additive="base">
                                        <p:cTn id="79" dur="500" fill="hold"/>
                                        <p:tgtEl>
                                          <p:spTgt spid="74755">
                                            <p:txEl>
                                              <p:pRg st="11" end="11"/>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7475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4755">
                                            <p:txEl>
                                              <p:pRg st="12" end="12"/>
                                            </p:txEl>
                                          </p:spTgt>
                                        </p:tgtEl>
                                        <p:attrNameLst>
                                          <p:attrName>style.visibility</p:attrName>
                                        </p:attrNameLst>
                                      </p:cBhvr>
                                      <p:to>
                                        <p:strVal val="visible"/>
                                      </p:to>
                                    </p:set>
                                    <p:anim calcmode="lin" valueType="num">
                                      <p:cBhvr additive="base">
                                        <p:cTn id="85" dur="500" fill="hold"/>
                                        <p:tgtEl>
                                          <p:spTgt spid="74755">
                                            <p:txEl>
                                              <p:pRg st="12" end="1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7475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74755">
                                            <p:txEl>
                                              <p:pRg st="13" end="13"/>
                                            </p:txEl>
                                          </p:spTgt>
                                        </p:tgtEl>
                                        <p:attrNameLst>
                                          <p:attrName>style.visibility</p:attrName>
                                        </p:attrNameLst>
                                      </p:cBhvr>
                                      <p:to>
                                        <p:strVal val="visible"/>
                                      </p:to>
                                    </p:set>
                                    <p:anim calcmode="lin" valueType="num">
                                      <p:cBhvr additive="base">
                                        <p:cTn id="91" dur="500" fill="hold"/>
                                        <p:tgtEl>
                                          <p:spTgt spid="74755">
                                            <p:txEl>
                                              <p:pRg st="13" end="13"/>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7475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autoUpdateAnimBg="0"/>
      <p:bldP spid="7475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304800" y="2362201"/>
            <a:ext cx="11734800" cy="2554545"/>
          </a:xfrm>
          <a:prstGeom prst="rect">
            <a:avLst/>
          </a:prstGeom>
          <a:noFill/>
        </p:spPr>
        <p:txBody>
          <a:bodyPr wrap="square" rtlCol="0">
            <a:spAutoFit/>
          </a:bodyPr>
          <a:lstStyle/>
          <a:p>
            <a:pPr marL="285750" indent="-285750" algn="l">
              <a:buClr>
                <a:srgbClr val="FFFF00"/>
              </a:buClr>
              <a:buSzPct val="128000"/>
              <a:buFont typeface="Wingdings" panose="05000000000000000000" pitchFamily="2" charset="2"/>
              <a:buChar char="§"/>
            </a:pPr>
            <a:r>
              <a:rPr lang="en-US" sz="3200" dirty="0">
                <a:latin typeface="Calibri" panose="020F0502020204030204" pitchFamily="34" charset="0"/>
              </a:rPr>
              <a:t>Good News	Reaction to Paul’s Letter			II Cor. 7:6-16</a:t>
            </a:r>
          </a:p>
          <a:p>
            <a:pPr marL="285750" indent="-285750" algn="l">
              <a:buClr>
                <a:srgbClr val="FFFF00"/>
              </a:buClr>
              <a:buSzPct val="128000"/>
              <a:buFont typeface="Wingdings" panose="05000000000000000000" pitchFamily="2" charset="2"/>
              <a:buChar char="§"/>
            </a:pPr>
            <a:endParaRPr lang="en-US" sz="3200" dirty="0">
              <a:latin typeface="Calibri" panose="020F0502020204030204" pitchFamily="34" charset="0"/>
            </a:endParaRPr>
          </a:p>
          <a:p>
            <a:pPr marL="285750" indent="-285750" algn="l">
              <a:buClr>
                <a:srgbClr val="FFFF00"/>
              </a:buClr>
              <a:buSzPct val="128000"/>
              <a:buFont typeface="Wingdings" panose="05000000000000000000" pitchFamily="2" charset="2"/>
              <a:buChar char="§"/>
            </a:pPr>
            <a:r>
              <a:rPr lang="en-US" sz="3200" dirty="0">
                <a:latin typeface="Calibri" panose="020F0502020204030204" pitchFamily="34" charset="0"/>
              </a:rPr>
              <a:t>So/So News	Gift is not complete				II Cor. 8 and 9</a:t>
            </a:r>
          </a:p>
          <a:p>
            <a:pPr marL="285750" indent="-285750" algn="l">
              <a:buClr>
                <a:srgbClr val="FFFF00"/>
              </a:buClr>
              <a:buSzPct val="128000"/>
              <a:buFont typeface="Wingdings" panose="05000000000000000000" pitchFamily="2" charset="2"/>
              <a:buChar char="§"/>
            </a:pPr>
            <a:endParaRPr lang="en-US" sz="3200" dirty="0">
              <a:latin typeface="Calibri" panose="020F0502020204030204" pitchFamily="34" charset="0"/>
            </a:endParaRPr>
          </a:p>
          <a:p>
            <a:pPr marL="285750" indent="-285750" algn="l">
              <a:buClr>
                <a:srgbClr val="FFFF00"/>
              </a:buClr>
              <a:buSzPct val="128000"/>
              <a:buFont typeface="Wingdings" panose="05000000000000000000" pitchFamily="2" charset="2"/>
              <a:buChar char="§"/>
            </a:pPr>
            <a:r>
              <a:rPr lang="en-US" sz="3200" dirty="0">
                <a:latin typeface="Calibri" panose="020F0502020204030204" pitchFamily="34" charset="0"/>
              </a:rPr>
              <a:t>Bad News	False teachers’ growing influence		II Cor. 10-13</a:t>
            </a:r>
            <a:endParaRPr lang="en-US" sz="3600" dirty="0">
              <a:latin typeface="Calibri" panose="020F0502020204030204" pitchFamily="34" charset="0"/>
            </a:endParaRPr>
          </a:p>
        </p:txBody>
      </p:sp>
      <p:sp>
        <p:nvSpPr>
          <p:cNvPr id="5" name="Rectangle 1028"/>
          <p:cNvSpPr>
            <a:spLocks noChangeArrowheads="1"/>
          </p:cNvSpPr>
          <p:nvPr/>
        </p:nvSpPr>
        <p:spPr bwMode="auto">
          <a:xfrm>
            <a:off x="2132940" y="1227859"/>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4400" i="1" dirty="0">
                <a:solidFill>
                  <a:schemeClr val="tx2"/>
                </a:solidFill>
                <a:latin typeface="Calibri" panose="020F0502020204030204" pitchFamily="34" charset="0"/>
              </a:rPr>
              <a:t>News from Titus </a:t>
            </a:r>
          </a:p>
        </p:txBody>
      </p:sp>
      <p:sp>
        <p:nvSpPr>
          <p:cNvPr id="6" name="Rectangle 2">
            <a:extLst>
              <a:ext uri="{FF2B5EF4-FFF2-40B4-BE49-F238E27FC236}">
                <a16:creationId xmlns:a16="http://schemas.microsoft.com/office/drawing/2014/main" id="{8FAFD9FB-C2CB-4539-84CE-6197B0A5AD72}"/>
              </a:ext>
            </a:extLst>
          </p:cNvPr>
          <p:cNvSpPr txBox="1">
            <a:spLocks noChangeArrowheads="1"/>
          </p:cNvSpPr>
          <p:nvPr/>
        </p:nvSpPr>
        <p:spPr>
          <a:xfrm>
            <a:off x="2132940" y="169717"/>
            <a:ext cx="7772400" cy="11430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7:6</a:t>
            </a:r>
          </a:p>
        </p:txBody>
      </p:sp>
      <p:sp>
        <p:nvSpPr>
          <p:cNvPr id="7" name="TextBox 6">
            <a:extLst>
              <a:ext uri="{FF2B5EF4-FFF2-40B4-BE49-F238E27FC236}">
                <a16:creationId xmlns:a16="http://schemas.microsoft.com/office/drawing/2014/main" id="{29498AC4-6F6A-4669-9F31-7AAE08B6638C}"/>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33715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842160" y="2133600"/>
            <a:ext cx="8458200" cy="4114800"/>
          </a:xfrm>
        </p:spPr>
        <p:txBody>
          <a:bodyPr/>
          <a:lstStyle/>
          <a:p>
            <a:endParaRPr lang="en-US" altLang="en-US" dirty="0"/>
          </a:p>
          <a:p>
            <a:endParaRPr lang="en-US" altLang="en-US" dirty="0"/>
          </a:p>
          <a:p>
            <a:endParaRPr lang="en-US" altLang="en-US" sz="2400" dirty="0"/>
          </a:p>
        </p:txBody>
      </p:sp>
      <p:sp>
        <p:nvSpPr>
          <p:cNvPr id="2" name="TextBox 1"/>
          <p:cNvSpPr txBox="1"/>
          <p:nvPr/>
        </p:nvSpPr>
        <p:spPr>
          <a:xfrm>
            <a:off x="457200" y="1981200"/>
            <a:ext cx="10058400" cy="3785652"/>
          </a:xfrm>
          <a:prstGeom prst="rect">
            <a:avLst/>
          </a:prstGeom>
          <a:noFill/>
        </p:spPr>
        <p:txBody>
          <a:bodyPr wrap="square" rtlCol="0">
            <a:spAutoFit/>
          </a:bodyPr>
          <a:lstStyle/>
          <a:p>
            <a:pPr marL="285750" indent="-285750" algn="l">
              <a:buClr>
                <a:srgbClr val="FFFF00"/>
              </a:buClr>
              <a:buSzPct val="128000"/>
              <a:buFont typeface="Wingdings" panose="05000000000000000000" pitchFamily="2" charset="2"/>
              <a:buChar char="§"/>
            </a:pPr>
            <a:r>
              <a:rPr lang="en-US" sz="3600" dirty="0">
                <a:latin typeface="Calibri" panose="020F0502020204030204" pitchFamily="34" charset="0"/>
              </a:rPr>
              <a:t>I Corinthians 16:1-4	Instructions for the offering</a:t>
            </a:r>
          </a:p>
          <a:p>
            <a:pPr marL="285750" indent="-285750" algn="l">
              <a:buClr>
                <a:srgbClr val="FFFF00"/>
              </a:buClr>
              <a:buSzPct val="128000"/>
              <a:buFont typeface="Wingdings" panose="05000000000000000000" pitchFamily="2" charset="2"/>
              <a:buChar char="§"/>
            </a:pPr>
            <a:endParaRPr lang="en-US" sz="3600" dirty="0">
              <a:latin typeface="Calibri" panose="020F0502020204030204" pitchFamily="34" charset="0"/>
            </a:endParaRPr>
          </a:p>
          <a:p>
            <a:pPr marL="285750" indent="-285750" algn="l">
              <a:buClr>
                <a:srgbClr val="FFFF00"/>
              </a:buClr>
              <a:buSzPct val="128000"/>
              <a:buFont typeface="Wingdings" panose="05000000000000000000" pitchFamily="2" charset="2"/>
              <a:buChar char="§"/>
            </a:pPr>
            <a:r>
              <a:rPr lang="en-US" sz="3600" dirty="0">
                <a:latin typeface="Calibri" panose="020F0502020204030204" pitchFamily="34" charset="0"/>
              </a:rPr>
              <a:t>Romans 15:25-29		Purpose of the offering and 					travel plans</a:t>
            </a:r>
          </a:p>
          <a:p>
            <a:pPr marL="285750" indent="-285750" algn="l">
              <a:buClr>
                <a:srgbClr val="FFFF00"/>
              </a:buClr>
              <a:buSzPct val="128000"/>
              <a:buFont typeface="Wingdings" panose="05000000000000000000" pitchFamily="2" charset="2"/>
              <a:buChar char="§"/>
            </a:pPr>
            <a:endParaRPr lang="en-US" dirty="0">
              <a:latin typeface="Calibri" panose="020F0502020204030204" pitchFamily="34" charset="0"/>
            </a:endParaRPr>
          </a:p>
          <a:p>
            <a:pPr marL="285750" indent="-285750" algn="l">
              <a:buClr>
                <a:srgbClr val="FFFF00"/>
              </a:buClr>
              <a:buSzPct val="128000"/>
              <a:buFont typeface="Wingdings" panose="05000000000000000000" pitchFamily="2" charset="2"/>
              <a:buChar char="§"/>
            </a:pPr>
            <a:r>
              <a:rPr lang="en-US" sz="3600" dirty="0">
                <a:latin typeface="Calibri" panose="020F0502020204030204" pitchFamily="34" charset="0"/>
              </a:rPr>
              <a:t>Acts 20:1-6			Actual events and travel 						companions</a:t>
            </a:r>
            <a:endParaRPr lang="en-US" sz="4000" dirty="0">
              <a:latin typeface="Calibri" panose="020F0502020204030204" pitchFamily="34" charset="0"/>
            </a:endParaRPr>
          </a:p>
        </p:txBody>
      </p:sp>
      <p:sp>
        <p:nvSpPr>
          <p:cNvPr id="5" name="Rectangle 1028"/>
          <p:cNvSpPr>
            <a:spLocks noChangeArrowheads="1"/>
          </p:cNvSpPr>
          <p:nvPr/>
        </p:nvSpPr>
        <p:spPr bwMode="auto">
          <a:xfrm>
            <a:off x="2261260" y="1246909"/>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4000" i="1" dirty="0">
                <a:solidFill>
                  <a:schemeClr val="tx2"/>
                </a:solidFill>
                <a:latin typeface="Calibri" panose="020F0502020204030204" pitchFamily="34" charset="0"/>
              </a:rPr>
              <a:t>Background </a:t>
            </a:r>
          </a:p>
        </p:txBody>
      </p:sp>
      <p:sp>
        <p:nvSpPr>
          <p:cNvPr id="6" name="Rectangle 2">
            <a:extLst>
              <a:ext uri="{FF2B5EF4-FFF2-40B4-BE49-F238E27FC236}">
                <a16:creationId xmlns:a16="http://schemas.microsoft.com/office/drawing/2014/main" id="{8FAFD9FB-C2CB-4539-84CE-6197B0A5AD72}"/>
              </a:ext>
            </a:extLst>
          </p:cNvPr>
          <p:cNvSpPr txBox="1">
            <a:spLocks noChangeArrowheads="1"/>
          </p:cNvSpPr>
          <p:nvPr/>
        </p:nvSpPr>
        <p:spPr>
          <a:xfrm>
            <a:off x="1981200" y="192283"/>
            <a:ext cx="7772400" cy="11430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8 and 9</a:t>
            </a:r>
          </a:p>
        </p:txBody>
      </p:sp>
      <p:sp>
        <p:nvSpPr>
          <p:cNvPr id="7" name="TextBox 6">
            <a:extLst>
              <a:ext uri="{FF2B5EF4-FFF2-40B4-BE49-F238E27FC236}">
                <a16:creationId xmlns:a16="http://schemas.microsoft.com/office/drawing/2014/main" id="{BFB12D51-A091-413F-9362-0AD0824A5322}"/>
              </a:ext>
            </a:extLst>
          </p:cNvPr>
          <p:cNvSpPr txBox="1"/>
          <p:nvPr/>
        </p:nvSpPr>
        <p:spPr>
          <a:xfrm>
            <a:off x="2324100" y="5845314"/>
            <a:ext cx="7924800" cy="707886"/>
          </a:xfrm>
          <a:prstGeom prst="rect">
            <a:avLst/>
          </a:prstGeom>
          <a:solidFill>
            <a:srgbClr val="0070C0"/>
          </a:solidFill>
          <a:ln w="19050">
            <a:solidFill>
              <a:schemeClr val="accent1"/>
            </a:solidFill>
          </a:ln>
        </p:spPr>
        <p:txBody>
          <a:bodyPr wrap="square" rtlCol="0">
            <a:spAutoFit/>
          </a:bodyPr>
          <a:lstStyle/>
          <a:p>
            <a:r>
              <a:rPr lang="en-US" sz="2000" dirty="0">
                <a:latin typeface="Calibri" panose="020F0502020204030204" pitchFamily="34" charset="0"/>
                <a:cs typeface="Calibri" panose="020F0502020204030204" pitchFamily="34" charset="0"/>
              </a:rPr>
              <a:t>If you are viewing on </a:t>
            </a:r>
            <a:r>
              <a:rPr lang="en-US" sz="2000" dirty="0" err="1">
                <a:latin typeface="Calibri" panose="020F0502020204030204" pitchFamily="34" charset="0"/>
                <a:cs typeface="Calibri" panose="020F0502020204030204" pitchFamily="34" charset="0"/>
              </a:rPr>
              <a:t>Boxcast</a:t>
            </a:r>
            <a:r>
              <a:rPr lang="en-US" sz="2000" dirty="0">
                <a:latin typeface="Calibri" panose="020F0502020204030204" pitchFamily="34" charset="0"/>
                <a:cs typeface="Calibri" panose="020F0502020204030204" pitchFamily="34" charset="0"/>
              </a:rPr>
              <a:t>, please feel free to text comments or questions to Adam </a:t>
            </a:r>
            <a:r>
              <a:rPr lang="en-US" sz="2000" dirty="0" err="1">
                <a:latin typeface="Calibri" panose="020F0502020204030204" pitchFamily="34" charset="0"/>
                <a:cs typeface="Calibri" panose="020F0502020204030204" pitchFamily="34" charset="0"/>
              </a:rPr>
              <a:t>Drumm</a:t>
            </a:r>
            <a:r>
              <a:rPr lang="en-US" sz="2000" dirty="0">
                <a:latin typeface="Calibri" panose="020F0502020204030204" pitchFamily="34" charset="0"/>
                <a:cs typeface="Calibri" panose="020F0502020204030204" pitchFamily="34" charset="0"/>
              </a:rPr>
              <a:t> 540-246-5468 during the class.</a:t>
            </a:r>
          </a:p>
        </p:txBody>
      </p:sp>
    </p:spTree>
    <p:extLst>
      <p:ext uri="{BB962C8B-B14F-4D97-AF65-F5344CB8AC3E}">
        <p14:creationId xmlns:p14="http://schemas.microsoft.com/office/powerpoint/2010/main" val="380720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2138680" y="8001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600" i="1" dirty="0">
                <a:solidFill>
                  <a:schemeClr val="tx2"/>
                </a:solidFill>
                <a:latin typeface="Calibri" panose="020F0502020204030204" pitchFamily="34" charset="0"/>
              </a:rPr>
              <a:t>Macedonian Superlatives</a:t>
            </a:r>
          </a:p>
        </p:txBody>
      </p:sp>
      <p:sp>
        <p:nvSpPr>
          <p:cNvPr id="82949" name="Rectangle 5"/>
          <p:cNvSpPr>
            <a:spLocks noGrp="1" noChangeArrowheads="1"/>
          </p:cNvSpPr>
          <p:nvPr>
            <p:ph type="body" idx="1"/>
          </p:nvPr>
        </p:nvSpPr>
        <p:spPr>
          <a:xfrm>
            <a:off x="571500" y="1409700"/>
            <a:ext cx="11049000" cy="3429000"/>
          </a:xfrm>
        </p:spPr>
        <p:txBody>
          <a:bodyPr/>
          <a:lstStyle/>
          <a:p>
            <a:pPr marL="0" indent="0">
              <a:buFontTx/>
              <a:buNone/>
            </a:pPr>
            <a:r>
              <a:rPr lang="en-US" dirty="0">
                <a:latin typeface="Calibri" panose="020F0502020204030204" pitchFamily="34" charset="0"/>
                <a:cs typeface="Calibri" panose="020F0502020204030204" pitchFamily="34" charset="0"/>
              </a:rPr>
              <a:t>We want you to know, brothers, about the grace of God that has been given among the churches of Macedonia, </a:t>
            </a:r>
            <a:r>
              <a:rPr lang="en-US" b="1" baseline="30000" dirty="0">
                <a:latin typeface="Calibri" panose="020F0502020204030204" pitchFamily="34" charset="0"/>
                <a:cs typeface="Calibri" panose="020F0502020204030204" pitchFamily="34" charset="0"/>
              </a:rPr>
              <a:t>2 </a:t>
            </a:r>
            <a:r>
              <a:rPr lang="en-US" dirty="0">
                <a:latin typeface="Calibri" panose="020F0502020204030204" pitchFamily="34" charset="0"/>
                <a:cs typeface="Calibri" panose="020F0502020204030204" pitchFamily="34" charset="0"/>
              </a:rPr>
              <a:t>for in a </a:t>
            </a:r>
            <a:r>
              <a:rPr lang="en-US" dirty="0">
                <a:solidFill>
                  <a:srgbClr val="FFFF00"/>
                </a:solidFill>
                <a:latin typeface="Calibri" panose="020F0502020204030204" pitchFamily="34" charset="0"/>
                <a:cs typeface="Calibri" panose="020F0502020204030204" pitchFamily="34" charset="0"/>
              </a:rPr>
              <a:t>severe</a:t>
            </a:r>
            <a:r>
              <a:rPr lang="en-US" dirty="0">
                <a:latin typeface="Calibri" panose="020F0502020204030204" pitchFamily="34" charset="0"/>
                <a:cs typeface="Calibri" panose="020F0502020204030204" pitchFamily="34" charset="0"/>
              </a:rPr>
              <a:t> test of affliction, their </a:t>
            </a:r>
            <a:r>
              <a:rPr lang="en-US" dirty="0">
                <a:solidFill>
                  <a:srgbClr val="FFFF00"/>
                </a:solidFill>
                <a:latin typeface="Calibri" panose="020F0502020204030204" pitchFamily="34" charset="0"/>
                <a:cs typeface="Calibri" panose="020F0502020204030204" pitchFamily="34" charset="0"/>
              </a:rPr>
              <a:t>abundance</a:t>
            </a:r>
            <a:r>
              <a:rPr lang="en-US" dirty="0">
                <a:latin typeface="Calibri" panose="020F0502020204030204" pitchFamily="34" charset="0"/>
                <a:cs typeface="Calibri" panose="020F0502020204030204" pitchFamily="34" charset="0"/>
              </a:rPr>
              <a:t> of joy and their </a:t>
            </a:r>
            <a:r>
              <a:rPr lang="en-US" dirty="0">
                <a:solidFill>
                  <a:srgbClr val="FFFF00"/>
                </a:solidFill>
                <a:latin typeface="Calibri" panose="020F0502020204030204" pitchFamily="34" charset="0"/>
                <a:cs typeface="Calibri" panose="020F0502020204030204" pitchFamily="34" charset="0"/>
              </a:rPr>
              <a:t>extreme</a:t>
            </a:r>
            <a:r>
              <a:rPr lang="en-US" dirty="0">
                <a:latin typeface="Calibri" panose="020F0502020204030204" pitchFamily="34" charset="0"/>
                <a:cs typeface="Calibri" panose="020F0502020204030204" pitchFamily="34" charset="0"/>
              </a:rPr>
              <a:t> poverty have </a:t>
            </a:r>
            <a:r>
              <a:rPr lang="en-US" dirty="0">
                <a:solidFill>
                  <a:srgbClr val="FFFF00"/>
                </a:solidFill>
                <a:latin typeface="Calibri" panose="020F0502020204030204" pitchFamily="34" charset="0"/>
                <a:cs typeface="Calibri" panose="020F0502020204030204" pitchFamily="34" charset="0"/>
              </a:rPr>
              <a:t>overflowed</a:t>
            </a:r>
            <a:r>
              <a:rPr lang="en-US" dirty="0">
                <a:latin typeface="Calibri" panose="020F0502020204030204" pitchFamily="34" charset="0"/>
                <a:cs typeface="Calibri" panose="020F0502020204030204" pitchFamily="34" charset="0"/>
              </a:rPr>
              <a:t> in a </a:t>
            </a:r>
            <a:r>
              <a:rPr lang="en-US" dirty="0">
                <a:solidFill>
                  <a:srgbClr val="FFFF00"/>
                </a:solidFill>
                <a:latin typeface="Calibri" panose="020F0502020204030204" pitchFamily="34" charset="0"/>
                <a:cs typeface="Calibri" panose="020F0502020204030204" pitchFamily="34" charset="0"/>
              </a:rPr>
              <a:t>wealth</a:t>
            </a:r>
            <a:r>
              <a:rPr lang="en-US" dirty="0">
                <a:latin typeface="Calibri" panose="020F0502020204030204" pitchFamily="34" charset="0"/>
                <a:cs typeface="Calibri" panose="020F0502020204030204" pitchFamily="34" charset="0"/>
              </a:rPr>
              <a:t> of generosity on their part. </a:t>
            </a:r>
            <a:r>
              <a:rPr lang="en-US" b="1" baseline="30000" dirty="0">
                <a:latin typeface="Calibri" panose="020F0502020204030204" pitchFamily="34" charset="0"/>
                <a:cs typeface="Calibri" panose="020F0502020204030204" pitchFamily="34" charset="0"/>
              </a:rPr>
              <a:t>3 </a:t>
            </a:r>
            <a:r>
              <a:rPr lang="en-US" dirty="0">
                <a:latin typeface="Calibri" panose="020F0502020204030204" pitchFamily="34" charset="0"/>
                <a:cs typeface="Calibri" panose="020F0502020204030204" pitchFamily="34" charset="0"/>
              </a:rPr>
              <a:t>For they gave according to their means, as I can testify, and </a:t>
            </a:r>
            <a:r>
              <a:rPr lang="en-US" dirty="0">
                <a:solidFill>
                  <a:srgbClr val="FFFF00"/>
                </a:solidFill>
                <a:latin typeface="Calibri" panose="020F0502020204030204" pitchFamily="34" charset="0"/>
                <a:cs typeface="Calibri" panose="020F0502020204030204" pitchFamily="34" charset="0"/>
              </a:rPr>
              <a:t>beyond their means</a:t>
            </a:r>
            <a:r>
              <a:rPr lang="en-US" dirty="0">
                <a:latin typeface="Calibri" panose="020F0502020204030204" pitchFamily="34" charset="0"/>
                <a:cs typeface="Calibri" panose="020F0502020204030204" pitchFamily="34" charset="0"/>
              </a:rPr>
              <a:t>, of their own accord, </a:t>
            </a:r>
            <a:r>
              <a:rPr lang="en-US" b="1" baseline="30000" dirty="0">
                <a:latin typeface="Calibri" panose="020F0502020204030204" pitchFamily="34" charset="0"/>
                <a:cs typeface="Calibri" panose="020F0502020204030204" pitchFamily="34" charset="0"/>
              </a:rPr>
              <a:t>4 </a:t>
            </a:r>
            <a:r>
              <a:rPr lang="en-US" dirty="0">
                <a:solidFill>
                  <a:srgbClr val="FFFF00"/>
                </a:solidFill>
                <a:latin typeface="Calibri" panose="020F0502020204030204" pitchFamily="34" charset="0"/>
                <a:cs typeface="Calibri" panose="020F0502020204030204" pitchFamily="34" charset="0"/>
              </a:rPr>
              <a:t>begging</a:t>
            </a:r>
            <a:r>
              <a:rPr lang="en-US" dirty="0">
                <a:latin typeface="Calibri" panose="020F0502020204030204" pitchFamily="34" charset="0"/>
                <a:cs typeface="Calibri" panose="020F0502020204030204" pitchFamily="34" charset="0"/>
              </a:rPr>
              <a:t> us earnestly for the favor of taking part in the relief of the saints—</a:t>
            </a:r>
            <a:endParaRPr lang="en-US" altLang="en-US" sz="3600" dirty="0">
              <a:latin typeface="Calibri" panose="020F0502020204030204" pitchFamily="34" charset="0"/>
              <a:cs typeface="Calibri" panose="020F0502020204030204" pitchFamily="34" charset="0"/>
            </a:endParaRPr>
          </a:p>
        </p:txBody>
      </p:sp>
      <p:sp>
        <p:nvSpPr>
          <p:cNvPr id="15" name="Rectangle 2">
            <a:extLst>
              <a:ext uri="{FF2B5EF4-FFF2-40B4-BE49-F238E27FC236}">
                <a16:creationId xmlns:a16="http://schemas.microsoft.com/office/drawing/2014/main" id="{BC740B97-2698-485F-8FD2-3DEFE4DD05CC}"/>
              </a:ext>
            </a:extLst>
          </p:cNvPr>
          <p:cNvSpPr>
            <a:spLocks noGrp="1" noChangeArrowheads="1"/>
          </p:cNvSpPr>
          <p:nvPr>
            <p:ph type="title"/>
          </p:nvPr>
        </p:nvSpPr>
        <p:spPr>
          <a:xfrm>
            <a:off x="2062480" y="-76199"/>
            <a:ext cx="7772400" cy="1143000"/>
          </a:xfrm>
        </p:spPr>
        <p:txBody>
          <a:bodyPr/>
          <a:lstStyle/>
          <a:p>
            <a:r>
              <a:rPr lang="en-US" altLang="en-US" sz="5400" dirty="0">
                <a:solidFill>
                  <a:schemeClr val="tx2">
                    <a:lumMod val="75000"/>
                  </a:schemeClr>
                </a:solidFill>
                <a:latin typeface="Calibri" panose="020F0502020204030204" pitchFamily="34" charset="0"/>
              </a:rPr>
              <a:t>II Corinthians 8:1-4</a:t>
            </a:r>
          </a:p>
        </p:txBody>
      </p:sp>
      <p:sp>
        <p:nvSpPr>
          <p:cNvPr id="13" name="Rectangle 5">
            <a:extLst>
              <a:ext uri="{FF2B5EF4-FFF2-40B4-BE49-F238E27FC236}">
                <a16:creationId xmlns:a16="http://schemas.microsoft.com/office/drawing/2014/main" id="{BEF5A2A7-85B9-4B9F-BB3E-C30509F858F8}"/>
              </a:ext>
            </a:extLst>
          </p:cNvPr>
          <p:cNvSpPr txBox="1">
            <a:spLocks noChangeArrowheads="1"/>
          </p:cNvSpPr>
          <p:nvPr/>
        </p:nvSpPr>
        <p:spPr bwMode="auto">
          <a:xfrm>
            <a:off x="607359" y="5448300"/>
            <a:ext cx="10759888" cy="1562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SzPct val="90000"/>
              <a:buBlip>
                <a:blip r:embed="rId2"/>
              </a:buBlip>
              <a:defRPr sz="3200">
                <a:solidFill>
                  <a:schemeClr val="tx1"/>
                </a:solidFill>
                <a:latin typeface="+mn-lt"/>
                <a:ea typeface="+mn-ea"/>
                <a:cs typeface="+mn-cs"/>
              </a:defRPr>
            </a:lvl1pPr>
            <a:lvl2pPr marL="742950" indent="-285750" algn="l" rtl="0" fontAlgn="base">
              <a:spcBef>
                <a:spcPct val="20000"/>
              </a:spcBef>
              <a:spcAft>
                <a:spcPct val="0"/>
              </a:spcAft>
              <a:buSzPct val="90000"/>
              <a:buBlip>
                <a:blip r:embed="rId3"/>
              </a:buBlip>
              <a:defRPr sz="2800">
                <a:solidFill>
                  <a:schemeClr val="tx1"/>
                </a:solidFill>
                <a:latin typeface="+mn-lt"/>
              </a:defRPr>
            </a:lvl2pPr>
            <a:lvl3pPr marL="1143000" indent="-228600" algn="l" rtl="0" fontAlgn="base">
              <a:spcBef>
                <a:spcPct val="20000"/>
              </a:spcBef>
              <a:spcAft>
                <a:spcPct val="0"/>
              </a:spcAft>
              <a:buBlip>
                <a:blip r:embed="rId4"/>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b="1" baseline="30000" dirty="0">
                <a:latin typeface="Calibri" panose="020F0502020204030204" pitchFamily="34" charset="0"/>
                <a:cs typeface="Calibri" panose="020F0502020204030204" pitchFamily="34" charset="0"/>
              </a:rPr>
              <a:t>5 </a:t>
            </a:r>
            <a:r>
              <a:rPr lang="en-US" dirty="0">
                <a:latin typeface="Calibri" panose="020F0502020204030204" pitchFamily="34" charset="0"/>
                <a:cs typeface="Calibri" panose="020F0502020204030204" pitchFamily="34" charset="0"/>
              </a:rPr>
              <a:t>and this, not as we expected, but they gave themselves first to the Lord and then by the will of God to us.</a:t>
            </a:r>
            <a:endParaRPr lang="en-US" altLang="en-US" sz="36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92069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500" fill="hold"/>
                                        <p:tgtEl>
                                          <p:spTgt spid="82948"/>
                                        </p:tgtEl>
                                        <p:attrNameLst>
                                          <p:attrName>ppt_x</p:attrName>
                                        </p:attrNameLst>
                                      </p:cBhvr>
                                      <p:tavLst>
                                        <p:tav tm="0">
                                          <p:val>
                                            <p:strVal val="1+#ppt_w/2"/>
                                          </p:val>
                                        </p:tav>
                                        <p:tav tm="100000">
                                          <p:val>
                                            <p:strVal val="#ppt_x"/>
                                          </p:val>
                                        </p:tav>
                                      </p:tavLst>
                                    </p:anim>
                                    <p:anim calcmode="lin" valueType="num">
                                      <p:cBhvr additive="base">
                                        <p:cTn id="8" dur="500" fill="hold"/>
                                        <p:tgtEl>
                                          <p:spTgt spid="829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2949">
                                            <p:txEl>
                                              <p:pRg st="0" end="0"/>
                                            </p:txEl>
                                          </p:spTgt>
                                        </p:tgtEl>
                                        <p:attrNameLst>
                                          <p:attrName>style.visibility</p:attrName>
                                        </p:attrNameLst>
                                      </p:cBhvr>
                                      <p:to>
                                        <p:strVal val="visible"/>
                                      </p:to>
                                    </p:set>
                                    <p:animEffect transition="in" filter="dissolve">
                                      <p:cBhvr>
                                        <p:cTn id="13" dur="500"/>
                                        <p:tgtEl>
                                          <p:spTgt spid="8294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Effect transition="in" filter="dissolve">
                                      <p:cBhvr>
                                        <p:cTn id="18"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utoUpdateAnimBg="0"/>
      <p:bldP spid="82949" grpId="0" build="p" autoUpdateAnimBg="0"/>
      <p:bldP spid="1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1027"/>
          <p:cNvSpPr>
            <a:spLocks noGrp="1" noChangeArrowheads="1"/>
          </p:cNvSpPr>
          <p:nvPr>
            <p:ph type="body" idx="4294967295"/>
          </p:nvPr>
        </p:nvSpPr>
        <p:spPr>
          <a:xfrm>
            <a:off x="1524000" y="2133600"/>
            <a:ext cx="7772400" cy="4114800"/>
          </a:xfrm>
        </p:spPr>
        <p:txBody>
          <a:bodyPr/>
          <a:lstStyle/>
          <a:p>
            <a:endParaRPr lang="en-US" altLang="en-US" dirty="0"/>
          </a:p>
          <a:p>
            <a:endParaRPr lang="en-US" altLang="en-US" dirty="0"/>
          </a:p>
          <a:p>
            <a:endParaRPr lang="en-US" altLang="en-US" dirty="0"/>
          </a:p>
        </p:txBody>
      </p:sp>
      <p:sp>
        <p:nvSpPr>
          <p:cNvPr id="2" name="TextBox 1"/>
          <p:cNvSpPr txBox="1"/>
          <p:nvPr/>
        </p:nvSpPr>
        <p:spPr>
          <a:xfrm>
            <a:off x="609600" y="1158388"/>
            <a:ext cx="10439400" cy="5262979"/>
          </a:xfrm>
          <a:prstGeom prst="rect">
            <a:avLst/>
          </a:prstGeom>
          <a:noFill/>
        </p:spPr>
        <p:txBody>
          <a:bodyPr wrap="square" rtlCol="0">
            <a:spAutoFit/>
          </a:bodyPr>
          <a:lstStyle/>
          <a:p>
            <a:pPr algn="l"/>
            <a:r>
              <a:rPr lang="en-US" sz="2600" dirty="0">
                <a:latin typeface="Calibri" panose="020F0502020204030204" pitchFamily="34" charset="0"/>
              </a:rPr>
              <a:t> </a:t>
            </a:r>
            <a:r>
              <a:rPr lang="en-US" sz="2800" baseline="30000" dirty="0">
                <a:latin typeface="Calibri" panose="020F0502020204030204" pitchFamily="34" charset="0"/>
              </a:rPr>
              <a:t>6 </a:t>
            </a:r>
            <a:r>
              <a:rPr lang="en-US" sz="2800" dirty="0">
                <a:latin typeface="Calibri" panose="020F0502020204030204" pitchFamily="34" charset="0"/>
              </a:rPr>
              <a:t>Accordingly, we urged Titus that as he had started, so he should complete among you this act of grace. </a:t>
            </a:r>
            <a:r>
              <a:rPr lang="en-US" sz="2800" baseline="30000" dirty="0">
                <a:latin typeface="Calibri" panose="020F0502020204030204" pitchFamily="34" charset="0"/>
              </a:rPr>
              <a:t>7 </a:t>
            </a:r>
            <a:r>
              <a:rPr lang="en-US" sz="2800" dirty="0">
                <a:latin typeface="Calibri" panose="020F0502020204030204" pitchFamily="34" charset="0"/>
              </a:rPr>
              <a:t>But as you excel in everything—in faith, in speech, in knowledge, in all earnestness, and in our love for you—see that you excel in this act of grace also.</a:t>
            </a:r>
          </a:p>
          <a:p>
            <a:pPr algn="l"/>
            <a:r>
              <a:rPr lang="en-US" sz="2800" baseline="30000" dirty="0">
                <a:latin typeface="Calibri" panose="020F0502020204030204" pitchFamily="34" charset="0"/>
              </a:rPr>
              <a:t>8 </a:t>
            </a:r>
            <a:r>
              <a:rPr lang="en-US" sz="2800" dirty="0">
                <a:latin typeface="Calibri" panose="020F0502020204030204" pitchFamily="34" charset="0"/>
              </a:rPr>
              <a:t>I say this not as a command, but to prove by the earnestness of others that your love also is genuine. </a:t>
            </a:r>
            <a:r>
              <a:rPr lang="en-US" sz="2800" baseline="30000" dirty="0">
                <a:latin typeface="Calibri" panose="020F0502020204030204" pitchFamily="34" charset="0"/>
              </a:rPr>
              <a:t>9 </a:t>
            </a:r>
            <a:r>
              <a:rPr lang="en-US" sz="2800" dirty="0">
                <a:latin typeface="Calibri" panose="020F0502020204030204" pitchFamily="34" charset="0"/>
              </a:rPr>
              <a:t>For you know the grace of our Lord Jesus Christ, that though he was rich, yet for your sake he became poor, so that you by his poverty might become rich. </a:t>
            </a:r>
            <a:r>
              <a:rPr lang="en-US" sz="2800" baseline="30000" dirty="0">
                <a:latin typeface="Calibri" panose="020F0502020204030204" pitchFamily="34" charset="0"/>
              </a:rPr>
              <a:t>10 </a:t>
            </a:r>
            <a:r>
              <a:rPr lang="en-US" sz="2800" dirty="0">
                <a:latin typeface="Calibri" panose="020F0502020204030204" pitchFamily="34" charset="0"/>
              </a:rPr>
              <a:t>And in this matter I give my judgment: this benefits you, who a year ago started not only to do this work but also to desire to do it. </a:t>
            </a:r>
            <a:r>
              <a:rPr lang="en-US" sz="2800" baseline="30000" dirty="0">
                <a:latin typeface="Calibri" panose="020F0502020204030204" pitchFamily="34" charset="0"/>
              </a:rPr>
              <a:t>11 </a:t>
            </a:r>
            <a:r>
              <a:rPr lang="en-US" sz="2800" dirty="0">
                <a:latin typeface="Calibri" panose="020F0502020204030204" pitchFamily="34" charset="0"/>
              </a:rPr>
              <a:t>So now finish doing it as well, so that your readiness in desiring it may be matched by your completing it out of what you have.</a:t>
            </a:r>
          </a:p>
        </p:txBody>
      </p:sp>
      <p:sp>
        <p:nvSpPr>
          <p:cNvPr id="5" name="Line 6"/>
          <p:cNvSpPr>
            <a:spLocks noChangeShapeType="1"/>
          </p:cNvSpPr>
          <p:nvPr/>
        </p:nvSpPr>
        <p:spPr bwMode="ltGray">
          <a:xfrm>
            <a:off x="4303734" y="1977489"/>
            <a:ext cx="1905000" cy="20567"/>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6" name="Line 6"/>
          <p:cNvSpPr>
            <a:spLocks noChangeShapeType="1"/>
          </p:cNvSpPr>
          <p:nvPr/>
        </p:nvSpPr>
        <p:spPr bwMode="ltGray">
          <a:xfrm>
            <a:off x="6858000" y="2895600"/>
            <a:ext cx="1749631"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7" name="Line 6"/>
          <p:cNvSpPr>
            <a:spLocks noChangeShapeType="1"/>
          </p:cNvSpPr>
          <p:nvPr/>
        </p:nvSpPr>
        <p:spPr bwMode="ltGray">
          <a:xfrm>
            <a:off x="8746992" y="3810000"/>
            <a:ext cx="1072738"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Calibri" panose="020F0502020204030204" pitchFamily="34" charset="0"/>
            </a:endParaRPr>
          </a:p>
        </p:txBody>
      </p:sp>
      <p:sp>
        <p:nvSpPr>
          <p:cNvPr id="8" name="Rectangle 2">
            <a:extLst>
              <a:ext uri="{FF2B5EF4-FFF2-40B4-BE49-F238E27FC236}">
                <a16:creationId xmlns:a16="http://schemas.microsoft.com/office/drawing/2014/main" id="{314BE309-B475-4FDF-BB22-58F409854C50}"/>
              </a:ext>
            </a:extLst>
          </p:cNvPr>
          <p:cNvSpPr txBox="1">
            <a:spLocks noChangeArrowheads="1"/>
          </p:cNvSpPr>
          <p:nvPr/>
        </p:nvSpPr>
        <p:spPr>
          <a:xfrm>
            <a:off x="2286000" y="152400"/>
            <a:ext cx="7772400" cy="11430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8:6-11</a:t>
            </a:r>
          </a:p>
        </p:txBody>
      </p:sp>
    </p:spTree>
    <p:extLst>
      <p:ext uri="{BB962C8B-B14F-4D97-AF65-F5344CB8AC3E}">
        <p14:creationId xmlns:p14="http://schemas.microsoft.com/office/powerpoint/2010/main" val="338601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ChangeArrowheads="1"/>
          </p:cNvSpPr>
          <p:nvPr/>
        </p:nvSpPr>
        <p:spPr bwMode="auto">
          <a:xfrm>
            <a:off x="2306782" y="1066800"/>
            <a:ext cx="762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3600" i="1" dirty="0">
                <a:solidFill>
                  <a:schemeClr val="tx2"/>
                </a:solidFill>
                <a:latin typeface="Calibri" panose="020F0502020204030204" pitchFamily="34" charset="0"/>
              </a:rPr>
              <a:t>Equality</a:t>
            </a:r>
          </a:p>
        </p:txBody>
      </p:sp>
      <p:sp>
        <p:nvSpPr>
          <p:cNvPr id="83974" name="Oval 6"/>
          <p:cNvSpPr>
            <a:spLocks noChangeArrowheads="1"/>
          </p:cNvSpPr>
          <p:nvPr/>
        </p:nvSpPr>
        <p:spPr bwMode="ltGray">
          <a:xfrm>
            <a:off x="1905000" y="1701635"/>
            <a:ext cx="2895600" cy="12954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sz="3000">
                <a:latin typeface="Calibri" panose="020F0502020204030204" pitchFamily="34" charset="0"/>
              </a:rPr>
              <a:t>Your Abundance</a:t>
            </a:r>
          </a:p>
        </p:txBody>
      </p:sp>
      <p:sp>
        <p:nvSpPr>
          <p:cNvPr id="83982" name="AutoShape 14"/>
          <p:cNvSpPr>
            <a:spLocks noChangeArrowheads="1"/>
          </p:cNvSpPr>
          <p:nvPr/>
        </p:nvSpPr>
        <p:spPr bwMode="ltGray">
          <a:xfrm>
            <a:off x="4953000" y="1892135"/>
            <a:ext cx="2438400" cy="914400"/>
          </a:xfrm>
          <a:prstGeom prst="rightArrow">
            <a:avLst>
              <a:gd name="adj1" fmla="val 50000"/>
              <a:gd name="adj2" fmla="val 6666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800">
                <a:latin typeface="Calibri" panose="020F0502020204030204" pitchFamily="34" charset="0"/>
              </a:rPr>
              <a:t>May Supply</a:t>
            </a:r>
          </a:p>
        </p:txBody>
      </p:sp>
      <p:sp>
        <p:nvSpPr>
          <p:cNvPr id="83983" name="Oval 15"/>
          <p:cNvSpPr>
            <a:spLocks noChangeArrowheads="1"/>
          </p:cNvSpPr>
          <p:nvPr/>
        </p:nvSpPr>
        <p:spPr bwMode="ltGray">
          <a:xfrm>
            <a:off x="7469579" y="1714500"/>
            <a:ext cx="2895600" cy="12954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sz="3000" dirty="0">
                <a:latin typeface="Calibri" panose="020F0502020204030204" pitchFamily="34" charset="0"/>
              </a:rPr>
              <a:t>Their Need</a:t>
            </a:r>
          </a:p>
        </p:txBody>
      </p:sp>
      <p:sp>
        <p:nvSpPr>
          <p:cNvPr id="83984" name="Oval 16"/>
          <p:cNvSpPr>
            <a:spLocks noChangeArrowheads="1"/>
          </p:cNvSpPr>
          <p:nvPr/>
        </p:nvSpPr>
        <p:spPr bwMode="ltGray">
          <a:xfrm>
            <a:off x="1905000" y="3276600"/>
            <a:ext cx="2895600" cy="12954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sz="3000" dirty="0">
                <a:latin typeface="Calibri" panose="020F0502020204030204" pitchFamily="34" charset="0"/>
              </a:rPr>
              <a:t>Their Abundance</a:t>
            </a:r>
          </a:p>
        </p:txBody>
      </p:sp>
      <p:sp>
        <p:nvSpPr>
          <p:cNvPr id="83985" name="Oval 17"/>
          <p:cNvSpPr>
            <a:spLocks noChangeArrowheads="1"/>
          </p:cNvSpPr>
          <p:nvPr/>
        </p:nvSpPr>
        <p:spPr bwMode="ltGray">
          <a:xfrm>
            <a:off x="7469579" y="3276600"/>
            <a:ext cx="2895600" cy="1295400"/>
          </a:xfrm>
          <a:prstGeom prst="ellipse">
            <a:avLst/>
          </a:prstGeom>
          <a:solidFill>
            <a:schemeClr val="tx2">
              <a:lumMod val="50000"/>
            </a:schemeClr>
          </a:solidFill>
          <a:ln w="28575">
            <a:solidFill>
              <a:schemeClr val="tx1"/>
            </a:solidFill>
            <a:round/>
            <a:headEnd/>
            <a:tailEnd/>
          </a:ln>
          <a:effectLst/>
        </p:spPr>
        <p:txBody>
          <a:bodyPr wrap="none" anchor="ctr"/>
          <a:lstStyle/>
          <a:p>
            <a:r>
              <a:rPr lang="en-US" altLang="en-US" sz="3000" dirty="0">
                <a:latin typeface="Calibri" panose="020F0502020204030204" pitchFamily="34" charset="0"/>
              </a:rPr>
              <a:t>Your Need</a:t>
            </a:r>
          </a:p>
        </p:txBody>
      </p:sp>
      <p:sp>
        <p:nvSpPr>
          <p:cNvPr id="83986" name="AutoShape 18"/>
          <p:cNvSpPr>
            <a:spLocks noChangeArrowheads="1"/>
          </p:cNvSpPr>
          <p:nvPr/>
        </p:nvSpPr>
        <p:spPr bwMode="ltGray">
          <a:xfrm>
            <a:off x="4880758" y="3467100"/>
            <a:ext cx="2438400" cy="914400"/>
          </a:xfrm>
          <a:prstGeom prst="rightArrow">
            <a:avLst>
              <a:gd name="adj1" fmla="val 50000"/>
              <a:gd name="adj2" fmla="val 6666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800">
                <a:latin typeface="Calibri" panose="020F0502020204030204" pitchFamily="34" charset="0"/>
              </a:rPr>
              <a:t>May Supply</a:t>
            </a:r>
          </a:p>
        </p:txBody>
      </p:sp>
      <p:sp>
        <p:nvSpPr>
          <p:cNvPr id="2" name="TextBox 1"/>
          <p:cNvSpPr txBox="1"/>
          <p:nvPr/>
        </p:nvSpPr>
        <p:spPr>
          <a:xfrm>
            <a:off x="1905000" y="4724400"/>
            <a:ext cx="8610600" cy="1862048"/>
          </a:xfrm>
          <a:prstGeom prst="rect">
            <a:avLst/>
          </a:prstGeom>
          <a:noFill/>
        </p:spPr>
        <p:txBody>
          <a:bodyPr wrap="square" rtlCol="0">
            <a:spAutoFit/>
          </a:bodyPr>
          <a:lstStyle/>
          <a:p>
            <a:pPr algn="l"/>
            <a:r>
              <a:rPr lang="en-US" sz="2300" baseline="30000" dirty="0">
                <a:latin typeface="Calibri" panose="020F0502020204030204" pitchFamily="34" charset="0"/>
              </a:rPr>
              <a:t>13 </a:t>
            </a:r>
            <a:r>
              <a:rPr lang="en-US" sz="2300" dirty="0">
                <a:latin typeface="Calibri" panose="020F0502020204030204" pitchFamily="34" charset="0"/>
              </a:rPr>
              <a:t>For I do not mean that others should be eased and you burdened, but that as a matter of fairness </a:t>
            </a:r>
            <a:r>
              <a:rPr lang="en-US" sz="2300" baseline="30000" dirty="0">
                <a:latin typeface="Calibri" panose="020F0502020204030204" pitchFamily="34" charset="0"/>
              </a:rPr>
              <a:t>14 </a:t>
            </a:r>
            <a:r>
              <a:rPr lang="en-US" sz="2300" dirty="0">
                <a:latin typeface="Calibri" panose="020F0502020204030204" pitchFamily="34" charset="0"/>
              </a:rPr>
              <a:t>your abundance at the present time should supply their need, so that their abundance may supply your need, that there may be fairness. </a:t>
            </a:r>
            <a:r>
              <a:rPr lang="en-US" sz="2300" baseline="30000" dirty="0">
                <a:latin typeface="Calibri" panose="020F0502020204030204" pitchFamily="34" charset="0"/>
              </a:rPr>
              <a:t>15 </a:t>
            </a:r>
            <a:r>
              <a:rPr lang="en-US" sz="2300" dirty="0">
                <a:latin typeface="Calibri" panose="020F0502020204030204" pitchFamily="34" charset="0"/>
              </a:rPr>
              <a:t>As it is written, “Whoever gathered much had nothing left over, and whoever gathered little had no lack.”</a:t>
            </a:r>
          </a:p>
        </p:txBody>
      </p:sp>
      <p:sp>
        <p:nvSpPr>
          <p:cNvPr id="12" name="Rectangle 2">
            <a:extLst>
              <a:ext uri="{FF2B5EF4-FFF2-40B4-BE49-F238E27FC236}">
                <a16:creationId xmlns:a16="http://schemas.microsoft.com/office/drawing/2014/main" id="{D37D1DAA-7B61-460F-BC37-0F83C975BBF5}"/>
              </a:ext>
            </a:extLst>
          </p:cNvPr>
          <p:cNvSpPr txBox="1">
            <a:spLocks noChangeArrowheads="1"/>
          </p:cNvSpPr>
          <p:nvPr/>
        </p:nvSpPr>
        <p:spPr bwMode="auto">
          <a:xfrm>
            <a:off x="2057400" y="-10143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en-US" sz="5400" kern="0" dirty="0">
                <a:solidFill>
                  <a:schemeClr val="tx2">
                    <a:lumMod val="75000"/>
                  </a:schemeClr>
                </a:solidFill>
                <a:latin typeface="Calibri" panose="020F0502020204030204" pitchFamily="34" charset="0"/>
              </a:rPr>
              <a:t>II Corinthians 8:13-15</a:t>
            </a:r>
          </a:p>
        </p:txBody>
      </p:sp>
    </p:spTree>
    <p:extLst>
      <p:ext uri="{BB962C8B-B14F-4D97-AF65-F5344CB8AC3E}">
        <p14:creationId xmlns:p14="http://schemas.microsoft.com/office/powerpoint/2010/main" val="2849897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 calcmode="lin" valueType="num">
                                      <p:cBhvr additive="base">
                                        <p:cTn id="7" dur="500" fill="hold"/>
                                        <p:tgtEl>
                                          <p:spTgt spid="83971"/>
                                        </p:tgtEl>
                                        <p:attrNameLst>
                                          <p:attrName>ppt_x</p:attrName>
                                        </p:attrNameLst>
                                      </p:cBhvr>
                                      <p:tavLst>
                                        <p:tav tm="0">
                                          <p:val>
                                            <p:strVal val="0-#ppt_w/2"/>
                                          </p:val>
                                        </p:tav>
                                        <p:tav tm="100000">
                                          <p:val>
                                            <p:strVal val="#ppt_x"/>
                                          </p:val>
                                        </p:tav>
                                      </p:tavLst>
                                    </p:anim>
                                    <p:anim calcmode="lin" valueType="num">
                                      <p:cBhvr additive="base">
                                        <p:cTn id="8" dur="500" fill="hold"/>
                                        <p:tgtEl>
                                          <p:spTgt spid="839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3974"/>
                                        </p:tgtEl>
                                        <p:attrNameLst>
                                          <p:attrName>style.visibility</p:attrName>
                                        </p:attrNameLst>
                                      </p:cBhvr>
                                      <p:to>
                                        <p:strVal val="visible"/>
                                      </p:to>
                                    </p:set>
                                    <p:animEffect transition="in" filter="checkerboard(across)">
                                      <p:cBhvr>
                                        <p:cTn id="13" dur="500"/>
                                        <p:tgtEl>
                                          <p:spTgt spid="839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83982"/>
                                        </p:tgtEl>
                                        <p:attrNameLst>
                                          <p:attrName>style.visibility</p:attrName>
                                        </p:attrNameLst>
                                      </p:cBhvr>
                                      <p:to>
                                        <p:strVal val="visible"/>
                                      </p:to>
                                    </p:set>
                                    <p:anim calcmode="lin" valueType="num">
                                      <p:cBhvr>
                                        <p:cTn id="18" dur="500" fill="hold"/>
                                        <p:tgtEl>
                                          <p:spTgt spid="83982"/>
                                        </p:tgtEl>
                                        <p:attrNameLst>
                                          <p:attrName>ppt_w</p:attrName>
                                        </p:attrNameLst>
                                      </p:cBhvr>
                                      <p:tavLst>
                                        <p:tav tm="0">
                                          <p:val>
                                            <p:fltVal val="0"/>
                                          </p:val>
                                        </p:tav>
                                        <p:tav tm="100000">
                                          <p:val>
                                            <p:strVal val="#ppt_w"/>
                                          </p:val>
                                        </p:tav>
                                      </p:tavLst>
                                    </p:anim>
                                    <p:anim calcmode="lin" valueType="num">
                                      <p:cBhvr>
                                        <p:cTn id="19" dur="500" fill="hold"/>
                                        <p:tgtEl>
                                          <p:spTgt spid="83982"/>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83983"/>
                                        </p:tgtEl>
                                        <p:attrNameLst>
                                          <p:attrName>style.visibility</p:attrName>
                                        </p:attrNameLst>
                                      </p:cBhvr>
                                      <p:to>
                                        <p:strVal val="visible"/>
                                      </p:to>
                                    </p:set>
                                    <p:animEffect transition="in" filter="checkerboard(across)">
                                      <p:cBhvr>
                                        <p:cTn id="24" dur="500"/>
                                        <p:tgtEl>
                                          <p:spTgt spid="8398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83984"/>
                                        </p:tgtEl>
                                        <p:attrNameLst>
                                          <p:attrName>style.visibility</p:attrName>
                                        </p:attrNameLst>
                                      </p:cBhvr>
                                      <p:to>
                                        <p:strVal val="visible"/>
                                      </p:to>
                                    </p:set>
                                    <p:animEffect transition="in" filter="checkerboard(across)">
                                      <p:cBhvr>
                                        <p:cTn id="29" dur="500"/>
                                        <p:tgtEl>
                                          <p:spTgt spid="8398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83986"/>
                                        </p:tgtEl>
                                        <p:attrNameLst>
                                          <p:attrName>style.visibility</p:attrName>
                                        </p:attrNameLst>
                                      </p:cBhvr>
                                      <p:to>
                                        <p:strVal val="visible"/>
                                      </p:to>
                                    </p:set>
                                    <p:anim calcmode="lin" valueType="num">
                                      <p:cBhvr>
                                        <p:cTn id="34" dur="500" fill="hold"/>
                                        <p:tgtEl>
                                          <p:spTgt spid="83986"/>
                                        </p:tgtEl>
                                        <p:attrNameLst>
                                          <p:attrName>ppt_w</p:attrName>
                                        </p:attrNameLst>
                                      </p:cBhvr>
                                      <p:tavLst>
                                        <p:tav tm="0">
                                          <p:val>
                                            <p:fltVal val="0"/>
                                          </p:val>
                                        </p:tav>
                                        <p:tav tm="100000">
                                          <p:val>
                                            <p:strVal val="#ppt_w"/>
                                          </p:val>
                                        </p:tav>
                                      </p:tavLst>
                                    </p:anim>
                                    <p:anim calcmode="lin" valueType="num">
                                      <p:cBhvr>
                                        <p:cTn id="35" dur="500" fill="hold"/>
                                        <p:tgtEl>
                                          <p:spTgt spid="83986"/>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83985"/>
                                        </p:tgtEl>
                                        <p:attrNameLst>
                                          <p:attrName>style.visibility</p:attrName>
                                        </p:attrNameLst>
                                      </p:cBhvr>
                                      <p:to>
                                        <p:strVal val="visible"/>
                                      </p:to>
                                    </p:set>
                                    <p:animEffect transition="in" filter="checkerboard(across)">
                                      <p:cBhvr>
                                        <p:cTn id="40" dur="500"/>
                                        <p:tgtEl>
                                          <p:spTgt spid="83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P spid="83974" grpId="0" animBg="1" autoUpdateAnimBg="0"/>
      <p:bldP spid="83982" grpId="0" animBg="1" autoUpdateAnimBg="0"/>
      <p:bldP spid="83983" grpId="0" animBg="1" autoUpdateAnimBg="0"/>
      <p:bldP spid="83984" grpId="0" animBg="1" autoUpdateAnimBg="0"/>
      <p:bldP spid="83985" grpId="0" animBg="1" autoUpdateAnimBg="0"/>
      <p:bldP spid="83986" grpId="0" animBg="1" autoUpdateAnimBg="0"/>
    </p:bldLst>
  </p:timing>
</p:sld>
</file>

<file path=ppt/theme/theme1.xml><?xml version="1.0" encoding="utf-8"?>
<a:theme xmlns:a="http://schemas.openxmlformats.org/drawingml/2006/main" name="Romanesque">
  <a:themeElements>
    <a:clrScheme name="Romanesque 5">
      <a:dk1>
        <a:srgbClr val="65515B"/>
      </a:dk1>
      <a:lt1>
        <a:srgbClr val="EAEAEA"/>
      </a:lt1>
      <a:dk2>
        <a:srgbClr val="886C7B"/>
      </a:dk2>
      <a:lt2>
        <a:srgbClr val="E9D95F"/>
      </a:lt2>
      <a:accent1>
        <a:srgbClr val="CECFD8"/>
      </a:accent1>
      <a:accent2>
        <a:srgbClr val="AB95A1"/>
      </a:accent2>
      <a:accent3>
        <a:srgbClr val="C3BABF"/>
      </a:accent3>
      <a:accent4>
        <a:srgbClr val="C8C8C8"/>
      </a:accent4>
      <a:accent5>
        <a:srgbClr val="E3E4E9"/>
      </a:accent5>
      <a:accent6>
        <a:srgbClr val="9B8791"/>
      </a:accent6>
      <a:hlink>
        <a:srgbClr val="E8C050"/>
      </a:hlink>
      <a:folHlink>
        <a:srgbClr val="B79E5F"/>
      </a:folHlink>
    </a:clrScheme>
    <a:fontScheme name="Romanesq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omanesque 1">
        <a:dk1>
          <a:srgbClr val="6E6958"/>
        </a:dk1>
        <a:lt1>
          <a:srgbClr val="EAEAEA"/>
        </a:lt1>
        <a:dk2>
          <a:srgbClr val="88826C"/>
        </a:dk2>
        <a:lt2>
          <a:srgbClr val="EDD39F"/>
        </a:lt2>
        <a:accent1>
          <a:srgbClr val="C9C6BB"/>
        </a:accent1>
        <a:accent2>
          <a:srgbClr val="ADA897"/>
        </a:accent2>
        <a:accent3>
          <a:srgbClr val="C3C1BA"/>
        </a:accent3>
        <a:accent4>
          <a:srgbClr val="C8C8C8"/>
        </a:accent4>
        <a:accent5>
          <a:srgbClr val="E1DFDA"/>
        </a:accent5>
        <a:accent6>
          <a:srgbClr val="9C9888"/>
        </a:accent6>
        <a:hlink>
          <a:srgbClr val="DEB54E"/>
        </a:hlink>
        <a:folHlink>
          <a:srgbClr val="A78B3D"/>
        </a:folHlink>
      </a:clrScheme>
      <a:clrMap bg1="dk2" tx1="lt1" bg2="dk1" tx2="lt2" accent1="accent1" accent2="accent2" accent3="accent3" accent4="accent4" accent5="accent5" accent6="accent6" hlink="hlink" folHlink="folHlink"/>
    </a:extraClrScheme>
    <a:extraClrScheme>
      <a:clrScheme name="Romanesque 2">
        <a:dk1>
          <a:srgbClr val="523D24"/>
        </a:dk1>
        <a:lt1>
          <a:srgbClr val="FFFFFF"/>
        </a:lt1>
        <a:dk2>
          <a:srgbClr val="5C3324"/>
        </a:dk2>
        <a:lt2>
          <a:srgbClr val="948F60"/>
        </a:lt2>
        <a:accent1>
          <a:srgbClr val="D0CEB8"/>
        </a:accent1>
        <a:accent2>
          <a:srgbClr val="C1BFA1"/>
        </a:accent2>
        <a:accent3>
          <a:srgbClr val="FFFFFF"/>
        </a:accent3>
        <a:accent4>
          <a:srgbClr val="45331D"/>
        </a:accent4>
        <a:accent5>
          <a:srgbClr val="E4E3D8"/>
        </a:accent5>
        <a:accent6>
          <a:srgbClr val="AFAD91"/>
        </a:accent6>
        <a:hlink>
          <a:srgbClr val="E0C036"/>
        </a:hlink>
        <a:folHlink>
          <a:srgbClr val="D1C1A1"/>
        </a:folHlink>
      </a:clrScheme>
      <a:clrMap bg1="lt1" tx1="dk1" bg2="lt2" tx2="dk2" accent1="accent1" accent2="accent2" accent3="accent3" accent4="accent4" accent5="accent5" accent6="accent6" hlink="hlink" folHlink="folHlink"/>
    </a:extraClrScheme>
    <a:extraClrScheme>
      <a:clrScheme name="Romanesque 3">
        <a:dk1>
          <a:srgbClr val="333333"/>
        </a:dk1>
        <a:lt1>
          <a:srgbClr val="FFFFFF"/>
        </a:lt1>
        <a:dk2>
          <a:srgbClr val="000000"/>
        </a:dk2>
        <a:lt2>
          <a:srgbClr val="5F5F5F"/>
        </a:lt2>
        <a:accent1>
          <a:srgbClr val="EAEAEA"/>
        </a:accent1>
        <a:accent2>
          <a:srgbClr val="DDDDDD"/>
        </a:accent2>
        <a:accent3>
          <a:srgbClr val="FFFFFF"/>
        </a:accent3>
        <a:accent4>
          <a:srgbClr val="2A2A2A"/>
        </a:accent4>
        <a:accent5>
          <a:srgbClr val="F3F3F3"/>
        </a:accent5>
        <a:accent6>
          <a:srgbClr val="C8C8C8"/>
        </a:accent6>
        <a:hlink>
          <a:srgbClr val="969696"/>
        </a:hlink>
        <a:folHlink>
          <a:srgbClr val="C0C0C0"/>
        </a:folHlink>
      </a:clrScheme>
      <a:clrMap bg1="lt1" tx1="dk1" bg2="lt2" tx2="dk2" accent1="accent1" accent2="accent2" accent3="accent3" accent4="accent4" accent5="accent5" accent6="accent6" hlink="hlink" folHlink="folHlink"/>
    </a:extraClrScheme>
    <a:extraClrScheme>
      <a:clrScheme name="Romanesque 4">
        <a:dk1>
          <a:srgbClr val="4C4F60"/>
        </a:dk1>
        <a:lt1>
          <a:srgbClr val="EAEAEA"/>
        </a:lt1>
        <a:dk2>
          <a:srgbClr val="6C7188"/>
        </a:dk2>
        <a:lt2>
          <a:srgbClr val="EBCD5D"/>
        </a:lt2>
        <a:accent1>
          <a:srgbClr val="CECFD8"/>
        </a:accent1>
        <a:accent2>
          <a:srgbClr val="A8ABBA"/>
        </a:accent2>
        <a:accent3>
          <a:srgbClr val="BABBC3"/>
        </a:accent3>
        <a:accent4>
          <a:srgbClr val="C8C8C8"/>
        </a:accent4>
        <a:accent5>
          <a:srgbClr val="E3E4E9"/>
        </a:accent5>
        <a:accent6>
          <a:srgbClr val="989BA8"/>
        </a:accent6>
        <a:hlink>
          <a:srgbClr val="E8B550"/>
        </a:hlink>
        <a:folHlink>
          <a:srgbClr val="B79E5F"/>
        </a:folHlink>
      </a:clrScheme>
      <a:clrMap bg1="dk2" tx1="lt1" bg2="dk1" tx2="lt2" accent1="accent1" accent2="accent2" accent3="accent3" accent4="accent4" accent5="accent5" accent6="accent6" hlink="hlink" folHlink="folHlink"/>
    </a:extraClrScheme>
    <a:extraClrScheme>
      <a:clrScheme name="Romanesque 5">
        <a:dk1>
          <a:srgbClr val="65515B"/>
        </a:dk1>
        <a:lt1>
          <a:srgbClr val="EAEAEA"/>
        </a:lt1>
        <a:dk2>
          <a:srgbClr val="886C7B"/>
        </a:dk2>
        <a:lt2>
          <a:srgbClr val="E9D95F"/>
        </a:lt2>
        <a:accent1>
          <a:srgbClr val="CECFD8"/>
        </a:accent1>
        <a:accent2>
          <a:srgbClr val="AB95A1"/>
        </a:accent2>
        <a:accent3>
          <a:srgbClr val="C3BABF"/>
        </a:accent3>
        <a:accent4>
          <a:srgbClr val="C8C8C8"/>
        </a:accent4>
        <a:accent5>
          <a:srgbClr val="E3E4E9"/>
        </a:accent5>
        <a:accent6>
          <a:srgbClr val="9B8791"/>
        </a:accent6>
        <a:hlink>
          <a:srgbClr val="E8C050"/>
        </a:hlink>
        <a:folHlink>
          <a:srgbClr val="B79E5F"/>
        </a:folHlink>
      </a:clrScheme>
      <a:clrMap bg1="dk2" tx1="lt1" bg2="dk1" tx2="lt2" accent1="accent1" accent2="accent2" accent3="accent3" accent4="accent4" accent5="accent5" accent6="accent6" hlink="hlink" folHlink="folHlink"/>
    </a:extraClrScheme>
    <a:extraClrScheme>
      <a:clrScheme name="Romanesque 6">
        <a:dk1>
          <a:srgbClr val="333333"/>
        </a:dk1>
        <a:lt1>
          <a:srgbClr val="EAEAEA"/>
        </a:lt1>
        <a:dk2>
          <a:srgbClr val="000000"/>
        </a:dk2>
        <a:lt2>
          <a:srgbClr val="E1D8AB"/>
        </a:lt2>
        <a:accent1>
          <a:srgbClr val="808080"/>
        </a:accent1>
        <a:accent2>
          <a:srgbClr val="5F5F5F"/>
        </a:accent2>
        <a:accent3>
          <a:srgbClr val="AAAAAA"/>
        </a:accent3>
        <a:accent4>
          <a:srgbClr val="C8C8C8"/>
        </a:accent4>
        <a:accent5>
          <a:srgbClr val="C0C0C0"/>
        </a:accent5>
        <a:accent6>
          <a:srgbClr val="555555"/>
        </a:accent6>
        <a:hlink>
          <a:srgbClr val="D95045"/>
        </a:hlink>
        <a:folHlink>
          <a:srgbClr val="DCA23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1957</TotalTime>
  <Words>4584</Words>
  <Application>Microsoft Office PowerPoint</Application>
  <PresentationFormat>Widescreen</PresentationFormat>
  <Paragraphs>383</Paragraphs>
  <Slides>41</Slides>
  <Notes>19</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Garamond</vt:lpstr>
      <vt:lpstr>Times New Roman</vt:lpstr>
      <vt:lpstr>Wingdings</vt:lpstr>
      <vt:lpstr>Romanesque</vt:lpstr>
      <vt:lpstr>II Corinthians</vt:lpstr>
      <vt:lpstr>II Corinthians Lesson 8</vt:lpstr>
      <vt:lpstr>PowerPoint Presentation</vt:lpstr>
      <vt:lpstr>PowerPoint Presentation</vt:lpstr>
      <vt:lpstr>PowerPoint Presentation</vt:lpstr>
      <vt:lpstr>PowerPoint Presentation</vt:lpstr>
      <vt:lpstr>II Corinthians 8:1-4</vt:lpstr>
      <vt:lpstr>PowerPoint Presentation</vt:lpstr>
      <vt:lpstr>PowerPoint Presentation</vt:lpstr>
      <vt:lpstr>II Corinthians</vt:lpstr>
      <vt:lpstr>PowerPoint Presentation</vt:lpstr>
      <vt:lpstr>PowerPoint Presentation</vt:lpstr>
      <vt:lpstr>PowerPoint Presentation</vt:lpstr>
      <vt:lpstr>PowerPoint Presentation</vt:lpstr>
      <vt:lpstr>II Corinthians 9:8</vt:lpstr>
      <vt:lpstr>II Corinthians 9:11-14</vt:lpstr>
      <vt:lpstr>PowerPoint Presentation</vt:lpstr>
      <vt:lpstr>PowerPoint Presentation</vt:lpstr>
      <vt:lpstr>II Corinthians</vt:lpstr>
      <vt:lpstr>I Corinthians</vt:lpstr>
      <vt:lpstr>PowerPoint Presentation</vt:lpstr>
      <vt:lpstr>PowerPoint Presentation</vt:lpstr>
      <vt:lpstr>II Corinthians 7:10</vt:lpstr>
      <vt:lpstr>II Corinthians 7:11</vt:lpstr>
      <vt:lpstr>II Corinthians</vt:lpstr>
      <vt:lpstr>II Corinthians</vt:lpstr>
      <vt:lpstr>PowerPoint Presentation</vt:lpstr>
      <vt:lpstr>PowerPoint Presentation</vt:lpstr>
      <vt:lpstr>Paul’s Bold Assertion – II Cor.6:3-4</vt:lpstr>
      <vt:lpstr>PowerPoint Presentation</vt:lpstr>
      <vt:lpstr>Evidence to Support Paul’s Bold Assertion</vt:lpstr>
      <vt:lpstr>PowerPoint Presentation</vt:lpstr>
      <vt:lpstr>Evidence to Support Paul’s Bold Assertion</vt:lpstr>
      <vt:lpstr>PowerPoint Presentation</vt:lpstr>
      <vt:lpstr>Evidence to Support Paul’s Bold Assertion</vt:lpstr>
      <vt:lpstr>Nine Opposites – II Cor.6:8-10</vt:lpstr>
      <vt:lpstr>II Corinthians 6:14-16</vt:lpstr>
      <vt:lpstr>II Corinthians 6:16 – 7:1</vt:lpstr>
      <vt:lpstr>II Corinthians 6:4-10</vt:lpstr>
      <vt:lpstr>II Corinthians 6:4-10</vt:lpstr>
      <vt:lpstr>II Corinthians 6:4-10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Corinthians</dc:title>
  <dc:creator>Russ LaGrone</dc:creator>
  <cp:lastModifiedBy>Russ LaGrone</cp:lastModifiedBy>
  <cp:revision>89</cp:revision>
  <cp:lastPrinted>2021-05-05T15:46:11Z</cp:lastPrinted>
  <dcterms:created xsi:type="dcterms:W3CDTF">2004-01-04T02:04:27Z</dcterms:created>
  <dcterms:modified xsi:type="dcterms:W3CDTF">2021-05-06T22:56:12Z</dcterms:modified>
</cp:coreProperties>
</file>