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6" r:id="rId2"/>
    <p:sldId id="577" r:id="rId3"/>
    <p:sldId id="592" r:id="rId4"/>
    <p:sldId id="585" r:id="rId5"/>
    <p:sldId id="587" r:id="rId6"/>
    <p:sldId id="588" r:id="rId7"/>
    <p:sldId id="574" r:id="rId8"/>
    <p:sldId id="575" r:id="rId9"/>
    <p:sldId id="576" r:id="rId10"/>
    <p:sldId id="594" r:id="rId11"/>
    <p:sldId id="595" r:id="rId12"/>
    <p:sldId id="578" r:id="rId13"/>
    <p:sldId id="593" r:id="rId14"/>
    <p:sldId id="591" r:id="rId15"/>
    <p:sldId id="573" r:id="rId16"/>
    <p:sldId id="579" r:id="rId17"/>
    <p:sldId id="580" r:id="rId18"/>
    <p:sldId id="596" r:id="rId19"/>
    <p:sldId id="582" r:id="rId20"/>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97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49"/>
    <p:restoredTop sz="86232"/>
  </p:normalViewPr>
  <p:slideViewPr>
    <p:cSldViewPr snapToGrid="0" snapToObjects="1">
      <p:cViewPr varScale="1">
        <p:scale>
          <a:sx n="81" d="100"/>
          <a:sy n="81" d="100"/>
        </p:scale>
        <p:origin x="200" y="68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279D70-5763-5C4B-AB68-2AA0C1716328}" type="datetimeFigureOut">
              <a:rPr lang="en-US" smtClean="0"/>
              <a:t>4/30/21</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5C4896-B014-984C-8404-22143A683033}" type="slidenum">
              <a:rPr lang="en-US" smtClean="0"/>
              <a:t>‹#›</a:t>
            </a:fld>
            <a:endParaRPr lang="en-US"/>
          </a:p>
        </p:txBody>
      </p:sp>
    </p:spTree>
    <p:extLst>
      <p:ext uri="{BB962C8B-B14F-4D97-AF65-F5344CB8AC3E}">
        <p14:creationId xmlns:p14="http://schemas.microsoft.com/office/powerpoint/2010/main" val="2401489137"/>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Co-Operating with God’s Grace.</a:t>
            </a:r>
          </a:p>
          <a:p>
            <a:endParaRPr lang="en-US" dirty="0"/>
          </a:p>
          <a:p>
            <a:r>
              <a:rPr lang="en-US" dirty="0"/>
              <a:t>This is a combination that is ALL OVER the Bible – and it is life-changing, result-bringing, humility promoting, TEAM-UP</a:t>
            </a:r>
          </a:p>
        </p:txBody>
      </p:sp>
      <p:sp>
        <p:nvSpPr>
          <p:cNvPr id="4" name="Slide Number Placeholder 3"/>
          <p:cNvSpPr>
            <a:spLocks noGrp="1"/>
          </p:cNvSpPr>
          <p:nvPr>
            <p:ph type="sldNum" sz="quarter" idx="5"/>
          </p:nvPr>
        </p:nvSpPr>
        <p:spPr/>
        <p:txBody>
          <a:bodyPr/>
          <a:lstStyle/>
          <a:p>
            <a:fld id="{855C4896-B014-984C-8404-22143A683033}" type="slidenum">
              <a:rPr lang="en-US" smtClean="0"/>
              <a:t>1</a:t>
            </a:fld>
            <a:endParaRPr lang="en-US"/>
          </a:p>
        </p:txBody>
      </p:sp>
    </p:spTree>
    <p:extLst>
      <p:ext uri="{BB962C8B-B14F-4D97-AF65-F5344CB8AC3E}">
        <p14:creationId xmlns:p14="http://schemas.microsoft.com/office/powerpoint/2010/main" val="1428429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Laboring WITHOUT the Grace of GOD is a disaster.</a:t>
            </a:r>
          </a:p>
        </p:txBody>
      </p:sp>
      <p:sp>
        <p:nvSpPr>
          <p:cNvPr id="4" name="Slide Number Placeholder 3"/>
          <p:cNvSpPr>
            <a:spLocks noGrp="1"/>
          </p:cNvSpPr>
          <p:nvPr>
            <p:ph type="sldNum" sz="quarter" idx="5"/>
          </p:nvPr>
        </p:nvSpPr>
        <p:spPr/>
        <p:txBody>
          <a:bodyPr/>
          <a:lstStyle/>
          <a:p>
            <a:fld id="{855C4896-B014-984C-8404-22143A683033}" type="slidenum">
              <a:rPr lang="en-US" smtClean="0"/>
              <a:t>12</a:t>
            </a:fld>
            <a:endParaRPr lang="en-US"/>
          </a:p>
        </p:txBody>
      </p:sp>
    </p:spTree>
    <p:extLst>
      <p:ext uri="{BB962C8B-B14F-4D97-AF65-F5344CB8AC3E}">
        <p14:creationId xmlns:p14="http://schemas.microsoft.com/office/powerpoint/2010/main" val="3432578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clear combination of God’s grace to give them a victory they could never attain on their own, and their total cooperation to do exactly what the Lord has commanded.</a:t>
            </a:r>
          </a:p>
          <a:p>
            <a:endParaRPr lang="en-US" dirty="0"/>
          </a:p>
          <a:p>
            <a:r>
              <a:rPr lang="en-US" dirty="0"/>
              <a:t>They shout.</a:t>
            </a:r>
          </a:p>
          <a:p>
            <a:r>
              <a:rPr lang="en-US" dirty="0"/>
              <a:t>God causes the walls to fall down.</a:t>
            </a:r>
          </a:p>
          <a:p>
            <a:endParaRPr lang="en-US" dirty="0"/>
          </a:p>
          <a:p>
            <a:r>
              <a:rPr lang="en-US" dirty="0"/>
              <a:t>*It is not always so obvious exactly what God’s part is/will be, or what our part is/will be – but this combination is ALL OVER the BIBLE.</a:t>
            </a:r>
          </a:p>
          <a:p>
            <a:endParaRPr lang="en-US" dirty="0"/>
          </a:p>
          <a:p>
            <a:endParaRPr lang="en-US" dirty="0"/>
          </a:p>
        </p:txBody>
      </p:sp>
      <p:sp>
        <p:nvSpPr>
          <p:cNvPr id="4" name="Slide Number Placeholder 3"/>
          <p:cNvSpPr>
            <a:spLocks noGrp="1"/>
          </p:cNvSpPr>
          <p:nvPr>
            <p:ph type="sldNum" sz="quarter" idx="5"/>
          </p:nvPr>
        </p:nvSpPr>
        <p:spPr/>
        <p:txBody>
          <a:bodyPr/>
          <a:lstStyle/>
          <a:p>
            <a:fld id="{855C4896-B014-984C-8404-22143A683033}" type="slidenum">
              <a:rPr lang="en-US" smtClean="0"/>
              <a:t>13</a:t>
            </a:fld>
            <a:endParaRPr lang="en-US"/>
          </a:p>
        </p:txBody>
      </p:sp>
    </p:spTree>
    <p:extLst>
      <p:ext uri="{BB962C8B-B14F-4D97-AF65-F5344CB8AC3E}">
        <p14:creationId xmlns:p14="http://schemas.microsoft.com/office/powerpoint/2010/main" val="405511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Don’t Try Fighting All of Your Battles Alone.</a:t>
            </a:r>
          </a:p>
          <a:p>
            <a:pPr lvl="1"/>
            <a:r>
              <a:rPr lang="en-US" dirty="0"/>
              <a:t>I’m sad when Christians take the “It all boils down to self-control” perspective.  They think it all depends on them, and "If I just try a littler harder…”</a:t>
            </a:r>
          </a:p>
          <a:p>
            <a:pPr lvl="1"/>
            <a:r>
              <a:rPr lang="en-US" dirty="0"/>
              <a:t>Instead, lean on God. Lord, please help me through this! Trust in His strength &amp; look for His way out.</a:t>
            </a:r>
          </a:p>
          <a:p>
            <a:r>
              <a:rPr lang="en-US" dirty="0"/>
              <a:t>Please, Don’t Quit. </a:t>
            </a:r>
          </a:p>
          <a:p>
            <a:pPr lvl="1"/>
            <a:r>
              <a:rPr lang="en-US" dirty="0"/>
              <a:t>I’m sad when Christians lose hope, and don’t put forth personal effort or take responsibility for responding to God’s commands.</a:t>
            </a:r>
          </a:p>
          <a:p>
            <a:pPr lvl="1"/>
            <a:r>
              <a:rPr lang="en-US" dirty="0"/>
              <a:t>We need to give our best effort to resist sin &amp; we need to give our best effort to win souls.  Paul put for effort in both areas.</a:t>
            </a:r>
          </a:p>
          <a:p>
            <a:r>
              <a:rPr lang="en-US" dirty="0"/>
              <a:t>Please, Don’t Give Up On God, Just Because Every Battle Doesn’t Go The Way You Hoped. </a:t>
            </a:r>
          </a:p>
          <a:p>
            <a:endParaRPr lang="en-US" dirty="0"/>
          </a:p>
          <a:p>
            <a:endParaRPr lang="en-US" dirty="0"/>
          </a:p>
        </p:txBody>
      </p:sp>
      <p:sp>
        <p:nvSpPr>
          <p:cNvPr id="4" name="Slide Number Placeholder 3"/>
          <p:cNvSpPr>
            <a:spLocks noGrp="1"/>
          </p:cNvSpPr>
          <p:nvPr>
            <p:ph type="sldNum" sz="quarter" idx="5"/>
          </p:nvPr>
        </p:nvSpPr>
        <p:spPr/>
        <p:txBody>
          <a:bodyPr/>
          <a:lstStyle/>
          <a:p>
            <a:fld id="{855C4896-B014-984C-8404-22143A683033}" type="slidenum">
              <a:rPr lang="en-US" smtClean="0"/>
              <a:t>14</a:t>
            </a:fld>
            <a:endParaRPr lang="en-US"/>
          </a:p>
        </p:txBody>
      </p:sp>
    </p:spTree>
    <p:extLst>
      <p:ext uri="{BB962C8B-B14F-4D97-AF65-F5344CB8AC3E}">
        <p14:creationId xmlns:p14="http://schemas.microsoft.com/office/powerpoint/2010/main" val="958456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Ephesians 3:7-8</a:t>
            </a:r>
          </a:p>
          <a:p>
            <a:endParaRPr lang="en-US" dirty="0"/>
          </a:p>
          <a:p>
            <a:r>
              <a:rPr lang="en-US" dirty="0"/>
              <a:t>*Not to put too many “R’s” but you could even add the word “Role”  - I have a new role in life.  I fully embrace that role.  I am a member of the Lord’s body.  I am a Light to the Lost.  I am a Christian spouse, a Christian employee, a Christian citizen, a Christian teacher, or leader, or parent…</a:t>
            </a:r>
          </a:p>
          <a:p>
            <a:endParaRPr lang="en-US" dirty="0"/>
          </a:p>
          <a:p>
            <a:endParaRPr lang="en-US" dirty="0"/>
          </a:p>
          <a:p>
            <a:r>
              <a:rPr lang="en-US" sz="1000" b="0" i="0" kern="1200" dirty="0">
                <a:solidFill>
                  <a:schemeClr val="tx1"/>
                </a:solidFill>
                <a:effectLst/>
                <a:latin typeface="+mn-lt"/>
                <a:ea typeface="+mn-ea"/>
                <a:cs typeface="+mn-cs"/>
              </a:rPr>
              <a:t>3 Facts About Grace:</a:t>
            </a:r>
            <a:br>
              <a:rPr lang="en-US" dirty="0"/>
            </a:br>
            <a:br>
              <a:rPr lang="en-US" dirty="0"/>
            </a:br>
            <a:r>
              <a:rPr lang="en-US" sz="1000" b="0" i="0" kern="1200" dirty="0">
                <a:solidFill>
                  <a:schemeClr val="tx1"/>
                </a:solidFill>
                <a:effectLst/>
                <a:latin typeface="+mn-lt"/>
                <a:ea typeface="+mn-ea"/>
                <a:cs typeface="+mn-cs"/>
              </a:rPr>
              <a:t>1. To Redefine: By Gods grace, He called me out of my old life. He redirected me, but even deeper, He redefined me. I’m not a persecutor any more. I’m an apostle. I would not be serving in this role, with this message, except by the Grace of God.</a:t>
            </a:r>
          </a:p>
          <a:p>
            <a:endParaRPr lang="en-US" sz="1000" b="0" i="0" kern="1200" dirty="0">
              <a:solidFill>
                <a:schemeClr val="tx1"/>
              </a:solidFill>
              <a:effectLst/>
              <a:latin typeface="+mn-lt"/>
              <a:ea typeface="+mn-ea"/>
              <a:cs typeface="+mn-cs"/>
            </a:endParaRPr>
          </a:p>
          <a:p>
            <a:r>
              <a:rPr lang="en-US" sz="1000" b="0" i="0" kern="1200" dirty="0">
                <a:solidFill>
                  <a:schemeClr val="tx1"/>
                </a:solidFill>
                <a:effectLst/>
                <a:latin typeface="+mn-lt"/>
                <a:ea typeface="+mn-ea"/>
                <a:cs typeface="+mn-cs"/>
              </a:rPr>
              <a:t>Push Further: Paul is a single man here. A servant of God fully-devoted to this mission.  Whether you are single, married, or divorced – by God’s grace…you are SO MUCH MORE than your marriage status.  (Not to minimize the gift of a spouse, but to show WHO we are is not one-dimensional.)</a:t>
            </a:r>
          </a:p>
          <a:p>
            <a:endParaRPr lang="en-US" sz="1000" b="0" i="0" kern="1200" dirty="0">
              <a:solidFill>
                <a:schemeClr val="tx1"/>
              </a:solidFill>
              <a:effectLst/>
              <a:latin typeface="+mn-lt"/>
              <a:ea typeface="+mn-ea"/>
              <a:cs typeface="+mn-cs"/>
            </a:endParaRPr>
          </a:p>
          <a:p>
            <a:r>
              <a:rPr lang="en-US" sz="1000" b="0" i="0" kern="1200" dirty="0">
                <a:solidFill>
                  <a:schemeClr val="tx1"/>
                </a:solidFill>
                <a:effectLst/>
                <a:latin typeface="+mn-lt"/>
                <a:ea typeface="+mn-ea"/>
                <a:cs typeface="+mn-cs"/>
              </a:rPr>
              <a:t>I am what I am…for some of us, by God’s grace – you are a college student – learning and growing and meeting new people.</a:t>
            </a:r>
          </a:p>
          <a:p>
            <a:r>
              <a:rPr lang="en-US" sz="1000" b="0" i="0" kern="1200" dirty="0">
                <a:solidFill>
                  <a:schemeClr val="tx1"/>
                </a:solidFill>
                <a:effectLst/>
                <a:latin typeface="+mn-lt"/>
                <a:ea typeface="+mn-ea"/>
                <a:cs typeface="+mn-cs"/>
              </a:rPr>
              <a:t>I am what I am…for some of us, by God’s grace - you are a giver – generously and lovingly helping those in deep need.</a:t>
            </a:r>
          </a:p>
          <a:p>
            <a:r>
              <a:rPr lang="en-US" sz="1000" b="0" i="0" kern="1200" dirty="0">
                <a:solidFill>
                  <a:schemeClr val="tx1"/>
                </a:solidFill>
                <a:effectLst/>
                <a:latin typeface="+mn-lt"/>
                <a:ea typeface="+mn-ea"/>
                <a:cs typeface="+mn-cs"/>
              </a:rPr>
              <a:t>I am what I am…for some of us, by God’s grace – you are a teacher – you have Biblical knowledge to share.</a:t>
            </a:r>
          </a:p>
          <a:p>
            <a:r>
              <a:rPr lang="en-US" sz="1000" b="0" i="0" kern="1200" dirty="0" err="1">
                <a:solidFill>
                  <a:schemeClr val="tx1"/>
                </a:solidFill>
                <a:effectLst/>
                <a:latin typeface="+mn-lt"/>
                <a:ea typeface="+mn-ea"/>
                <a:cs typeface="+mn-cs"/>
              </a:rPr>
              <a:t>Etc</a:t>
            </a:r>
            <a:r>
              <a:rPr lang="en-US" sz="1000" b="0" i="0" kern="1200" dirty="0">
                <a:solidFill>
                  <a:schemeClr val="tx1"/>
                </a:solidFill>
                <a:effectLst/>
                <a:latin typeface="+mn-lt"/>
                <a:ea typeface="+mn-ea"/>
                <a:cs typeface="+mn-cs"/>
              </a:rPr>
              <a:t>… admins, elders, deacons, mentors, </a:t>
            </a:r>
            <a:r>
              <a:rPr lang="en-US" sz="1000" b="0" i="0" kern="1200" dirty="0" err="1">
                <a:solidFill>
                  <a:schemeClr val="tx1"/>
                </a:solidFill>
                <a:effectLst/>
                <a:latin typeface="+mn-lt"/>
                <a:ea typeface="+mn-ea"/>
                <a:cs typeface="+mn-cs"/>
              </a:rPr>
              <a:t>etc</a:t>
            </a:r>
            <a:r>
              <a:rPr lang="en-US" sz="1000" b="0" i="0" kern="1200" dirty="0">
                <a:solidFill>
                  <a:schemeClr val="tx1"/>
                </a:solidFill>
                <a:effectLst/>
                <a:latin typeface="+mn-lt"/>
                <a:ea typeface="+mn-ea"/>
                <a:cs typeface="+mn-cs"/>
              </a:rPr>
              <a:t>…</a:t>
            </a:r>
          </a:p>
          <a:p>
            <a:endParaRPr lang="en-US" sz="1000" b="0" i="0" kern="1200" dirty="0">
              <a:solidFill>
                <a:schemeClr val="tx1"/>
              </a:solidFill>
              <a:effectLst/>
              <a:latin typeface="+mn-lt"/>
              <a:ea typeface="+mn-ea"/>
              <a:cs typeface="+mn-cs"/>
            </a:endParaRPr>
          </a:p>
          <a:p>
            <a:r>
              <a:rPr lang="en-US" sz="1000" b="0" i="0" kern="1200" dirty="0">
                <a:solidFill>
                  <a:schemeClr val="tx1"/>
                </a:solidFill>
                <a:effectLst/>
                <a:latin typeface="+mn-lt"/>
                <a:ea typeface="+mn-ea"/>
                <a:cs typeface="+mn-cs"/>
              </a:rPr>
              <a:t>If it were not for God’s grace – we would not be any of these things.  We would be like the prodigal son – chasing the emptiness of sin and wasting our life – or like the older brother – arrogant and harsh, self-centered and self-righteous.</a:t>
            </a:r>
          </a:p>
          <a:p>
            <a:endParaRPr lang="en-US" sz="1000" b="0" i="0" kern="1200" dirty="0">
              <a:solidFill>
                <a:schemeClr val="tx1"/>
              </a:solidFill>
              <a:effectLst/>
              <a:latin typeface="+mn-lt"/>
              <a:ea typeface="+mn-ea"/>
              <a:cs typeface="+mn-cs"/>
            </a:endParaRPr>
          </a:p>
          <a:p>
            <a:r>
              <a:rPr lang="en-US" sz="1000" b="0" i="0" kern="1200" dirty="0">
                <a:solidFill>
                  <a:schemeClr val="tx1"/>
                </a:solidFill>
                <a:effectLst/>
                <a:latin typeface="+mn-lt"/>
                <a:ea typeface="+mn-ea"/>
                <a:cs typeface="+mn-cs"/>
              </a:rPr>
              <a:t>If it were not for God’s grace – we would not have the roles we have, the talents we have, the outlook we have.  He has changed our direction in life.</a:t>
            </a:r>
          </a:p>
          <a:p>
            <a:endParaRPr lang="en-US" sz="1000" b="0" i="0" kern="1200" dirty="0">
              <a:solidFill>
                <a:schemeClr val="tx1"/>
              </a:solidFill>
              <a:effectLst/>
              <a:latin typeface="+mn-lt"/>
              <a:ea typeface="+mn-ea"/>
              <a:cs typeface="+mn-cs"/>
            </a:endParaRPr>
          </a:p>
          <a:p>
            <a:br>
              <a:rPr lang="en-US" dirty="0"/>
            </a:br>
            <a:r>
              <a:rPr lang="en-US" sz="1000" b="0" i="0" kern="1200" dirty="0">
                <a:solidFill>
                  <a:schemeClr val="tx1"/>
                </a:solidFill>
                <a:effectLst/>
                <a:latin typeface="+mn-lt"/>
                <a:ea typeface="+mn-ea"/>
                <a:cs typeface="+mn-cs"/>
              </a:rPr>
              <a:t>2. Not Vain: Not given and then wasted or neglected. It was given “towards me”. His mercy is personal. I recognize Gods grace as valuable and see this as a second chance not to be wasted!!</a:t>
            </a:r>
            <a:br>
              <a:rPr lang="en-US" dirty="0"/>
            </a:br>
            <a:r>
              <a:rPr lang="en-US" sz="1000" b="0" i="0" kern="1200" dirty="0">
                <a:solidFill>
                  <a:schemeClr val="tx1"/>
                </a:solidFill>
                <a:effectLst/>
                <a:latin typeface="+mn-lt"/>
                <a:ea typeface="+mn-ea"/>
                <a:cs typeface="+mn-cs"/>
              </a:rPr>
              <a:t>3. To Labor With Me: I have put forth my greatest efforts. But I fully know that even when I went above and beyond, I would have accomplished Nothing without Gods grace. All of my preaching cannot take sins away: Gods grace does that. He showed favor by partnering me with Barnabas. So there was more fruit. He showed favor by opening doors of opportunity. So there was fruit. He showed me favor by giving me strength when I felt weak. So there was fruit. He gave me power to confirm the message. So there was fruit. I did labor, but I labored in His fields, with His tools, by His calling, for His harvest...so I have nothing to boast about.</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855C4896-B014-984C-8404-22143A683033}" type="slidenum">
              <a:rPr lang="en-US" smtClean="0"/>
              <a:t>15</a:t>
            </a:fld>
            <a:endParaRPr lang="en-US"/>
          </a:p>
        </p:txBody>
      </p:sp>
    </p:spTree>
    <p:extLst>
      <p:ext uri="{BB962C8B-B14F-4D97-AF65-F5344CB8AC3E}">
        <p14:creationId xmlns:p14="http://schemas.microsoft.com/office/powerpoint/2010/main" val="3184718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college:  I’ve been given too much.  Too many people have made too many sacrifices to get me here – and I’m not going to waste it.</a:t>
            </a:r>
          </a:p>
          <a:p>
            <a:endParaRPr lang="en-US" dirty="0"/>
          </a:p>
          <a:p>
            <a:r>
              <a:rPr lang="en-US" dirty="0"/>
              <a:t>Isaiah 53 – I’ve been given too much!  Jesus has come too far, worked too hard, suffered too greatly, for me to throw it all away… I’m going to follow Him.</a:t>
            </a:r>
          </a:p>
        </p:txBody>
      </p:sp>
      <p:sp>
        <p:nvSpPr>
          <p:cNvPr id="4" name="Slide Number Placeholder 3"/>
          <p:cNvSpPr>
            <a:spLocks noGrp="1"/>
          </p:cNvSpPr>
          <p:nvPr>
            <p:ph type="sldNum" sz="quarter" idx="5"/>
          </p:nvPr>
        </p:nvSpPr>
        <p:spPr/>
        <p:txBody>
          <a:bodyPr/>
          <a:lstStyle/>
          <a:p>
            <a:fld id="{855C4896-B014-984C-8404-22143A683033}" type="slidenum">
              <a:rPr lang="en-US" smtClean="0"/>
              <a:t>16</a:t>
            </a:fld>
            <a:endParaRPr lang="en-US"/>
          </a:p>
        </p:txBody>
      </p:sp>
    </p:spTree>
    <p:extLst>
      <p:ext uri="{BB962C8B-B14F-4D97-AF65-F5344CB8AC3E}">
        <p14:creationId xmlns:p14="http://schemas.microsoft.com/office/powerpoint/2010/main" val="3328193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the Resources &amp; Results that we could not accomplish NO MATTER how hard we worked!</a:t>
            </a:r>
          </a:p>
          <a:p>
            <a:endParaRPr lang="en-US" dirty="0"/>
          </a:p>
          <a:p>
            <a:r>
              <a:rPr lang="en-US" dirty="0"/>
              <a:t>I can preach until my voice breaks – and never take away a sin.</a:t>
            </a:r>
          </a:p>
          <a:p>
            <a:r>
              <a:rPr lang="en-US" dirty="0"/>
              <a:t>I can love and serve until my hands bleed – and never earn salvation.</a:t>
            </a:r>
          </a:p>
        </p:txBody>
      </p:sp>
      <p:sp>
        <p:nvSpPr>
          <p:cNvPr id="4" name="Slide Number Placeholder 3"/>
          <p:cNvSpPr>
            <a:spLocks noGrp="1"/>
          </p:cNvSpPr>
          <p:nvPr>
            <p:ph type="sldNum" sz="quarter" idx="5"/>
          </p:nvPr>
        </p:nvSpPr>
        <p:spPr/>
        <p:txBody>
          <a:bodyPr/>
          <a:lstStyle/>
          <a:p>
            <a:fld id="{855C4896-B014-984C-8404-22143A683033}" type="slidenum">
              <a:rPr lang="en-US" smtClean="0"/>
              <a:t>17</a:t>
            </a:fld>
            <a:endParaRPr lang="en-US"/>
          </a:p>
        </p:txBody>
      </p:sp>
    </p:spTree>
    <p:extLst>
      <p:ext uri="{BB962C8B-B14F-4D97-AF65-F5344CB8AC3E}">
        <p14:creationId xmlns:p14="http://schemas.microsoft.com/office/powerpoint/2010/main" val="3057896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the Resources &amp; Results that we could not accomplish NO MATTER how hard we worked!</a:t>
            </a:r>
          </a:p>
          <a:p>
            <a:endParaRPr lang="en-US" dirty="0"/>
          </a:p>
          <a:p>
            <a:r>
              <a:rPr lang="en-US" dirty="0"/>
              <a:t>I can preach until my voice breaks – and never take away a sin.</a:t>
            </a:r>
          </a:p>
          <a:p>
            <a:r>
              <a:rPr lang="en-US" dirty="0"/>
              <a:t>I can love and serve until my hands bleed – and never earn salvation.</a:t>
            </a:r>
          </a:p>
        </p:txBody>
      </p:sp>
      <p:sp>
        <p:nvSpPr>
          <p:cNvPr id="4" name="Slide Number Placeholder 3"/>
          <p:cNvSpPr>
            <a:spLocks noGrp="1"/>
          </p:cNvSpPr>
          <p:nvPr>
            <p:ph type="sldNum" sz="quarter" idx="5"/>
          </p:nvPr>
        </p:nvSpPr>
        <p:spPr/>
        <p:txBody>
          <a:bodyPr/>
          <a:lstStyle/>
          <a:p>
            <a:fld id="{855C4896-B014-984C-8404-22143A683033}" type="slidenum">
              <a:rPr lang="en-US" smtClean="0"/>
              <a:t>18</a:t>
            </a:fld>
            <a:endParaRPr lang="en-US"/>
          </a:p>
        </p:txBody>
      </p:sp>
    </p:spTree>
    <p:extLst>
      <p:ext uri="{BB962C8B-B14F-4D97-AF65-F5344CB8AC3E}">
        <p14:creationId xmlns:p14="http://schemas.microsoft.com/office/powerpoint/2010/main" val="2800151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Co-Operating with God’s Grace.</a:t>
            </a:r>
          </a:p>
          <a:p>
            <a:endParaRPr lang="en-US" dirty="0"/>
          </a:p>
          <a:p>
            <a:r>
              <a:rPr lang="en-US" dirty="0"/>
              <a:t>This is a combination that is ALL OVER the Bible – and it is life-changing, result-bringing, humility promoting, TEAM-UP</a:t>
            </a:r>
          </a:p>
        </p:txBody>
      </p:sp>
      <p:sp>
        <p:nvSpPr>
          <p:cNvPr id="4" name="Slide Number Placeholder 3"/>
          <p:cNvSpPr>
            <a:spLocks noGrp="1"/>
          </p:cNvSpPr>
          <p:nvPr>
            <p:ph type="sldNum" sz="quarter" idx="5"/>
          </p:nvPr>
        </p:nvSpPr>
        <p:spPr/>
        <p:txBody>
          <a:bodyPr/>
          <a:lstStyle/>
          <a:p>
            <a:fld id="{855C4896-B014-984C-8404-22143A683033}" type="slidenum">
              <a:rPr lang="en-US" smtClean="0"/>
              <a:t>19</a:t>
            </a:fld>
            <a:endParaRPr lang="en-US"/>
          </a:p>
        </p:txBody>
      </p:sp>
    </p:spTree>
    <p:extLst>
      <p:ext uri="{BB962C8B-B14F-4D97-AF65-F5344CB8AC3E}">
        <p14:creationId xmlns:p14="http://schemas.microsoft.com/office/powerpoint/2010/main" val="2622383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Motivation to Keep Going… </a:t>
            </a:r>
          </a:p>
          <a:p>
            <a:endParaRPr lang="en-US" dirty="0"/>
          </a:p>
          <a:p>
            <a:r>
              <a:rPr lang="en-US" dirty="0"/>
              <a:t>Doing So with Humility…</a:t>
            </a:r>
          </a:p>
          <a:p>
            <a:endParaRPr lang="en-US" dirty="0"/>
          </a:p>
          <a:p>
            <a:r>
              <a:rPr lang="en-US" dirty="0"/>
              <a:t>Tracy and I got in the car saying how much we loved the lesson.  Erik did a fantastic job of addressing the subject and the context.  He showed us how Grace Motivates – and it left me charged up and motivated.</a:t>
            </a:r>
          </a:p>
          <a:p>
            <a:endParaRPr lang="en-US" dirty="0"/>
          </a:p>
          <a:p>
            <a:r>
              <a:rPr lang="en-US" dirty="0"/>
              <a:t>I want to come back to this text – not to change a thing he said – but to address a second concept this verse raises – what does it mean to labor “with” the grace of God?</a:t>
            </a:r>
          </a:p>
          <a:p>
            <a:endParaRPr lang="en-US" dirty="0"/>
          </a:p>
          <a:p>
            <a:endParaRPr lang="en-US" dirty="0"/>
          </a:p>
        </p:txBody>
      </p:sp>
      <p:sp>
        <p:nvSpPr>
          <p:cNvPr id="4" name="Slide Number Placeholder 3"/>
          <p:cNvSpPr>
            <a:spLocks noGrp="1"/>
          </p:cNvSpPr>
          <p:nvPr>
            <p:ph type="sldNum" sz="quarter" idx="5"/>
          </p:nvPr>
        </p:nvSpPr>
        <p:spPr/>
        <p:txBody>
          <a:bodyPr/>
          <a:lstStyle/>
          <a:p>
            <a:fld id="{855C4896-B014-984C-8404-22143A683033}" type="slidenum">
              <a:rPr lang="en-US" smtClean="0"/>
              <a:t>2</a:t>
            </a:fld>
            <a:endParaRPr lang="en-US"/>
          </a:p>
        </p:txBody>
      </p:sp>
    </p:spTree>
    <p:extLst>
      <p:ext uri="{BB962C8B-B14F-4D97-AF65-F5344CB8AC3E}">
        <p14:creationId xmlns:p14="http://schemas.microsoft.com/office/powerpoint/2010/main" val="979476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Grace &amp; Salvation can be a whole separate lesson.</a:t>
            </a:r>
          </a:p>
          <a:p>
            <a:endParaRPr lang="en-US" dirty="0"/>
          </a:p>
          <a:p>
            <a:r>
              <a:rPr lang="en-US" dirty="0"/>
              <a:t>This lesson is about Grace in our Daily life…</a:t>
            </a:r>
          </a:p>
          <a:p>
            <a:endParaRPr lang="en-US" dirty="0"/>
          </a:p>
          <a:p>
            <a:endParaRPr lang="en-US" dirty="0"/>
          </a:p>
          <a:p>
            <a:r>
              <a:rPr lang="en-US" dirty="0"/>
              <a:t>Motivation to Keep Going… </a:t>
            </a:r>
          </a:p>
          <a:p>
            <a:endParaRPr lang="en-US" dirty="0"/>
          </a:p>
          <a:p>
            <a:r>
              <a:rPr lang="en-US" dirty="0"/>
              <a:t>Doing So with Humility…</a:t>
            </a:r>
          </a:p>
          <a:p>
            <a:endParaRPr lang="en-US" dirty="0"/>
          </a:p>
          <a:p>
            <a:r>
              <a:rPr lang="en-US" dirty="0"/>
              <a:t>Tracy and I got in the car saying how much we loved the lesson.  Erik did a fantastic job of addressing the subject and the context.  He showed us how Grace Motivates – and it left me charged up and motivated.</a:t>
            </a:r>
          </a:p>
          <a:p>
            <a:endParaRPr lang="en-US" dirty="0"/>
          </a:p>
          <a:p>
            <a:r>
              <a:rPr lang="en-US" dirty="0"/>
              <a:t>I want to come back to this text – not to change a thing he said – but to address a second concept this verse raises – what does it mean to labor “with” the grace of God?</a:t>
            </a:r>
          </a:p>
          <a:p>
            <a:endParaRPr lang="en-US" dirty="0"/>
          </a:p>
          <a:p>
            <a:endParaRPr lang="en-US" dirty="0"/>
          </a:p>
        </p:txBody>
      </p:sp>
      <p:sp>
        <p:nvSpPr>
          <p:cNvPr id="4" name="Slide Number Placeholder 3"/>
          <p:cNvSpPr>
            <a:spLocks noGrp="1"/>
          </p:cNvSpPr>
          <p:nvPr>
            <p:ph type="sldNum" sz="quarter" idx="5"/>
          </p:nvPr>
        </p:nvSpPr>
        <p:spPr/>
        <p:txBody>
          <a:bodyPr/>
          <a:lstStyle/>
          <a:p>
            <a:fld id="{855C4896-B014-984C-8404-22143A683033}" type="slidenum">
              <a:rPr lang="en-US" smtClean="0"/>
              <a:t>3</a:t>
            </a:fld>
            <a:endParaRPr lang="en-US"/>
          </a:p>
        </p:txBody>
      </p:sp>
    </p:spTree>
    <p:extLst>
      <p:ext uri="{BB962C8B-B14F-4D97-AF65-F5344CB8AC3E}">
        <p14:creationId xmlns:p14="http://schemas.microsoft.com/office/powerpoint/2010/main" val="351650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Please remember what we mean by “Grace”</a:t>
            </a:r>
          </a:p>
          <a:p>
            <a:endParaRPr lang="en-US" dirty="0"/>
          </a:p>
        </p:txBody>
      </p:sp>
      <p:sp>
        <p:nvSpPr>
          <p:cNvPr id="4" name="Slide Number Placeholder 3"/>
          <p:cNvSpPr>
            <a:spLocks noGrp="1"/>
          </p:cNvSpPr>
          <p:nvPr>
            <p:ph type="sldNum" sz="quarter" idx="5"/>
          </p:nvPr>
        </p:nvSpPr>
        <p:spPr/>
        <p:txBody>
          <a:bodyPr/>
          <a:lstStyle/>
          <a:p>
            <a:fld id="{855C4896-B014-984C-8404-22143A683033}" type="slidenum">
              <a:rPr lang="en-US" smtClean="0"/>
              <a:t>4</a:t>
            </a:fld>
            <a:endParaRPr lang="en-US"/>
          </a:p>
        </p:txBody>
      </p:sp>
    </p:spTree>
    <p:extLst>
      <p:ext uri="{BB962C8B-B14F-4D97-AF65-F5344CB8AC3E}">
        <p14:creationId xmlns:p14="http://schemas.microsoft.com/office/powerpoint/2010/main" val="3306637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Please remember what we mean by “Grace”</a:t>
            </a:r>
          </a:p>
          <a:p>
            <a:endParaRPr lang="en-US" dirty="0"/>
          </a:p>
          <a:p>
            <a:r>
              <a:rPr lang="en-US" dirty="0"/>
              <a:t>* From the same Root Word.</a:t>
            </a:r>
          </a:p>
        </p:txBody>
      </p:sp>
      <p:sp>
        <p:nvSpPr>
          <p:cNvPr id="4" name="Slide Number Placeholder 3"/>
          <p:cNvSpPr>
            <a:spLocks noGrp="1"/>
          </p:cNvSpPr>
          <p:nvPr>
            <p:ph type="sldNum" sz="quarter" idx="5"/>
          </p:nvPr>
        </p:nvSpPr>
        <p:spPr/>
        <p:txBody>
          <a:bodyPr/>
          <a:lstStyle/>
          <a:p>
            <a:fld id="{855C4896-B014-984C-8404-22143A683033}" type="slidenum">
              <a:rPr lang="en-US" smtClean="0"/>
              <a:t>5</a:t>
            </a:fld>
            <a:endParaRPr lang="en-US"/>
          </a:p>
        </p:txBody>
      </p:sp>
    </p:spTree>
    <p:extLst>
      <p:ext uri="{BB962C8B-B14F-4D97-AF65-F5344CB8AC3E}">
        <p14:creationId xmlns:p14="http://schemas.microsoft.com/office/powerpoint/2010/main" val="886916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Please remember what we mean by “Grace”</a:t>
            </a:r>
          </a:p>
          <a:p>
            <a:endParaRPr lang="en-US" dirty="0"/>
          </a:p>
          <a:p>
            <a:r>
              <a:rPr lang="en-US" dirty="0"/>
              <a:t>Act of Kindness – Salvation the biggest victory and gift.  But not limited only to salvation.  The encouragement of a Barnabas when you really need it can be a blessing of God’s grace as well.</a:t>
            </a:r>
          </a:p>
        </p:txBody>
      </p:sp>
      <p:sp>
        <p:nvSpPr>
          <p:cNvPr id="4" name="Slide Number Placeholder 3"/>
          <p:cNvSpPr>
            <a:spLocks noGrp="1"/>
          </p:cNvSpPr>
          <p:nvPr>
            <p:ph type="sldNum" sz="quarter" idx="5"/>
          </p:nvPr>
        </p:nvSpPr>
        <p:spPr/>
        <p:txBody>
          <a:bodyPr/>
          <a:lstStyle/>
          <a:p>
            <a:fld id="{855C4896-B014-984C-8404-22143A683033}" type="slidenum">
              <a:rPr lang="en-US" smtClean="0"/>
              <a:t>6</a:t>
            </a:fld>
            <a:endParaRPr lang="en-US"/>
          </a:p>
        </p:txBody>
      </p:sp>
    </p:spTree>
    <p:extLst>
      <p:ext uri="{BB962C8B-B14F-4D97-AF65-F5344CB8AC3E}">
        <p14:creationId xmlns:p14="http://schemas.microsoft.com/office/powerpoint/2010/main" val="3018613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1 Corinthians there are other passages that express the same thought – God’s grace &amp; human effort working hand in hand.</a:t>
            </a:r>
          </a:p>
        </p:txBody>
      </p:sp>
      <p:sp>
        <p:nvSpPr>
          <p:cNvPr id="4" name="Slide Number Placeholder 3"/>
          <p:cNvSpPr>
            <a:spLocks noGrp="1"/>
          </p:cNvSpPr>
          <p:nvPr>
            <p:ph type="sldNum" sz="quarter" idx="5"/>
          </p:nvPr>
        </p:nvSpPr>
        <p:spPr/>
        <p:txBody>
          <a:bodyPr/>
          <a:lstStyle/>
          <a:p>
            <a:fld id="{855C4896-B014-984C-8404-22143A683033}" type="slidenum">
              <a:rPr lang="en-US" smtClean="0"/>
              <a:t>8</a:t>
            </a:fld>
            <a:endParaRPr lang="en-US"/>
          </a:p>
        </p:txBody>
      </p:sp>
    </p:spTree>
    <p:extLst>
      <p:ext uri="{BB962C8B-B14F-4D97-AF65-F5344CB8AC3E}">
        <p14:creationId xmlns:p14="http://schemas.microsoft.com/office/powerpoint/2010/main" val="2619825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was a worker – but he didn’t exist in the vacuum of space.  He thought of the place and people he was </a:t>
            </a:r>
            <a:r>
              <a:rPr lang="en-US" dirty="0" err="1"/>
              <a:t>priviledge</a:t>
            </a:r>
            <a:r>
              <a:rPr lang="en-US" dirty="0"/>
              <a:t> to labor – as God’s field and God’s building.</a:t>
            </a:r>
          </a:p>
          <a:p>
            <a:endParaRPr lang="en-US" dirty="0"/>
          </a:p>
          <a:p>
            <a:r>
              <a:rPr lang="en-US" dirty="0"/>
              <a:t>** all of us can relate to this can’t we?  The places we live and go.  The people we interact with – these all belong to God.  It is a blessing to even be here.</a:t>
            </a:r>
          </a:p>
        </p:txBody>
      </p:sp>
      <p:sp>
        <p:nvSpPr>
          <p:cNvPr id="4" name="Slide Number Placeholder 3"/>
          <p:cNvSpPr>
            <a:spLocks noGrp="1"/>
          </p:cNvSpPr>
          <p:nvPr>
            <p:ph type="sldNum" sz="quarter" idx="5"/>
          </p:nvPr>
        </p:nvSpPr>
        <p:spPr/>
        <p:txBody>
          <a:bodyPr/>
          <a:lstStyle/>
          <a:p>
            <a:fld id="{855C4896-B014-984C-8404-22143A683033}" type="slidenum">
              <a:rPr lang="en-US" smtClean="0"/>
              <a:t>9</a:t>
            </a:fld>
            <a:endParaRPr lang="en-US"/>
          </a:p>
        </p:txBody>
      </p:sp>
    </p:spTree>
    <p:extLst>
      <p:ext uri="{BB962C8B-B14F-4D97-AF65-F5344CB8AC3E}">
        <p14:creationId xmlns:p14="http://schemas.microsoft.com/office/powerpoint/2010/main" val="3056686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Caleb &amp; Joshua urged the people to GO FORWARD and TRUST IN GOD to help them overcome the impossible obstacles in front of them.</a:t>
            </a:r>
          </a:p>
          <a:p>
            <a:endParaRPr lang="en-US" dirty="0"/>
          </a:p>
          <a:p>
            <a:endParaRPr lang="en-US" dirty="0"/>
          </a:p>
          <a:p>
            <a:r>
              <a:rPr lang="en-US" dirty="0"/>
              <a:t>It is not a “I’ll just quit trying and wait for God to fix all of this mess”</a:t>
            </a:r>
          </a:p>
          <a:p>
            <a:endParaRPr lang="en-US" dirty="0"/>
          </a:p>
          <a:p>
            <a:r>
              <a:rPr lang="en-US" dirty="0"/>
              <a:t>It is not an “I give up” on trying.  It is an “I give up” on doing this my way.</a:t>
            </a:r>
          </a:p>
          <a:p>
            <a:endParaRPr lang="en-US" dirty="0"/>
          </a:p>
          <a:p>
            <a:r>
              <a:rPr lang="en-US" dirty="0"/>
              <a:t>MY BIG CONCERN: is that there is a misunderstanding of the TYPE of surrender that is needed here.  There are many popular phrases that are NOT accurate and NOT helpful…</a:t>
            </a:r>
          </a:p>
          <a:p>
            <a:endParaRPr lang="en-US" dirty="0"/>
          </a:p>
          <a:p>
            <a:r>
              <a:rPr lang="en-US" dirty="0"/>
              <a:t>*Let Go, &amp; Let God…</a:t>
            </a:r>
          </a:p>
          <a:p>
            <a:r>
              <a:rPr lang="en-US" dirty="0"/>
              <a:t>*Jesus Take the Wheel…</a:t>
            </a:r>
          </a:p>
          <a:p>
            <a:endParaRPr lang="en-US" dirty="0"/>
          </a:p>
        </p:txBody>
      </p:sp>
      <p:sp>
        <p:nvSpPr>
          <p:cNvPr id="4" name="Slide Number Placeholder 3"/>
          <p:cNvSpPr>
            <a:spLocks noGrp="1"/>
          </p:cNvSpPr>
          <p:nvPr>
            <p:ph type="sldNum" sz="quarter" idx="5"/>
          </p:nvPr>
        </p:nvSpPr>
        <p:spPr/>
        <p:txBody>
          <a:bodyPr/>
          <a:lstStyle/>
          <a:p>
            <a:fld id="{855C4896-B014-984C-8404-22143A683033}" type="slidenum">
              <a:rPr lang="en-US" smtClean="0"/>
              <a:t>11</a:t>
            </a:fld>
            <a:endParaRPr lang="en-US"/>
          </a:p>
        </p:txBody>
      </p:sp>
    </p:spTree>
    <p:extLst>
      <p:ext uri="{BB962C8B-B14F-4D97-AF65-F5344CB8AC3E}">
        <p14:creationId xmlns:p14="http://schemas.microsoft.com/office/powerpoint/2010/main" val="1808435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D3F077-7AB1-114B-A9CB-85972413B8E7}" type="datetimeFigureOut">
              <a:rPr lang="en-US" smtClean="0"/>
              <a:t>4/30/21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5CAFE-378F-7B42-9CE7-A4782FDAB5DB}" type="slidenum">
              <a:rPr lang="en-US" smtClean="0"/>
              <a:t>‹#›</a:t>
            </a:fld>
            <a:endParaRPr lang="en-US"/>
          </a:p>
        </p:txBody>
      </p:sp>
    </p:spTree>
    <p:extLst>
      <p:ext uri="{BB962C8B-B14F-4D97-AF65-F5344CB8AC3E}">
        <p14:creationId xmlns:p14="http://schemas.microsoft.com/office/powerpoint/2010/main" val="355496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D3F077-7AB1-114B-A9CB-85972413B8E7}" type="datetimeFigureOut">
              <a:rPr lang="en-US" smtClean="0"/>
              <a:t>4/30/21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5CAFE-378F-7B42-9CE7-A4782FDAB5DB}" type="slidenum">
              <a:rPr lang="en-US" smtClean="0"/>
              <a:t>‹#›</a:t>
            </a:fld>
            <a:endParaRPr lang="en-US"/>
          </a:p>
        </p:txBody>
      </p:sp>
    </p:spTree>
    <p:extLst>
      <p:ext uri="{BB962C8B-B14F-4D97-AF65-F5344CB8AC3E}">
        <p14:creationId xmlns:p14="http://schemas.microsoft.com/office/powerpoint/2010/main" val="182293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D3F077-7AB1-114B-A9CB-85972413B8E7}" type="datetimeFigureOut">
              <a:rPr lang="en-US" smtClean="0"/>
              <a:t>4/30/21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5CAFE-378F-7B42-9CE7-A4782FDAB5DB}" type="slidenum">
              <a:rPr lang="en-US" smtClean="0"/>
              <a:t>‹#›</a:t>
            </a:fld>
            <a:endParaRPr lang="en-US"/>
          </a:p>
        </p:txBody>
      </p:sp>
    </p:spTree>
    <p:extLst>
      <p:ext uri="{BB962C8B-B14F-4D97-AF65-F5344CB8AC3E}">
        <p14:creationId xmlns:p14="http://schemas.microsoft.com/office/powerpoint/2010/main" val="277812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D3F077-7AB1-114B-A9CB-85972413B8E7}" type="datetimeFigureOut">
              <a:rPr lang="en-US" smtClean="0"/>
              <a:t>4/30/21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5CAFE-378F-7B42-9CE7-A4782FDAB5DB}" type="slidenum">
              <a:rPr lang="en-US" smtClean="0"/>
              <a:t>‹#›</a:t>
            </a:fld>
            <a:endParaRPr lang="en-US"/>
          </a:p>
        </p:txBody>
      </p:sp>
    </p:spTree>
    <p:extLst>
      <p:ext uri="{BB962C8B-B14F-4D97-AF65-F5344CB8AC3E}">
        <p14:creationId xmlns:p14="http://schemas.microsoft.com/office/powerpoint/2010/main" val="212758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D3F077-7AB1-114B-A9CB-85972413B8E7}" type="datetimeFigureOut">
              <a:rPr lang="en-US" smtClean="0"/>
              <a:t>4/30/21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35CAFE-378F-7B42-9CE7-A4782FDAB5DB}" type="slidenum">
              <a:rPr lang="en-US" smtClean="0"/>
              <a:t>‹#›</a:t>
            </a:fld>
            <a:endParaRPr lang="en-US"/>
          </a:p>
        </p:txBody>
      </p:sp>
    </p:spTree>
    <p:extLst>
      <p:ext uri="{BB962C8B-B14F-4D97-AF65-F5344CB8AC3E}">
        <p14:creationId xmlns:p14="http://schemas.microsoft.com/office/powerpoint/2010/main" val="1744773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D3F077-7AB1-114B-A9CB-85972413B8E7}" type="datetimeFigureOut">
              <a:rPr lang="en-US" smtClean="0"/>
              <a:t>4/30/21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35CAFE-378F-7B42-9CE7-A4782FDAB5DB}" type="slidenum">
              <a:rPr lang="en-US" smtClean="0"/>
              <a:t>‹#›</a:t>
            </a:fld>
            <a:endParaRPr lang="en-US"/>
          </a:p>
        </p:txBody>
      </p:sp>
    </p:spTree>
    <p:extLst>
      <p:ext uri="{BB962C8B-B14F-4D97-AF65-F5344CB8AC3E}">
        <p14:creationId xmlns:p14="http://schemas.microsoft.com/office/powerpoint/2010/main" val="271555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D3F077-7AB1-114B-A9CB-85972413B8E7}" type="datetimeFigureOut">
              <a:rPr lang="en-US" smtClean="0"/>
              <a:t>4/30/21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35CAFE-378F-7B42-9CE7-A4782FDAB5DB}" type="slidenum">
              <a:rPr lang="en-US" smtClean="0"/>
              <a:t>‹#›</a:t>
            </a:fld>
            <a:endParaRPr lang="en-US"/>
          </a:p>
        </p:txBody>
      </p:sp>
    </p:spTree>
    <p:extLst>
      <p:ext uri="{BB962C8B-B14F-4D97-AF65-F5344CB8AC3E}">
        <p14:creationId xmlns:p14="http://schemas.microsoft.com/office/powerpoint/2010/main" val="267107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D3F077-7AB1-114B-A9CB-85972413B8E7}" type="datetimeFigureOut">
              <a:rPr lang="en-US" smtClean="0"/>
              <a:t>4/30/21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35CAFE-378F-7B42-9CE7-A4782FDAB5DB}" type="slidenum">
              <a:rPr lang="en-US" smtClean="0"/>
              <a:t>‹#›</a:t>
            </a:fld>
            <a:endParaRPr lang="en-US"/>
          </a:p>
        </p:txBody>
      </p:sp>
    </p:spTree>
    <p:extLst>
      <p:ext uri="{BB962C8B-B14F-4D97-AF65-F5344CB8AC3E}">
        <p14:creationId xmlns:p14="http://schemas.microsoft.com/office/powerpoint/2010/main" val="1099771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D3F077-7AB1-114B-A9CB-85972413B8E7}" type="datetimeFigureOut">
              <a:rPr lang="en-US" smtClean="0"/>
              <a:t>4/30/21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35CAFE-378F-7B42-9CE7-A4782FDAB5DB}" type="slidenum">
              <a:rPr lang="en-US" smtClean="0"/>
              <a:t>‹#›</a:t>
            </a:fld>
            <a:endParaRPr lang="en-US"/>
          </a:p>
        </p:txBody>
      </p:sp>
    </p:spTree>
    <p:extLst>
      <p:ext uri="{BB962C8B-B14F-4D97-AF65-F5344CB8AC3E}">
        <p14:creationId xmlns:p14="http://schemas.microsoft.com/office/powerpoint/2010/main" val="58351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2D3F077-7AB1-114B-A9CB-85972413B8E7}" type="datetimeFigureOut">
              <a:rPr lang="en-US" smtClean="0"/>
              <a:t>4/30/21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35CAFE-378F-7B42-9CE7-A4782FDAB5DB}" type="slidenum">
              <a:rPr lang="en-US" smtClean="0"/>
              <a:t>‹#›</a:t>
            </a:fld>
            <a:endParaRPr lang="en-US"/>
          </a:p>
        </p:txBody>
      </p:sp>
    </p:spTree>
    <p:extLst>
      <p:ext uri="{BB962C8B-B14F-4D97-AF65-F5344CB8AC3E}">
        <p14:creationId xmlns:p14="http://schemas.microsoft.com/office/powerpoint/2010/main" val="51985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2D3F077-7AB1-114B-A9CB-85972413B8E7}" type="datetimeFigureOut">
              <a:rPr lang="en-US" smtClean="0"/>
              <a:t>4/30/21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35CAFE-378F-7B42-9CE7-A4782FDAB5DB}" type="slidenum">
              <a:rPr lang="en-US" smtClean="0"/>
              <a:t>‹#›</a:t>
            </a:fld>
            <a:endParaRPr lang="en-US"/>
          </a:p>
        </p:txBody>
      </p:sp>
    </p:spTree>
    <p:extLst>
      <p:ext uri="{BB962C8B-B14F-4D97-AF65-F5344CB8AC3E}">
        <p14:creationId xmlns:p14="http://schemas.microsoft.com/office/powerpoint/2010/main" val="193866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C2D3F077-7AB1-114B-A9CB-85972413B8E7}" type="datetimeFigureOut">
              <a:rPr lang="en-US" smtClean="0"/>
              <a:t>4/30/21</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D335CAFE-378F-7B42-9CE7-A4782FDAB5DB}" type="slidenum">
              <a:rPr lang="en-US" smtClean="0"/>
              <a:t>‹#›</a:t>
            </a:fld>
            <a:endParaRPr lang="en-US"/>
          </a:p>
        </p:txBody>
      </p:sp>
    </p:spTree>
    <p:extLst>
      <p:ext uri="{BB962C8B-B14F-4D97-AF65-F5344CB8AC3E}">
        <p14:creationId xmlns:p14="http://schemas.microsoft.com/office/powerpoint/2010/main" val="1944570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067FC-ED68-C244-8541-AEDF583C2891}"/>
              </a:ext>
            </a:extLst>
          </p:cNvPr>
          <p:cNvSpPr>
            <a:spLocks noGrp="1"/>
          </p:cNvSpPr>
          <p:nvPr>
            <p:ph type="ctrTitle"/>
          </p:nvPr>
        </p:nvSpPr>
        <p:spPr/>
        <p:txBody>
          <a:bodyPr/>
          <a:lstStyle/>
          <a:p>
            <a:r>
              <a:rPr lang="en-US" dirty="0"/>
              <a:t>Laboring with the</a:t>
            </a:r>
            <a:br>
              <a:rPr lang="en-US" dirty="0"/>
            </a:br>
            <a:r>
              <a:rPr lang="en-US" dirty="0"/>
              <a:t> Grace of God</a:t>
            </a:r>
          </a:p>
        </p:txBody>
      </p:sp>
      <p:sp>
        <p:nvSpPr>
          <p:cNvPr id="3" name="Subtitle 2">
            <a:extLst>
              <a:ext uri="{FF2B5EF4-FFF2-40B4-BE49-F238E27FC236}">
                <a16:creationId xmlns:a16="http://schemas.microsoft.com/office/drawing/2014/main" id="{10A5DCED-6409-FA42-8887-FA62D7CE4E85}"/>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FEB809CD-7FF0-6042-B2D0-EDCF37FD0F2F}"/>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212045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9013A1-3E5C-414F-B5C7-1758E10B6E71}"/>
              </a:ext>
            </a:extLst>
          </p:cNvPr>
          <p:cNvPicPr>
            <a:picLocks noChangeAspect="1"/>
          </p:cNvPicPr>
          <p:nvPr/>
        </p:nvPicPr>
        <p:blipFill>
          <a:blip r:embed="rId2"/>
          <a:stretch>
            <a:fillRect/>
          </a:stretch>
        </p:blipFill>
        <p:spPr>
          <a:xfrm>
            <a:off x="0" y="0"/>
            <a:ext cx="9144000" cy="5715000"/>
          </a:xfrm>
          <a:prstGeom prst="rect">
            <a:avLst/>
          </a:prstGeom>
        </p:spPr>
      </p:pic>
      <p:sp>
        <p:nvSpPr>
          <p:cNvPr id="6" name="Title 5">
            <a:extLst>
              <a:ext uri="{FF2B5EF4-FFF2-40B4-BE49-F238E27FC236}">
                <a16:creationId xmlns:a16="http://schemas.microsoft.com/office/drawing/2014/main" id="{ACEF39C7-AF45-EA45-AB25-52660E268CAB}"/>
              </a:ext>
            </a:extLst>
          </p:cNvPr>
          <p:cNvSpPr>
            <a:spLocks noGrp="1"/>
          </p:cNvSpPr>
          <p:nvPr>
            <p:ph type="title"/>
          </p:nvPr>
        </p:nvSpPr>
        <p:spPr>
          <a:xfrm>
            <a:off x="291831" y="304270"/>
            <a:ext cx="8657616" cy="2322197"/>
          </a:xfrm>
        </p:spPr>
        <p:txBody>
          <a:bodyPr>
            <a:normAutofit/>
          </a:bodyPr>
          <a:lstStyle/>
          <a:p>
            <a:pPr algn="ctr"/>
            <a:r>
              <a:rPr lang="en-US" sz="4000" b="1" dirty="0">
                <a:latin typeface="+mn-lt"/>
              </a:rPr>
              <a:t>Laboring With The Grace of God</a:t>
            </a:r>
            <a:br>
              <a:rPr lang="en-US" sz="4000" b="1" dirty="0">
                <a:latin typeface="+mn-lt"/>
              </a:rPr>
            </a:br>
            <a:r>
              <a:rPr lang="en-US" sz="4800" b="1" dirty="0">
                <a:solidFill>
                  <a:srgbClr val="3E97AE"/>
                </a:solidFill>
                <a:latin typeface="+mn-lt"/>
              </a:rPr>
              <a:t>Is The Only Way To Succeed.</a:t>
            </a:r>
            <a:endParaRPr lang="en-US" sz="4000" b="1" dirty="0">
              <a:solidFill>
                <a:srgbClr val="3E97AE"/>
              </a:solidFill>
              <a:latin typeface="+mn-lt"/>
            </a:endParaRPr>
          </a:p>
        </p:txBody>
      </p:sp>
      <p:grpSp>
        <p:nvGrpSpPr>
          <p:cNvPr id="3" name="Group 2">
            <a:extLst>
              <a:ext uri="{FF2B5EF4-FFF2-40B4-BE49-F238E27FC236}">
                <a16:creationId xmlns:a16="http://schemas.microsoft.com/office/drawing/2014/main" id="{DB8084F4-1DE5-5040-A015-44568F6D1CCF}"/>
              </a:ext>
            </a:extLst>
          </p:cNvPr>
          <p:cNvGrpSpPr/>
          <p:nvPr/>
        </p:nvGrpSpPr>
        <p:grpSpPr>
          <a:xfrm>
            <a:off x="995431" y="3359107"/>
            <a:ext cx="7343078" cy="1235060"/>
            <a:chOff x="995431" y="3359107"/>
            <a:chExt cx="7343078" cy="1235060"/>
          </a:xfrm>
        </p:grpSpPr>
        <p:grpSp>
          <p:nvGrpSpPr>
            <p:cNvPr id="21" name="Group 20">
              <a:extLst>
                <a:ext uri="{FF2B5EF4-FFF2-40B4-BE49-F238E27FC236}">
                  <a16:creationId xmlns:a16="http://schemas.microsoft.com/office/drawing/2014/main" id="{9EA4306D-8F0B-6D43-A859-1A70D342C47D}"/>
                </a:ext>
              </a:extLst>
            </p:cNvPr>
            <p:cNvGrpSpPr/>
            <p:nvPr/>
          </p:nvGrpSpPr>
          <p:grpSpPr>
            <a:xfrm>
              <a:off x="995431" y="3602182"/>
              <a:ext cx="752338" cy="991985"/>
              <a:chOff x="1570457" y="3602182"/>
              <a:chExt cx="752338" cy="991985"/>
            </a:xfrm>
          </p:grpSpPr>
          <p:sp>
            <p:nvSpPr>
              <p:cNvPr id="2" name="Oval 1">
                <a:extLst>
                  <a:ext uri="{FF2B5EF4-FFF2-40B4-BE49-F238E27FC236}">
                    <a16:creationId xmlns:a16="http://schemas.microsoft.com/office/drawing/2014/main" id="{6C2AD9C3-CC4C-A246-B343-ED51AE1CDE2E}"/>
                  </a:ext>
                </a:extLst>
              </p:cNvPr>
              <p:cNvSpPr/>
              <p:nvPr/>
            </p:nvSpPr>
            <p:spPr>
              <a:xfrm>
                <a:off x="1570457" y="3722180"/>
                <a:ext cx="214008" cy="5058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45F2EE10-018D-3540-B4B2-5671101454A3}"/>
                  </a:ext>
                </a:extLst>
              </p:cNvPr>
              <p:cNvCxnSpPr>
                <a:cxnSpLocks/>
              </p:cNvCxnSpPr>
              <p:nvPr/>
            </p:nvCxnSpPr>
            <p:spPr>
              <a:xfrm>
                <a:off x="1955800" y="3773978"/>
                <a:ext cx="0" cy="505922"/>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F16542D-A2D3-2747-9AF1-512B6170B9F3}"/>
                  </a:ext>
                </a:extLst>
              </p:cNvPr>
              <p:cNvCxnSpPr>
                <a:cxnSpLocks/>
              </p:cNvCxnSpPr>
              <p:nvPr/>
            </p:nvCxnSpPr>
            <p:spPr>
              <a:xfrm flipH="1">
                <a:off x="1784465" y="4279900"/>
                <a:ext cx="168102" cy="314267"/>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88DEA37-C68A-EB49-AA90-021BACC95796}"/>
                  </a:ext>
                </a:extLst>
              </p:cNvPr>
              <p:cNvCxnSpPr>
                <a:cxnSpLocks/>
              </p:cNvCxnSpPr>
              <p:nvPr/>
            </p:nvCxnSpPr>
            <p:spPr>
              <a:xfrm>
                <a:off x="1959034" y="4279900"/>
                <a:ext cx="157941" cy="314267"/>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46D2876-AFFF-5745-AD2B-A70A46F83DDF}"/>
                  </a:ext>
                </a:extLst>
              </p:cNvPr>
              <p:cNvCxnSpPr>
                <a:cxnSpLocks/>
              </p:cNvCxnSpPr>
              <p:nvPr/>
            </p:nvCxnSpPr>
            <p:spPr>
              <a:xfrm>
                <a:off x="1650837" y="3975100"/>
                <a:ext cx="603459" cy="1"/>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C07D92B-CED7-D34A-AFB0-7760CA4034E7}"/>
                  </a:ext>
                </a:extLst>
              </p:cNvPr>
              <p:cNvCxnSpPr>
                <a:cxnSpLocks/>
              </p:cNvCxnSpPr>
              <p:nvPr/>
            </p:nvCxnSpPr>
            <p:spPr>
              <a:xfrm>
                <a:off x="2254296" y="3677844"/>
                <a:ext cx="0" cy="410862"/>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3339E33-F471-384C-841A-5ED1E433929F}"/>
                  </a:ext>
                </a:extLst>
              </p:cNvPr>
              <p:cNvCxnSpPr>
                <a:cxnSpLocks/>
              </p:cNvCxnSpPr>
              <p:nvPr/>
            </p:nvCxnSpPr>
            <p:spPr>
              <a:xfrm flipH="1">
                <a:off x="2185796" y="3914138"/>
                <a:ext cx="13699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9385D323-BECA-5F45-908D-14C393EFF6A8}"/>
                  </a:ext>
                </a:extLst>
              </p:cNvPr>
              <p:cNvSpPr/>
              <p:nvPr/>
            </p:nvSpPr>
            <p:spPr>
              <a:xfrm>
                <a:off x="1852030" y="3602182"/>
                <a:ext cx="214008" cy="2239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16A24E7-A8C1-4548-B508-C7B560981991}"/>
                </a:ext>
              </a:extLst>
            </p:cNvPr>
            <p:cNvGrpSpPr/>
            <p:nvPr/>
          </p:nvGrpSpPr>
          <p:grpSpPr>
            <a:xfrm>
              <a:off x="6429032" y="3367182"/>
              <a:ext cx="1909477" cy="1226985"/>
              <a:chOff x="3819646" y="3356658"/>
              <a:chExt cx="2499086" cy="1319514"/>
            </a:xfrm>
          </p:grpSpPr>
          <p:sp>
            <p:nvSpPr>
              <p:cNvPr id="22" name="Rectangle 21">
                <a:extLst>
                  <a:ext uri="{FF2B5EF4-FFF2-40B4-BE49-F238E27FC236}">
                    <a16:creationId xmlns:a16="http://schemas.microsoft.com/office/drawing/2014/main" id="{F0616DC4-2BEB-654E-951F-B55339FE2C12}"/>
                  </a:ext>
                </a:extLst>
              </p:cNvPr>
              <p:cNvSpPr/>
              <p:nvPr/>
            </p:nvSpPr>
            <p:spPr>
              <a:xfrm>
                <a:off x="3819646" y="3611301"/>
                <a:ext cx="2499086" cy="1064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6191234-BE8E-E64C-A2B3-14B8E72CE627}"/>
                  </a:ext>
                </a:extLst>
              </p:cNvPr>
              <p:cNvSpPr/>
              <p:nvPr/>
            </p:nvSpPr>
            <p:spPr>
              <a:xfrm>
                <a:off x="3819646" y="3356658"/>
                <a:ext cx="366994" cy="58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92BDDDA-DEB6-C749-BCF8-7F1BC11751B8}"/>
                  </a:ext>
                </a:extLst>
              </p:cNvPr>
              <p:cNvSpPr/>
              <p:nvPr/>
            </p:nvSpPr>
            <p:spPr>
              <a:xfrm>
                <a:off x="4361221" y="3356658"/>
                <a:ext cx="366994" cy="58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06D064D-E5E1-084A-936A-E5317049A45A}"/>
                  </a:ext>
                </a:extLst>
              </p:cNvPr>
              <p:cNvSpPr/>
              <p:nvPr/>
            </p:nvSpPr>
            <p:spPr>
              <a:xfrm>
                <a:off x="4902796" y="3356658"/>
                <a:ext cx="366994" cy="58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2486639-CC33-974E-9064-A5A7E495B850}"/>
                  </a:ext>
                </a:extLst>
              </p:cNvPr>
              <p:cNvSpPr/>
              <p:nvPr/>
            </p:nvSpPr>
            <p:spPr>
              <a:xfrm>
                <a:off x="5440976" y="3356658"/>
                <a:ext cx="366994" cy="58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4EFBCD0-3269-4C42-8234-37A9EE4285A1}"/>
                  </a:ext>
                </a:extLst>
              </p:cNvPr>
              <p:cNvSpPr/>
              <p:nvPr/>
            </p:nvSpPr>
            <p:spPr>
              <a:xfrm>
                <a:off x="5951738" y="3356658"/>
                <a:ext cx="366994" cy="58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703C3135-9CF0-8E40-8221-72C6FCC083A6}"/>
                </a:ext>
              </a:extLst>
            </p:cNvPr>
            <p:cNvSpPr txBox="1"/>
            <p:nvPr/>
          </p:nvSpPr>
          <p:spPr>
            <a:xfrm>
              <a:off x="2046264" y="3359107"/>
              <a:ext cx="4194509" cy="954107"/>
            </a:xfrm>
            <a:prstGeom prst="rect">
              <a:avLst/>
            </a:prstGeom>
            <a:noFill/>
          </p:spPr>
          <p:txBody>
            <a:bodyPr wrap="square" rtlCol="0">
              <a:spAutoFit/>
            </a:bodyPr>
            <a:lstStyle/>
            <a:p>
              <a:pPr algn="ctr"/>
              <a:r>
                <a:rPr lang="en-US" sz="2800" i="1" dirty="0">
                  <a:solidFill>
                    <a:schemeClr val="bg1"/>
                  </a:solidFill>
                  <a:latin typeface="+mj-lt"/>
                </a:rPr>
                <a:t>Consider The Battles</a:t>
              </a:r>
              <a:br>
                <a:rPr lang="en-US" sz="2800" i="1" dirty="0">
                  <a:solidFill>
                    <a:schemeClr val="bg1"/>
                  </a:solidFill>
                  <a:latin typeface="+mj-lt"/>
                </a:rPr>
              </a:br>
              <a:r>
                <a:rPr lang="en-US" sz="2800" i="1" dirty="0">
                  <a:solidFill>
                    <a:schemeClr val="bg1"/>
                  </a:solidFill>
                  <a:latin typeface="+mj-lt"/>
                </a:rPr>
                <a:t> for the Promise Land</a:t>
              </a:r>
            </a:p>
          </p:txBody>
        </p:sp>
        <p:cxnSp>
          <p:nvCxnSpPr>
            <p:cNvPr id="31" name="Straight Arrow Connector 30">
              <a:extLst>
                <a:ext uri="{FF2B5EF4-FFF2-40B4-BE49-F238E27FC236}">
                  <a16:creationId xmlns:a16="http://schemas.microsoft.com/office/drawing/2014/main" id="{EDFF2C91-3020-424B-8845-ACE5E9DB9589}"/>
                </a:ext>
              </a:extLst>
            </p:cNvPr>
            <p:cNvCxnSpPr/>
            <p:nvPr/>
          </p:nvCxnSpPr>
          <p:spPr>
            <a:xfrm>
              <a:off x="2443613" y="4433104"/>
              <a:ext cx="3424752" cy="0"/>
            </a:xfrm>
            <a:prstGeom prst="straightConnector1">
              <a:avLst/>
            </a:prstGeom>
            <a:ln w="53975">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8996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9013A1-3E5C-414F-B5C7-1758E10B6E71}"/>
              </a:ext>
            </a:extLst>
          </p:cNvPr>
          <p:cNvPicPr>
            <a:picLocks noChangeAspect="1"/>
          </p:cNvPicPr>
          <p:nvPr/>
        </p:nvPicPr>
        <p:blipFill>
          <a:blip r:embed="rId3"/>
          <a:stretch>
            <a:fillRect/>
          </a:stretch>
        </p:blipFill>
        <p:spPr>
          <a:xfrm>
            <a:off x="0" y="0"/>
            <a:ext cx="9144000" cy="5715000"/>
          </a:xfrm>
          <a:prstGeom prst="rect">
            <a:avLst/>
          </a:prstGeom>
        </p:spPr>
      </p:pic>
      <p:sp>
        <p:nvSpPr>
          <p:cNvPr id="6" name="Title 5">
            <a:extLst>
              <a:ext uri="{FF2B5EF4-FFF2-40B4-BE49-F238E27FC236}">
                <a16:creationId xmlns:a16="http://schemas.microsoft.com/office/drawing/2014/main" id="{ACEF39C7-AF45-EA45-AB25-52660E268CAB}"/>
              </a:ext>
            </a:extLst>
          </p:cNvPr>
          <p:cNvSpPr>
            <a:spLocks noGrp="1"/>
          </p:cNvSpPr>
          <p:nvPr>
            <p:ph type="title"/>
          </p:nvPr>
        </p:nvSpPr>
        <p:spPr>
          <a:xfrm>
            <a:off x="291831" y="304270"/>
            <a:ext cx="8657616" cy="2322197"/>
          </a:xfrm>
        </p:spPr>
        <p:txBody>
          <a:bodyPr>
            <a:normAutofit/>
          </a:bodyPr>
          <a:lstStyle/>
          <a:p>
            <a:pPr algn="ctr"/>
            <a:r>
              <a:rPr lang="en-US" sz="4000" b="1" dirty="0">
                <a:latin typeface="+mn-lt"/>
              </a:rPr>
              <a:t>Laboring With The Grace of God</a:t>
            </a:r>
            <a:br>
              <a:rPr lang="en-US" sz="4000" b="1" dirty="0">
                <a:latin typeface="+mn-lt"/>
              </a:rPr>
            </a:br>
            <a:r>
              <a:rPr lang="en-US" sz="4800" b="1" dirty="0">
                <a:solidFill>
                  <a:srgbClr val="3E97AE"/>
                </a:solidFill>
                <a:latin typeface="+mn-lt"/>
              </a:rPr>
              <a:t>Is </a:t>
            </a:r>
            <a:r>
              <a:rPr lang="en-US" sz="4800" b="1" u="sng" dirty="0">
                <a:solidFill>
                  <a:srgbClr val="3E97AE"/>
                </a:solidFill>
                <a:latin typeface="+mn-lt"/>
              </a:rPr>
              <a:t>NOT</a:t>
            </a:r>
            <a:r>
              <a:rPr lang="en-US" sz="4800" b="1" dirty="0">
                <a:solidFill>
                  <a:srgbClr val="3E97AE"/>
                </a:solidFill>
                <a:latin typeface="+mn-lt"/>
              </a:rPr>
              <a:t> A “Hands Off” Response.</a:t>
            </a:r>
            <a:endParaRPr lang="en-US" sz="4000" b="1" dirty="0">
              <a:solidFill>
                <a:srgbClr val="3E97AE"/>
              </a:solidFill>
              <a:latin typeface="+mn-lt"/>
            </a:endParaRPr>
          </a:p>
        </p:txBody>
      </p:sp>
      <p:grpSp>
        <p:nvGrpSpPr>
          <p:cNvPr id="3" name="Group 2">
            <a:extLst>
              <a:ext uri="{FF2B5EF4-FFF2-40B4-BE49-F238E27FC236}">
                <a16:creationId xmlns:a16="http://schemas.microsoft.com/office/drawing/2014/main" id="{A547A6D6-7930-B342-B200-4C49423DFC4D}"/>
              </a:ext>
            </a:extLst>
          </p:cNvPr>
          <p:cNvGrpSpPr/>
          <p:nvPr/>
        </p:nvGrpSpPr>
        <p:grpSpPr>
          <a:xfrm>
            <a:off x="995431" y="3359107"/>
            <a:ext cx="7343078" cy="1235060"/>
            <a:chOff x="995431" y="3359107"/>
            <a:chExt cx="7343078" cy="1235060"/>
          </a:xfrm>
        </p:grpSpPr>
        <p:grpSp>
          <p:nvGrpSpPr>
            <p:cNvPr id="21" name="Group 20">
              <a:extLst>
                <a:ext uri="{FF2B5EF4-FFF2-40B4-BE49-F238E27FC236}">
                  <a16:creationId xmlns:a16="http://schemas.microsoft.com/office/drawing/2014/main" id="{9EA4306D-8F0B-6D43-A859-1A70D342C47D}"/>
                </a:ext>
              </a:extLst>
            </p:cNvPr>
            <p:cNvGrpSpPr/>
            <p:nvPr/>
          </p:nvGrpSpPr>
          <p:grpSpPr>
            <a:xfrm>
              <a:off x="995431" y="3602182"/>
              <a:ext cx="752338" cy="991985"/>
              <a:chOff x="1570457" y="3602182"/>
              <a:chExt cx="752338" cy="991985"/>
            </a:xfrm>
          </p:grpSpPr>
          <p:sp>
            <p:nvSpPr>
              <p:cNvPr id="2" name="Oval 1">
                <a:extLst>
                  <a:ext uri="{FF2B5EF4-FFF2-40B4-BE49-F238E27FC236}">
                    <a16:creationId xmlns:a16="http://schemas.microsoft.com/office/drawing/2014/main" id="{6C2AD9C3-CC4C-A246-B343-ED51AE1CDE2E}"/>
                  </a:ext>
                </a:extLst>
              </p:cNvPr>
              <p:cNvSpPr/>
              <p:nvPr/>
            </p:nvSpPr>
            <p:spPr>
              <a:xfrm>
                <a:off x="1570457" y="3722180"/>
                <a:ext cx="214008" cy="5058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45F2EE10-018D-3540-B4B2-5671101454A3}"/>
                  </a:ext>
                </a:extLst>
              </p:cNvPr>
              <p:cNvCxnSpPr>
                <a:cxnSpLocks/>
              </p:cNvCxnSpPr>
              <p:nvPr/>
            </p:nvCxnSpPr>
            <p:spPr>
              <a:xfrm>
                <a:off x="1955800" y="3773978"/>
                <a:ext cx="0" cy="505922"/>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F16542D-A2D3-2747-9AF1-512B6170B9F3}"/>
                  </a:ext>
                </a:extLst>
              </p:cNvPr>
              <p:cNvCxnSpPr>
                <a:cxnSpLocks/>
              </p:cNvCxnSpPr>
              <p:nvPr/>
            </p:nvCxnSpPr>
            <p:spPr>
              <a:xfrm flipH="1">
                <a:off x="1784465" y="4279900"/>
                <a:ext cx="168102" cy="314267"/>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88DEA37-C68A-EB49-AA90-021BACC95796}"/>
                  </a:ext>
                </a:extLst>
              </p:cNvPr>
              <p:cNvCxnSpPr>
                <a:cxnSpLocks/>
              </p:cNvCxnSpPr>
              <p:nvPr/>
            </p:nvCxnSpPr>
            <p:spPr>
              <a:xfrm>
                <a:off x="1959034" y="4279900"/>
                <a:ext cx="157941" cy="314267"/>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46D2876-AFFF-5745-AD2B-A70A46F83DDF}"/>
                  </a:ext>
                </a:extLst>
              </p:cNvPr>
              <p:cNvCxnSpPr>
                <a:cxnSpLocks/>
              </p:cNvCxnSpPr>
              <p:nvPr/>
            </p:nvCxnSpPr>
            <p:spPr>
              <a:xfrm>
                <a:off x="1650837" y="3975100"/>
                <a:ext cx="603459" cy="1"/>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C07D92B-CED7-D34A-AFB0-7760CA4034E7}"/>
                  </a:ext>
                </a:extLst>
              </p:cNvPr>
              <p:cNvCxnSpPr>
                <a:cxnSpLocks/>
              </p:cNvCxnSpPr>
              <p:nvPr/>
            </p:nvCxnSpPr>
            <p:spPr>
              <a:xfrm>
                <a:off x="2254296" y="3677844"/>
                <a:ext cx="0" cy="410862"/>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3339E33-F471-384C-841A-5ED1E433929F}"/>
                  </a:ext>
                </a:extLst>
              </p:cNvPr>
              <p:cNvCxnSpPr>
                <a:cxnSpLocks/>
              </p:cNvCxnSpPr>
              <p:nvPr/>
            </p:nvCxnSpPr>
            <p:spPr>
              <a:xfrm flipH="1">
                <a:off x="2185796" y="3914138"/>
                <a:ext cx="13699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9385D323-BECA-5F45-908D-14C393EFF6A8}"/>
                  </a:ext>
                </a:extLst>
              </p:cNvPr>
              <p:cNvSpPr/>
              <p:nvPr/>
            </p:nvSpPr>
            <p:spPr>
              <a:xfrm>
                <a:off x="1852030" y="3602182"/>
                <a:ext cx="214008" cy="2239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16A24E7-A8C1-4548-B508-C7B560981991}"/>
                </a:ext>
              </a:extLst>
            </p:cNvPr>
            <p:cNvGrpSpPr/>
            <p:nvPr/>
          </p:nvGrpSpPr>
          <p:grpSpPr>
            <a:xfrm>
              <a:off x="6429032" y="3367182"/>
              <a:ext cx="1909477" cy="1226985"/>
              <a:chOff x="3819646" y="3356658"/>
              <a:chExt cx="2499086" cy="1319514"/>
            </a:xfrm>
          </p:grpSpPr>
          <p:sp>
            <p:nvSpPr>
              <p:cNvPr id="22" name="Rectangle 21">
                <a:extLst>
                  <a:ext uri="{FF2B5EF4-FFF2-40B4-BE49-F238E27FC236}">
                    <a16:creationId xmlns:a16="http://schemas.microsoft.com/office/drawing/2014/main" id="{F0616DC4-2BEB-654E-951F-B55339FE2C12}"/>
                  </a:ext>
                </a:extLst>
              </p:cNvPr>
              <p:cNvSpPr/>
              <p:nvPr/>
            </p:nvSpPr>
            <p:spPr>
              <a:xfrm>
                <a:off x="3819646" y="3611301"/>
                <a:ext cx="2499086" cy="1064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6191234-BE8E-E64C-A2B3-14B8E72CE627}"/>
                  </a:ext>
                </a:extLst>
              </p:cNvPr>
              <p:cNvSpPr/>
              <p:nvPr/>
            </p:nvSpPr>
            <p:spPr>
              <a:xfrm>
                <a:off x="3819646" y="3356658"/>
                <a:ext cx="366994" cy="58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92BDDDA-DEB6-C749-BCF8-7F1BC11751B8}"/>
                  </a:ext>
                </a:extLst>
              </p:cNvPr>
              <p:cNvSpPr/>
              <p:nvPr/>
            </p:nvSpPr>
            <p:spPr>
              <a:xfrm>
                <a:off x="4361221" y="3356658"/>
                <a:ext cx="366994" cy="58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06D064D-E5E1-084A-936A-E5317049A45A}"/>
                  </a:ext>
                </a:extLst>
              </p:cNvPr>
              <p:cNvSpPr/>
              <p:nvPr/>
            </p:nvSpPr>
            <p:spPr>
              <a:xfrm>
                <a:off x="4902796" y="3356658"/>
                <a:ext cx="366994" cy="58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2486639-CC33-974E-9064-A5A7E495B850}"/>
                  </a:ext>
                </a:extLst>
              </p:cNvPr>
              <p:cNvSpPr/>
              <p:nvPr/>
            </p:nvSpPr>
            <p:spPr>
              <a:xfrm>
                <a:off x="5440976" y="3356658"/>
                <a:ext cx="366994" cy="58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4EFBCD0-3269-4C42-8234-37A9EE4285A1}"/>
                  </a:ext>
                </a:extLst>
              </p:cNvPr>
              <p:cNvSpPr/>
              <p:nvPr/>
            </p:nvSpPr>
            <p:spPr>
              <a:xfrm>
                <a:off x="5951738" y="3356658"/>
                <a:ext cx="366994" cy="58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703C3135-9CF0-8E40-8221-72C6FCC083A6}"/>
                </a:ext>
              </a:extLst>
            </p:cNvPr>
            <p:cNvSpPr txBox="1"/>
            <p:nvPr/>
          </p:nvSpPr>
          <p:spPr>
            <a:xfrm>
              <a:off x="2046264" y="3359107"/>
              <a:ext cx="4194509" cy="954107"/>
            </a:xfrm>
            <a:prstGeom prst="rect">
              <a:avLst/>
            </a:prstGeom>
            <a:noFill/>
          </p:spPr>
          <p:txBody>
            <a:bodyPr wrap="square" rtlCol="0">
              <a:spAutoFit/>
            </a:bodyPr>
            <a:lstStyle/>
            <a:p>
              <a:pPr algn="ctr"/>
              <a:r>
                <a:rPr lang="en-US" sz="2800" i="1" dirty="0">
                  <a:solidFill>
                    <a:schemeClr val="bg1"/>
                  </a:solidFill>
                  <a:latin typeface="+mj-lt"/>
                </a:rPr>
                <a:t>Our Effort Is Expected.</a:t>
              </a:r>
              <a:br>
                <a:rPr lang="en-US" sz="2800" i="1" dirty="0">
                  <a:solidFill>
                    <a:schemeClr val="bg1"/>
                  </a:solidFill>
                  <a:latin typeface="+mj-lt"/>
                </a:rPr>
              </a:br>
              <a:r>
                <a:rPr lang="en-US" sz="2800" i="1" dirty="0">
                  <a:solidFill>
                    <a:schemeClr val="bg1"/>
                  </a:solidFill>
                  <a:latin typeface="+mj-lt"/>
                </a:rPr>
                <a:t>Numbers 13:30-31, 14:8-10</a:t>
              </a:r>
            </a:p>
          </p:txBody>
        </p:sp>
        <p:cxnSp>
          <p:nvCxnSpPr>
            <p:cNvPr id="31" name="Straight Arrow Connector 30">
              <a:extLst>
                <a:ext uri="{FF2B5EF4-FFF2-40B4-BE49-F238E27FC236}">
                  <a16:creationId xmlns:a16="http://schemas.microsoft.com/office/drawing/2014/main" id="{EDFF2C91-3020-424B-8845-ACE5E9DB9589}"/>
                </a:ext>
              </a:extLst>
            </p:cNvPr>
            <p:cNvCxnSpPr/>
            <p:nvPr/>
          </p:nvCxnSpPr>
          <p:spPr>
            <a:xfrm>
              <a:off x="2443613" y="4433104"/>
              <a:ext cx="3424752" cy="0"/>
            </a:xfrm>
            <a:prstGeom prst="straightConnector1">
              <a:avLst/>
            </a:prstGeom>
            <a:ln w="53975">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29794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9013A1-3E5C-414F-B5C7-1758E10B6E71}"/>
              </a:ext>
            </a:extLst>
          </p:cNvPr>
          <p:cNvPicPr>
            <a:picLocks noChangeAspect="1"/>
          </p:cNvPicPr>
          <p:nvPr/>
        </p:nvPicPr>
        <p:blipFill>
          <a:blip r:embed="rId3"/>
          <a:stretch>
            <a:fillRect/>
          </a:stretch>
        </p:blipFill>
        <p:spPr>
          <a:xfrm>
            <a:off x="0" y="0"/>
            <a:ext cx="9144000" cy="5715000"/>
          </a:xfrm>
          <a:prstGeom prst="rect">
            <a:avLst/>
          </a:prstGeom>
        </p:spPr>
      </p:pic>
      <p:sp>
        <p:nvSpPr>
          <p:cNvPr id="6" name="Title 5">
            <a:extLst>
              <a:ext uri="{FF2B5EF4-FFF2-40B4-BE49-F238E27FC236}">
                <a16:creationId xmlns:a16="http://schemas.microsoft.com/office/drawing/2014/main" id="{ACEF39C7-AF45-EA45-AB25-52660E268CAB}"/>
              </a:ext>
            </a:extLst>
          </p:cNvPr>
          <p:cNvSpPr>
            <a:spLocks noGrp="1"/>
          </p:cNvSpPr>
          <p:nvPr>
            <p:ph type="title"/>
          </p:nvPr>
        </p:nvSpPr>
        <p:spPr>
          <a:xfrm>
            <a:off x="291831" y="304270"/>
            <a:ext cx="8657616" cy="2322197"/>
          </a:xfrm>
        </p:spPr>
        <p:txBody>
          <a:bodyPr>
            <a:normAutofit/>
          </a:bodyPr>
          <a:lstStyle/>
          <a:p>
            <a:pPr algn="ctr"/>
            <a:r>
              <a:rPr lang="en-US" sz="4000" b="1" dirty="0">
                <a:latin typeface="+mn-lt"/>
              </a:rPr>
              <a:t>Laboring With The Grace of God</a:t>
            </a:r>
            <a:br>
              <a:rPr lang="en-US" sz="4000" b="1" dirty="0">
                <a:latin typeface="+mn-lt"/>
              </a:rPr>
            </a:br>
            <a:r>
              <a:rPr lang="en-US" sz="4800" b="1" dirty="0">
                <a:solidFill>
                  <a:srgbClr val="3E97AE"/>
                </a:solidFill>
                <a:latin typeface="+mn-lt"/>
              </a:rPr>
              <a:t>Is The Only Way To Succeed.</a:t>
            </a:r>
            <a:endParaRPr lang="en-US" sz="4000" b="1" dirty="0">
              <a:solidFill>
                <a:srgbClr val="3E97AE"/>
              </a:solidFill>
              <a:latin typeface="+mn-lt"/>
            </a:endParaRPr>
          </a:p>
        </p:txBody>
      </p:sp>
      <p:grpSp>
        <p:nvGrpSpPr>
          <p:cNvPr id="3" name="Group 2">
            <a:extLst>
              <a:ext uri="{FF2B5EF4-FFF2-40B4-BE49-F238E27FC236}">
                <a16:creationId xmlns:a16="http://schemas.microsoft.com/office/drawing/2014/main" id="{65548285-5C8A-CE44-9D40-6D7F53D56A5B}"/>
              </a:ext>
            </a:extLst>
          </p:cNvPr>
          <p:cNvGrpSpPr/>
          <p:nvPr/>
        </p:nvGrpSpPr>
        <p:grpSpPr>
          <a:xfrm>
            <a:off x="995431" y="3359107"/>
            <a:ext cx="7343078" cy="1235060"/>
            <a:chOff x="995431" y="3359107"/>
            <a:chExt cx="7343078" cy="1235060"/>
          </a:xfrm>
        </p:grpSpPr>
        <p:grpSp>
          <p:nvGrpSpPr>
            <p:cNvPr id="21" name="Group 20">
              <a:extLst>
                <a:ext uri="{FF2B5EF4-FFF2-40B4-BE49-F238E27FC236}">
                  <a16:creationId xmlns:a16="http://schemas.microsoft.com/office/drawing/2014/main" id="{9EA4306D-8F0B-6D43-A859-1A70D342C47D}"/>
                </a:ext>
              </a:extLst>
            </p:cNvPr>
            <p:cNvGrpSpPr/>
            <p:nvPr/>
          </p:nvGrpSpPr>
          <p:grpSpPr>
            <a:xfrm>
              <a:off x="995431" y="3602182"/>
              <a:ext cx="752338" cy="991985"/>
              <a:chOff x="1570457" y="3602182"/>
              <a:chExt cx="752338" cy="991985"/>
            </a:xfrm>
          </p:grpSpPr>
          <p:sp>
            <p:nvSpPr>
              <p:cNvPr id="2" name="Oval 1">
                <a:extLst>
                  <a:ext uri="{FF2B5EF4-FFF2-40B4-BE49-F238E27FC236}">
                    <a16:creationId xmlns:a16="http://schemas.microsoft.com/office/drawing/2014/main" id="{6C2AD9C3-CC4C-A246-B343-ED51AE1CDE2E}"/>
                  </a:ext>
                </a:extLst>
              </p:cNvPr>
              <p:cNvSpPr/>
              <p:nvPr/>
            </p:nvSpPr>
            <p:spPr>
              <a:xfrm>
                <a:off x="1570457" y="3722180"/>
                <a:ext cx="214008" cy="5058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45F2EE10-018D-3540-B4B2-5671101454A3}"/>
                  </a:ext>
                </a:extLst>
              </p:cNvPr>
              <p:cNvCxnSpPr>
                <a:cxnSpLocks/>
              </p:cNvCxnSpPr>
              <p:nvPr/>
            </p:nvCxnSpPr>
            <p:spPr>
              <a:xfrm>
                <a:off x="1955800" y="3773978"/>
                <a:ext cx="0" cy="505922"/>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F16542D-A2D3-2747-9AF1-512B6170B9F3}"/>
                  </a:ext>
                </a:extLst>
              </p:cNvPr>
              <p:cNvCxnSpPr>
                <a:cxnSpLocks/>
              </p:cNvCxnSpPr>
              <p:nvPr/>
            </p:nvCxnSpPr>
            <p:spPr>
              <a:xfrm flipH="1">
                <a:off x="1784465" y="4279900"/>
                <a:ext cx="168102" cy="314267"/>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88DEA37-C68A-EB49-AA90-021BACC95796}"/>
                  </a:ext>
                </a:extLst>
              </p:cNvPr>
              <p:cNvCxnSpPr>
                <a:cxnSpLocks/>
              </p:cNvCxnSpPr>
              <p:nvPr/>
            </p:nvCxnSpPr>
            <p:spPr>
              <a:xfrm>
                <a:off x="1959034" y="4279900"/>
                <a:ext cx="157941" cy="314267"/>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46D2876-AFFF-5745-AD2B-A70A46F83DDF}"/>
                  </a:ext>
                </a:extLst>
              </p:cNvPr>
              <p:cNvCxnSpPr>
                <a:cxnSpLocks/>
              </p:cNvCxnSpPr>
              <p:nvPr/>
            </p:nvCxnSpPr>
            <p:spPr>
              <a:xfrm>
                <a:off x="1650837" y="3975100"/>
                <a:ext cx="603459" cy="1"/>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C07D92B-CED7-D34A-AFB0-7760CA4034E7}"/>
                  </a:ext>
                </a:extLst>
              </p:cNvPr>
              <p:cNvCxnSpPr>
                <a:cxnSpLocks/>
              </p:cNvCxnSpPr>
              <p:nvPr/>
            </p:nvCxnSpPr>
            <p:spPr>
              <a:xfrm>
                <a:off x="2254296" y="3677844"/>
                <a:ext cx="0" cy="410862"/>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3339E33-F471-384C-841A-5ED1E433929F}"/>
                  </a:ext>
                </a:extLst>
              </p:cNvPr>
              <p:cNvCxnSpPr>
                <a:cxnSpLocks/>
              </p:cNvCxnSpPr>
              <p:nvPr/>
            </p:nvCxnSpPr>
            <p:spPr>
              <a:xfrm flipH="1">
                <a:off x="2185796" y="3914138"/>
                <a:ext cx="13699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9385D323-BECA-5F45-908D-14C393EFF6A8}"/>
                  </a:ext>
                </a:extLst>
              </p:cNvPr>
              <p:cNvSpPr/>
              <p:nvPr/>
            </p:nvSpPr>
            <p:spPr>
              <a:xfrm>
                <a:off x="1852030" y="3602182"/>
                <a:ext cx="214008" cy="2239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16A24E7-A8C1-4548-B508-C7B560981991}"/>
                </a:ext>
              </a:extLst>
            </p:cNvPr>
            <p:cNvGrpSpPr/>
            <p:nvPr/>
          </p:nvGrpSpPr>
          <p:grpSpPr>
            <a:xfrm>
              <a:off x="6429032" y="3367182"/>
              <a:ext cx="1909477" cy="1226985"/>
              <a:chOff x="3819646" y="3356658"/>
              <a:chExt cx="2499086" cy="1319514"/>
            </a:xfrm>
          </p:grpSpPr>
          <p:sp>
            <p:nvSpPr>
              <p:cNvPr id="22" name="Rectangle 21">
                <a:extLst>
                  <a:ext uri="{FF2B5EF4-FFF2-40B4-BE49-F238E27FC236}">
                    <a16:creationId xmlns:a16="http://schemas.microsoft.com/office/drawing/2014/main" id="{F0616DC4-2BEB-654E-951F-B55339FE2C12}"/>
                  </a:ext>
                </a:extLst>
              </p:cNvPr>
              <p:cNvSpPr/>
              <p:nvPr/>
            </p:nvSpPr>
            <p:spPr>
              <a:xfrm>
                <a:off x="3819646" y="3611301"/>
                <a:ext cx="2499086" cy="1064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6191234-BE8E-E64C-A2B3-14B8E72CE627}"/>
                  </a:ext>
                </a:extLst>
              </p:cNvPr>
              <p:cNvSpPr/>
              <p:nvPr/>
            </p:nvSpPr>
            <p:spPr>
              <a:xfrm>
                <a:off x="3819646" y="3356658"/>
                <a:ext cx="366994" cy="58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92BDDDA-DEB6-C749-BCF8-7F1BC11751B8}"/>
                  </a:ext>
                </a:extLst>
              </p:cNvPr>
              <p:cNvSpPr/>
              <p:nvPr/>
            </p:nvSpPr>
            <p:spPr>
              <a:xfrm>
                <a:off x="4361221" y="3356658"/>
                <a:ext cx="366994" cy="58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06D064D-E5E1-084A-936A-E5317049A45A}"/>
                  </a:ext>
                </a:extLst>
              </p:cNvPr>
              <p:cNvSpPr/>
              <p:nvPr/>
            </p:nvSpPr>
            <p:spPr>
              <a:xfrm>
                <a:off x="4902796" y="3356658"/>
                <a:ext cx="366994" cy="58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2486639-CC33-974E-9064-A5A7E495B850}"/>
                  </a:ext>
                </a:extLst>
              </p:cNvPr>
              <p:cNvSpPr/>
              <p:nvPr/>
            </p:nvSpPr>
            <p:spPr>
              <a:xfrm>
                <a:off x="5440976" y="3356658"/>
                <a:ext cx="366994" cy="58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4EFBCD0-3269-4C42-8234-37A9EE4285A1}"/>
                  </a:ext>
                </a:extLst>
              </p:cNvPr>
              <p:cNvSpPr/>
              <p:nvPr/>
            </p:nvSpPr>
            <p:spPr>
              <a:xfrm>
                <a:off x="5951738" y="3356658"/>
                <a:ext cx="366994" cy="58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703C3135-9CF0-8E40-8221-72C6FCC083A6}"/>
                </a:ext>
              </a:extLst>
            </p:cNvPr>
            <p:cNvSpPr txBox="1"/>
            <p:nvPr/>
          </p:nvSpPr>
          <p:spPr>
            <a:xfrm>
              <a:off x="1866992" y="3359107"/>
              <a:ext cx="4550465" cy="954107"/>
            </a:xfrm>
            <a:prstGeom prst="rect">
              <a:avLst/>
            </a:prstGeom>
            <a:noFill/>
          </p:spPr>
          <p:txBody>
            <a:bodyPr wrap="square" rtlCol="0">
              <a:spAutoFit/>
            </a:bodyPr>
            <a:lstStyle/>
            <a:p>
              <a:pPr algn="ctr"/>
              <a:r>
                <a:rPr lang="en-US" sz="2800" i="1" dirty="0">
                  <a:solidFill>
                    <a:schemeClr val="bg1"/>
                  </a:solidFill>
                  <a:latin typeface="+mj-lt"/>
                </a:rPr>
                <a:t>But Our Effort Alone = Failure.</a:t>
              </a:r>
              <a:br>
                <a:rPr lang="en-US" sz="2800" i="1" dirty="0">
                  <a:solidFill>
                    <a:schemeClr val="bg1"/>
                  </a:solidFill>
                  <a:latin typeface="+mj-lt"/>
                </a:rPr>
              </a:br>
              <a:r>
                <a:rPr lang="en-US" sz="2800" i="1" dirty="0">
                  <a:solidFill>
                    <a:schemeClr val="bg1"/>
                  </a:solidFill>
                  <a:latin typeface="+mj-lt"/>
                </a:rPr>
                <a:t>Numbers 14:39-45</a:t>
              </a:r>
            </a:p>
          </p:txBody>
        </p:sp>
        <p:cxnSp>
          <p:nvCxnSpPr>
            <p:cNvPr id="31" name="Straight Arrow Connector 30">
              <a:extLst>
                <a:ext uri="{FF2B5EF4-FFF2-40B4-BE49-F238E27FC236}">
                  <a16:creationId xmlns:a16="http://schemas.microsoft.com/office/drawing/2014/main" id="{EDFF2C91-3020-424B-8845-ACE5E9DB9589}"/>
                </a:ext>
              </a:extLst>
            </p:cNvPr>
            <p:cNvCxnSpPr/>
            <p:nvPr/>
          </p:nvCxnSpPr>
          <p:spPr>
            <a:xfrm>
              <a:off x="2443613" y="4433104"/>
              <a:ext cx="3424752" cy="0"/>
            </a:xfrm>
            <a:prstGeom prst="straightConnector1">
              <a:avLst/>
            </a:prstGeom>
            <a:ln w="53975">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5148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9013A1-3E5C-414F-B5C7-1758E10B6E71}"/>
              </a:ext>
            </a:extLst>
          </p:cNvPr>
          <p:cNvPicPr>
            <a:picLocks noChangeAspect="1"/>
          </p:cNvPicPr>
          <p:nvPr/>
        </p:nvPicPr>
        <p:blipFill>
          <a:blip r:embed="rId3"/>
          <a:stretch>
            <a:fillRect/>
          </a:stretch>
        </p:blipFill>
        <p:spPr>
          <a:xfrm>
            <a:off x="0" y="0"/>
            <a:ext cx="9144000" cy="5715000"/>
          </a:xfrm>
          <a:prstGeom prst="rect">
            <a:avLst/>
          </a:prstGeom>
        </p:spPr>
      </p:pic>
      <p:sp>
        <p:nvSpPr>
          <p:cNvPr id="6" name="Title 5">
            <a:extLst>
              <a:ext uri="{FF2B5EF4-FFF2-40B4-BE49-F238E27FC236}">
                <a16:creationId xmlns:a16="http://schemas.microsoft.com/office/drawing/2014/main" id="{ACEF39C7-AF45-EA45-AB25-52660E268CAB}"/>
              </a:ext>
            </a:extLst>
          </p:cNvPr>
          <p:cNvSpPr>
            <a:spLocks noGrp="1"/>
          </p:cNvSpPr>
          <p:nvPr>
            <p:ph type="title"/>
          </p:nvPr>
        </p:nvSpPr>
        <p:spPr>
          <a:xfrm>
            <a:off x="291831" y="304270"/>
            <a:ext cx="8657616" cy="2322197"/>
          </a:xfrm>
        </p:spPr>
        <p:txBody>
          <a:bodyPr>
            <a:normAutofit/>
          </a:bodyPr>
          <a:lstStyle/>
          <a:p>
            <a:pPr algn="ctr"/>
            <a:r>
              <a:rPr lang="en-US" sz="4000" b="1" dirty="0">
                <a:latin typeface="+mn-lt"/>
              </a:rPr>
              <a:t>Laboring With The Grace of God</a:t>
            </a:r>
            <a:br>
              <a:rPr lang="en-US" sz="4000" b="1" dirty="0">
                <a:latin typeface="+mn-lt"/>
              </a:rPr>
            </a:br>
            <a:r>
              <a:rPr lang="en-US" sz="4800" b="1" dirty="0">
                <a:solidFill>
                  <a:srgbClr val="3E97AE"/>
                </a:solidFill>
                <a:latin typeface="+mn-lt"/>
              </a:rPr>
              <a:t>Is A </a:t>
            </a:r>
            <a:r>
              <a:rPr lang="en-US" sz="4800" b="1" u="sng" dirty="0">
                <a:solidFill>
                  <a:srgbClr val="3E97AE"/>
                </a:solidFill>
                <a:latin typeface="+mn-lt"/>
              </a:rPr>
              <a:t>Total</a:t>
            </a:r>
            <a:r>
              <a:rPr lang="en-US" sz="4800" b="1" dirty="0">
                <a:solidFill>
                  <a:srgbClr val="3E97AE"/>
                </a:solidFill>
                <a:latin typeface="+mn-lt"/>
              </a:rPr>
              <a:t> </a:t>
            </a:r>
            <a:r>
              <a:rPr lang="en-US" sz="4800" b="1" u="sng" dirty="0">
                <a:solidFill>
                  <a:srgbClr val="3E97AE"/>
                </a:solidFill>
                <a:latin typeface="+mn-lt"/>
              </a:rPr>
              <a:t>Cooperation</a:t>
            </a:r>
            <a:r>
              <a:rPr lang="en-US" sz="4800" b="1" dirty="0">
                <a:solidFill>
                  <a:srgbClr val="3E97AE"/>
                </a:solidFill>
                <a:latin typeface="+mn-lt"/>
              </a:rPr>
              <a:t> Response.</a:t>
            </a:r>
            <a:endParaRPr lang="en-US" sz="4000" b="1" dirty="0">
              <a:solidFill>
                <a:srgbClr val="3E97AE"/>
              </a:solidFill>
              <a:latin typeface="+mn-lt"/>
            </a:endParaRPr>
          </a:p>
        </p:txBody>
      </p:sp>
      <p:grpSp>
        <p:nvGrpSpPr>
          <p:cNvPr id="3" name="Group 2">
            <a:extLst>
              <a:ext uri="{FF2B5EF4-FFF2-40B4-BE49-F238E27FC236}">
                <a16:creationId xmlns:a16="http://schemas.microsoft.com/office/drawing/2014/main" id="{6A32714B-045C-9645-B9E3-31D136E170E1}"/>
              </a:ext>
            </a:extLst>
          </p:cNvPr>
          <p:cNvGrpSpPr/>
          <p:nvPr/>
        </p:nvGrpSpPr>
        <p:grpSpPr>
          <a:xfrm>
            <a:off x="995431" y="3359107"/>
            <a:ext cx="7343078" cy="1235060"/>
            <a:chOff x="995431" y="3359107"/>
            <a:chExt cx="7343078" cy="1235060"/>
          </a:xfrm>
        </p:grpSpPr>
        <p:grpSp>
          <p:nvGrpSpPr>
            <p:cNvPr id="21" name="Group 20">
              <a:extLst>
                <a:ext uri="{FF2B5EF4-FFF2-40B4-BE49-F238E27FC236}">
                  <a16:creationId xmlns:a16="http://schemas.microsoft.com/office/drawing/2014/main" id="{9EA4306D-8F0B-6D43-A859-1A70D342C47D}"/>
                </a:ext>
              </a:extLst>
            </p:cNvPr>
            <p:cNvGrpSpPr/>
            <p:nvPr/>
          </p:nvGrpSpPr>
          <p:grpSpPr>
            <a:xfrm>
              <a:off x="995431" y="3602182"/>
              <a:ext cx="752338" cy="991985"/>
              <a:chOff x="1570457" y="3602182"/>
              <a:chExt cx="752338" cy="991985"/>
            </a:xfrm>
          </p:grpSpPr>
          <p:sp>
            <p:nvSpPr>
              <p:cNvPr id="2" name="Oval 1">
                <a:extLst>
                  <a:ext uri="{FF2B5EF4-FFF2-40B4-BE49-F238E27FC236}">
                    <a16:creationId xmlns:a16="http://schemas.microsoft.com/office/drawing/2014/main" id="{6C2AD9C3-CC4C-A246-B343-ED51AE1CDE2E}"/>
                  </a:ext>
                </a:extLst>
              </p:cNvPr>
              <p:cNvSpPr/>
              <p:nvPr/>
            </p:nvSpPr>
            <p:spPr>
              <a:xfrm>
                <a:off x="1570457" y="3722180"/>
                <a:ext cx="214008" cy="5058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45F2EE10-018D-3540-B4B2-5671101454A3}"/>
                  </a:ext>
                </a:extLst>
              </p:cNvPr>
              <p:cNvCxnSpPr>
                <a:cxnSpLocks/>
              </p:cNvCxnSpPr>
              <p:nvPr/>
            </p:nvCxnSpPr>
            <p:spPr>
              <a:xfrm>
                <a:off x="1955800" y="3773978"/>
                <a:ext cx="0" cy="505922"/>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F16542D-A2D3-2747-9AF1-512B6170B9F3}"/>
                  </a:ext>
                </a:extLst>
              </p:cNvPr>
              <p:cNvCxnSpPr>
                <a:cxnSpLocks/>
              </p:cNvCxnSpPr>
              <p:nvPr/>
            </p:nvCxnSpPr>
            <p:spPr>
              <a:xfrm flipH="1">
                <a:off x="1784465" y="4279900"/>
                <a:ext cx="168102" cy="314267"/>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88DEA37-C68A-EB49-AA90-021BACC95796}"/>
                  </a:ext>
                </a:extLst>
              </p:cNvPr>
              <p:cNvCxnSpPr>
                <a:cxnSpLocks/>
              </p:cNvCxnSpPr>
              <p:nvPr/>
            </p:nvCxnSpPr>
            <p:spPr>
              <a:xfrm>
                <a:off x="1959034" y="4279900"/>
                <a:ext cx="157941" cy="314267"/>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46D2876-AFFF-5745-AD2B-A70A46F83DDF}"/>
                  </a:ext>
                </a:extLst>
              </p:cNvPr>
              <p:cNvCxnSpPr>
                <a:cxnSpLocks/>
              </p:cNvCxnSpPr>
              <p:nvPr/>
            </p:nvCxnSpPr>
            <p:spPr>
              <a:xfrm>
                <a:off x="1650837" y="3975100"/>
                <a:ext cx="603459" cy="1"/>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C07D92B-CED7-D34A-AFB0-7760CA4034E7}"/>
                  </a:ext>
                </a:extLst>
              </p:cNvPr>
              <p:cNvCxnSpPr>
                <a:cxnSpLocks/>
              </p:cNvCxnSpPr>
              <p:nvPr/>
            </p:nvCxnSpPr>
            <p:spPr>
              <a:xfrm>
                <a:off x="2254296" y="3677844"/>
                <a:ext cx="0" cy="410862"/>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3339E33-F471-384C-841A-5ED1E433929F}"/>
                  </a:ext>
                </a:extLst>
              </p:cNvPr>
              <p:cNvCxnSpPr>
                <a:cxnSpLocks/>
              </p:cNvCxnSpPr>
              <p:nvPr/>
            </p:nvCxnSpPr>
            <p:spPr>
              <a:xfrm flipH="1">
                <a:off x="2185796" y="3914138"/>
                <a:ext cx="13699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9385D323-BECA-5F45-908D-14C393EFF6A8}"/>
                  </a:ext>
                </a:extLst>
              </p:cNvPr>
              <p:cNvSpPr/>
              <p:nvPr/>
            </p:nvSpPr>
            <p:spPr>
              <a:xfrm>
                <a:off x="1852030" y="3602182"/>
                <a:ext cx="214008" cy="2239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16A24E7-A8C1-4548-B508-C7B560981991}"/>
                </a:ext>
              </a:extLst>
            </p:cNvPr>
            <p:cNvGrpSpPr/>
            <p:nvPr/>
          </p:nvGrpSpPr>
          <p:grpSpPr>
            <a:xfrm>
              <a:off x="6429032" y="3367182"/>
              <a:ext cx="1909477" cy="1226985"/>
              <a:chOff x="3819646" y="3356658"/>
              <a:chExt cx="2499086" cy="1319514"/>
            </a:xfrm>
          </p:grpSpPr>
          <p:sp>
            <p:nvSpPr>
              <p:cNvPr id="22" name="Rectangle 21">
                <a:extLst>
                  <a:ext uri="{FF2B5EF4-FFF2-40B4-BE49-F238E27FC236}">
                    <a16:creationId xmlns:a16="http://schemas.microsoft.com/office/drawing/2014/main" id="{F0616DC4-2BEB-654E-951F-B55339FE2C12}"/>
                  </a:ext>
                </a:extLst>
              </p:cNvPr>
              <p:cNvSpPr/>
              <p:nvPr/>
            </p:nvSpPr>
            <p:spPr>
              <a:xfrm>
                <a:off x="3819646" y="3611301"/>
                <a:ext cx="2499086" cy="1064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6191234-BE8E-E64C-A2B3-14B8E72CE627}"/>
                  </a:ext>
                </a:extLst>
              </p:cNvPr>
              <p:cNvSpPr/>
              <p:nvPr/>
            </p:nvSpPr>
            <p:spPr>
              <a:xfrm>
                <a:off x="3819646" y="3356658"/>
                <a:ext cx="366994" cy="58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92BDDDA-DEB6-C749-BCF8-7F1BC11751B8}"/>
                  </a:ext>
                </a:extLst>
              </p:cNvPr>
              <p:cNvSpPr/>
              <p:nvPr/>
            </p:nvSpPr>
            <p:spPr>
              <a:xfrm>
                <a:off x="4361221" y="3356658"/>
                <a:ext cx="366994" cy="58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06D064D-E5E1-084A-936A-E5317049A45A}"/>
                  </a:ext>
                </a:extLst>
              </p:cNvPr>
              <p:cNvSpPr/>
              <p:nvPr/>
            </p:nvSpPr>
            <p:spPr>
              <a:xfrm>
                <a:off x="4902796" y="3356658"/>
                <a:ext cx="366994" cy="58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2486639-CC33-974E-9064-A5A7E495B850}"/>
                  </a:ext>
                </a:extLst>
              </p:cNvPr>
              <p:cNvSpPr/>
              <p:nvPr/>
            </p:nvSpPr>
            <p:spPr>
              <a:xfrm>
                <a:off x="5440976" y="3356658"/>
                <a:ext cx="366994" cy="58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4EFBCD0-3269-4C42-8234-37A9EE4285A1}"/>
                  </a:ext>
                </a:extLst>
              </p:cNvPr>
              <p:cNvSpPr/>
              <p:nvPr/>
            </p:nvSpPr>
            <p:spPr>
              <a:xfrm>
                <a:off x="5951738" y="3356658"/>
                <a:ext cx="366994" cy="58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703C3135-9CF0-8E40-8221-72C6FCC083A6}"/>
                </a:ext>
              </a:extLst>
            </p:cNvPr>
            <p:cNvSpPr txBox="1"/>
            <p:nvPr/>
          </p:nvSpPr>
          <p:spPr>
            <a:xfrm>
              <a:off x="2046264" y="3359107"/>
              <a:ext cx="4194509" cy="954107"/>
            </a:xfrm>
            <a:prstGeom prst="rect">
              <a:avLst/>
            </a:prstGeom>
            <a:noFill/>
          </p:spPr>
          <p:txBody>
            <a:bodyPr wrap="square" rtlCol="0">
              <a:spAutoFit/>
            </a:bodyPr>
            <a:lstStyle/>
            <a:p>
              <a:pPr algn="ctr"/>
              <a:r>
                <a:rPr lang="en-US" sz="2800" i="1" dirty="0">
                  <a:solidFill>
                    <a:schemeClr val="bg1"/>
                  </a:solidFill>
                  <a:latin typeface="+mj-lt"/>
                </a:rPr>
                <a:t>Active Cooperation</a:t>
              </a:r>
              <a:br>
                <a:rPr lang="en-US" sz="2800" i="1" dirty="0">
                  <a:solidFill>
                    <a:schemeClr val="bg1"/>
                  </a:solidFill>
                  <a:latin typeface="+mj-lt"/>
                </a:rPr>
              </a:br>
              <a:r>
                <a:rPr lang="en-US" sz="2800" i="1" dirty="0">
                  <a:solidFill>
                    <a:schemeClr val="bg1"/>
                  </a:solidFill>
                  <a:latin typeface="+mj-lt"/>
                </a:rPr>
                <a:t>Joshua 6:15-20</a:t>
              </a:r>
            </a:p>
          </p:txBody>
        </p:sp>
        <p:cxnSp>
          <p:nvCxnSpPr>
            <p:cNvPr id="31" name="Straight Arrow Connector 30">
              <a:extLst>
                <a:ext uri="{FF2B5EF4-FFF2-40B4-BE49-F238E27FC236}">
                  <a16:creationId xmlns:a16="http://schemas.microsoft.com/office/drawing/2014/main" id="{EDFF2C91-3020-424B-8845-ACE5E9DB9589}"/>
                </a:ext>
              </a:extLst>
            </p:cNvPr>
            <p:cNvCxnSpPr/>
            <p:nvPr/>
          </p:nvCxnSpPr>
          <p:spPr>
            <a:xfrm>
              <a:off x="2443613" y="4433104"/>
              <a:ext cx="3424752" cy="0"/>
            </a:xfrm>
            <a:prstGeom prst="straightConnector1">
              <a:avLst/>
            </a:prstGeom>
            <a:ln w="53975">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2343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C62F3F-D50C-224A-A538-6A90AFAA5E07}"/>
              </a:ext>
            </a:extLst>
          </p:cNvPr>
          <p:cNvSpPr>
            <a:spLocks noGrp="1"/>
          </p:cNvSpPr>
          <p:nvPr>
            <p:ph type="title"/>
          </p:nvPr>
        </p:nvSpPr>
        <p:spPr/>
        <p:txBody>
          <a:bodyPr>
            <a:normAutofit/>
          </a:bodyPr>
          <a:lstStyle/>
          <a:p>
            <a:pPr algn="ctr"/>
            <a:r>
              <a:rPr lang="en-US" sz="4000" b="1" dirty="0">
                <a:latin typeface="+mn-lt"/>
              </a:rPr>
              <a:t>Why This Matters…</a:t>
            </a:r>
          </a:p>
        </p:txBody>
      </p:sp>
      <p:sp>
        <p:nvSpPr>
          <p:cNvPr id="4" name="Content Placeholder 3">
            <a:extLst>
              <a:ext uri="{FF2B5EF4-FFF2-40B4-BE49-F238E27FC236}">
                <a16:creationId xmlns:a16="http://schemas.microsoft.com/office/drawing/2014/main" id="{FAC4F9B8-C5AD-5043-8F6A-3AA06C394239}"/>
              </a:ext>
            </a:extLst>
          </p:cNvPr>
          <p:cNvSpPr>
            <a:spLocks noGrp="1"/>
          </p:cNvSpPr>
          <p:nvPr>
            <p:ph idx="1"/>
          </p:nvPr>
        </p:nvSpPr>
        <p:spPr>
          <a:xfrm>
            <a:off x="628650" y="1335376"/>
            <a:ext cx="7886700" cy="4193646"/>
          </a:xfrm>
        </p:spPr>
        <p:txBody>
          <a:bodyPr>
            <a:normAutofit/>
          </a:bodyPr>
          <a:lstStyle/>
          <a:p>
            <a:r>
              <a:rPr lang="en-US" b="1" dirty="0"/>
              <a:t>Please, Don’t Fight Your Battles Alone.</a:t>
            </a:r>
          </a:p>
          <a:p>
            <a:pPr lvl="1"/>
            <a:r>
              <a:rPr lang="en-US" dirty="0"/>
              <a:t>I’m sad when Christians take the “It all boils down to self-control” perspective. They have a "If I just try a littler harder…” mindset.</a:t>
            </a:r>
          </a:p>
          <a:p>
            <a:pPr lvl="1"/>
            <a:r>
              <a:rPr lang="en-US" dirty="0"/>
              <a:t>Victory Always Involves Leaning on God &amp; Responding To His Word.</a:t>
            </a:r>
          </a:p>
          <a:p>
            <a:r>
              <a:rPr lang="en-US" b="1" dirty="0"/>
              <a:t>Please, Don’t Quit. </a:t>
            </a:r>
          </a:p>
          <a:p>
            <a:pPr lvl="1"/>
            <a:r>
              <a:rPr lang="en-US" dirty="0"/>
              <a:t>I’m sad when Christians lose hope, and don’t put forth personal effort</a:t>
            </a:r>
            <a:br>
              <a:rPr lang="en-US" dirty="0"/>
            </a:br>
            <a:r>
              <a:rPr lang="en-US" dirty="0"/>
              <a:t> or take responsibility for responding to God’s commands.</a:t>
            </a:r>
          </a:p>
          <a:p>
            <a:pPr lvl="1"/>
            <a:r>
              <a:rPr lang="en-US" dirty="0"/>
              <a:t>Whether Sharing The Gospel or Resisting Sin, Our Effort Is Required.</a:t>
            </a:r>
          </a:p>
          <a:p>
            <a:r>
              <a:rPr lang="en-US" b="1" dirty="0"/>
              <a:t>Please, Don’t Give Up On God, Just Because Some Battles </a:t>
            </a:r>
            <a:br>
              <a:rPr lang="en-US" b="1" dirty="0"/>
            </a:br>
            <a:r>
              <a:rPr lang="en-US" b="1" dirty="0"/>
              <a:t>Don’t Go The Way You Hoped.  (Remember Elijah, Jeremiah, </a:t>
            </a:r>
            <a:r>
              <a:rPr lang="en-US" b="1" dirty="0" err="1"/>
              <a:t>Etc</a:t>
            </a:r>
            <a:r>
              <a:rPr lang="en-US" b="1" dirty="0"/>
              <a:t>…)</a:t>
            </a:r>
          </a:p>
          <a:p>
            <a:pPr lvl="1"/>
            <a:r>
              <a:rPr lang="en-US" dirty="0"/>
              <a:t>I’m sad when Christians “grow weary” and “lose heart” because they expected God to bring immediate victory without their participation.</a:t>
            </a:r>
          </a:p>
          <a:p>
            <a:pPr marL="0" indent="0" algn="ctr">
              <a:buNone/>
            </a:pPr>
            <a:r>
              <a:rPr lang="en-US" sz="2400" b="1" dirty="0">
                <a:solidFill>
                  <a:srgbClr val="3E97AE"/>
                </a:solidFill>
              </a:rPr>
              <a:t>Paul Knew That Grace &amp; Effort Go Hand In Hand!</a:t>
            </a:r>
          </a:p>
        </p:txBody>
      </p:sp>
    </p:spTree>
    <p:extLst>
      <p:ext uri="{BB962C8B-B14F-4D97-AF65-F5344CB8AC3E}">
        <p14:creationId xmlns:p14="http://schemas.microsoft.com/office/powerpoint/2010/main" val="28204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 calcmode="lin" valueType="num">
                                      <p:cBhvr additive="base">
                                        <p:cTn id="39"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 calcmode="lin" valueType="num">
                                      <p:cBhvr additive="base">
                                        <p:cTn id="45"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10F2EB-C1EF-7D4E-983A-34BA9CC94894}"/>
              </a:ext>
            </a:extLst>
          </p:cNvPr>
          <p:cNvPicPr>
            <a:picLocks noChangeAspect="1"/>
          </p:cNvPicPr>
          <p:nvPr/>
        </p:nvPicPr>
        <p:blipFill>
          <a:blip r:embed="rId3"/>
          <a:stretch>
            <a:fillRect/>
          </a:stretch>
        </p:blipFill>
        <p:spPr>
          <a:xfrm>
            <a:off x="0" y="0"/>
            <a:ext cx="9144000" cy="5715000"/>
          </a:xfrm>
          <a:prstGeom prst="rect">
            <a:avLst/>
          </a:prstGeom>
        </p:spPr>
      </p:pic>
      <p:sp>
        <p:nvSpPr>
          <p:cNvPr id="6" name="Rectangle 5">
            <a:extLst>
              <a:ext uri="{FF2B5EF4-FFF2-40B4-BE49-F238E27FC236}">
                <a16:creationId xmlns:a16="http://schemas.microsoft.com/office/drawing/2014/main" id="{8266274A-65E6-DB4D-A403-B2377640A455}"/>
              </a:ext>
            </a:extLst>
          </p:cNvPr>
          <p:cNvSpPr/>
          <p:nvPr/>
        </p:nvSpPr>
        <p:spPr>
          <a:xfrm>
            <a:off x="1556426" y="1459149"/>
            <a:ext cx="6070059" cy="953311"/>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84C22D3-6040-BF42-8D60-6EFEC12E4464}"/>
              </a:ext>
            </a:extLst>
          </p:cNvPr>
          <p:cNvSpPr txBox="1"/>
          <p:nvPr/>
        </p:nvSpPr>
        <p:spPr>
          <a:xfrm>
            <a:off x="3190672" y="1612638"/>
            <a:ext cx="3657600" cy="646331"/>
          </a:xfrm>
          <a:prstGeom prst="rect">
            <a:avLst/>
          </a:prstGeom>
          <a:noFill/>
        </p:spPr>
        <p:txBody>
          <a:bodyPr wrap="square" rtlCol="0">
            <a:spAutoFit/>
          </a:bodyPr>
          <a:lstStyle/>
          <a:p>
            <a:r>
              <a:rPr lang="en-US" sz="3600" i="1" dirty="0">
                <a:solidFill>
                  <a:schemeClr val="bg1"/>
                </a:solidFill>
                <a:latin typeface="Times New Roman" panose="02020603050405020304" pitchFamily="18" charset="0"/>
                <a:cs typeface="Times New Roman" panose="02020603050405020304" pitchFamily="18" charset="0"/>
              </a:rPr>
              <a:t>by God’s grace…</a:t>
            </a:r>
          </a:p>
        </p:txBody>
      </p:sp>
      <p:sp>
        <p:nvSpPr>
          <p:cNvPr id="8" name="TextBox 7">
            <a:extLst>
              <a:ext uri="{FF2B5EF4-FFF2-40B4-BE49-F238E27FC236}">
                <a16:creationId xmlns:a16="http://schemas.microsoft.com/office/drawing/2014/main" id="{4A50F6AC-614F-054F-9F71-9A72F86623CE}"/>
              </a:ext>
            </a:extLst>
          </p:cNvPr>
          <p:cNvSpPr txBox="1"/>
          <p:nvPr/>
        </p:nvSpPr>
        <p:spPr>
          <a:xfrm>
            <a:off x="846306" y="2892305"/>
            <a:ext cx="7490297" cy="1754326"/>
          </a:xfrm>
          <a:prstGeom prst="rect">
            <a:avLst/>
          </a:prstGeom>
          <a:noFill/>
        </p:spPr>
        <p:txBody>
          <a:bodyPr wrap="square" rtlCol="0">
            <a:spAutoFit/>
          </a:bodyPr>
          <a:lstStyle/>
          <a:p>
            <a:pPr algn="ctr"/>
            <a:r>
              <a:rPr lang="en-US" sz="5400" b="1" dirty="0">
                <a:solidFill>
                  <a:schemeClr val="bg1"/>
                </a:solidFill>
                <a:cs typeface="Arial" panose="020B0604020202020204" pitchFamily="34" charset="0"/>
              </a:rPr>
              <a:t>We Are Both Redirected</a:t>
            </a:r>
            <a:br>
              <a:rPr lang="en-US" sz="5400" b="1" dirty="0">
                <a:solidFill>
                  <a:schemeClr val="bg1"/>
                </a:solidFill>
                <a:cs typeface="Arial" panose="020B0604020202020204" pitchFamily="34" charset="0"/>
              </a:rPr>
            </a:br>
            <a:r>
              <a:rPr lang="en-US" sz="5400" b="1" dirty="0">
                <a:solidFill>
                  <a:schemeClr val="bg1"/>
                </a:solidFill>
                <a:cs typeface="Arial" panose="020B0604020202020204" pitchFamily="34" charset="0"/>
              </a:rPr>
              <a:t> &amp; Redefined.</a:t>
            </a:r>
          </a:p>
        </p:txBody>
      </p:sp>
    </p:spTree>
    <p:extLst>
      <p:ext uri="{BB962C8B-B14F-4D97-AF65-F5344CB8AC3E}">
        <p14:creationId xmlns:p14="http://schemas.microsoft.com/office/powerpoint/2010/main" val="252669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10F2EB-C1EF-7D4E-983A-34BA9CC94894}"/>
              </a:ext>
            </a:extLst>
          </p:cNvPr>
          <p:cNvPicPr>
            <a:picLocks noChangeAspect="1"/>
          </p:cNvPicPr>
          <p:nvPr/>
        </p:nvPicPr>
        <p:blipFill>
          <a:blip r:embed="rId3"/>
          <a:stretch>
            <a:fillRect/>
          </a:stretch>
        </p:blipFill>
        <p:spPr>
          <a:xfrm>
            <a:off x="0" y="0"/>
            <a:ext cx="9144000" cy="5715000"/>
          </a:xfrm>
          <a:prstGeom prst="rect">
            <a:avLst/>
          </a:prstGeom>
        </p:spPr>
      </p:pic>
      <p:sp>
        <p:nvSpPr>
          <p:cNvPr id="6" name="Rectangle 5">
            <a:extLst>
              <a:ext uri="{FF2B5EF4-FFF2-40B4-BE49-F238E27FC236}">
                <a16:creationId xmlns:a16="http://schemas.microsoft.com/office/drawing/2014/main" id="{8266274A-65E6-DB4D-A403-B2377640A455}"/>
              </a:ext>
            </a:extLst>
          </p:cNvPr>
          <p:cNvSpPr/>
          <p:nvPr/>
        </p:nvSpPr>
        <p:spPr>
          <a:xfrm>
            <a:off x="1556426" y="1459149"/>
            <a:ext cx="6070059" cy="953311"/>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84C22D3-6040-BF42-8D60-6EFEC12E4464}"/>
              </a:ext>
            </a:extLst>
          </p:cNvPr>
          <p:cNvSpPr txBox="1"/>
          <p:nvPr/>
        </p:nvSpPr>
        <p:spPr>
          <a:xfrm>
            <a:off x="3190672" y="1612638"/>
            <a:ext cx="3657600" cy="646331"/>
          </a:xfrm>
          <a:prstGeom prst="rect">
            <a:avLst/>
          </a:prstGeom>
          <a:noFill/>
        </p:spPr>
        <p:txBody>
          <a:bodyPr wrap="square" rtlCol="0">
            <a:spAutoFit/>
          </a:bodyPr>
          <a:lstStyle/>
          <a:p>
            <a:r>
              <a:rPr lang="en-US" sz="3600" i="1" dirty="0">
                <a:solidFill>
                  <a:schemeClr val="bg1"/>
                </a:solidFill>
                <a:latin typeface="Times New Roman" panose="02020603050405020304" pitchFamily="18" charset="0"/>
                <a:cs typeface="Times New Roman" panose="02020603050405020304" pitchFamily="18" charset="0"/>
              </a:rPr>
              <a:t>by God’s grace…</a:t>
            </a:r>
          </a:p>
        </p:txBody>
      </p:sp>
      <p:sp>
        <p:nvSpPr>
          <p:cNvPr id="8" name="TextBox 7">
            <a:extLst>
              <a:ext uri="{FF2B5EF4-FFF2-40B4-BE49-F238E27FC236}">
                <a16:creationId xmlns:a16="http://schemas.microsoft.com/office/drawing/2014/main" id="{4A50F6AC-614F-054F-9F71-9A72F86623CE}"/>
              </a:ext>
            </a:extLst>
          </p:cNvPr>
          <p:cNvSpPr txBox="1"/>
          <p:nvPr/>
        </p:nvSpPr>
        <p:spPr>
          <a:xfrm>
            <a:off x="505838" y="2892305"/>
            <a:ext cx="8287966" cy="1754326"/>
          </a:xfrm>
          <a:prstGeom prst="rect">
            <a:avLst/>
          </a:prstGeom>
          <a:noFill/>
        </p:spPr>
        <p:txBody>
          <a:bodyPr wrap="square" rtlCol="0">
            <a:spAutoFit/>
          </a:bodyPr>
          <a:lstStyle/>
          <a:p>
            <a:pPr algn="ctr"/>
            <a:r>
              <a:rPr lang="en-US" sz="5400" b="1" dirty="0">
                <a:solidFill>
                  <a:schemeClr val="bg1"/>
                </a:solidFill>
                <a:cs typeface="Arial" panose="020B0604020202020204" pitchFamily="34" charset="0"/>
              </a:rPr>
              <a:t>We Have Another Chance &amp; Are NOT Going To Waste It. </a:t>
            </a:r>
          </a:p>
        </p:txBody>
      </p:sp>
    </p:spTree>
    <p:extLst>
      <p:ext uri="{BB962C8B-B14F-4D97-AF65-F5344CB8AC3E}">
        <p14:creationId xmlns:p14="http://schemas.microsoft.com/office/powerpoint/2010/main" val="278587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10F2EB-C1EF-7D4E-983A-34BA9CC94894}"/>
              </a:ext>
            </a:extLst>
          </p:cNvPr>
          <p:cNvPicPr>
            <a:picLocks noChangeAspect="1"/>
          </p:cNvPicPr>
          <p:nvPr/>
        </p:nvPicPr>
        <p:blipFill>
          <a:blip r:embed="rId3"/>
          <a:stretch>
            <a:fillRect/>
          </a:stretch>
        </p:blipFill>
        <p:spPr>
          <a:xfrm>
            <a:off x="0" y="0"/>
            <a:ext cx="9144000" cy="5715000"/>
          </a:xfrm>
          <a:prstGeom prst="rect">
            <a:avLst/>
          </a:prstGeom>
        </p:spPr>
      </p:pic>
      <p:sp>
        <p:nvSpPr>
          <p:cNvPr id="6" name="Rectangle 5">
            <a:extLst>
              <a:ext uri="{FF2B5EF4-FFF2-40B4-BE49-F238E27FC236}">
                <a16:creationId xmlns:a16="http://schemas.microsoft.com/office/drawing/2014/main" id="{8266274A-65E6-DB4D-A403-B2377640A455}"/>
              </a:ext>
            </a:extLst>
          </p:cNvPr>
          <p:cNvSpPr/>
          <p:nvPr/>
        </p:nvSpPr>
        <p:spPr>
          <a:xfrm>
            <a:off x="1556426" y="1459149"/>
            <a:ext cx="6070059" cy="953311"/>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84C22D3-6040-BF42-8D60-6EFEC12E4464}"/>
              </a:ext>
            </a:extLst>
          </p:cNvPr>
          <p:cNvSpPr txBox="1"/>
          <p:nvPr/>
        </p:nvSpPr>
        <p:spPr>
          <a:xfrm>
            <a:off x="3190672" y="1612638"/>
            <a:ext cx="3657600" cy="646331"/>
          </a:xfrm>
          <a:prstGeom prst="rect">
            <a:avLst/>
          </a:prstGeom>
          <a:noFill/>
        </p:spPr>
        <p:txBody>
          <a:bodyPr wrap="square" rtlCol="0">
            <a:spAutoFit/>
          </a:bodyPr>
          <a:lstStyle/>
          <a:p>
            <a:r>
              <a:rPr lang="en-US" sz="3600" i="1" dirty="0">
                <a:solidFill>
                  <a:schemeClr val="bg1"/>
                </a:solidFill>
                <a:latin typeface="Times New Roman" panose="02020603050405020304" pitchFamily="18" charset="0"/>
                <a:cs typeface="Times New Roman" panose="02020603050405020304" pitchFamily="18" charset="0"/>
              </a:rPr>
              <a:t>by God’s grace…</a:t>
            </a:r>
          </a:p>
        </p:txBody>
      </p:sp>
      <p:sp>
        <p:nvSpPr>
          <p:cNvPr id="8" name="TextBox 7">
            <a:extLst>
              <a:ext uri="{FF2B5EF4-FFF2-40B4-BE49-F238E27FC236}">
                <a16:creationId xmlns:a16="http://schemas.microsoft.com/office/drawing/2014/main" id="{4A50F6AC-614F-054F-9F71-9A72F86623CE}"/>
              </a:ext>
            </a:extLst>
          </p:cNvPr>
          <p:cNvSpPr txBox="1"/>
          <p:nvPr/>
        </p:nvSpPr>
        <p:spPr>
          <a:xfrm>
            <a:off x="505838" y="2833940"/>
            <a:ext cx="8287966" cy="2585323"/>
          </a:xfrm>
          <a:prstGeom prst="rect">
            <a:avLst/>
          </a:prstGeom>
          <a:noFill/>
        </p:spPr>
        <p:txBody>
          <a:bodyPr wrap="square" rtlCol="0">
            <a:spAutoFit/>
          </a:bodyPr>
          <a:lstStyle/>
          <a:p>
            <a:pPr algn="ctr"/>
            <a:r>
              <a:rPr lang="en-US" sz="5400" b="1" dirty="0">
                <a:solidFill>
                  <a:schemeClr val="bg1"/>
                </a:solidFill>
                <a:cs typeface="Arial" panose="020B0604020202020204" pitchFamily="34" charset="0"/>
              </a:rPr>
              <a:t>He Provides Resources &amp; Results That Are Impossible For Us Alone.</a:t>
            </a:r>
          </a:p>
        </p:txBody>
      </p:sp>
    </p:spTree>
    <p:extLst>
      <p:ext uri="{BB962C8B-B14F-4D97-AF65-F5344CB8AC3E}">
        <p14:creationId xmlns:p14="http://schemas.microsoft.com/office/powerpoint/2010/main" val="400821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10F2EB-C1EF-7D4E-983A-34BA9CC94894}"/>
              </a:ext>
            </a:extLst>
          </p:cNvPr>
          <p:cNvPicPr>
            <a:picLocks noChangeAspect="1"/>
          </p:cNvPicPr>
          <p:nvPr/>
        </p:nvPicPr>
        <p:blipFill>
          <a:blip r:embed="rId3"/>
          <a:stretch>
            <a:fillRect/>
          </a:stretch>
        </p:blipFill>
        <p:spPr>
          <a:xfrm>
            <a:off x="0" y="0"/>
            <a:ext cx="9144000" cy="5715000"/>
          </a:xfrm>
          <a:prstGeom prst="rect">
            <a:avLst/>
          </a:prstGeom>
        </p:spPr>
      </p:pic>
      <p:sp>
        <p:nvSpPr>
          <p:cNvPr id="6" name="Rectangle 5">
            <a:extLst>
              <a:ext uri="{FF2B5EF4-FFF2-40B4-BE49-F238E27FC236}">
                <a16:creationId xmlns:a16="http://schemas.microsoft.com/office/drawing/2014/main" id="{8266274A-65E6-DB4D-A403-B2377640A455}"/>
              </a:ext>
            </a:extLst>
          </p:cNvPr>
          <p:cNvSpPr/>
          <p:nvPr/>
        </p:nvSpPr>
        <p:spPr>
          <a:xfrm>
            <a:off x="1556426" y="1459149"/>
            <a:ext cx="6070059" cy="953311"/>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84C22D3-6040-BF42-8D60-6EFEC12E4464}"/>
              </a:ext>
            </a:extLst>
          </p:cNvPr>
          <p:cNvSpPr txBox="1"/>
          <p:nvPr/>
        </p:nvSpPr>
        <p:spPr>
          <a:xfrm>
            <a:off x="3190672" y="1612638"/>
            <a:ext cx="3657600" cy="646331"/>
          </a:xfrm>
          <a:prstGeom prst="rect">
            <a:avLst/>
          </a:prstGeom>
          <a:noFill/>
        </p:spPr>
        <p:txBody>
          <a:bodyPr wrap="square" rtlCol="0">
            <a:spAutoFit/>
          </a:bodyPr>
          <a:lstStyle/>
          <a:p>
            <a:r>
              <a:rPr lang="en-US" sz="3600" i="1" dirty="0">
                <a:solidFill>
                  <a:schemeClr val="bg1"/>
                </a:solidFill>
                <a:latin typeface="Times New Roman" panose="02020603050405020304" pitchFamily="18" charset="0"/>
                <a:cs typeface="Times New Roman" panose="02020603050405020304" pitchFamily="18" charset="0"/>
              </a:rPr>
              <a:t>by God’s grace…</a:t>
            </a:r>
          </a:p>
        </p:txBody>
      </p:sp>
      <p:sp>
        <p:nvSpPr>
          <p:cNvPr id="8" name="TextBox 7">
            <a:extLst>
              <a:ext uri="{FF2B5EF4-FFF2-40B4-BE49-F238E27FC236}">
                <a16:creationId xmlns:a16="http://schemas.microsoft.com/office/drawing/2014/main" id="{4A50F6AC-614F-054F-9F71-9A72F86623CE}"/>
              </a:ext>
            </a:extLst>
          </p:cNvPr>
          <p:cNvSpPr txBox="1"/>
          <p:nvPr/>
        </p:nvSpPr>
        <p:spPr>
          <a:xfrm>
            <a:off x="505838" y="2647962"/>
            <a:ext cx="8287966" cy="2554545"/>
          </a:xfrm>
          <a:prstGeom prst="rect">
            <a:avLst/>
          </a:prstGeom>
          <a:noFill/>
        </p:spPr>
        <p:txBody>
          <a:bodyPr wrap="square" rtlCol="0">
            <a:spAutoFit/>
          </a:bodyPr>
          <a:lstStyle/>
          <a:p>
            <a:pPr algn="ctr"/>
            <a:r>
              <a:rPr lang="en-US" sz="3200" dirty="0">
                <a:solidFill>
                  <a:schemeClr val="bg1"/>
                </a:solidFill>
              </a:rPr>
              <a:t>“But </a:t>
            </a:r>
            <a:r>
              <a:rPr lang="en-US" sz="3200" u="sng" dirty="0">
                <a:solidFill>
                  <a:schemeClr val="bg1"/>
                </a:solidFill>
              </a:rPr>
              <a:t>by the grace of God </a:t>
            </a:r>
            <a:r>
              <a:rPr lang="en-US" sz="3200" dirty="0">
                <a:solidFill>
                  <a:schemeClr val="bg1"/>
                </a:solidFill>
              </a:rPr>
              <a:t>I am what I am, </a:t>
            </a:r>
            <a:br>
              <a:rPr lang="en-US" sz="3200" dirty="0">
                <a:solidFill>
                  <a:schemeClr val="bg1"/>
                </a:solidFill>
              </a:rPr>
            </a:br>
            <a:r>
              <a:rPr lang="en-US" sz="3200" dirty="0">
                <a:solidFill>
                  <a:schemeClr val="bg1"/>
                </a:solidFill>
              </a:rPr>
              <a:t>and </a:t>
            </a:r>
            <a:r>
              <a:rPr lang="en-US" sz="3200" u="sng" dirty="0">
                <a:solidFill>
                  <a:schemeClr val="bg1"/>
                </a:solidFill>
              </a:rPr>
              <a:t>His grace </a:t>
            </a:r>
            <a:r>
              <a:rPr lang="en-US" sz="3200" dirty="0">
                <a:solidFill>
                  <a:schemeClr val="bg1"/>
                </a:solidFill>
              </a:rPr>
              <a:t>toward me did not prove vain; </a:t>
            </a:r>
            <a:br>
              <a:rPr lang="en-US" sz="3200" dirty="0">
                <a:solidFill>
                  <a:schemeClr val="bg1"/>
                </a:solidFill>
              </a:rPr>
            </a:br>
            <a:r>
              <a:rPr lang="en-US" sz="3200" dirty="0">
                <a:solidFill>
                  <a:schemeClr val="bg1"/>
                </a:solidFill>
              </a:rPr>
              <a:t>but I labored even more than all of them, </a:t>
            </a:r>
            <a:br>
              <a:rPr lang="en-US" sz="3200" dirty="0">
                <a:solidFill>
                  <a:schemeClr val="bg1"/>
                </a:solidFill>
              </a:rPr>
            </a:br>
            <a:r>
              <a:rPr lang="en-US" sz="3200" dirty="0">
                <a:solidFill>
                  <a:schemeClr val="bg1"/>
                </a:solidFill>
              </a:rPr>
              <a:t>yet not I, but </a:t>
            </a:r>
            <a:r>
              <a:rPr lang="en-US" sz="3200" u="sng" dirty="0">
                <a:solidFill>
                  <a:schemeClr val="bg1"/>
                </a:solidFill>
              </a:rPr>
              <a:t>the grace of God</a:t>
            </a:r>
            <a:br>
              <a:rPr lang="en-US" sz="3200" u="sng" dirty="0">
                <a:solidFill>
                  <a:schemeClr val="bg1"/>
                </a:solidFill>
              </a:rPr>
            </a:br>
            <a:r>
              <a:rPr lang="en-US" sz="3200" u="sng" dirty="0">
                <a:solidFill>
                  <a:schemeClr val="bg1"/>
                </a:solidFill>
              </a:rPr>
              <a:t> with me</a:t>
            </a:r>
            <a:r>
              <a:rPr lang="en-US" sz="3200" dirty="0">
                <a:solidFill>
                  <a:schemeClr val="bg1"/>
                </a:solidFill>
              </a:rPr>
              <a:t>.”  </a:t>
            </a:r>
            <a:r>
              <a:rPr lang="en-US" sz="2000" dirty="0">
                <a:solidFill>
                  <a:schemeClr val="bg1"/>
                </a:solidFill>
              </a:rPr>
              <a:t>1 Corinthians 15:10</a:t>
            </a:r>
          </a:p>
        </p:txBody>
      </p:sp>
    </p:spTree>
    <p:extLst>
      <p:ext uri="{BB962C8B-B14F-4D97-AF65-F5344CB8AC3E}">
        <p14:creationId xmlns:p14="http://schemas.microsoft.com/office/powerpoint/2010/main" val="1990941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067FC-ED68-C244-8541-AEDF583C2891}"/>
              </a:ext>
            </a:extLst>
          </p:cNvPr>
          <p:cNvSpPr>
            <a:spLocks noGrp="1"/>
          </p:cNvSpPr>
          <p:nvPr>
            <p:ph type="ctrTitle"/>
          </p:nvPr>
        </p:nvSpPr>
        <p:spPr/>
        <p:txBody>
          <a:bodyPr/>
          <a:lstStyle/>
          <a:p>
            <a:r>
              <a:rPr lang="en-US" dirty="0"/>
              <a:t>Laboring with the</a:t>
            </a:r>
            <a:br>
              <a:rPr lang="en-US" dirty="0"/>
            </a:br>
            <a:r>
              <a:rPr lang="en-US" dirty="0"/>
              <a:t> Grace of God</a:t>
            </a:r>
          </a:p>
        </p:txBody>
      </p:sp>
      <p:sp>
        <p:nvSpPr>
          <p:cNvPr id="3" name="Subtitle 2">
            <a:extLst>
              <a:ext uri="{FF2B5EF4-FFF2-40B4-BE49-F238E27FC236}">
                <a16:creationId xmlns:a16="http://schemas.microsoft.com/office/drawing/2014/main" id="{10A5DCED-6409-FA42-8887-FA62D7CE4E85}"/>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FEB809CD-7FF0-6042-B2D0-EDCF37FD0F2F}"/>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10099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10F2EB-C1EF-7D4E-983A-34BA9CC94894}"/>
              </a:ext>
            </a:extLst>
          </p:cNvPr>
          <p:cNvPicPr>
            <a:picLocks noChangeAspect="1"/>
          </p:cNvPicPr>
          <p:nvPr/>
        </p:nvPicPr>
        <p:blipFill>
          <a:blip r:embed="rId3"/>
          <a:stretch>
            <a:fillRect/>
          </a:stretch>
        </p:blipFill>
        <p:spPr>
          <a:xfrm>
            <a:off x="0" y="0"/>
            <a:ext cx="9144000" cy="5715000"/>
          </a:xfrm>
          <a:prstGeom prst="rect">
            <a:avLst/>
          </a:prstGeom>
        </p:spPr>
      </p:pic>
      <p:sp>
        <p:nvSpPr>
          <p:cNvPr id="6" name="Rectangle 5">
            <a:extLst>
              <a:ext uri="{FF2B5EF4-FFF2-40B4-BE49-F238E27FC236}">
                <a16:creationId xmlns:a16="http://schemas.microsoft.com/office/drawing/2014/main" id="{8266274A-65E6-DB4D-A403-B2377640A455}"/>
              </a:ext>
            </a:extLst>
          </p:cNvPr>
          <p:cNvSpPr/>
          <p:nvPr/>
        </p:nvSpPr>
        <p:spPr>
          <a:xfrm>
            <a:off x="1556426" y="1238491"/>
            <a:ext cx="6070059" cy="1173969"/>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84C22D3-6040-BF42-8D60-6EFEC12E4464}"/>
              </a:ext>
            </a:extLst>
          </p:cNvPr>
          <p:cNvSpPr txBox="1"/>
          <p:nvPr/>
        </p:nvSpPr>
        <p:spPr>
          <a:xfrm>
            <a:off x="1886672" y="1230669"/>
            <a:ext cx="5289631" cy="1200329"/>
          </a:xfrm>
          <a:prstGeom prst="rect">
            <a:avLst/>
          </a:prstGeom>
          <a:noFill/>
        </p:spPr>
        <p:txBody>
          <a:bodyPr wrap="square" rtlCol="0">
            <a:spAutoFit/>
          </a:bodyPr>
          <a:lstStyle/>
          <a:p>
            <a:pPr algn="ctr"/>
            <a:r>
              <a:rPr lang="en-US" sz="3600" i="1" dirty="0">
                <a:solidFill>
                  <a:schemeClr val="bg1"/>
                </a:solidFill>
                <a:latin typeface="Times New Roman" panose="02020603050405020304" pitchFamily="18" charset="0"/>
                <a:cs typeface="Times New Roman" panose="02020603050405020304" pitchFamily="18" charset="0"/>
              </a:rPr>
              <a:t>1 Corinthians 15:10</a:t>
            </a:r>
          </a:p>
          <a:p>
            <a:pPr algn="ctr"/>
            <a:r>
              <a:rPr lang="en-US" sz="3600" i="1" dirty="0">
                <a:solidFill>
                  <a:schemeClr val="bg1"/>
                </a:solidFill>
                <a:latin typeface="Times New Roman" panose="02020603050405020304" pitchFamily="18" charset="0"/>
                <a:cs typeface="Times New Roman" panose="02020603050405020304" pitchFamily="18" charset="0"/>
              </a:rPr>
              <a:t>Motivation &amp; Humility</a:t>
            </a:r>
          </a:p>
        </p:txBody>
      </p:sp>
      <p:sp>
        <p:nvSpPr>
          <p:cNvPr id="8" name="TextBox 7">
            <a:extLst>
              <a:ext uri="{FF2B5EF4-FFF2-40B4-BE49-F238E27FC236}">
                <a16:creationId xmlns:a16="http://schemas.microsoft.com/office/drawing/2014/main" id="{4A50F6AC-614F-054F-9F71-9A72F86623CE}"/>
              </a:ext>
            </a:extLst>
          </p:cNvPr>
          <p:cNvSpPr txBox="1"/>
          <p:nvPr/>
        </p:nvSpPr>
        <p:spPr>
          <a:xfrm>
            <a:off x="846306" y="2581021"/>
            <a:ext cx="7490297" cy="2215991"/>
          </a:xfrm>
          <a:prstGeom prst="rect">
            <a:avLst/>
          </a:prstGeom>
          <a:noFill/>
        </p:spPr>
        <p:txBody>
          <a:bodyPr wrap="square" rtlCol="0">
            <a:spAutoFit/>
          </a:bodyPr>
          <a:lstStyle/>
          <a:p>
            <a:pPr algn="ctr"/>
            <a:r>
              <a:rPr lang="en-US" sz="13800" b="1" dirty="0">
                <a:solidFill>
                  <a:schemeClr val="bg1"/>
                </a:solidFill>
                <a:cs typeface="Arial" panose="020B0604020202020204" pitchFamily="34" charset="0"/>
              </a:rPr>
              <a:t>AMEN!</a:t>
            </a:r>
          </a:p>
        </p:txBody>
      </p:sp>
    </p:spTree>
    <p:extLst>
      <p:ext uri="{BB962C8B-B14F-4D97-AF65-F5344CB8AC3E}">
        <p14:creationId xmlns:p14="http://schemas.microsoft.com/office/powerpoint/2010/main" val="287779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10F2EB-C1EF-7D4E-983A-34BA9CC94894}"/>
              </a:ext>
            </a:extLst>
          </p:cNvPr>
          <p:cNvPicPr>
            <a:picLocks noChangeAspect="1"/>
          </p:cNvPicPr>
          <p:nvPr/>
        </p:nvPicPr>
        <p:blipFill>
          <a:blip r:embed="rId3"/>
          <a:stretch>
            <a:fillRect/>
          </a:stretch>
        </p:blipFill>
        <p:spPr>
          <a:xfrm>
            <a:off x="0" y="0"/>
            <a:ext cx="9144000" cy="5715000"/>
          </a:xfrm>
          <a:prstGeom prst="rect">
            <a:avLst/>
          </a:prstGeom>
        </p:spPr>
      </p:pic>
      <p:sp>
        <p:nvSpPr>
          <p:cNvPr id="6" name="Rectangle 5">
            <a:extLst>
              <a:ext uri="{FF2B5EF4-FFF2-40B4-BE49-F238E27FC236}">
                <a16:creationId xmlns:a16="http://schemas.microsoft.com/office/drawing/2014/main" id="{8266274A-65E6-DB4D-A403-B2377640A455}"/>
              </a:ext>
            </a:extLst>
          </p:cNvPr>
          <p:cNvSpPr/>
          <p:nvPr/>
        </p:nvSpPr>
        <p:spPr>
          <a:xfrm>
            <a:off x="1556426" y="1238491"/>
            <a:ext cx="6070059" cy="1173969"/>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84C22D3-6040-BF42-8D60-6EFEC12E4464}"/>
              </a:ext>
            </a:extLst>
          </p:cNvPr>
          <p:cNvSpPr txBox="1"/>
          <p:nvPr/>
        </p:nvSpPr>
        <p:spPr>
          <a:xfrm>
            <a:off x="1886672" y="1230669"/>
            <a:ext cx="5289631" cy="1200329"/>
          </a:xfrm>
          <a:prstGeom prst="rect">
            <a:avLst/>
          </a:prstGeom>
          <a:noFill/>
        </p:spPr>
        <p:txBody>
          <a:bodyPr wrap="square" rtlCol="0">
            <a:spAutoFit/>
          </a:bodyPr>
          <a:lstStyle/>
          <a:p>
            <a:pPr algn="ctr"/>
            <a:r>
              <a:rPr lang="en-US" sz="3600" i="1" dirty="0">
                <a:solidFill>
                  <a:schemeClr val="bg1"/>
                </a:solidFill>
                <a:latin typeface="Times New Roman" panose="02020603050405020304" pitchFamily="18" charset="0"/>
                <a:cs typeface="Times New Roman" panose="02020603050405020304" pitchFamily="18" charset="0"/>
              </a:rPr>
              <a:t>1 Corinthians 15:10</a:t>
            </a:r>
          </a:p>
          <a:p>
            <a:pPr algn="ctr"/>
            <a:r>
              <a:rPr lang="en-US" sz="3600" i="1" dirty="0">
                <a:solidFill>
                  <a:schemeClr val="bg1"/>
                </a:solidFill>
                <a:latin typeface="Times New Roman" panose="02020603050405020304" pitchFamily="18" charset="0"/>
                <a:cs typeface="Times New Roman" panose="02020603050405020304" pitchFamily="18" charset="0"/>
              </a:rPr>
              <a:t>God’s Grace &amp; Our Effort?</a:t>
            </a:r>
          </a:p>
        </p:txBody>
      </p:sp>
      <p:sp>
        <p:nvSpPr>
          <p:cNvPr id="8" name="TextBox 7">
            <a:extLst>
              <a:ext uri="{FF2B5EF4-FFF2-40B4-BE49-F238E27FC236}">
                <a16:creationId xmlns:a16="http://schemas.microsoft.com/office/drawing/2014/main" id="{4A50F6AC-614F-054F-9F71-9A72F86623CE}"/>
              </a:ext>
            </a:extLst>
          </p:cNvPr>
          <p:cNvSpPr txBox="1"/>
          <p:nvPr/>
        </p:nvSpPr>
        <p:spPr>
          <a:xfrm>
            <a:off x="846306" y="2858814"/>
            <a:ext cx="7490297" cy="1815882"/>
          </a:xfrm>
          <a:prstGeom prst="rect">
            <a:avLst/>
          </a:prstGeom>
          <a:noFill/>
        </p:spPr>
        <p:txBody>
          <a:bodyPr wrap="square" rtlCol="0">
            <a:spAutoFit/>
          </a:bodyPr>
          <a:lstStyle/>
          <a:p>
            <a:pPr algn="ctr"/>
            <a:r>
              <a:rPr lang="en-US" sz="2800" dirty="0">
                <a:solidFill>
                  <a:schemeClr val="bg1"/>
                </a:solidFill>
                <a:cs typeface="Arial" panose="020B0604020202020204" pitchFamily="34" charset="0"/>
              </a:rPr>
              <a:t>“But by the grace of God I am what I am, </a:t>
            </a:r>
            <a:br>
              <a:rPr lang="en-US" sz="2800" dirty="0">
                <a:solidFill>
                  <a:schemeClr val="bg1"/>
                </a:solidFill>
                <a:cs typeface="Arial" panose="020B0604020202020204" pitchFamily="34" charset="0"/>
              </a:rPr>
            </a:br>
            <a:r>
              <a:rPr lang="en-US" sz="2800" dirty="0">
                <a:solidFill>
                  <a:schemeClr val="bg1"/>
                </a:solidFill>
                <a:cs typeface="Arial" panose="020B0604020202020204" pitchFamily="34" charset="0"/>
              </a:rPr>
              <a:t>and His grace toward me did not prove vain; </a:t>
            </a:r>
            <a:br>
              <a:rPr lang="en-US" sz="2800" dirty="0">
                <a:solidFill>
                  <a:schemeClr val="bg1"/>
                </a:solidFill>
                <a:cs typeface="Arial" panose="020B0604020202020204" pitchFamily="34" charset="0"/>
              </a:rPr>
            </a:br>
            <a:r>
              <a:rPr lang="en-US" sz="2800" dirty="0">
                <a:solidFill>
                  <a:schemeClr val="bg1"/>
                </a:solidFill>
                <a:cs typeface="Arial" panose="020B0604020202020204" pitchFamily="34" charset="0"/>
              </a:rPr>
              <a:t>but </a:t>
            </a:r>
            <a:r>
              <a:rPr lang="en-US" sz="2800" u="sng" dirty="0">
                <a:solidFill>
                  <a:schemeClr val="bg1"/>
                </a:solidFill>
                <a:cs typeface="Arial" panose="020B0604020202020204" pitchFamily="34" charset="0"/>
              </a:rPr>
              <a:t>I labored even more</a:t>
            </a:r>
            <a:r>
              <a:rPr lang="en-US" sz="2800" dirty="0">
                <a:solidFill>
                  <a:schemeClr val="bg1"/>
                </a:solidFill>
                <a:cs typeface="Arial" panose="020B0604020202020204" pitchFamily="34" charset="0"/>
              </a:rPr>
              <a:t> than all of them,</a:t>
            </a:r>
            <a:br>
              <a:rPr lang="en-US" sz="2800" dirty="0">
                <a:solidFill>
                  <a:schemeClr val="bg1"/>
                </a:solidFill>
                <a:cs typeface="Arial" panose="020B0604020202020204" pitchFamily="34" charset="0"/>
              </a:rPr>
            </a:br>
            <a:r>
              <a:rPr lang="en-US" sz="2800" dirty="0">
                <a:solidFill>
                  <a:schemeClr val="bg1"/>
                </a:solidFill>
                <a:cs typeface="Arial" panose="020B0604020202020204" pitchFamily="34" charset="0"/>
              </a:rPr>
              <a:t> </a:t>
            </a:r>
            <a:r>
              <a:rPr lang="en-US" sz="2800" u="sng" dirty="0">
                <a:solidFill>
                  <a:schemeClr val="bg1"/>
                </a:solidFill>
                <a:cs typeface="Arial" panose="020B0604020202020204" pitchFamily="34" charset="0"/>
              </a:rPr>
              <a:t>yet not I, but the grace of God with me.</a:t>
            </a:r>
            <a:r>
              <a:rPr lang="en-US" sz="2800" dirty="0">
                <a:solidFill>
                  <a:schemeClr val="bg1"/>
                </a:solidFill>
                <a:cs typeface="Arial" panose="020B0604020202020204" pitchFamily="34" charset="0"/>
              </a:rPr>
              <a:t>” </a:t>
            </a:r>
          </a:p>
        </p:txBody>
      </p:sp>
    </p:spTree>
    <p:extLst>
      <p:ext uri="{BB962C8B-B14F-4D97-AF65-F5344CB8AC3E}">
        <p14:creationId xmlns:p14="http://schemas.microsoft.com/office/powerpoint/2010/main" val="102838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C2967A-27FC-9546-BD6F-A615036BB7EB}"/>
              </a:ext>
            </a:extLst>
          </p:cNvPr>
          <p:cNvPicPr>
            <a:picLocks noChangeAspect="1"/>
          </p:cNvPicPr>
          <p:nvPr/>
        </p:nvPicPr>
        <p:blipFill>
          <a:blip r:embed="rId3"/>
          <a:stretch>
            <a:fillRect/>
          </a:stretch>
        </p:blipFill>
        <p:spPr>
          <a:xfrm>
            <a:off x="0" y="0"/>
            <a:ext cx="9144000" cy="5715000"/>
          </a:xfrm>
          <a:prstGeom prst="rect">
            <a:avLst/>
          </a:prstGeom>
        </p:spPr>
      </p:pic>
      <p:sp>
        <p:nvSpPr>
          <p:cNvPr id="6" name="Title 5">
            <a:extLst>
              <a:ext uri="{FF2B5EF4-FFF2-40B4-BE49-F238E27FC236}">
                <a16:creationId xmlns:a16="http://schemas.microsoft.com/office/drawing/2014/main" id="{ACEF39C7-AF45-EA45-AB25-52660E268CAB}"/>
              </a:ext>
            </a:extLst>
          </p:cNvPr>
          <p:cNvSpPr>
            <a:spLocks noGrp="1"/>
          </p:cNvSpPr>
          <p:nvPr>
            <p:ph type="title"/>
          </p:nvPr>
        </p:nvSpPr>
        <p:spPr>
          <a:xfrm>
            <a:off x="628650" y="304270"/>
            <a:ext cx="7886700" cy="2182683"/>
          </a:xfrm>
        </p:spPr>
        <p:txBody>
          <a:bodyPr>
            <a:normAutofit fontScale="90000"/>
          </a:bodyPr>
          <a:lstStyle/>
          <a:p>
            <a:r>
              <a:rPr lang="en-US" sz="4000" b="1" dirty="0">
                <a:latin typeface="+mn-lt"/>
              </a:rPr>
              <a:t>                   Grace Can Describe:</a:t>
            </a:r>
            <a:br>
              <a:rPr lang="en-US" sz="4000" b="1" dirty="0">
                <a:latin typeface="+mn-lt"/>
              </a:rPr>
            </a:br>
            <a:r>
              <a:rPr lang="en-US" sz="4000" b="1" dirty="0">
                <a:latin typeface="+mn-lt"/>
              </a:rPr>
              <a:t>                </a:t>
            </a:r>
            <a:r>
              <a:rPr lang="en-US" sz="4000" b="1" dirty="0">
                <a:solidFill>
                  <a:srgbClr val="3E97AE"/>
                </a:solidFill>
                <a:latin typeface="+mn-lt"/>
              </a:rPr>
              <a:t> - A </a:t>
            </a:r>
            <a:r>
              <a:rPr lang="en-US" sz="4000" b="1" u="sng" dirty="0">
                <a:solidFill>
                  <a:srgbClr val="3E97AE"/>
                </a:solidFill>
                <a:latin typeface="+mn-lt"/>
              </a:rPr>
              <a:t>Characteristic</a:t>
            </a:r>
            <a:br>
              <a:rPr lang="en-US" sz="4000" b="1" dirty="0">
                <a:solidFill>
                  <a:srgbClr val="3E97AE"/>
                </a:solidFill>
                <a:latin typeface="+mn-lt"/>
              </a:rPr>
            </a:br>
            <a:r>
              <a:rPr lang="en-US" sz="4000" b="1" dirty="0">
                <a:solidFill>
                  <a:srgbClr val="3E97AE"/>
                </a:solidFill>
                <a:latin typeface="+mn-lt"/>
              </a:rPr>
              <a:t>                 - A Favorable Outlook</a:t>
            </a:r>
            <a:br>
              <a:rPr lang="en-US" sz="4000" b="1" dirty="0">
                <a:solidFill>
                  <a:srgbClr val="3E97AE"/>
                </a:solidFill>
                <a:latin typeface="+mn-lt"/>
              </a:rPr>
            </a:br>
            <a:r>
              <a:rPr lang="en-US" sz="4000" b="1" dirty="0">
                <a:solidFill>
                  <a:srgbClr val="3E97AE"/>
                </a:solidFill>
                <a:latin typeface="+mn-lt"/>
              </a:rPr>
              <a:t>                 - An Act of Kindness.</a:t>
            </a:r>
            <a:endParaRPr lang="en-US" sz="3600" b="1" dirty="0">
              <a:solidFill>
                <a:srgbClr val="3E97AE"/>
              </a:solidFill>
              <a:latin typeface="+mn-lt"/>
            </a:endParaRPr>
          </a:p>
        </p:txBody>
      </p:sp>
      <p:sp>
        <p:nvSpPr>
          <p:cNvPr id="2" name="Content Placeholder 1">
            <a:extLst>
              <a:ext uri="{FF2B5EF4-FFF2-40B4-BE49-F238E27FC236}">
                <a16:creationId xmlns:a16="http://schemas.microsoft.com/office/drawing/2014/main" id="{2A7E93FA-C7DC-194C-AEEF-EF5137E6BE20}"/>
              </a:ext>
            </a:extLst>
          </p:cNvPr>
          <p:cNvSpPr>
            <a:spLocks noGrp="1"/>
          </p:cNvSpPr>
          <p:nvPr>
            <p:ph idx="1"/>
          </p:nvPr>
        </p:nvSpPr>
        <p:spPr>
          <a:xfrm>
            <a:off x="394179" y="3231931"/>
            <a:ext cx="8513336" cy="2215558"/>
          </a:xfrm>
        </p:spPr>
        <p:txBody>
          <a:bodyPr>
            <a:normAutofit/>
          </a:bodyPr>
          <a:lstStyle/>
          <a:p>
            <a:r>
              <a:rPr lang="en-US" sz="2800" b="1" dirty="0">
                <a:solidFill>
                  <a:schemeClr val="bg1"/>
                </a:solidFill>
              </a:rPr>
              <a:t>Colossians 4:6 – “Let your speech always be </a:t>
            </a:r>
            <a:r>
              <a:rPr lang="en-US" sz="2800" b="1" u="sng" dirty="0">
                <a:solidFill>
                  <a:schemeClr val="bg1"/>
                </a:solidFill>
              </a:rPr>
              <a:t>with grace</a:t>
            </a:r>
            <a:r>
              <a:rPr lang="en-US" sz="2800" b="1" dirty="0">
                <a:solidFill>
                  <a:schemeClr val="bg1"/>
                </a:solidFill>
              </a:rPr>
              <a:t>, as though seasoned with salt, so that you will know how you should respond to each person.”</a:t>
            </a:r>
          </a:p>
        </p:txBody>
      </p:sp>
    </p:spTree>
    <p:extLst>
      <p:ext uri="{BB962C8B-B14F-4D97-AF65-F5344CB8AC3E}">
        <p14:creationId xmlns:p14="http://schemas.microsoft.com/office/powerpoint/2010/main" val="367731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C2967A-27FC-9546-BD6F-A615036BB7EB}"/>
              </a:ext>
            </a:extLst>
          </p:cNvPr>
          <p:cNvPicPr>
            <a:picLocks noChangeAspect="1"/>
          </p:cNvPicPr>
          <p:nvPr/>
        </p:nvPicPr>
        <p:blipFill>
          <a:blip r:embed="rId3"/>
          <a:stretch>
            <a:fillRect/>
          </a:stretch>
        </p:blipFill>
        <p:spPr>
          <a:xfrm>
            <a:off x="0" y="0"/>
            <a:ext cx="9144000" cy="5715000"/>
          </a:xfrm>
          <a:prstGeom prst="rect">
            <a:avLst/>
          </a:prstGeom>
        </p:spPr>
      </p:pic>
      <p:sp>
        <p:nvSpPr>
          <p:cNvPr id="6" name="Title 5">
            <a:extLst>
              <a:ext uri="{FF2B5EF4-FFF2-40B4-BE49-F238E27FC236}">
                <a16:creationId xmlns:a16="http://schemas.microsoft.com/office/drawing/2014/main" id="{ACEF39C7-AF45-EA45-AB25-52660E268CAB}"/>
              </a:ext>
            </a:extLst>
          </p:cNvPr>
          <p:cNvSpPr>
            <a:spLocks noGrp="1"/>
          </p:cNvSpPr>
          <p:nvPr>
            <p:ph type="title"/>
          </p:nvPr>
        </p:nvSpPr>
        <p:spPr>
          <a:xfrm>
            <a:off x="628650" y="304270"/>
            <a:ext cx="7886700" cy="2182683"/>
          </a:xfrm>
        </p:spPr>
        <p:txBody>
          <a:bodyPr>
            <a:normAutofit fontScale="90000"/>
          </a:bodyPr>
          <a:lstStyle/>
          <a:p>
            <a:r>
              <a:rPr lang="en-US" sz="4000" b="1" dirty="0">
                <a:latin typeface="+mn-lt"/>
              </a:rPr>
              <a:t>                   Grace Can Describe:</a:t>
            </a:r>
            <a:br>
              <a:rPr lang="en-US" sz="4000" b="1" dirty="0">
                <a:latin typeface="+mn-lt"/>
              </a:rPr>
            </a:br>
            <a:r>
              <a:rPr lang="en-US" sz="4000" b="1" dirty="0">
                <a:latin typeface="+mn-lt"/>
              </a:rPr>
              <a:t>                </a:t>
            </a:r>
            <a:r>
              <a:rPr lang="en-US" sz="4000" b="1" dirty="0">
                <a:solidFill>
                  <a:srgbClr val="3E97AE"/>
                </a:solidFill>
                <a:latin typeface="+mn-lt"/>
              </a:rPr>
              <a:t> - A Characteristic</a:t>
            </a:r>
            <a:br>
              <a:rPr lang="en-US" sz="4000" b="1" dirty="0">
                <a:solidFill>
                  <a:srgbClr val="3E97AE"/>
                </a:solidFill>
                <a:latin typeface="+mn-lt"/>
              </a:rPr>
            </a:br>
            <a:r>
              <a:rPr lang="en-US" sz="4000" b="1" dirty="0">
                <a:solidFill>
                  <a:srgbClr val="3E97AE"/>
                </a:solidFill>
                <a:latin typeface="+mn-lt"/>
              </a:rPr>
              <a:t>                 - A </a:t>
            </a:r>
            <a:r>
              <a:rPr lang="en-US" sz="4000" b="1" u="sng" dirty="0">
                <a:solidFill>
                  <a:srgbClr val="3E97AE"/>
                </a:solidFill>
                <a:latin typeface="+mn-lt"/>
              </a:rPr>
              <a:t>Favorable Outlook</a:t>
            </a:r>
            <a:br>
              <a:rPr lang="en-US" sz="4000" b="1" dirty="0">
                <a:solidFill>
                  <a:srgbClr val="3E97AE"/>
                </a:solidFill>
                <a:latin typeface="+mn-lt"/>
              </a:rPr>
            </a:br>
            <a:r>
              <a:rPr lang="en-US" sz="4000" b="1" dirty="0">
                <a:solidFill>
                  <a:srgbClr val="3E97AE"/>
                </a:solidFill>
                <a:latin typeface="+mn-lt"/>
              </a:rPr>
              <a:t>                 - An Act of Kindness.</a:t>
            </a:r>
            <a:endParaRPr lang="en-US" sz="3600" b="1" dirty="0">
              <a:solidFill>
                <a:srgbClr val="3E97AE"/>
              </a:solidFill>
              <a:latin typeface="+mn-lt"/>
            </a:endParaRPr>
          </a:p>
        </p:txBody>
      </p:sp>
      <p:sp>
        <p:nvSpPr>
          <p:cNvPr id="2" name="Content Placeholder 1">
            <a:extLst>
              <a:ext uri="{FF2B5EF4-FFF2-40B4-BE49-F238E27FC236}">
                <a16:creationId xmlns:a16="http://schemas.microsoft.com/office/drawing/2014/main" id="{2A7E93FA-C7DC-194C-AEEF-EF5137E6BE20}"/>
              </a:ext>
            </a:extLst>
          </p:cNvPr>
          <p:cNvSpPr>
            <a:spLocks noGrp="1"/>
          </p:cNvSpPr>
          <p:nvPr>
            <p:ph idx="1"/>
          </p:nvPr>
        </p:nvSpPr>
        <p:spPr>
          <a:xfrm>
            <a:off x="473009" y="3326523"/>
            <a:ext cx="8242976" cy="2120965"/>
          </a:xfrm>
        </p:spPr>
        <p:txBody>
          <a:bodyPr>
            <a:normAutofit/>
          </a:bodyPr>
          <a:lstStyle/>
          <a:p>
            <a:r>
              <a:rPr lang="en-US" sz="2800" b="1" dirty="0">
                <a:solidFill>
                  <a:schemeClr val="bg1"/>
                </a:solidFill>
              </a:rPr>
              <a:t>Luke 1:28 – “And coming in, he said to her, “Greetings, favored one! The Lord is with you.”</a:t>
            </a:r>
          </a:p>
          <a:p>
            <a:endParaRPr lang="en-US" sz="2800" b="1" dirty="0">
              <a:solidFill>
                <a:schemeClr val="bg1"/>
              </a:solidFill>
            </a:endParaRPr>
          </a:p>
        </p:txBody>
      </p:sp>
    </p:spTree>
    <p:extLst>
      <p:ext uri="{BB962C8B-B14F-4D97-AF65-F5344CB8AC3E}">
        <p14:creationId xmlns:p14="http://schemas.microsoft.com/office/powerpoint/2010/main" val="46507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C2967A-27FC-9546-BD6F-A615036BB7EB}"/>
              </a:ext>
            </a:extLst>
          </p:cNvPr>
          <p:cNvPicPr>
            <a:picLocks noChangeAspect="1"/>
          </p:cNvPicPr>
          <p:nvPr/>
        </p:nvPicPr>
        <p:blipFill>
          <a:blip r:embed="rId3"/>
          <a:stretch>
            <a:fillRect/>
          </a:stretch>
        </p:blipFill>
        <p:spPr>
          <a:xfrm>
            <a:off x="0" y="0"/>
            <a:ext cx="9144000" cy="5715000"/>
          </a:xfrm>
          <a:prstGeom prst="rect">
            <a:avLst/>
          </a:prstGeom>
        </p:spPr>
      </p:pic>
      <p:sp>
        <p:nvSpPr>
          <p:cNvPr id="6" name="Title 5">
            <a:extLst>
              <a:ext uri="{FF2B5EF4-FFF2-40B4-BE49-F238E27FC236}">
                <a16:creationId xmlns:a16="http://schemas.microsoft.com/office/drawing/2014/main" id="{ACEF39C7-AF45-EA45-AB25-52660E268CAB}"/>
              </a:ext>
            </a:extLst>
          </p:cNvPr>
          <p:cNvSpPr>
            <a:spLocks noGrp="1"/>
          </p:cNvSpPr>
          <p:nvPr>
            <p:ph type="title"/>
          </p:nvPr>
        </p:nvSpPr>
        <p:spPr>
          <a:xfrm>
            <a:off x="628650" y="304270"/>
            <a:ext cx="7886700" cy="2182683"/>
          </a:xfrm>
        </p:spPr>
        <p:txBody>
          <a:bodyPr>
            <a:normAutofit fontScale="90000"/>
          </a:bodyPr>
          <a:lstStyle/>
          <a:p>
            <a:r>
              <a:rPr lang="en-US" sz="4000" b="1" dirty="0">
                <a:latin typeface="+mn-lt"/>
              </a:rPr>
              <a:t>                   Grace Can Describe:</a:t>
            </a:r>
            <a:br>
              <a:rPr lang="en-US" sz="4000" b="1" dirty="0">
                <a:latin typeface="+mn-lt"/>
              </a:rPr>
            </a:br>
            <a:r>
              <a:rPr lang="en-US" sz="4000" b="1" dirty="0">
                <a:latin typeface="+mn-lt"/>
              </a:rPr>
              <a:t>                </a:t>
            </a:r>
            <a:r>
              <a:rPr lang="en-US" sz="4000" b="1" dirty="0">
                <a:solidFill>
                  <a:srgbClr val="3E97AE"/>
                </a:solidFill>
                <a:latin typeface="+mn-lt"/>
              </a:rPr>
              <a:t> - A Characteristic</a:t>
            </a:r>
            <a:br>
              <a:rPr lang="en-US" sz="4000" b="1" dirty="0">
                <a:solidFill>
                  <a:srgbClr val="3E97AE"/>
                </a:solidFill>
                <a:latin typeface="+mn-lt"/>
              </a:rPr>
            </a:br>
            <a:r>
              <a:rPr lang="en-US" sz="4000" b="1" dirty="0">
                <a:solidFill>
                  <a:srgbClr val="3E97AE"/>
                </a:solidFill>
                <a:latin typeface="+mn-lt"/>
              </a:rPr>
              <a:t>                 - A Favorable Outlook</a:t>
            </a:r>
            <a:br>
              <a:rPr lang="en-US" sz="4000" b="1" dirty="0">
                <a:solidFill>
                  <a:srgbClr val="3E97AE"/>
                </a:solidFill>
                <a:latin typeface="+mn-lt"/>
              </a:rPr>
            </a:br>
            <a:r>
              <a:rPr lang="en-US" sz="4000" b="1" dirty="0">
                <a:solidFill>
                  <a:srgbClr val="3E97AE"/>
                </a:solidFill>
                <a:latin typeface="+mn-lt"/>
              </a:rPr>
              <a:t>                 - An </a:t>
            </a:r>
            <a:r>
              <a:rPr lang="en-US" sz="4000" b="1" u="sng" dirty="0">
                <a:solidFill>
                  <a:srgbClr val="3E97AE"/>
                </a:solidFill>
                <a:latin typeface="+mn-lt"/>
              </a:rPr>
              <a:t>Act of Kindness.</a:t>
            </a:r>
            <a:endParaRPr lang="en-US" sz="3600" b="1" u="sng" dirty="0">
              <a:solidFill>
                <a:srgbClr val="3E97AE"/>
              </a:solidFill>
              <a:latin typeface="+mn-lt"/>
            </a:endParaRPr>
          </a:p>
        </p:txBody>
      </p:sp>
      <p:sp>
        <p:nvSpPr>
          <p:cNvPr id="2" name="Content Placeholder 1">
            <a:extLst>
              <a:ext uri="{FF2B5EF4-FFF2-40B4-BE49-F238E27FC236}">
                <a16:creationId xmlns:a16="http://schemas.microsoft.com/office/drawing/2014/main" id="{2A7E93FA-C7DC-194C-AEEF-EF5137E6BE20}"/>
              </a:ext>
            </a:extLst>
          </p:cNvPr>
          <p:cNvSpPr>
            <a:spLocks noGrp="1"/>
          </p:cNvSpPr>
          <p:nvPr>
            <p:ph idx="1"/>
          </p:nvPr>
        </p:nvSpPr>
        <p:spPr>
          <a:xfrm>
            <a:off x="473009" y="3200399"/>
            <a:ext cx="8242976" cy="2247089"/>
          </a:xfrm>
        </p:spPr>
        <p:txBody>
          <a:bodyPr>
            <a:normAutofit/>
          </a:bodyPr>
          <a:lstStyle/>
          <a:p>
            <a:r>
              <a:rPr lang="en-US" sz="2800" b="1" dirty="0">
                <a:solidFill>
                  <a:schemeClr val="bg1"/>
                </a:solidFill>
              </a:rPr>
              <a:t>Ephesians 2:8-9 “For </a:t>
            </a:r>
            <a:r>
              <a:rPr lang="en-US" sz="2800" b="1" u="sng" dirty="0">
                <a:solidFill>
                  <a:schemeClr val="bg1"/>
                </a:solidFill>
              </a:rPr>
              <a:t>by grace you have been saved </a:t>
            </a:r>
            <a:r>
              <a:rPr lang="en-US" sz="2800" b="1" dirty="0">
                <a:solidFill>
                  <a:schemeClr val="bg1"/>
                </a:solidFill>
              </a:rPr>
              <a:t>through faith; and that not of yourselves, it is the gift of God; not as a result of works, so that no one may boast.”</a:t>
            </a:r>
          </a:p>
          <a:p>
            <a:endParaRPr lang="en-US" sz="2800" b="1" dirty="0">
              <a:solidFill>
                <a:schemeClr val="bg1"/>
              </a:solidFill>
            </a:endParaRPr>
          </a:p>
        </p:txBody>
      </p:sp>
    </p:spTree>
    <p:extLst>
      <p:ext uri="{BB962C8B-B14F-4D97-AF65-F5344CB8AC3E}">
        <p14:creationId xmlns:p14="http://schemas.microsoft.com/office/powerpoint/2010/main" val="422701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8870EB-6640-CD43-9218-0715B50C1672}"/>
              </a:ext>
            </a:extLst>
          </p:cNvPr>
          <p:cNvPicPr>
            <a:picLocks noChangeAspect="1"/>
          </p:cNvPicPr>
          <p:nvPr/>
        </p:nvPicPr>
        <p:blipFill>
          <a:blip r:embed="rId2"/>
          <a:stretch>
            <a:fillRect/>
          </a:stretch>
        </p:blipFill>
        <p:spPr>
          <a:xfrm>
            <a:off x="0" y="0"/>
            <a:ext cx="9144000" cy="5715000"/>
          </a:xfrm>
          <a:prstGeom prst="rect">
            <a:avLst/>
          </a:prstGeom>
        </p:spPr>
      </p:pic>
      <p:sp>
        <p:nvSpPr>
          <p:cNvPr id="6" name="Title 5">
            <a:extLst>
              <a:ext uri="{FF2B5EF4-FFF2-40B4-BE49-F238E27FC236}">
                <a16:creationId xmlns:a16="http://schemas.microsoft.com/office/drawing/2014/main" id="{ACEF39C7-AF45-EA45-AB25-52660E268CAB}"/>
              </a:ext>
            </a:extLst>
          </p:cNvPr>
          <p:cNvSpPr>
            <a:spLocks noGrp="1"/>
          </p:cNvSpPr>
          <p:nvPr>
            <p:ph type="title"/>
          </p:nvPr>
        </p:nvSpPr>
        <p:spPr>
          <a:xfrm>
            <a:off x="628650" y="304271"/>
            <a:ext cx="7886700" cy="1427252"/>
          </a:xfrm>
        </p:spPr>
        <p:txBody>
          <a:bodyPr>
            <a:normAutofit/>
          </a:bodyPr>
          <a:lstStyle/>
          <a:p>
            <a:r>
              <a:rPr lang="en-US" sz="4000" b="1" dirty="0">
                <a:latin typeface="+mn-lt"/>
              </a:rPr>
              <a:t>God’s Grace </a:t>
            </a:r>
            <a:br>
              <a:rPr lang="en-US" sz="4000" b="1" dirty="0">
                <a:latin typeface="+mn-lt"/>
              </a:rPr>
            </a:br>
            <a:r>
              <a:rPr lang="en-US" sz="4000" b="1" dirty="0">
                <a:latin typeface="+mn-lt"/>
              </a:rPr>
              <a:t>In Paul’s Labors</a:t>
            </a:r>
          </a:p>
        </p:txBody>
      </p:sp>
      <p:sp>
        <p:nvSpPr>
          <p:cNvPr id="7" name="Content Placeholder 6">
            <a:extLst>
              <a:ext uri="{FF2B5EF4-FFF2-40B4-BE49-F238E27FC236}">
                <a16:creationId xmlns:a16="http://schemas.microsoft.com/office/drawing/2014/main" id="{CE7749C7-D2F7-064A-9695-55446C752E87}"/>
              </a:ext>
            </a:extLst>
          </p:cNvPr>
          <p:cNvSpPr>
            <a:spLocks noGrp="1"/>
          </p:cNvSpPr>
          <p:nvPr>
            <p:ph idx="1"/>
          </p:nvPr>
        </p:nvSpPr>
        <p:spPr>
          <a:xfrm>
            <a:off x="628650" y="1945532"/>
            <a:ext cx="5266312" cy="3201937"/>
          </a:xfrm>
        </p:spPr>
        <p:txBody>
          <a:bodyPr>
            <a:normAutofit/>
          </a:bodyPr>
          <a:lstStyle/>
          <a:p>
            <a:pPr marL="0" indent="0">
              <a:buNone/>
            </a:pPr>
            <a:r>
              <a:rPr lang="en-US" sz="2400" dirty="0"/>
              <a:t>“But by the grace of God I am what I am, and His grace toward me did not prove vain; but </a:t>
            </a:r>
            <a:r>
              <a:rPr lang="en-US" sz="2400" u="sng" dirty="0"/>
              <a:t>I labored even more </a:t>
            </a:r>
            <a:r>
              <a:rPr lang="en-US" sz="2400" dirty="0"/>
              <a:t>than all of them, yet not I, but </a:t>
            </a:r>
            <a:r>
              <a:rPr lang="en-US" sz="2400" u="sng" dirty="0">
                <a:solidFill>
                  <a:srgbClr val="3E97AE"/>
                </a:solidFill>
              </a:rPr>
              <a:t>the grace of God with me</a:t>
            </a:r>
            <a:r>
              <a:rPr lang="en-US" sz="2400" dirty="0"/>
              <a:t>.” </a:t>
            </a:r>
            <a:br>
              <a:rPr lang="en-US" sz="2400" dirty="0"/>
            </a:br>
            <a:br>
              <a:rPr lang="en-US" sz="2400" dirty="0"/>
            </a:br>
            <a:r>
              <a:rPr lang="en-US" sz="2400" dirty="0"/>
              <a:t>1 Corinthians 15:10</a:t>
            </a:r>
          </a:p>
          <a:p>
            <a:endParaRPr lang="en-US" sz="2400" dirty="0"/>
          </a:p>
        </p:txBody>
      </p:sp>
    </p:spTree>
    <p:extLst>
      <p:ext uri="{BB962C8B-B14F-4D97-AF65-F5344CB8AC3E}">
        <p14:creationId xmlns:p14="http://schemas.microsoft.com/office/powerpoint/2010/main" val="59001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8870EB-6640-CD43-9218-0715B50C1672}"/>
              </a:ext>
            </a:extLst>
          </p:cNvPr>
          <p:cNvPicPr>
            <a:picLocks noChangeAspect="1"/>
          </p:cNvPicPr>
          <p:nvPr/>
        </p:nvPicPr>
        <p:blipFill>
          <a:blip r:embed="rId3"/>
          <a:stretch>
            <a:fillRect/>
          </a:stretch>
        </p:blipFill>
        <p:spPr>
          <a:xfrm>
            <a:off x="0" y="0"/>
            <a:ext cx="9144000" cy="5715000"/>
          </a:xfrm>
          <a:prstGeom prst="rect">
            <a:avLst/>
          </a:prstGeom>
        </p:spPr>
      </p:pic>
      <p:sp>
        <p:nvSpPr>
          <p:cNvPr id="6" name="Title 5">
            <a:extLst>
              <a:ext uri="{FF2B5EF4-FFF2-40B4-BE49-F238E27FC236}">
                <a16:creationId xmlns:a16="http://schemas.microsoft.com/office/drawing/2014/main" id="{ACEF39C7-AF45-EA45-AB25-52660E268CAB}"/>
              </a:ext>
            </a:extLst>
          </p:cNvPr>
          <p:cNvSpPr>
            <a:spLocks noGrp="1"/>
          </p:cNvSpPr>
          <p:nvPr>
            <p:ph type="title"/>
          </p:nvPr>
        </p:nvSpPr>
        <p:spPr>
          <a:xfrm>
            <a:off x="628650" y="304271"/>
            <a:ext cx="7886700" cy="1427252"/>
          </a:xfrm>
        </p:spPr>
        <p:txBody>
          <a:bodyPr>
            <a:normAutofit/>
          </a:bodyPr>
          <a:lstStyle/>
          <a:p>
            <a:r>
              <a:rPr lang="en-US" sz="4000" b="1" dirty="0">
                <a:latin typeface="+mn-lt"/>
              </a:rPr>
              <a:t>God’s Grace </a:t>
            </a:r>
            <a:br>
              <a:rPr lang="en-US" sz="4000" b="1" dirty="0">
                <a:latin typeface="+mn-lt"/>
              </a:rPr>
            </a:br>
            <a:r>
              <a:rPr lang="en-US" sz="4000" b="1" dirty="0">
                <a:latin typeface="+mn-lt"/>
              </a:rPr>
              <a:t>In Paul’s Labors</a:t>
            </a:r>
          </a:p>
        </p:txBody>
      </p:sp>
      <p:sp>
        <p:nvSpPr>
          <p:cNvPr id="7" name="Content Placeholder 6">
            <a:extLst>
              <a:ext uri="{FF2B5EF4-FFF2-40B4-BE49-F238E27FC236}">
                <a16:creationId xmlns:a16="http://schemas.microsoft.com/office/drawing/2014/main" id="{CE7749C7-D2F7-064A-9695-55446C752E87}"/>
              </a:ext>
            </a:extLst>
          </p:cNvPr>
          <p:cNvSpPr>
            <a:spLocks noGrp="1"/>
          </p:cNvSpPr>
          <p:nvPr>
            <p:ph idx="1"/>
          </p:nvPr>
        </p:nvSpPr>
        <p:spPr>
          <a:xfrm>
            <a:off x="628649" y="1926074"/>
            <a:ext cx="5577597" cy="3638146"/>
          </a:xfrm>
        </p:spPr>
        <p:txBody>
          <a:bodyPr>
            <a:normAutofit/>
          </a:bodyPr>
          <a:lstStyle/>
          <a:p>
            <a:pPr marL="0" indent="0">
              <a:buNone/>
            </a:pPr>
            <a:r>
              <a:rPr lang="en-US" sz="2400" dirty="0"/>
              <a:t>“</a:t>
            </a:r>
            <a:r>
              <a:rPr lang="en-US" sz="2400" baseline="30000" dirty="0"/>
              <a:t>5</a:t>
            </a:r>
            <a:r>
              <a:rPr lang="en-US" sz="2400" dirty="0"/>
              <a:t> What then is Apollos? And what is Paul? </a:t>
            </a:r>
            <a:r>
              <a:rPr lang="en-US" sz="2400" u="sng" dirty="0"/>
              <a:t>Servants</a:t>
            </a:r>
            <a:r>
              <a:rPr lang="en-US" sz="2400" dirty="0"/>
              <a:t> through whom you believed, even as the </a:t>
            </a:r>
            <a:r>
              <a:rPr lang="en-US" sz="2400" u="sng" dirty="0">
                <a:solidFill>
                  <a:srgbClr val="3E97AE"/>
                </a:solidFill>
              </a:rPr>
              <a:t>Lord gave opportunity </a:t>
            </a:r>
            <a:r>
              <a:rPr lang="en-US" sz="2400" dirty="0"/>
              <a:t>to each one.</a:t>
            </a:r>
            <a:br>
              <a:rPr lang="en-US" sz="2400" dirty="0"/>
            </a:br>
            <a:br>
              <a:rPr lang="en-US" sz="2400" dirty="0"/>
            </a:br>
            <a:r>
              <a:rPr lang="en-US" sz="2400" dirty="0"/>
              <a:t> </a:t>
            </a:r>
            <a:r>
              <a:rPr lang="en-US" sz="2400" baseline="30000" dirty="0"/>
              <a:t>6</a:t>
            </a:r>
            <a:r>
              <a:rPr lang="en-US" sz="2400" dirty="0"/>
              <a:t> </a:t>
            </a:r>
            <a:r>
              <a:rPr lang="en-US" sz="2400" u="sng" dirty="0"/>
              <a:t>I planted</a:t>
            </a:r>
            <a:r>
              <a:rPr lang="en-US" sz="2400" dirty="0"/>
              <a:t>, Apollos watered, but </a:t>
            </a:r>
            <a:r>
              <a:rPr lang="en-US" sz="2400" u="sng" dirty="0">
                <a:solidFill>
                  <a:srgbClr val="3E97AE"/>
                </a:solidFill>
              </a:rPr>
              <a:t>God was causing the growth</a:t>
            </a:r>
            <a:r>
              <a:rPr lang="en-US" sz="2400" dirty="0"/>
              <a:t>. </a:t>
            </a:r>
            <a:r>
              <a:rPr lang="en-US" sz="2400" baseline="30000" dirty="0"/>
              <a:t>7</a:t>
            </a:r>
            <a:r>
              <a:rPr lang="en-US" sz="2400" dirty="0"/>
              <a:t> So then neither the one who plants nor the one who waters is anything, but </a:t>
            </a:r>
            <a:r>
              <a:rPr lang="en-US" sz="2400" u="sng" dirty="0">
                <a:solidFill>
                  <a:srgbClr val="3E97AE"/>
                </a:solidFill>
              </a:rPr>
              <a:t>God who causes the growth.</a:t>
            </a:r>
            <a:r>
              <a:rPr lang="en-US" sz="2400" dirty="0"/>
              <a:t>”</a:t>
            </a:r>
            <a:br>
              <a:rPr lang="en-US" sz="2400" dirty="0"/>
            </a:br>
            <a:br>
              <a:rPr lang="en-US" sz="2400" dirty="0"/>
            </a:br>
            <a:r>
              <a:rPr lang="en-US" sz="2400" dirty="0"/>
              <a:t>1 Corinthians 3:5-7</a:t>
            </a:r>
          </a:p>
        </p:txBody>
      </p:sp>
    </p:spTree>
    <p:extLst>
      <p:ext uri="{BB962C8B-B14F-4D97-AF65-F5344CB8AC3E}">
        <p14:creationId xmlns:p14="http://schemas.microsoft.com/office/powerpoint/2010/main" val="353627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8870EB-6640-CD43-9218-0715B50C1672}"/>
              </a:ext>
            </a:extLst>
          </p:cNvPr>
          <p:cNvPicPr>
            <a:picLocks noChangeAspect="1"/>
          </p:cNvPicPr>
          <p:nvPr/>
        </p:nvPicPr>
        <p:blipFill>
          <a:blip r:embed="rId3"/>
          <a:stretch>
            <a:fillRect/>
          </a:stretch>
        </p:blipFill>
        <p:spPr>
          <a:xfrm>
            <a:off x="0" y="0"/>
            <a:ext cx="9144000" cy="5715000"/>
          </a:xfrm>
          <a:prstGeom prst="rect">
            <a:avLst/>
          </a:prstGeom>
        </p:spPr>
      </p:pic>
      <p:sp>
        <p:nvSpPr>
          <p:cNvPr id="6" name="Title 5">
            <a:extLst>
              <a:ext uri="{FF2B5EF4-FFF2-40B4-BE49-F238E27FC236}">
                <a16:creationId xmlns:a16="http://schemas.microsoft.com/office/drawing/2014/main" id="{ACEF39C7-AF45-EA45-AB25-52660E268CAB}"/>
              </a:ext>
            </a:extLst>
          </p:cNvPr>
          <p:cNvSpPr>
            <a:spLocks noGrp="1"/>
          </p:cNvSpPr>
          <p:nvPr>
            <p:ph type="title"/>
          </p:nvPr>
        </p:nvSpPr>
        <p:spPr>
          <a:xfrm>
            <a:off x="628650" y="304271"/>
            <a:ext cx="7886700" cy="1427252"/>
          </a:xfrm>
        </p:spPr>
        <p:txBody>
          <a:bodyPr>
            <a:normAutofit/>
          </a:bodyPr>
          <a:lstStyle/>
          <a:p>
            <a:r>
              <a:rPr lang="en-US" sz="4000" b="1" dirty="0">
                <a:latin typeface="+mn-lt"/>
              </a:rPr>
              <a:t>God’s Grace </a:t>
            </a:r>
            <a:br>
              <a:rPr lang="en-US" sz="4000" b="1" dirty="0">
                <a:latin typeface="+mn-lt"/>
              </a:rPr>
            </a:br>
            <a:r>
              <a:rPr lang="en-US" sz="4000" b="1" dirty="0">
                <a:latin typeface="+mn-lt"/>
              </a:rPr>
              <a:t>In Paul’s Labors</a:t>
            </a:r>
          </a:p>
        </p:txBody>
      </p:sp>
      <p:sp>
        <p:nvSpPr>
          <p:cNvPr id="7" name="Content Placeholder 6">
            <a:extLst>
              <a:ext uri="{FF2B5EF4-FFF2-40B4-BE49-F238E27FC236}">
                <a16:creationId xmlns:a16="http://schemas.microsoft.com/office/drawing/2014/main" id="{CE7749C7-D2F7-064A-9695-55446C752E87}"/>
              </a:ext>
            </a:extLst>
          </p:cNvPr>
          <p:cNvSpPr>
            <a:spLocks noGrp="1"/>
          </p:cNvSpPr>
          <p:nvPr>
            <p:ph idx="1"/>
          </p:nvPr>
        </p:nvSpPr>
        <p:spPr>
          <a:xfrm>
            <a:off x="628649" y="1926074"/>
            <a:ext cx="5577597" cy="3638146"/>
          </a:xfrm>
        </p:spPr>
        <p:txBody>
          <a:bodyPr>
            <a:normAutofit lnSpcReduction="10000"/>
          </a:bodyPr>
          <a:lstStyle/>
          <a:p>
            <a:pPr marL="0" indent="0">
              <a:buNone/>
            </a:pPr>
            <a:r>
              <a:rPr lang="en-US" sz="2400" dirty="0"/>
              <a:t>“</a:t>
            </a:r>
            <a:r>
              <a:rPr lang="en-US" sz="2400" baseline="30000" dirty="0"/>
              <a:t>9</a:t>
            </a:r>
            <a:r>
              <a:rPr lang="en-US" sz="2400" dirty="0"/>
              <a:t> For we are </a:t>
            </a:r>
            <a:r>
              <a:rPr lang="en-US" sz="2400" u="sng" dirty="0"/>
              <a:t>God’s fellow workers</a:t>
            </a:r>
            <a:r>
              <a:rPr lang="en-US" sz="2400" dirty="0"/>
              <a:t>; you are </a:t>
            </a:r>
            <a:r>
              <a:rPr lang="en-US" sz="2400" u="sng" dirty="0">
                <a:solidFill>
                  <a:srgbClr val="3E97AE"/>
                </a:solidFill>
              </a:rPr>
              <a:t>God’s field, God’s building. </a:t>
            </a:r>
            <a:r>
              <a:rPr lang="en-US" sz="2400" baseline="30000" dirty="0"/>
              <a:t>10</a:t>
            </a:r>
            <a:r>
              <a:rPr lang="en-US" sz="2400" dirty="0"/>
              <a:t> </a:t>
            </a:r>
            <a:r>
              <a:rPr lang="en-US" sz="2400" u="sng" dirty="0">
                <a:solidFill>
                  <a:srgbClr val="3E97AE"/>
                </a:solidFill>
              </a:rPr>
              <a:t>According to the grace of God</a:t>
            </a:r>
            <a:r>
              <a:rPr lang="en-US" sz="2400" dirty="0">
                <a:solidFill>
                  <a:srgbClr val="3E97AE"/>
                </a:solidFill>
              </a:rPr>
              <a:t> </a:t>
            </a:r>
            <a:r>
              <a:rPr lang="en-US" sz="2400" dirty="0"/>
              <a:t>which was given to me, like a wise master </a:t>
            </a:r>
            <a:r>
              <a:rPr lang="en-US" sz="2400" u="sng" dirty="0"/>
              <a:t>builder I laid a foundation</a:t>
            </a:r>
            <a:r>
              <a:rPr lang="en-US" sz="2400" dirty="0"/>
              <a:t>, and another is building on it. But each man must be careful how he builds on it. </a:t>
            </a:r>
            <a:r>
              <a:rPr lang="en-US" sz="2400" baseline="30000" dirty="0"/>
              <a:t>11</a:t>
            </a:r>
            <a:r>
              <a:rPr lang="en-US" sz="2400" dirty="0"/>
              <a:t> For no man can lay a foundation other than the one which is laid, which is </a:t>
            </a:r>
            <a:r>
              <a:rPr lang="en-US" sz="2400" u="sng" dirty="0">
                <a:solidFill>
                  <a:srgbClr val="3E97AE"/>
                </a:solidFill>
              </a:rPr>
              <a:t>Jesus Christ</a:t>
            </a:r>
            <a:r>
              <a:rPr lang="en-US" sz="2400" dirty="0">
                <a:solidFill>
                  <a:srgbClr val="3E97AE"/>
                </a:solidFill>
              </a:rPr>
              <a:t>.</a:t>
            </a:r>
            <a:r>
              <a:rPr lang="en-US" sz="2400" dirty="0"/>
              <a:t>”</a:t>
            </a:r>
            <a:br>
              <a:rPr lang="en-US" sz="2400" dirty="0"/>
            </a:br>
            <a:br>
              <a:rPr lang="en-US" sz="2400" dirty="0"/>
            </a:br>
            <a:r>
              <a:rPr lang="en-US" sz="2400" dirty="0"/>
              <a:t>1 Corinthians 3:9-11</a:t>
            </a:r>
          </a:p>
        </p:txBody>
      </p:sp>
    </p:spTree>
    <p:extLst>
      <p:ext uri="{BB962C8B-B14F-4D97-AF65-F5344CB8AC3E}">
        <p14:creationId xmlns:p14="http://schemas.microsoft.com/office/powerpoint/2010/main" val="338422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1877</TotalTime>
  <Words>2379</Words>
  <Application>Microsoft Macintosh PowerPoint</Application>
  <PresentationFormat>On-screen Show (16:10)</PresentationFormat>
  <Paragraphs>155</Paragraphs>
  <Slides>19</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Laboring with the  Grace of God</vt:lpstr>
      <vt:lpstr>PowerPoint Presentation</vt:lpstr>
      <vt:lpstr>PowerPoint Presentation</vt:lpstr>
      <vt:lpstr>                   Grace Can Describe:                  - A Characteristic                  - A Favorable Outlook                  - An Act of Kindness.</vt:lpstr>
      <vt:lpstr>                   Grace Can Describe:                  - A Characteristic                  - A Favorable Outlook                  - An Act of Kindness.</vt:lpstr>
      <vt:lpstr>                   Grace Can Describe:                  - A Characteristic                  - A Favorable Outlook                  - An Act of Kindness.</vt:lpstr>
      <vt:lpstr>God’s Grace  In Paul’s Labors</vt:lpstr>
      <vt:lpstr>God’s Grace  In Paul’s Labors</vt:lpstr>
      <vt:lpstr>God’s Grace  In Paul’s Labors</vt:lpstr>
      <vt:lpstr>Laboring With The Grace of God Is The Only Way To Succeed.</vt:lpstr>
      <vt:lpstr>Laboring With The Grace of God Is NOT A “Hands Off” Response.</vt:lpstr>
      <vt:lpstr>Laboring With The Grace of God Is The Only Way To Succeed.</vt:lpstr>
      <vt:lpstr>Laboring With The Grace of God Is A Total Cooperation Response.</vt:lpstr>
      <vt:lpstr>Why This Matters…</vt:lpstr>
      <vt:lpstr>PowerPoint Presentation</vt:lpstr>
      <vt:lpstr>PowerPoint Presentation</vt:lpstr>
      <vt:lpstr>PowerPoint Presentation</vt:lpstr>
      <vt:lpstr>PowerPoint Presentation</vt:lpstr>
      <vt:lpstr>Laboring with the  Grace of God</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Grace, Power, &amp; Identity</dc:title>
  <dc:creator>Phillip Shumake</dc:creator>
  <cp:lastModifiedBy>Phillip Shumake</cp:lastModifiedBy>
  <cp:revision>126</cp:revision>
  <dcterms:created xsi:type="dcterms:W3CDTF">2021-04-26T13:14:45Z</dcterms:created>
  <dcterms:modified xsi:type="dcterms:W3CDTF">2021-04-30T14:07:35Z</dcterms:modified>
</cp:coreProperties>
</file>