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9" cy="3329581"/>
          </a:xfrm>
        </p:spPr>
        <p:txBody>
          <a:bodyPr anchor="b"/>
          <a:lstStyle>
            <a:lvl1pPr>
              <a:defRPr sz="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2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1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6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08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4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3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62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44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1"/>
            <a:ext cx="7999315" cy="2323374"/>
          </a:xfrm>
        </p:spPr>
        <p:txBody>
          <a:bodyPr/>
          <a:lstStyle>
            <a:lvl1pPr>
              <a:defRPr sz="43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5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26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8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62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4"/>
            <a:ext cx="801912" cy="178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98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78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98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1509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60" cy="165318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1148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57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accent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1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accent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1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accent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1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1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accent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accent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1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accent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09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1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24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8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5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1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4"/>
            <a:ext cx="8825657" cy="1915648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1148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0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6"/>
            <a:ext cx="4396339" cy="4195763"/>
          </a:xfrm>
        </p:spPr>
        <p:txBody>
          <a:bodyPr>
            <a:normAutofit/>
          </a:bodyPr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4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accent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1"/>
            <a:ext cx="4396339" cy="3741738"/>
          </a:xfrm>
        </p:spPr>
        <p:txBody>
          <a:bodyPr>
            <a:normAutofit/>
          </a:bodyPr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accent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1"/>
            <a:ext cx="4396339" cy="3741738"/>
          </a:xfrm>
        </p:spPr>
        <p:txBody>
          <a:bodyPr>
            <a:normAutofit/>
          </a:bodyPr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5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4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1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20"/>
            </a:lvl2pPr>
            <a:lvl3pPr>
              <a:defRPr sz="144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1"/>
            <a:ext cx="3401063" cy="289559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0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2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4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6"/>
            <a:ext cx="4037012" cy="41883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3" y="0"/>
            <a:ext cx="1603387" cy="11414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3" y="6096000"/>
            <a:ext cx="99373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9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2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9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DD0EA77-BDD7-41F6-8046-087E3D59850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9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0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52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23A7B-2DD8-48A4-B494-050F1939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38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11480" rtl="0" eaLnBrk="1" latinLnBrk="0" hangingPunct="1">
        <a:spcBef>
          <a:spcPct val="0"/>
        </a:spcBef>
        <a:buNone/>
        <a:defRPr sz="378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8610" indent="-308610" algn="l" defTabSz="411480" rtl="0" eaLnBrk="1" latinLnBrk="0" hangingPunct="1">
        <a:spcBef>
          <a:spcPts val="9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668656" indent="-257176" algn="l" defTabSz="411480" rtl="0" eaLnBrk="1" latinLnBrk="0" hangingPunct="1">
        <a:spcBef>
          <a:spcPts val="9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2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02870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44018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85166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26314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67462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08610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49758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mages for mother's day 2021">
            <a:extLst>
              <a:ext uri="{FF2B5EF4-FFF2-40B4-BE49-F238E27FC236}">
                <a16:creationId xmlns:a16="http://schemas.microsoft.com/office/drawing/2014/main" id="{213D22C9-E8B7-430A-A73B-00DF3BA596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2"/>
          <a:stretch/>
        </p:blipFill>
        <p:spPr bwMode="auto">
          <a:xfrm>
            <a:off x="1188721" y="643467"/>
            <a:ext cx="9814559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9EE24E-5373-4A09-8C6A-6AD540BFDC7F}"/>
              </a:ext>
            </a:extLst>
          </p:cNvPr>
          <p:cNvSpPr txBox="1"/>
          <p:nvPr/>
        </p:nvSpPr>
        <p:spPr>
          <a:xfrm>
            <a:off x="2951357" y="1391673"/>
            <a:ext cx="2756582" cy="4247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548640">
              <a:defRPr/>
            </a:pPr>
            <a:endParaRPr lang="en-US" sz="216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3017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D837D-3FAD-422A-9F37-639D2DD3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/>
              <a:t>Reward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521AFC-E3C4-4672-8668-FEA26AEE1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101" y="1386840"/>
            <a:ext cx="9809798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360" b="1" dirty="0"/>
              <a:t>Recognition from the cross </a:t>
            </a:r>
            <a:r>
              <a:rPr lang="en-US" sz="3360" dirty="0"/>
              <a:t>(Not forgotten)</a:t>
            </a:r>
            <a:r>
              <a:rPr lang="en-US" sz="3360" b="1" dirty="0"/>
              <a:t>.</a:t>
            </a:r>
          </a:p>
          <a:p>
            <a:r>
              <a:rPr lang="en-US" sz="3360" b="1" dirty="0"/>
              <a:t>The Resurrection   </a:t>
            </a:r>
            <a:r>
              <a:rPr lang="en-US" sz="3120" dirty="0"/>
              <a:t>(No recorded appearance)</a:t>
            </a:r>
            <a:endParaRPr lang="en-US" sz="3120" b="1" dirty="0"/>
          </a:p>
          <a:p>
            <a:r>
              <a:rPr lang="en-US" sz="3360" b="1" dirty="0"/>
              <a:t>A family united in faith (Acts 1:13-14)</a:t>
            </a:r>
          </a:p>
          <a:p>
            <a:r>
              <a:rPr lang="en-US" sz="3360" b="1" dirty="0"/>
              <a:t>Seeing her sons become leaders in the church</a:t>
            </a:r>
          </a:p>
          <a:p>
            <a:pPr marL="0" indent="0">
              <a:buNone/>
            </a:pPr>
            <a:r>
              <a:rPr lang="en-US" sz="3360" b="1" dirty="0"/>
              <a:t>		James in Jerusalem, and the writer of James</a:t>
            </a:r>
          </a:p>
          <a:p>
            <a:pPr marL="0" indent="0">
              <a:buNone/>
            </a:pPr>
            <a:r>
              <a:rPr lang="en-US" sz="3360" b="1" dirty="0"/>
              <a:t>		Jude, writer of the book of Jude</a:t>
            </a:r>
          </a:p>
          <a:p>
            <a:r>
              <a:rPr lang="en-US" sz="3360" b="1" dirty="0"/>
              <a:t>Eternal reward</a:t>
            </a:r>
          </a:p>
          <a:p>
            <a:pPr marL="0" indent="0">
              <a:buNone/>
            </a:pPr>
            <a:r>
              <a:rPr lang="en-US" sz="3840" i="1" dirty="0">
                <a:latin typeface="system-ui"/>
              </a:rPr>
              <a:t>		“Therefore, whoever confesses Me before 					men, him I will also confess before My Father 			who is in heaven.” (Matthew 10:32)</a:t>
            </a:r>
            <a:endParaRPr lang="en-US" sz="3360" i="1" dirty="0"/>
          </a:p>
          <a:p>
            <a:endParaRPr lang="en-US" sz="3360" b="1" dirty="0"/>
          </a:p>
        </p:txBody>
      </p:sp>
    </p:spTree>
    <p:extLst>
      <p:ext uri="{BB962C8B-B14F-4D97-AF65-F5344CB8AC3E}">
        <p14:creationId xmlns:p14="http://schemas.microsoft.com/office/powerpoint/2010/main" val="130161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CB0EA-531C-4F51-BDC5-BC2D27864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101" y="452718"/>
            <a:ext cx="9065419" cy="1400530"/>
          </a:xfrm>
        </p:spPr>
        <p:txBody>
          <a:bodyPr/>
          <a:lstStyle/>
          <a:p>
            <a:r>
              <a:rPr lang="en-US" sz="4320" b="1" dirty="0"/>
              <a:t>One more reason for reluctance to speak on Motherhood: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4F3D9-4C28-4F2F-A4EC-75622EE69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101" y="3273862"/>
            <a:ext cx="10475119" cy="3368040"/>
          </a:xfrm>
        </p:spPr>
        <p:txBody>
          <a:bodyPr>
            <a:noAutofit/>
          </a:bodyPr>
          <a:lstStyle/>
          <a:p>
            <a:r>
              <a:rPr lang="en-US" sz="2880" dirty="0"/>
              <a:t>Some of the best women in the Bible may not have been mothers:</a:t>
            </a:r>
          </a:p>
          <a:p>
            <a:pPr marL="0" indent="0">
              <a:buNone/>
            </a:pPr>
            <a:r>
              <a:rPr lang="en-US" sz="2880" dirty="0"/>
              <a:t>		Miriam, Huldah, Esther, Anna, Mary Magdalene, 				Dorcas, Euodia, Priscilla, </a:t>
            </a:r>
            <a:r>
              <a:rPr lang="en-US" sz="2880" dirty="0" err="1"/>
              <a:t>Syntyche</a:t>
            </a:r>
            <a:r>
              <a:rPr lang="en-US" sz="2880" dirty="0"/>
              <a:t>, Phoebe </a:t>
            </a:r>
          </a:p>
          <a:p>
            <a:r>
              <a:rPr lang="en-US" sz="2880" dirty="0"/>
              <a:t>Many other good works contribute to the Kingdom  </a:t>
            </a:r>
          </a:p>
          <a:p>
            <a:r>
              <a:rPr lang="en-US" sz="2880" dirty="0"/>
              <a:t>Return to Heavenly scene: (Easy to imagine scene)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09DFBF-3E38-430B-87BD-8D91196C2686}"/>
              </a:ext>
            </a:extLst>
          </p:cNvPr>
          <p:cNvSpPr txBox="1"/>
          <p:nvPr/>
        </p:nvSpPr>
        <p:spPr>
          <a:xfrm>
            <a:off x="1371600" y="1981201"/>
            <a:ext cx="9540240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defRPr/>
            </a:pPr>
            <a:r>
              <a:rPr lang="en-US" sz="3840" b="1" dirty="0">
                <a:solidFill>
                  <a:prstClr val="white"/>
                </a:solidFill>
                <a:latin typeface="Century Gothic" panose="020B0502020202020204"/>
              </a:rPr>
              <a:t>Many good women who cannot be mothers!</a:t>
            </a:r>
          </a:p>
        </p:txBody>
      </p:sp>
    </p:spTree>
    <p:extLst>
      <p:ext uri="{BB962C8B-B14F-4D97-AF65-F5344CB8AC3E}">
        <p14:creationId xmlns:p14="http://schemas.microsoft.com/office/powerpoint/2010/main" val="300207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48668D-7CE9-483D-8573-AD2691486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059" y="1447800"/>
            <a:ext cx="9262781" cy="1539240"/>
          </a:xfrm>
        </p:spPr>
        <p:txBody>
          <a:bodyPr/>
          <a:lstStyle/>
          <a:p>
            <a:r>
              <a:rPr lang="en-US" b="1" i="0" dirty="0">
                <a:solidFill>
                  <a:schemeClr val="tx1"/>
                </a:solidFill>
                <a:effectLst/>
                <a:latin typeface="system-ui"/>
              </a:rPr>
              <a:t>“And He looked around in a circle at those who sat about Him,</a:t>
            </a:r>
            <a:br>
              <a:rPr lang="en-US" b="1" i="0" dirty="0">
                <a:solidFill>
                  <a:schemeClr val="tx1"/>
                </a:solidFill>
                <a:effectLst/>
                <a:latin typeface="system-ui"/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C63BE-79F7-48A4-ACE5-8D6D54326FAD}"/>
              </a:ext>
            </a:extLst>
          </p:cNvPr>
          <p:cNvSpPr txBox="1"/>
          <p:nvPr/>
        </p:nvSpPr>
        <p:spPr>
          <a:xfrm>
            <a:off x="1859280" y="3153680"/>
            <a:ext cx="867156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n-US" sz="4320" b="1" dirty="0">
                <a:solidFill>
                  <a:prstClr val="white"/>
                </a:solidFill>
                <a:latin typeface="system-ui"/>
              </a:rPr>
              <a:t>And said, “Here are My mother and My brothers! </a:t>
            </a:r>
            <a:r>
              <a:rPr lang="en-US" sz="4320" b="1" baseline="30000" dirty="0">
                <a:solidFill>
                  <a:prstClr val="white"/>
                </a:solidFill>
                <a:latin typeface="system-ui"/>
              </a:rPr>
              <a:t> </a:t>
            </a:r>
            <a:r>
              <a:rPr lang="en-US" sz="4320" b="1" dirty="0">
                <a:solidFill>
                  <a:prstClr val="white"/>
                </a:solidFill>
                <a:latin typeface="system-ui"/>
              </a:rPr>
              <a:t>For </a:t>
            </a:r>
            <a:r>
              <a:rPr lang="en-US" sz="432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whoever does the will of God</a:t>
            </a:r>
            <a:r>
              <a:rPr lang="en-US" sz="4320" b="1" dirty="0">
                <a:solidFill>
                  <a:prstClr val="white"/>
                </a:solidFill>
                <a:latin typeface="system-ui"/>
              </a:rPr>
              <a:t> is My brother and My sister and mother.”</a:t>
            </a:r>
            <a:endParaRPr lang="en-US" sz="432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48031E-7B0D-4C07-88C7-DE14402C0299}"/>
              </a:ext>
            </a:extLst>
          </p:cNvPr>
          <p:cNvSpPr txBox="1"/>
          <p:nvPr/>
        </p:nvSpPr>
        <p:spPr>
          <a:xfrm>
            <a:off x="1280160" y="2817472"/>
            <a:ext cx="886968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defRPr/>
            </a:pPr>
            <a:r>
              <a:rPr lang="en-US" sz="216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36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heaven, “ten thousand times ten 		   	</a:t>
            </a:r>
            <a:r>
              <a:rPr lang="en-US" sz="3360" i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thousand,and</a:t>
            </a:r>
            <a:r>
              <a:rPr lang="en-US" sz="336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thousands of thousands”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DF4038-1E66-49FC-A9A3-ABB5D49A7B5D}"/>
              </a:ext>
            </a:extLst>
          </p:cNvPr>
          <p:cNvSpPr txBox="1"/>
          <p:nvPr/>
        </p:nvSpPr>
        <p:spPr>
          <a:xfrm>
            <a:off x="818350" y="472440"/>
            <a:ext cx="9262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n-US" sz="48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Remember what is recorded in Mark 3</a:t>
            </a:r>
          </a:p>
        </p:txBody>
      </p:sp>
    </p:spTree>
    <p:extLst>
      <p:ext uri="{BB962C8B-B14F-4D97-AF65-F5344CB8AC3E}">
        <p14:creationId xmlns:p14="http://schemas.microsoft.com/office/powerpoint/2010/main" val="116683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22DB-795F-4128-A5CA-E8CE5B7BA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632" y="452718"/>
            <a:ext cx="8789719" cy="1400530"/>
          </a:xfrm>
        </p:spPr>
        <p:txBody>
          <a:bodyPr/>
          <a:lstStyle/>
          <a:p>
            <a:r>
              <a:rPr lang="en-US" sz="4800" b="1" dirty="0"/>
              <a:t>Motherhood is Under Attack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51470-7C4D-4832-B0E5-62FE55136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7662" y="1302863"/>
            <a:ext cx="4561625" cy="576262"/>
          </a:xfrm>
        </p:spPr>
        <p:txBody>
          <a:bodyPr/>
          <a:lstStyle/>
          <a:p>
            <a:r>
              <a:rPr lang="en-US" sz="3840" b="1" dirty="0"/>
              <a:t>Modern Thinking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B64109-9E6E-46BB-BEEC-A3EB46938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7661" y="1932651"/>
            <a:ext cx="4674220" cy="4577575"/>
          </a:xfrm>
        </p:spPr>
        <p:txBody>
          <a:bodyPr>
            <a:normAutofit fontScale="92500" lnSpcReduction="10000"/>
          </a:bodyPr>
          <a:lstStyle/>
          <a:p>
            <a:r>
              <a:rPr lang="en-US" sz="3120" dirty="0">
                <a:latin typeface="Arial" panose="020B0604020202020204" pitchFamily="34" charset="0"/>
                <a:cs typeface="Arial" panose="020B0604020202020204" pitchFamily="34" charset="0"/>
              </a:rPr>
              <a:t>Motherhood is said to be a waste of talent and not fulfilling..</a:t>
            </a:r>
          </a:p>
          <a:p>
            <a:r>
              <a:rPr lang="en-US" sz="3120" dirty="0">
                <a:latin typeface="Arial" panose="020B0604020202020204" pitchFamily="34" charset="0"/>
                <a:cs typeface="Arial" panose="020B0604020202020204" pitchFamily="34" charset="0"/>
              </a:rPr>
              <a:t>Homosexuality prevents motherhood.</a:t>
            </a:r>
          </a:p>
          <a:p>
            <a:r>
              <a:rPr lang="en-US" sz="3120" dirty="0">
                <a:latin typeface="Arial" panose="020B0604020202020204" pitchFamily="34" charset="0"/>
                <a:cs typeface="Arial" panose="020B0604020202020204" pitchFamily="34" charset="0"/>
              </a:rPr>
              <a:t>Abortion destroys motherhood.</a:t>
            </a:r>
          </a:p>
          <a:p>
            <a:r>
              <a:rPr lang="en-US" sz="3120" dirty="0">
                <a:latin typeface="Arial" panose="020B0604020202020204" pitchFamily="34" charset="0"/>
                <a:cs typeface="Arial" panose="020B0604020202020204" pitchFamily="34" charset="0"/>
              </a:rPr>
              <a:t>Permanent use of birth control avoids motherhood</a:t>
            </a:r>
            <a:r>
              <a:rPr lang="en-US" sz="288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16D748D-1941-40A1-A69A-08406604A0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3122" y="1316687"/>
            <a:ext cx="3956705" cy="576262"/>
          </a:xfrm>
        </p:spPr>
        <p:txBody>
          <a:bodyPr/>
          <a:lstStyle/>
          <a:p>
            <a:r>
              <a:rPr lang="en-US" sz="3840" b="1" dirty="0"/>
              <a:t>God’s Word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018903-9982-4DE9-BC65-3CA6FE599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87341" y="1926705"/>
            <a:ext cx="6195060" cy="4684627"/>
          </a:xfrm>
        </p:spPr>
        <p:txBody>
          <a:bodyPr>
            <a:normAutofit fontScale="92500" lnSpcReduction="10000"/>
          </a:bodyPr>
          <a:lstStyle/>
          <a:p>
            <a:r>
              <a:rPr lang="en-US" sz="3120" dirty="0">
                <a:latin typeface="Arial" panose="020B0604020202020204" pitchFamily="34" charset="0"/>
                <a:cs typeface="Arial" panose="020B0604020202020204" pitchFamily="34" charset="0"/>
              </a:rPr>
              <a:t>“Be fruitful and multiply” Gen 1:28</a:t>
            </a:r>
          </a:p>
          <a:p>
            <a:r>
              <a:rPr lang="en-US" sz="3120" dirty="0">
                <a:latin typeface="Arial" panose="020B0604020202020204" pitchFamily="34" charset="0"/>
                <a:cs typeface="Arial" panose="020B0604020202020204" pitchFamily="34" charset="0"/>
              </a:rPr>
              <a:t>“Honor…Mother” Exodus 20:12</a:t>
            </a:r>
          </a:p>
          <a:p>
            <a:r>
              <a:rPr lang="en-US" sz="3120" dirty="0">
                <a:latin typeface="Arial" panose="020B0604020202020204" pitchFamily="34" charset="0"/>
                <a:cs typeface="Arial" panose="020B0604020202020204" pitchFamily="34" charset="0"/>
              </a:rPr>
              <a:t>Children are a Heritage—Ps.127:3</a:t>
            </a:r>
          </a:p>
          <a:p>
            <a:r>
              <a:rPr lang="en-US" sz="312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”</a:t>
            </a:r>
            <a:r>
              <a:rPr lang="en-US" sz="3120" dirty="0">
                <a:latin typeface="Arial" panose="020B0604020202020204" pitchFamily="34" charset="0"/>
                <a:cs typeface="Arial" panose="020B0604020202020204" pitchFamily="34" charset="0"/>
              </a:rPr>
              <a:t> …if she has brought up children.” (1 Timothy 5:3.10).</a:t>
            </a:r>
          </a:p>
          <a:p>
            <a:r>
              <a:rPr lang="en-US" sz="312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3120" dirty="0">
                <a:latin typeface="Arial" panose="020B0604020202020204" pitchFamily="34" charset="0"/>
                <a:cs typeface="Arial" panose="020B0604020202020204" pitchFamily="34" charset="0"/>
              </a:rPr>
              <a:t>Therefore I desire that the younger </a:t>
            </a:r>
            <a:r>
              <a:rPr lang="en-US" sz="3120" i="1" dirty="0">
                <a:latin typeface="Arial" panose="020B0604020202020204" pitchFamily="34" charset="0"/>
                <a:cs typeface="Arial" panose="020B0604020202020204" pitchFamily="34" charset="0"/>
              </a:rPr>
              <a:t>widows</a:t>
            </a:r>
            <a:r>
              <a:rPr lang="en-US" sz="3120" dirty="0">
                <a:latin typeface="Arial" panose="020B0604020202020204" pitchFamily="34" charset="0"/>
                <a:cs typeface="Arial" panose="020B0604020202020204" pitchFamily="34" charset="0"/>
              </a:rPr>
              <a:t> marry, bear children…” (1 Timothy 5:17)</a:t>
            </a:r>
          </a:p>
          <a:p>
            <a:r>
              <a:rPr lang="en-US" sz="3120" dirty="0">
                <a:latin typeface="Arial" panose="020B0604020202020204" pitchFamily="34" charset="0"/>
                <a:cs typeface="Arial" panose="020B0604020202020204" pitchFamily="34" charset="0"/>
              </a:rPr>
              <a:t>“she will be saved in childbearing” (1 Tim 2:15) </a:t>
            </a:r>
          </a:p>
          <a:p>
            <a:endParaRPr lang="en-US" sz="31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8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3C9649-A237-40E9-A872-CC4DE787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087" y="4463647"/>
            <a:ext cx="9049714" cy="19812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He chose Mary.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CAD8DE-70FE-4C8F-B8D2-FBD863792920}"/>
              </a:ext>
            </a:extLst>
          </p:cNvPr>
          <p:cNvSpPr txBox="1"/>
          <p:nvPr/>
        </p:nvSpPr>
        <p:spPr>
          <a:xfrm>
            <a:off x="1555840" y="1168623"/>
            <a:ext cx="9558209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defRPr/>
            </a:pPr>
            <a:r>
              <a:rPr lang="en-US" sz="4320" b="1" dirty="0">
                <a:solidFill>
                  <a:prstClr val="white"/>
                </a:solidFill>
                <a:latin typeface="Century Gothic" panose="020B0502020202020204"/>
              </a:rPr>
              <a:t>Of all the persons who ever lived, Jesus was the only one who had the privilege of choosing His own mother.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6D46A8-B436-49E0-9C42-2F4F31739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91181" y="3938611"/>
            <a:ext cx="9168620" cy="2362200"/>
          </a:xfrm>
        </p:spPr>
        <p:txBody>
          <a:bodyPr/>
          <a:lstStyle/>
          <a:p>
            <a:pPr algn="ctr"/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61577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CF8250-E219-467D-BBDA-2CF0DF1DC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608" y="452718"/>
            <a:ext cx="8719732" cy="1400530"/>
          </a:xfrm>
        </p:spPr>
        <p:txBody>
          <a:bodyPr/>
          <a:lstStyle/>
          <a:p>
            <a:r>
              <a:rPr lang="en-US" sz="5280" b="1" dirty="0"/>
              <a:t>“Mary, the Model Mother”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8CAF25-670E-4D77-9318-4330FBEED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026" y="1853248"/>
            <a:ext cx="8322269" cy="4195481"/>
          </a:xfrm>
        </p:spPr>
        <p:txBody>
          <a:bodyPr>
            <a:normAutofit/>
          </a:bodyPr>
          <a:lstStyle/>
          <a:p>
            <a:r>
              <a:rPr lang="en-US" sz="4320" b="1" dirty="0"/>
              <a:t> Character</a:t>
            </a:r>
          </a:p>
          <a:p>
            <a:r>
              <a:rPr lang="en-US" sz="4320" b="1" dirty="0"/>
              <a:t> Marriage</a:t>
            </a:r>
          </a:p>
          <a:p>
            <a:r>
              <a:rPr lang="en-US" sz="4320" b="1" dirty="0"/>
              <a:t> Motherhood</a:t>
            </a:r>
          </a:p>
          <a:p>
            <a:r>
              <a:rPr lang="en-US" sz="4320" b="1" dirty="0"/>
              <a:t> Pain</a:t>
            </a:r>
          </a:p>
          <a:p>
            <a:r>
              <a:rPr lang="en-US" sz="4320" b="1" dirty="0"/>
              <a:t> Reward</a:t>
            </a:r>
          </a:p>
        </p:txBody>
      </p:sp>
    </p:spTree>
    <p:extLst>
      <p:ext uri="{BB962C8B-B14F-4D97-AF65-F5344CB8AC3E}">
        <p14:creationId xmlns:p14="http://schemas.microsoft.com/office/powerpoint/2010/main" val="311152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D837D-3FAD-422A-9F37-639D2DD3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D1083-5504-4B96-9E54-3D4EC10D2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110" y="1532414"/>
            <a:ext cx="9781988" cy="5325587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/>
              <a:t>The angel said:                                                                  	</a:t>
            </a:r>
            <a:r>
              <a:rPr lang="en-US" sz="3600" b="1" i="1" dirty="0"/>
              <a:t>“Rejoice highly favored one,                        	   			The Lord is with you.                                        	  	Blessed are you among women…           	    	  	You have found favor with God.” </a:t>
            </a:r>
            <a:r>
              <a:rPr lang="en-US" sz="3600" i="1" dirty="0"/>
              <a:t>(Luke 1:28,30)</a:t>
            </a:r>
          </a:p>
          <a:p>
            <a:r>
              <a:rPr lang="en-US" sz="3600" b="1" dirty="0"/>
              <a:t>Pure. She remained a virgin until married</a:t>
            </a:r>
          </a:p>
          <a:p>
            <a:r>
              <a:rPr lang="en-US" sz="3600" b="1" dirty="0"/>
              <a:t>Accepted the Lord’s purpose for her.</a:t>
            </a:r>
          </a:p>
          <a:p>
            <a:pPr marL="0" indent="0">
              <a:buNone/>
            </a:pPr>
            <a:r>
              <a:rPr lang="en-US" sz="3600" dirty="0"/>
              <a:t>	“Behold the maidservant of the Lord;               	Let it be according to your word.”	(Luke 1:38)</a:t>
            </a:r>
          </a:p>
          <a:p>
            <a:r>
              <a:rPr lang="en-US" sz="3600" b="1" dirty="0"/>
              <a:t>Remained humble 	</a:t>
            </a:r>
          </a:p>
          <a:p>
            <a:endParaRPr lang="en-US" sz="3600" b="1" i="1" dirty="0"/>
          </a:p>
          <a:p>
            <a:endParaRPr lang="en-US" sz="36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1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62C140-1E12-401E-BF8E-596F69E4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119" y="292608"/>
            <a:ext cx="8464250" cy="969264"/>
          </a:xfrm>
        </p:spPr>
        <p:txBody>
          <a:bodyPr/>
          <a:lstStyle/>
          <a:p>
            <a:r>
              <a:rPr lang="en-US" sz="4800" b="1" dirty="0"/>
              <a:t>Luke 1:46-49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8E5C38-2A89-4579-8C2F-32874F4F0C7E}"/>
              </a:ext>
            </a:extLst>
          </p:cNvPr>
          <p:cNvSpPr txBox="1"/>
          <p:nvPr/>
        </p:nvSpPr>
        <p:spPr>
          <a:xfrm>
            <a:off x="1140119" y="1261872"/>
            <a:ext cx="9471000" cy="574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n-US" sz="3840" i="1" dirty="0">
                <a:solidFill>
                  <a:prstClr val="white"/>
                </a:solidFill>
                <a:latin typeface="system-ui"/>
              </a:rPr>
              <a:t>“My soul magnifies the Lord,</a:t>
            </a:r>
            <a:br>
              <a:rPr lang="en-US" sz="3840" i="1" dirty="0">
                <a:solidFill>
                  <a:prstClr val="white"/>
                </a:solidFill>
                <a:latin typeface="system-ui"/>
              </a:rPr>
            </a:br>
            <a:r>
              <a:rPr lang="en-US" sz="3840" b="1" i="1" baseline="30000" dirty="0">
                <a:solidFill>
                  <a:prstClr val="white"/>
                </a:solidFill>
                <a:latin typeface="system-ui"/>
              </a:rPr>
              <a:t>47 </a:t>
            </a:r>
            <a:r>
              <a:rPr lang="en-US" sz="3840" i="1" dirty="0">
                <a:solidFill>
                  <a:prstClr val="white"/>
                </a:solidFill>
                <a:latin typeface="system-ui"/>
              </a:rPr>
              <a:t>And my spirit has rejoiced in God my Savior.</a:t>
            </a:r>
            <a:br>
              <a:rPr lang="en-US" sz="3840" i="1" dirty="0">
                <a:solidFill>
                  <a:prstClr val="white"/>
                </a:solidFill>
                <a:latin typeface="system-ui"/>
              </a:rPr>
            </a:br>
            <a:r>
              <a:rPr lang="en-US" sz="3840" b="1" i="1" baseline="30000" dirty="0">
                <a:solidFill>
                  <a:prstClr val="white"/>
                </a:solidFill>
                <a:latin typeface="system-ui"/>
              </a:rPr>
              <a:t>48 </a:t>
            </a:r>
            <a:r>
              <a:rPr lang="en-US" sz="3840" i="1" dirty="0">
                <a:solidFill>
                  <a:prstClr val="white"/>
                </a:solidFill>
                <a:latin typeface="system-ui"/>
              </a:rPr>
              <a:t>For He has regarded the lowly state of His 			maidservant;</a:t>
            </a:r>
            <a:br>
              <a:rPr lang="en-US" sz="3840" i="1" dirty="0">
                <a:solidFill>
                  <a:prstClr val="white"/>
                </a:solidFill>
                <a:latin typeface="system-ui"/>
              </a:rPr>
            </a:br>
            <a:r>
              <a:rPr lang="en-US" sz="3840" i="1" dirty="0">
                <a:solidFill>
                  <a:prstClr val="white"/>
                </a:solidFill>
                <a:latin typeface="system-ui"/>
              </a:rPr>
              <a:t>   For behold, henceforth all generations will 		call me blessed.</a:t>
            </a:r>
            <a:br>
              <a:rPr lang="en-US" sz="3840" i="1" dirty="0">
                <a:solidFill>
                  <a:prstClr val="white"/>
                </a:solidFill>
                <a:latin typeface="system-ui"/>
              </a:rPr>
            </a:br>
            <a:r>
              <a:rPr lang="en-US" sz="3840" b="1" i="1" baseline="30000" dirty="0">
                <a:solidFill>
                  <a:prstClr val="white"/>
                </a:solidFill>
                <a:latin typeface="system-ui"/>
              </a:rPr>
              <a:t>49 </a:t>
            </a:r>
            <a:r>
              <a:rPr lang="en-US" sz="3840" i="1" dirty="0">
                <a:solidFill>
                  <a:prstClr val="white"/>
                </a:solidFill>
                <a:latin typeface="system-ui"/>
              </a:rPr>
              <a:t>For He who is mighty has done great things 		for me,</a:t>
            </a:r>
            <a:br>
              <a:rPr lang="en-US" sz="3840" i="1" dirty="0">
                <a:solidFill>
                  <a:prstClr val="white"/>
                </a:solidFill>
                <a:latin typeface="system-ui"/>
              </a:rPr>
            </a:br>
            <a:r>
              <a:rPr lang="en-US" sz="3840" i="1" dirty="0">
                <a:solidFill>
                  <a:prstClr val="white"/>
                </a:solidFill>
                <a:latin typeface="system-ui"/>
              </a:rPr>
              <a:t>   And holy is His name.”</a:t>
            </a:r>
          </a:p>
          <a:p>
            <a:pPr defTabSz="548640">
              <a:defRPr/>
            </a:pPr>
            <a:endParaRPr lang="en-US" sz="216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7933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D837D-3FAD-422A-9F37-639D2DD3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/>
              <a:t>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D1083-5504-4B96-9E54-3D4EC10D2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1462075"/>
            <a:ext cx="10424160" cy="5093471"/>
          </a:xfrm>
        </p:spPr>
        <p:txBody>
          <a:bodyPr>
            <a:normAutofit fontScale="85000" lnSpcReduction="10000"/>
          </a:bodyPr>
          <a:lstStyle/>
          <a:p>
            <a:r>
              <a:rPr lang="en-US" sz="3360" b="1" dirty="0"/>
              <a:t>Was betrothed to a man approved by God (Mi. 6:8)</a:t>
            </a:r>
          </a:p>
          <a:p>
            <a:pPr marL="0" indent="0">
              <a:buNone/>
            </a:pPr>
            <a:r>
              <a:rPr lang="en-US" sz="3360" dirty="0"/>
              <a:t>	</a:t>
            </a:r>
            <a:r>
              <a:rPr lang="en-US" sz="3120" b="1" dirty="0"/>
              <a:t>“</a:t>
            </a:r>
            <a:r>
              <a:rPr lang="en-US" sz="3120" b="1" i="1" dirty="0"/>
              <a:t>And what does the Lord require of thee </a:t>
            </a:r>
          </a:p>
          <a:p>
            <a:pPr marL="0" indent="0">
              <a:buNone/>
            </a:pPr>
            <a:r>
              <a:rPr lang="en-US" sz="3120" b="1" i="1" dirty="0"/>
              <a:t>		But to do justly,</a:t>
            </a:r>
          </a:p>
          <a:p>
            <a:pPr marL="0" indent="0">
              <a:buNone/>
            </a:pPr>
            <a:r>
              <a:rPr lang="en-US" sz="3120" b="1" i="1" dirty="0"/>
              <a:t>		To love mercy,</a:t>
            </a:r>
          </a:p>
          <a:p>
            <a:pPr marL="0" indent="0">
              <a:buNone/>
            </a:pPr>
            <a:r>
              <a:rPr lang="en-US" sz="3120" b="1" i="1" dirty="0"/>
              <a:t>		And to walk humbly with thy God</a:t>
            </a:r>
            <a:r>
              <a:rPr lang="en-US" sz="3120" i="1" dirty="0"/>
              <a:t>.”</a:t>
            </a:r>
          </a:p>
          <a:p>
            <a:r>
              <a:rPr lang="en-US" sz="3360" b="1" dirty="0"/>
              <a:t>Was a good foster father.</a:t>
            </a:r>
          </a:p>
          <a:p>
            <a:pPr marL="0" indent="0">
              <a:buNone/>
            </a:pPr>
            <a:r>
              <a:rPr lang="en-US" sz="3360" b="1" dirty="0"/>
              <a:t>		Followed God’s law from the beginning (Luke 2)</a:t>
            </a:r>
          </a:p>
          <a:p>
            <a:pPr marL="0" indent="0">
              <a:buNone/>
            </a:pPr>
            <a:r>
              <a:rPr lang="en-US" sz="3360" b="1" dirty="0"/>
              <a:t>		Emigrated to protect Jesus physically.</a:t>
            </a:r>
          </a:p>
          <a:p>
            <a:pPr marL="0" indent="0">
              <a:buNone/>
            </a:pPr>
            <a:r>
              <a:rPr lang="en-US" sz="3360" b="1" dirty="0"/>
              <a:t>		Saw that Jesus was Trained spiritually (Luke 2:46-47)</a:t>
            </a:r>
          </a:p>
          <a:p>
            <a:pPr marL="0" indent="0">
              <a:buNone/>
            </a:pPr>
            <a:r>
              <a:rPr lang="en-US" sz="3360" b="1" dirty="0"/>
              <a:t>		Maintained a disciplined household (Luke 2:51)</a:t>
            </a:r>
          </a:p>
          <a:p>
            <a:endParaRPr lang="en-US" sz="3360" b="1" dirty="0"/>
          </a:p>
          <a:p>
            <a:endParaRPr lang="en-US" sz="3360" b="1" dirty="0"/>
          </a:p>
          <a:p>
            <a:endParaRPr lang="en-US" sz="336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2A9831-7F30-4D56-B22B-D3F941F15DA4}"/>
              </a:ext>
            </a:extLst>
          </p:cNvPr>
          <p:cNvSpPr txBox="1"/>
          <p:nvPr/>
        </p:nvSpPr>
        <p:spPr>
          <a:xfrm>
            <a:off x="4378471" y="2440592"/>
            <a:ext cx="527688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n-US" sz="2160" dirty="0">
                <a:solidFill>
                  <a:prstClr val="white"/>
                </a:solidFill>
                <a:latin typeface="Century Gothic" panose="020B0502020202020204"/>
              </a:rPr>
              <a:t>    </a:t>
            </a:r>
            <a:r>
              <a:rPr lang="en-US" sz="2640" dirty="0">
                <a:solidFill>
                  <a:prstClr val="white"/>
                </a:solidFill>
                <a:latin typeface="Century Gothic" panose="020B0502020202020204"/>
              </a:rPr>
              <a:t>“A just man” ( Matt. 1:19)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9523B-6BE6-4787-9C26-01941A47836E}"/>
              </a:ext>
            </a:extLst>
          </p:cNvPr>
          <p:cNvSpPr txBox="1"/>
          <p:nvPr/>
        </p:nvSpPr>
        <p:spPr>
          <a:xfrm>
            <a:off x="4378471" y="2939272"/>
            <a:ext cx="716378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n-US" sz="2160" dirty="0">
                <a:solidFill>
                  <a:prstClr val="white"/>
                </a:solidFill>
                <a:latin typeface="Century Gothic" panose="020B0502020202020204"/>
              </a:rPr>
              <a:t>    </a:t>
            </a:r>
            <a:r>
              <a:rPr lang="en-US" sz="2640" dirty="0">
                <a:solidFill>
                  <a:prstClr val="white"/>
                </a:solidFill>
                <a:latin typeface="Century Gothic" panose="020B0502020202020204"/>
              </a:rPr>
              <a:t>“Minded to put her away secretly”</a:t>
            </a:r>
            <a:r>
              <a:rPr lang="en-US" sz="2880" dirty="0">
                <a:solidFill>
                  <a:prstClr val="white"/>
                </a:solidFill>
                <a:latin typeface="Century Gothic" panose="020B0502020202020204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650911-5D44-411B-B8DE-C0DF21288221}"/>
              </a:ext>
            </a:extLst>
          </p:cNvPr>
          <p:cNvSpPr txBox="1"/>
          <p:nvPr/>
        </p:nvSpPr>
        <p:spPr>
          <a:xfrm>
            <a:off x="7101841" y="3409402"/>
            <a:ext cx="4089896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n-US" sz="2160" dirty="0">
                <a:solidFill>
                  <a:prstClr val="white"/>
                </a:solidFill>
                <a:latin typeface="Century Gothic" panose="020B0502020202020204"/>
              </a:rPr>
              <a:t>    </a:t>
            </a:r>
            <a:r>
              <a:rPr lang="en-US" sz="2640" dirty="0">
                <a:solidFill>
                  <a:prstClr val="white"/>
                </a:solidFill>
                <a:latin typeface="Century Gothic" panose="020B0502020202020204"/>
              </a:rPr>
              <a:t>Accepted God’s Plan</a:t>
            </a:r>
          </a:p>
        </p:txBody>
      </p:sp>
    </p:spTree>
    <p:extLst>
      <p:ext uri="{BB962C8B-B14F-4D97-AF65-F5344CB8AC3E}">
        <p14:creationId xmlns:p14="http://schemas.microsoft.com/office/powerpoint/2010/main" val="20176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D837D-3FAD-422A-9F37-639D2DD3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/>
              <a:t>Motherhood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D1083-5504-4B96-9E54-3D4EC10D2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1462075"/>
            <a:ext cx="10424160" cy="5093471"/>
          </a:xfrm>
        </p:spPr>
        <p:txBody>
          <a:bodyPr>
            <a:normAutofit/>
          </a:bodyPr>
          <a:lstStyle/>
          <a:p>
            <a:r>
              <a:rPr lang="en-US" sz="3360" b="1" dirty="0"/>
              <a:t> “His mother kept all these things in her heart.”</a:t>
            </a:r>
          </a:p>
          <a:p>
            <a:r>
              <a:rPr lang="en-US" sz="3360" b="1" dirty="0"/>
              <a:t> Joseph disappears after temple visit</a:t>
            </a:r>
          </a:p>
          <a:p>
            <a:r>
              <a:rPr lang="en-US" sz="3360" b="1" dirty="0"/>
              <a:t> She faced challenges all mothers face:</a:t>
            </a:r>
          </a:p>
          <a:p>
            <a:pPr marL="0" indent="0">
              <a:buNone/>
            </a:pPr>
            <a:endParaRPr lang="en-US" sz="3360" b="1" dirty="0"/>
          </a:p>
          <a:p>
            <a:endParaRPr lang="en-US" sz="336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DC36E9-D0F9-459B-B721-F7FA652B77BE}"/>
              </a:ext>
            </a:extLst>
          </p:cNvPr>
          <p:cNvSpPr txBox="1"/>
          <p:nvPr/>
        </p:nvSpPr>
        <p:spPr>
          <a:xfrm>
            <a:off x="1285735" y="3349000"/>
            <a:ext cx="4434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n-US" sz="3360" b="1" dirty="0">
                <a:solidFill>
                  <a:prstClr val="white"/>
                </a:solidFill>
                <a:latin typeface="Century Gothic" panose="020B0502020202020204"/>
              </a:rPr>
              <a:t>Preparing Child for:</a:t>
            </a:r>
          </a:p>
          <a:p>
            <a:pPr defTabSz="548640">
              <a:defRPr/>
            </a:pPr>
            <a:r>
              <a:rPr lang="en-US" sz="3360" dirty="0">
                <a:solidFill>
                  <a:prstClr val="white"/>
                </a:solidFill>
                <a:latin typeface="Century Gothic" panose="020B0502020202020204"/>
              </a:rPr>
              <a:t>	Everyday life</a:t>
            </a:r>
          </a:p>
          <a:p>
            <a:pPr defTabSz="548640">
              <a:defRPr/>
            </a:pPr>
            <a:r>
              <a:rPr lang="en-US" sz="3360" dirty="0">
                <a:solidFill>
                  <a:prstClr val="white"/>
                </a:solidFill>
                <a:latin typeface="Century Gothic" panose="020B0502020202020204"/>
              </a:rPr>
              <a:t>	Physical life</a:t>
            </a:r>
          </a:p>
          <a:p>
            <a:pPr defTabSz="548640">
              <a:defRPr/>
            </a:pPr>
            <a:r>
              <a:rPr lang="en-US" sz="3360" dirty="0">
                <a:solidFill>
                  <a:prstClr val="white"/>
                </a:solidFill>
                <a:latin typeface="Century Gothic" panose="020B0502020202020204"/>
              </a:rPr>
              <a:t>	Spiritual life</a:t>
            </a:r>
          </a:p>
          <a:p>
            <a:pPr defTabSz="548640">
              <a:defRPr/>
            </a:pPr>
            <a:r>
              <a:rPr lang="en-US" sz="3360" dirty="0">
                <a:solidFill>
                  <a:prstClr val="white"/>
                </a:solidFill>
                <a:latin typeface="Century Gothic" panose="020B0502020202020204"/>
              </a:rPr>
              <a:t>	Social Life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F72D37-1C12-4274-B3D8-6CE245CA5787}"/>
              </a:ext>
            </a:extLst>
          </p:cNvPr>
          <p:cNvSpPr txBox="1"/>
          <p:nvPr/>
        </p:nvSpPr>
        <p:spPr>
          <a:xfrm>
            <a:off x="5423227" y="3348998"/>
            <a:ext cx="58848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n-US" sz="3360" b="1" dirty="0">
                <a:solidFill>
                  <a:prstClr val="white"/>
                </a:solidFill>
                <a:latin typeface="Century Gothic" panose="020B0502020202020204"/>
              </a:rPr>
              <a:t>“</a:t>
            </a:r>
            <a:r>
              <a:rPr lang="en-US" sz="336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And Jesus increased in</a:t>
            </a:r>
          </a:p>
          <a:p>
            <a:pPr defTabSz="548640">
              <a:defRPr/>
            </a:pPr>
            <a:r>
              <a:rPr lang="en-US" sz="3360" i="1" dirty="0">
                <a:solidFill>
                  <a:prstClr val="white"/>
                </a:solidFill>
                <a:latin typeface="Century Gothic" panose="020B0502020202020204"/>
              </a:rPr>
              <a:t>	</a:t>
            </a:r>
            <a:r>
              <a:rPr lang="en-US" sz="336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Wisdom </a:t>
            </a:r>
          </a:p>
          <a:p>
            <a:pPr defTabSz="548640">
              <a:defRPr/>
            </a:pPr>
            <a:r>
              <a:rPr lang="en-US" sz="336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	And stature</a:t>
            </a:r>
          </a:p>
          <a:p>
            <a:pPr defTabSz="548640">
              <a:defRPr/>
            </a:pPr>
            <a:r>
              <a:rPr lang="en-US" sz="336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	And in favor with God</a:t>
            </a:r>
          </a:p>
          <a:p>
            <a:pPr defTabSz="548640">
              <a:defRPr/>
            </a:pPr>
            <a:r>
              <a:rPr lang="en-US" sz="336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	And men.”</a:t>
            </a:r>
            <a:r>
              <a:rPr lang="en-US" sz="336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</a:rPr>
              <a:t> (Luke 2:52)</a:t>
            </a:r>
          </a:p>
        </p:txBody>
      </p:sp>
    </p:spTree>
    <p:extLst>
      <p:ext uri="{BB962C8B-B14F-4D97-AF65-F5344CB8AC3E}">
        <p14:creationId xmlns:p14="http://schemas.microsoft.com/office/powerpoint/2010/main" val="122052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D837D-3FAD-422A-9F37-639D2DD3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/>
              <a:t>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D1083-5504-4B96-9E54-3D4EC10D2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1462075"/>
            <a:ext cx="10424160" cy="5395926"/>
          </a:xfrm>
        </p:spPr>
        <p:txBody>
          <a:bodyPr>
            <a:normAutofit lnSpcReduction="10000"/>
          </a:bodyPr>
          <a:lstStyle/>
          <a:p>
            <a:r>
              <a:rPr lang="en-US" sz="3360" b="1" dirty="0"/>
              <a:t> </a:t>
            </a:r>
            <a:r>
              <a:rPr lang="en-US" sz="3120" b="1" dirty="0"/>
              <a:t>Pain of Childbirth</a:t>
            </a:r>
          </a:p>
          <a:p>
            <a:r>
              <a:rPr lang="en-US" sz="3120" b="1" dirty="0"/>
              <a:t> Likely left a widow with at least seven children</a:t>
            </a:r>
          </a:p>
          <a:p>
            <a:r>
              <a:rPr lang="en-US" sz="3120" b="1" dirty="0"/>
              <a:t> Pain of “loosening the apron strings”</a:t>
            </a:r>
          </a:p>
          <a:p>
            <a:pPr marL="0" indent="0">
              <a:buNone/>
            </a:pPr>
            <a:r>
              <a:rPr lang="en-US" sz="3120" b="1" dirty="0"/>
              <a:t>		</a:t>
            </a:r>
            <a:r>
              <a:rPr lang="en-US" sz="3120" b="1" i="1" dirty="0"/>
              <a:t>“</a:t>
            </a:r>
            <a:r>
              <a:rPr lang="en-US" sz="3120" i="1" dirty="0"/>
              <a:t>Woman, what does your concern have to do  	 	with Me? My hour has not yet come.”</a:t>
            </a:r>
            <a:r>
              <a:rPr lang="en-US" sz="3120" dirty="0"/>
              <a:t> (John 2:4)</a:t>
            </a:r>
          </a:p>
          <a:p>
            <a:pPr marL="0" indent="0">
              <a:buNone/>
            </a:pPr>
            <a:r>
              <a:rPr lang="en-US" sz="3120" b="1" baseline="30000" dirty="0"/>
              <a:t>		</a:t>
            </a:r>
            <a:r>
              <a:rPr lang="en-US" sz="3120" b="1" i="1" baseline="30000" dirty="0"/>
              <a:t>“</a:t>
            </a:r>
            <a:r>
              <a:rPr lang="en-US" sz="3120" i="1" dirty="0"/>
              <a:t>For whoever does the will of God is My brother 		and My sister and mother.” </a:t>
            </a:r>
            <a:r>
              <a:rPr lang="en-US" sz="3120" dirty="0"/>
              <a:t>(Mark 3:35)</a:t>
            </a:r>
          </a:p>
          <a:p>
            <a:r>
              <a:rPr lang="en-US" sz="3120" b="1" dirty="0"/>
              <a:t>Seeing her son “despised and rejected of men”</a:t>
            </a:r>
          </a:p>
          <a:p>
            <a:r>
              <a:rPr lang="en-US" sz="3120" b="1" dirty="0"/>
              <a:t>Her own sons not believing in Him </a:t>
            </a:r>
            <a:r>
              <a:rPr lang="en-US" sz="3120" dirty="0"/>
              <a:t>(John 7:5)</a:t>
            </a:r>
          </a:p>
          <a:p>
            <a:r>
              <a:rPr lang="en-US" sz="3120" b="1" dirty="0"/>
              <a:t>The cross and the temptation to try to stop it.</a:t>
            </a:r>
          </a:p>
          <a:p>
            <a:pPr marL="0" indent="0">
              <a:buNone/>
            </a:pPr>
            <a:endParaRPr lang="en-US" sz="3120" b="1" dirty="0"/>
          </a:p>
          <a:p>
            <a:endParaRPr lang="en-US" sz="3360" b="1" dirty="0"/>
          </a:p>
        </p:txBody>
      </p:sp>
    </p:spTree>
    <p:extLst>
      <p:ext uri="{BB962C8B-B14F-4D97-AF65-F5344CB8AC3E}">
        <p14:creationId xmlns:p14="http://schemas.microsoft.com/office/powerpoint/2010/main" val="41566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855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Century Gothic</vt:lpstr>
      <vt:lpstr>system-ui</vt:lpstr>
      <vt:lpstr>Wingdings 3</vt:lpstr>
      <vt:lpstr>Ion</vt:lpstr>
      <vt:lpstr>PowerPoint Presentation</vt:lpstr>
      <vt:lpstr>Motherhood is Under Attack</vt:lpstr>
      <vt:lpstr>He chose Mary.</vt:lpstr>
      <vt:lpstr>“Mary, the Model Mother”</vt:lpstr>
      <vt:lpstr>Character</vt:lpstr>
      <vt:lpstr>Luke 1:46-49</vt:lpstr>
      <vt:lpstr>Marriage</vt:lpstr>
      <vt:lpstr>Motherhood</vt:lpstr>
      <vt:lpstr>Pain</vt:lpstr>
      <vt:lpstr>Reward</vt:lpstr>
      <vt:lpstr>One more reason for reluctance to speak on Motherhood:</vt:lpstr>
      <vt:lpstr>“And He looked around in a circle at those who sat about Him,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Haynes</dc:creator>
  <cp:lastModifiedBy>Robert Haynes</cp:lastModifiedBy>
  <cp:revision>1</cp:revision>
  <dcterms:created xsi:type="dcterms:W3CDTF">2021-05-10T16:58:02Z</dcterms:created>
  <dcterms:modified xsi:type="dcterms:W3CDTF">2021-05-10T16:58:35Z</dcterms:modified>
</cp:coreProperties>
</file>