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9" r:id="rId3"/>
    <p:sldId id="260" r:id="rId4"/>
    <p:sldId id="261" r:id="rId5"/>
    <p:sldId id="262" r:id="rId6"/>
    <p:sldId id="263" r:id="rId7"/>
    <p:sldId id="258" r:id="rId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9"/>
    <p:restoredTop sz="62474"/>
  </p:normalViewPr>
  <p:slideViewPr>
    <p:cSldViewPr snapToGrid="0" snapToObjects="1">
      <p:cViewPr varScale="1">
        <p:scale>
          <a:sx n="57" d="100"/>
          <a:sy n="57" d="100"/>
        </p:scale>
        <p:origin x="1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6C3DC-FDAC-4341-BD03-578E9A8AC447}" type="datetimeFigureOut">
              <a:rPr lang="en-US" smtClean="0"/>
              <a:t>5/28/21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BD97-C8E5-234B-8289-12D3FE4729B5}" type="slidenum">
              <a:rPr lang="en-US" smtClean="0"/>
              <a:t>‹#›</a:t>
            </a:fld>
            <a:endParaRPr lang="en-US"/>
          </a:p>
        </p:txBody>
      </p:sp>
    </p:spTree>
    <p:extLst>
      <p:ext uri="{BB962C8B-B14F-4D97-AF65-F5344CB8AC3E}">
        <p14:creationId xmlns:p14="http://schemas.microsoft.com/office/powerpoint/2010/main" val="1141078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Read the TEXT, and look at how this encounter with Jesus begins…</a:t>
            </a:r>
          </a:p>
          <a:p>
            <a:endParaRPr lang="en-US" dirty="0"/>
          </a:p>
          <a:p>
            <a:pPr lvl="0"/>
            <a:r>
              <a:rPr lang="en-US" sz="1200" kern="1200" dirty="0">
                <a:solidFill>
                  <a:schemeClr val="tx1"/>
                </a:solidFill>
                <a:effectLst/>
                <a:latin typeface="+mn-lt"/>
                <a:ea typeface="+mn-ea"/>
                <a:cs typeface="+mn-cs"/>
              </a:rPr>
              <a:t>1.) Notice Jesus’ Behavior.  Not the behavior of a terrified fugitive…but of a Serene Savior doing the will of God.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2.) Notice How Many People Are Here.   “Great Multitude” – A large crowd would observe and hear Jesus as He responds to his arrest.  This large crowd is armed, ready “to forcibly subdue any resistance they encounter.”  If the disciples put up a fight, they are ready to stop this movement here and now.</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3.)  Notice the Hypocritical Greeting.   Hail…&amp; Kiss – an elaborate sign of affection.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4.) Notice The EVENT Unfolding. He is being arrested.  This is a technical term. (Acts 4:3)   26:48 – He is the One “hold him fast. KJV” “</a:t>
            </a:r>
            <a:r>
              <a:rPr lang="en-US" sz="1200" kern="1200" dirty="0" err="1">
                <a:solidFill>
                  <a:schemeClr val="tx1"/>
                </a:solidFill>
                <a:effectLst/>
                <a:latin typeface="+mn-lt"/>
                <a:ea typeface="+mn-ea"/>
                <a:cs typeface="+mn-cs"/>
              </a:rPr>
              <a:t>sieze</a:t>
            </a:r>
            <a:r>
              <a:rPr lang="en-US" sz="1200" kern="1200" dirty="0">
                <a:solidFill>
                  <a:schemeClr val="tx1"/>
                </a:solidFill>
                <a:effectLst/>
                <a:latin typeface="+mn-lt"/>
                <a:ea typeface="+mn-ea"/>
                <a:cs typeface="+mn-cs"/>
              </a:rPr>
              <a:t> him.” NASB.  </a:t>
            </a:r>
          </a:p>
          <a:p>
            <a:r>
              <a:rPr lang="en-US" sz="1200" kern="1200" dirty="0">
                <a:solidFill>
                  <a:schemeClr val="tx1"/>
                </a:solidFill>
                <a:effectLst/>
                <a:latin typeface="+mn-lt"/>
                <a:ea typeface="+mn-ea"/>
                <a:cs typeface="+mn-cs"/>
              </a:rPr>
              <a:t>When we recognize Jesus – let us HOLD FAST our memory of Him. </a:t>
            </a:r>
          </a:p>
          <a:p>
            <a:r>
              <a:rPr lang="en-US" sz="1200" kern="1200" dirty="0">
                <a:solidFill>
                  <a:schemeClr val="tx1"/>
                </a:solidFill>
                <a:effectLst/>
                <a:latin typeface="+mn-lt"/>
                <a:ea typeface="+mn-ea"/>
                <a:cs typeface="+mn-cs"/>
              </a:rPr>
              <a:t>Let’s hold onto HIM, not to lead him to trial, but so that HE can lead us through life!</a:t>
            </a:r>
            <a:r>
              <a:rPr lang="en-US" dirty="0">
                <a:effectLst/>
              </a:rPr>
              <a:t> </a:t>
            </a:r>
          </a:p>
          <a:p>
            <a:endParaRPr lang="en-US" dirty="0">
              <a:effectLst/>
            </a:endParaRPr>
          </a:p>
          <a:p>
            <a:r>
              <a:rPr lang="en-US" dirty="0">
                <a:effectLst/>
              </a:rPr>
              <a:t>Today, we are giving extra time and attention to FOCUS on Jesus as we remember Him in the Lord’s Supper, and this short passage is going to help us see 5 specific qualities of Jesus, that can help us prepare well.</a:t>
            </a:r>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1</a:t>
            </a:fld>
            <a:endParaRPr lang="en-US"/>
          </a:p>
        </p:txBody>
      </p:sp>
    </p:spTree>
    <p:extLst>
      <p:ext uri="{BB962C8B-B14F-4D97-AF65-F5344CB8AC3E}">
        <p14:creationId xmlns:p14="http://schemas.microsoft.com/office/powerpoint/2010/main" val="182126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in Matt, Mark, &amp; John (Jewish audiences)</a:t>
            </a:r>
          </a:p>
          <a:p>
            <a:endParaRPr lang="en-US" dirty="0"/>
          </a:p>
          <a:p>
            <a:r>
              <a:rPr lang="en-US" dirty="0"/>
              <a:t>QUESTIONS: John 9:2 </a:t>
            </a:r>
            <a:r>
              <a:rPr lang="en-US" sz="1200" b="0" i="0" kern="1200" dirty="0">
                <a:solidFill>
                  <a:schemeClr val="tx1"/>
                </a:solidFill>
                <a:effectLst/>
                <a:latin typeface="+mn-lt"/>
                <a:ea typeface="+mn-ea"/>
                <a:cs typeface="+mn-cs"/>
              </a:rPr>
              <a:t>And His disciples asked Him, “</a:t>
            </a:r>
            <a:r>
              <a:rPr lang="en-US" sz="1200" b="1" i="0" kern="1200" dirty="0">
                <a:solidFill>
                  <a:schemeClr val="tx1"/>
                </a:solidFill>
                <a:effectLst/>
                <a:latin typeface="+mn-lt"/>
                <a:ea typeface="+mn-ea"/>
                <a:cs typeface="+mn-cs"/>
              </a:rPr>
              <a:t>Rabbi</a:t>
            </a:r>
            <a:r>
              <a:rPr lang="en-US" sz="1200" b="0" i="0" kern="1200" dirty="0">
                <a:solidFill>
                  <a:schemeClr val="tx1"/>
                </a:solidFill>
                <a:effectLst/>
                <a:latin typeface="+mn-lt"/>
                <a:ea typeface="+mn-ea"/>
                <a:cs typeface="+mn-cs"/>
              </a:rPr>
              <a:t>, who sinned, this man or his parents, that he would be born blind?”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RESPECTING JESUS: Means knowing that HE HAS THE REAL ANSWERS. The truth about the FATHER, about our sins, and about our NEEDS.  And that His answers aren’t confined to a textbook, but call for us to act.</a:t>
            </a:r>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2</a:t>
            </a:fld>
            <a:endParaRPr lang="en-US"/>
          </a:p>
        </p:txBody>
      </p:sp>
    </p:spTree>
    <p:extLst>
      <p:ext uri="{BB962C8B-B14F-4D97-AF65-F5344CB8AC3E}">
        <p14:creationId xmlns:p14="http://schemas.microsoft.com/office/powerpoint/2010/main" val="191248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FRIEND: Greek Word Is Used Only 4 Times. (</a:t>
            </a:r>
            <a:r>
              <a:rPr lang="en-US" dirty="0" err="1"/>
              <a:t>Strongs</a:t>
            </a:r>
            <a:r>
              <a:rPr lang="en-US" dirty="0"/>
              <a:t> 2083). The Root word is from Clansman – Doesn’t have the emotional bond we often associate with friend. Rather it is used to show that we have no ill intentions.  Like if we are talking with a stranger who is upset and we say, “Friend, slow down, let’s talk this out..” It expresses our mindset towards them.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we approach the Lord’s Supper today – what is our purpose?  Do we come as a true friend, with affection, gratitude, and loyalty?  Or like Judas are we here with hypocrisy, greed, and worldly agenda?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Today is a time to remember that JESUS has come as a Friend.  He may not be exactly what we expect, do what we expect, or say what we expect.  BUT HE SEEKS to have a friendship with US!</a:t>
            </a:r>
          </a:p>
          <a:p>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3</a:t>
            </a:fld>
            <a:endParaRPr lang="en-US"/>
          </a:p>
        </p:txBody>
      </p:sp>
    </p:spTree>
    <p:extLst>
      <p:ext uri="{BB962C8B-B14F-4D97-AF65-F5344CB8AC3E}">
        <p14:creationId xmlns:p14="http://schemas.microsoft.com/office/powerpoint/2010/main" val="86024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Peter’s response is both courageous and pathetic (Carson, 547)</a:t>
            </a:r>
          </a:p>
          <a:p>
            <a:pPr lvl="1"/>
            <a:r>
              <a:rPr lang="en-US" sz="1200" kern="1200" dirty="0">
                <a:solidFill>
                  <a:schemeClr val="tx1"/>
                </a:solidFill>
                <a:effectLst/>
                <a:latin typeface="+mn-lt"/>
                <a:ea typeface="+mn-ea"/>
                <a:cs typeface="+mn-cs"/>
              </a:rPr>
              <a:t>Jesus shows that Violence leads to more Violence. + Violence is Unnecessary</a:t>
            </a:r>
          </a:p>
          <a:p>
            <a:pPr lvl="2"/>
            <a:r>
              <a:rPr lang="en-US" sz="1200" kern="1200" dirty="0">
                <a:solidFill>
                  <a:schemeClr val="tx1"/>
                </a:solidFill>
                <a:effectLst/>
                <a:latin typeface="+mn-lt"/>
                <a:ea typeface="+mn-ea"/>
                <a:cs typeface="+mn-cs"/>
              </a:rPr>
              <a:t>Not only does it lead to more, but it ultimately destroys those who adopt it. (Chumbley 474)</a:t>
            </a:r>
          </a:p>
          <a:p>
            <a:pPr lvl="1"/>
            <a:r>
              <a:rPr lang="en-US" sz="1200" kern="1200" dirty="0">
                <a:solidFill>
                  <a:schemeClr val="tx1"/>
                </a:solidFill>
                <a:effectLst/>
                <a:latin typeface="+mn-lt"/>
                <a:ea typeface="+mn-ea"/>
                <a:cs typeface="+mn-cs"/>
              </a:rPr>
              <a:t>We are not doing battle in this manner.</a:t>
            </a:r>
          </a:p>
          <a:p>
            <a:pPr lvl="1"/>
            <a:r>
              <a:rPr lang="en-US" sz="1200" kern="1200" dirty="0">
                <a:solidFill>
                  <a:schemeClr val="tx1"/>
                </a:solidFill>
                <a:effectLst/>
                <a:latin typeface="+mn-lt"/>
                <a:ea typeface="+mn-ea"/>
                <a:cs typeface="+mn-cs"/>
              </a:rPr>
              <a:t>In Christ’s kingdom it is LOVE, not a sword, that will win the day.</a:t>
            </a:r>
          </a:p>
          <a:p>
            <a:pPr lvl="1"/>
            <a:r>
              <a:rPr lang="en-US" sz="1200" kern="1200" dirty="0">
                <a:solidFill>
                  <a:schemeClr val="tx1"/>
                </a:solidFill>
                <a:effectLst/>
                <a:latin typeface="+mn-lt"/>
                <a:ea typeface="+mn-ea"/>
                <a:cs typeface="+mn-cs"/>
              </a:rPr>
              <a:t>Luke records Jesus’ miracle of healing </a:t>
            </a:r>
            <a:r>
              <a:rPr lang="en-US" sz="1200" kern="1200" dirty="0" err="1">
                <a:solidFill>
                  <a:schemeClr val="tx1"/>
                </a:solidFill>
                <a:effectLst/>
                <a:latin typeface="+mn-lt"/>
                <a:ea typeface="+mn-ea"/>
                <a:cs typeface="+mn-cs"/>
              </a:rPr>
              <a:t>Malchus</a:t>
            </a:r>
            <a:r>
              <a:rPr lang="en-US" sz="1200" kern="1200" dirty="0">
                <a:solidFill>
                  <a:schemeClr val="tx1"/>
                </a:solidFill>
                <a:effectLst/>
                <a:latin typeface="+mn-lt"/>
                <a:ea typeface="+mn-ea"/>
                <a:cs typeface="+mn-cs"/>
              </a:rPr>
              <a:t>’ ear. – Not because </a:t>
            </a:r>
            <a:r>
              <a:rPr lang="en-US" sz="1200" kern="1200" dirty="0" err="1">
                <a:solidFill>
                  <a:schemeClr val="tx1"/>
                </a:solidFill>
                <a:effectLst/>
                <a:latin typeface="+mn-lt"/>
                <a:ea typeface="+mn-ea"/>
                <a:cs typeface="+mn-cs"/>
              </a:rPr>
              <a:t>Malchus</a:t>
            </a:r>
            <a:r>
              <a:rPr lang="en-US" sz="1200" kern="1200" dirty="0">
                <a:solidFill>
                  <a:schemeClr val="tx1"/>
                </a:solidFill>
                <a:effectLst/>
                <a:latin typeface="+mn-lt"/>
                <a:ea typeface="+mn-ea"/>
                <a:cs typeface="+mn-cs"/>
              </a:rPr>
              <a:t> had great faith, but because Jesus had great GRACE.</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Jesus heals and cures because of His good grace – not our worthiness.</a:t>
            </a:r>
          </a:p>
          <a:p>
            <a:pPr lvl="2"/>
            <a:r>
              <a:rPr lang="en-US" sz="1200" kern="1200" dirty="0">
                <a:solidFill>
                  <a:schemeClr val="tx1"/>
                </a:solidFill>
                <a:effectLst/>
                <a:latin typeface="+mn-lt"/>
                <a:ea typeface="+mn-ea"/>
                <a:cs typeface="+mn-cs"/>
              </a:rPr>
              <a:t>We are not worthy on our own merits, but we honor the one who is truly worthy.</a:t>
            </a:r>
          </a:p>
          <a:p>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4</a:t>
            </a:fld>
            <a:endParaRPr lang="en-US"/>
          </a:p>
        </p:txBody>
      </p:sp>
    </p:spTree>
    <p:extLst>
      <p:ext uri="{BB962C8B-B14F-4D97-AF65-F5344CB8AC3E}">
        <p14:creationId xmlns:p14="http://schemas.microsoft.com/office/powerpoint/2010/main" val="4269433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Vs. 53 is a question. Who do you think I am?  Do you rightly judge who is before you? Have you forgotten that I’ve never feared being arrested?  What do you really think?</a:t>
            </a:r>
          </a:p>
          <a:p>
            <a:pPr lvl="0"/>
            <a:endParaRPr lang="en-US" sz="1200" kern="1200" dirty="0">
              <a:solidFill>
                <a:schemeClr val="tx1"/>
              </a:solidFill>
              <a:effectLst/>
              <a:latin typeface="+mn-lt"/>
              <a:ea typeface="+mn-ea"/>
              <a:cs typeface="+mn-cs"/>
            </a:endParaRPr>
          </a:p>
          <a:p>
            <a:pPr marL="171450" lvl="0" indent="-171450">
              <a:buFont typeface="Wingdings" pitchFamily="2" charset="2"/>
              <a:buChar char="Ø"/>
            </a:pPr>
            <a:r>
              <a:rPr lang="en-US" sz="1200" kern="1200" dirty="0">
                <a:solidFill>
                  <a:schemeClr val="tx1"/>
                </a:solidFill>
                <a:effectLst/>
                <a:latin typeface="+mn-lt"/>
                <a:ea typeface="+mn-ea"/>
                <a:cs typeface="+mn-cs"/>
              </a:rPr>
              <a:t>They should remember how he walked on water and calmed the storm.</a:t>
            </a:r>
          </a:p>
          <a:p>
            <a:pPr marL="171450" lvl="0" indent="-171450">
              <a:buFont typeface="Wingdings" pitchFamily="2" charset="2"/>
              <a:buChar char="Ø"/>
            </a:pPr>
            <a:r>
              <a:rPr lang="en-US" sz="1200" kern="1200" dirty="0">
                <a:solidFill>
                  <a:schemeClr val="tx1"/>
                </a:solidFill>
                <a:effectLst/>
                <a:latin typeface="+mn-lt"/>
                <a:ea typeface="+mn-ea"/>
                <a:cs typeface="+mn-cs"/>
              </a:rPr>
              <a:t>They should remember how he raised </a:t>
            </a:r>
            <a:r>
              <a:rPr lang="en-US" sz="1200" kern="1200" dirty="0" err="1">
                <a:solidFill>
                  <a:schemeClr val="tx1"/>
                </a:solidFill>
                <a:effectLst/>
                <a:latin typeface="+mn-lt"/>
                <a:ea typeface="+mn-ea"/>
                <a:cs typeface="+mn-cs"/>
              </a:rPr>
              <a:t>Jarius</a:t>
            </a:r>
            <a:r>
              <a:rPr lang="en-US" sz="1200" kern="1200" dirty="0">
                <a:solidFill>
                  <a:schemeClr val="tx1"/>
                </a:solidFill>
                <a:effectLst/>
                <a:latin typeface="+mn-lt"/>
                <a:ea typeface="+mn-ea"/>
                <a:cs typeface="+mn-cs"/>
              </a:rPr>
              <a:t>’ daughter from the dead and gave sight to the blind.</a:t>
            </a:r>
          </a:p>
          <a:p>
            <a:pPr marL="171450" lvl="0" indent="-171450">
              <a:buFont typeface="Wingdings" pitchFamily="2" charset="2"/>
              <a:buChar char="Ø"/>
            </a:pPr>
            <a:r>
              <a:rPr lang="en-US" sz="1200" kern="1200" dirty="0">
                <a:solidFill>
                  <a:schemeClr val="tx1"/>
                </a:solidFill>
                <a:effectLst/>
                <a:latin typeface="+mn-lt"/>
                <a:ea typeface="+mn-ea"/>
                <a:cs typeface="+mn-cs"/>
              </a:rPr>
              <a:t>They should remember God speaking from HEAVEN on the Mt. of Transfiguration “This is my beloved Son in whom I am well-pleased, Listen to Him” Mt 17:5</a:t>
            </a:r>
          </a:p>
          <a:p>
            <a:pPr marL="171450" lvl="0" indent="-171450">
              <a:buFont typeface="Wingdings" pitchFamily="2" charset="2"/>
              <a:buChar char="Ø"/>
            </a:pPr>
            <a:endParaRPr lang="en-US" sz="1200" kern="1200" dirty="0">
              <a:solidFill>
                <a:schemeClr val="tx1"/>
              </a:solidFill>
              <a:effectLst/>
              <a:latin typeface="+mn-lt"/>
              <a:ea typeface="+mn-ea"/>
              <a:cs typeface="+mn-cs"/>
            </a:endParaRPr>
          </a:p>
          <a:p>
            <a:pPr marL="0" lvl="0" indent="0">
              <a:buFont typeface="Wingdings" pitchFamily="2" charset="2"/>
              <a:buNone/>
            </a:pPr>
            <a:r>
              <a:rPr lang="en-US" sz="1200" kern="1200" dirty="0">
                <a:solidFill>
                  <a:schemeClr val="tx1"/>
                </a:solidFill>
                <a:effectLst/>
                <a:latin typeface="+mn-lt"/>
                <a:ea typeface="+mn-ea"/>
                <a:cs typeface="+mn-cs"/>
              </a:rPr>
              <a:t>But, they are acting like they haven’t seen any of this.  I us all to PAUSE together this morning and THINK.  Who is this man in the garden?  This Teacher, This Friend, This Peacemaker.  BECAUSE HE IS GOD’s SON!</a:t>
            </a:r>
          </a:p>
          <a:p>
            <a:pPr marL="0" lvl="0" indent="0">
              <a:buFont typeface="Wingdings" pitchFamily="2" charset="2"/>
              <a:buNone/>
            </a:pPr>
            <a:endParaRPr lang="en-US" sz="1200" kern="1200" dirty="0">
              <a:solidFill>
                <a:schemeClr val="tx1"/>
              </a:solidFill>
              <a:effectLst/>
              <a:latin typeface="+mn-lt"/>
              <a:ea typeface="+mn-ea"/>
              <a:cs typeface="+mn-cs"/>
            </a:endParaRPr>
          </a:p>
          <a:p>
            <a:pPr marL="0" lvl="0" indent="0">
              <a:buFont typeface="Wingdings" pitchFamily="2" charset="2"/>
              <a:buNone/>
            </a:pPr>
            <a:r>
              <a:rPr lang="en-US" sz="1200" kern="1200" dirty="0">
                <a:solidFill>
                  <a:schemeClr val="tx1"/>
                </a:solidFill>
                <a:effectLst/>
                <a:latin typeface="+mn-lt"/>
                <a:ea typeface="+mn-ea"/>
                <a:cs typeface="+mn-cs"/>
              </a:rPr>
              <a:t>This morning, we are here to REMBMER. To stop and think of all we know about HIM – because it changes how we react – even in the most extreme moments.</a:t>
            </a:r>
          </a:p>
          <a:p>
            <a:pPr marL="0" lvl="0" indent="0">
              <a:buFont typeface="Wingdings" pitchFamily="2" charset="2"/>
              <a:buNone/>
            </a:pPr>
            <a:endParaRPr lang="en-US" sz="1200" kern="1200" dirty="0">
              <a:solidFill>
                <a:schemeClr val="tx1"/>
              </a:solidFill>
              <a:effectLst/>
              <a:latin typeface="+mn-lt"/>
              <a:ea typeface="+mn-ea"/>
              <a:cs typeface="+mn-cs"/>
            </a:endParaRPr>
          </a:p>
          <a:p>
            <a:pPr marL="0" lvl="0" indent="0">
              <a:buFont typeface="Wingdings" pitchFamily="2" charset="2"/>
              <a:buNone/>
            </a:pPr>
            <a:r>
              <a:rPr lang="en-US" sz="1200" kern="1200" dirty="0">
                <a:solidFill>
                  <a:schemeClr val="tx1"/>
                </a:solidFill>
                <a:effectLst/>
                <a:latin typeface="+mn-lt"/>
                <a:ea typeface="+mn-ea"/>
                <a:cs typeface="+mn-cs"/>
              </a:rPr>
              <a:t>(Someone is probably already looking up: how many was a legion again?  4 to 6 thousand.  So yes, 60,000 is a good estimate.  The Braves’ stadium holds about 41,000.  So you certainly get the idea – it is a lot.  Which actually seems to be the usage of ”12” – a number of fullness, and “Legions” large groups.    I can call a complete army!</a:t>
            </a:r>
          </a:p>
          <a:p>
            <a:pPr marL="0" lvl="0" indent="0">
              <a:buFont typeface="Wingdings" pitchFamily="2" charset="2"/>
              <a:buNone/>
            </a:pPr>
            <a:endParaRPr lang="en-US" sz="1200" kern="1200" dirty="0">
              <a:solidFill>
                <a:schemeClr val="tx1"/>
              </a:solidFill>
              <a:effectLst/>
              <a:latin typeface="+mn-lt"/>
              <a:ea typeface="+mn-ea"/>
              <a:cs typeface="+mn-cs"/>
            </a:endParaRPr>
          </a:p>
          <a:p>
            <a:pPr marL="0" lvl="0" indent="0">
              <a:buFont typeface="Wingdings" pitchFamily="2" charset="2"/>
              <a:buNone/>
            </a:pPr>
            <a:r>
              <a:rPr lang="en-US" sz="1200" kern="1200" dirty="0">
                <a:solidFill>
                  <a:schemeClr val="tx1"/>
                </a:solidFill>
                <a:effectLst/>
                <a:latin typeface="+mn-lt"/>
                <a:ea typeface="+mn-ea"/>
                <a:cs typeface="+mn-cs"/>
              </a:rPr>
              <a:t>But the emphasis is NOT on the number – it SHOULD BE on the ONE the FATHER WOULD LISTEN TO SO IMMEDIATELY!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the Jews had been upset when he spoke of God as His Father on previous occasions this one would have really caught their attention.  </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we know HIM well – We will know that he is not lacking any defense. The </a:t>
            </a:r>
            <a:r>
              <a:rPr lang="en-US" sz="1200" kern="1200" dirty="0" err="1">
                <a:solidFill>
                  <a:schemeClr val="tx1"/>
                </a:solidFill>
                <a:effectLst/>
                <a:latin typeface="+mn-lt"/>
                <a:ea typeface="+mn-ea"/>
                <a:cs typeface="+mn-cs"/>
              </a:rPr>
              <a:t>ver</a:t>
            </a:r>
            <a:r>
              <a:rPr lang="en-US" sz="1200" kern="1200" dirty="0">
                <a:solidFill>
                  <a:schemeClr val="tx1"/>
                </a:solidFill>
                <a:effectLst/>
                <a:latin typeface="+mn-lt"/>
                <a:ea typeface="+mn-ea"/>
                <a:cs typeface="+mn-cs"/>
              </a:rPr>
              <a:t> angels of heaven are on His side and at His call.</a:t>
            </a:r>
          </a:p>
          <a:p>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5</a:t>
            </a:fld>
            <a:endParaRPr lang="en-US"/>
          </a:p>
        </p:txBody>
      </p:sp>
    </p:spTree>
    <p:extLst>
      <p:ext uri="{BB962C8B-B14F-4D97-AF65-F5344CB8AC3E}">
        <p14:creationId xmlns:p14="http://schemas.microsoft.com/office/powerpoint/2010/main" val="296065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Fulfill – Jesus especially appeals to the books of Isaiah or Jeremiah – He makes it clear that they are talking about HIM!  Right here and right now!</a:t>
            </a:r>
          </a:p>
          <a:p>
            <a:endParaRPr lang="en-US" dirty="0"/>
          </a:p>
          <a:p>
            <a:endParaRPr lang="en-US" dirty="0"/>
          </a:p>
          <a:p>
            <a:pPr lvl="0"/>
            <a:r>
              <a:rPr lang="en-US" sz="1200" kern="1200" dirty="0">
                <a:solidFill>
                  <a:schemeClr val="tx1"/>
                </a:solidFill>
                <a:effectLst/>
                <a:latin typeface="+mn-lt"/>
                <a:ea typeface="+mn-ea"/>
                <a:cs typeface="+mn-cs"/>
              </a:rPr>
              <a:t>Fulfillment</a:t>
            </a:r>
          </a:p>
          <a:p>
            <a:pPr lvl="1"/>
            <a:r>
              <a:rPr lang="en-US" sz="1200" kern="1200" dirty="0">
                <a:solidFill>
                  <a:schemeClr val="tx1"/>
                </a:solidFill>
                <a:effectLst/>
                <a:latin typeface="+mn-lt"/>
                <a:ea typeface="+mn-ea"/>
                <a:cs typeface="+mn-cs"/>
              </a:rPr>
              <a:t>Jesus is exactly who He claimed to be.</a:t>
            </a:r>
          </a:p>
          <a:p>
            <a:pPr lvl="1"/>
            <a:r>
              <a:rPr lang="en-US" sz="1200" kern="1200" dirty="0">
                <a:solidFill>
                  <a:schemeClr val="tx1"/>
                </a:solidFill>
                <a:effectLst/>
                <a:latin typeface="+mn-lt"/>
                <a:ea typeface="+mn-ea"/>
                <a:cs typeface="+mn-cs"/>
              </a:rPr>
              <a:t>Jesus is doing exactly what the prophets said he would do.</a:t>
            </a:r>
          </a:p>
          <a:p>
            <a:pPr lvl="1"/>
            <a:r>
              <a:rPr lang="en-US" sz="1200" kern="1200" dirty="0">
                <a:solidFill>
                  <a:schemeClr val="tx1"/>
                </a:solidFill>
                <a:effectLst/>
                <a:latin typeface="+mn-lt"/>
                <a:ea typeface="+mn-ea"/>
                <a:cs typeface="+mn-cs"/>
              </a:rPr>
              <a:t>Vs 55 – His mini-sermon: Self-Examination.</a:t>
            </a:r>
          </a:p>
          <a:p>
            <a:pPr lvl="2"/>
            <a:r>
              <a:rPr lang="en-US" sz="1200" kern="1200" dirty="0">
                <a:solidFill>
                  <a:schemeClr val="tx1"/>
                </a:solidFill>
                <a:effectLst/>
                <a:latin typeface="+mn-lt"/>
                <a:ea typeface="+mn-ea"/>
                <a:cs typeface="+mn-cs"/>
              </a:rPr>
              <a:t>Why are you treating me this way?</a:t>
            </a:r>
          </a:p>
          <a:p>
            <a:pPr lvl="2"/>
            <a:r>
              <a:rPr lang="en-US" sz="1200" kern="1200" dirty="0">
                <a:solidFill>
                  <a:schemeClr val="tx1"/>
                </a:solidFill>
                <a:effectLst/>
                <a:latin typeface="+mn-lt"/>
                <a:ea typeface="+mn-ea"/>
                <a:cs typeface="+mn-cs"/>
              </a:rPr>
              <a:t>Why do you feel threatened by Me?</a:t>
            </a:r>
          </a:p>
          <a:p>
            <a:pPr lvl="2"/>
            <a:r>
              <a:rPr lang="en-US" sz="1200" kern="1200" dirty="0">
                <a:solidFill>
                  <a:schemeClr val="tx1"/>
                </a:solidFill>
                <a:effectLst/>
                <a:latin typeface="+mn-lt"/>
                <a:ea typeface="+mn-ea"/>
                <a:cs typeface="+mn-cs"/>
              </a:rPr>
              <a:t>I have been with you in the temple teaching day after day.</a:t>
            </a:r>
          </a:p>
          <a:p>
            <a:pPr lvl="1"/>
            <a:r>
              <a:rPr lang="en-US" sz="1200" kern="1200" dirty="0">
                <a:solidFill>
                  <a:schemeClr val="tx1"/>
                </a:solidFill>
                <a:effectLst/>
                <a:latin typeface="+mn-lt"/>
                <a:ea typeface="+mn-ea"/>
                <a:cs typeface="+mn-cs"/>
              </a:rPr>
              <a:t>They are treating HIM like a criminal but the only thing He is guilty of is:</a:t>
            </a:r>
          </a:p>
          <a:p>
            <a:pPr lvl="2"/>
            <a:r>
              <a:rPr lang="en-US" sz="1200" kern="1200" dirty="0">
                <a:solidFill>
                  <a:schemeClr val="tx1"/>
                </a:solidFill>
                <a:effectLst/>
                <a:latin typeface="+mn-lt"/>
                <a:ea typeface="+mn-ea"/>
                <a:cs typeface="+mn-cs"/>
              </a:rPr>
              <a:t>Teaching (Lawful)</a:t>
            </a:r>
          </a:p>
          <a:p>
            <a:pPr lvl="2"/>
            <a:r>
              <a:rPr lang="en-US" sz="1200" kern="1200" dirty="0">
                <a:solidFill>
                  <a:schemeClr val="tx1"/>
                </a:solidFill>
                <a:effectLst/>
                <a:latin typeface="+mn-lt"/>
                <a:ea typeface="+mn-ea"/>
                <a:cs typeface="+mn-cs"/>
              </a:rPr>
              <a:t>In the Temple ( A Place of Respect &amp; Worship)</a:t>
            </a:r>
          </a:p>
          <a:p>
            <a:pPr lvl="2"/>
            <a:r>
              <a:rPr lang="en-US" sz="1200" kern="1200" dirty="0">
                <a:solidFill>
                  <a:schemeClr val="tx1"/>
                </a:solidFill>
                <a:effectLst/>
                <a:latin typeface="+mn-lt"/>
                <a:ea typeface="+mn-ea"/>
                <a:cs typeface="+mn-cs"/>
              </a:rPr>
              <a:t>Publicly – He isn’t Hiding.</a:t>
            </a:r>
          </a:p>
          <a:p>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6</a:t>
            </a:fld>
            <a:endParaRPr lang="en-US"/>
          </a:p>
        </p:txBody>
      </p:sp>
    </p:spTree>
    <p:extLst>
      <p:ext uri="{BB962C8B-B14F-4D97-AF65-F5344CB8AC3E}">
        <p14:creationId xmlns:p14="http://schemas.microsoft.com/office/powerpoint/2010/main" val="1244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Judas was RIGHT when he called Jesus our RABBI.  Even in this short passage, HE TEACHES US INCREDIBLE LESSONS about WHO HE IS.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What’s the outcome of these Compact &amp; Powerful Statements?  His disciples all flee.  This is exactly what he said would happen.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Just as Jesus said in vs. 31 – They all Flee…BUT NOT THIS MORNING…</a:t>
            </a:r>
          </a:p>
          <a:p>
            <a:pPr lvl="0"/>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But, Today His disciples come together.</a:t>
            </a:r>
          </a:p>
          <a:p>
            <a:pPr lvl="1"/>
            <a:r>
              <a:rPr lang="en-US" sz="1200" kern="1200" dirty="0">
                <a:solidFill>
                  <a:schemeClr val="tx1"/>
                </a:solidFill>
                <a:effectLst/>
                <a:latin typeface="+mn-lt"/>
                <a:ea typeface="+mn-ea"/>
                <a:cs typeface="+mn-cs"/>
              </a:rPr>
              <a:t>Knowing HIS LOVE.  KNOWING HIS SACRIFICE. Remembering His Calm Determination to Do the Father’s Will.  And WE REMEMBER.</a:t>
            </a:r>
          </a:p>
          <a:p>
            <a:endParaRPr lang="en-US" dirty="0"/>
          </a:p>
        </p:txBody>
      </p:sp>
      <p:sp>
        <p:nvSpPr>
          <p:cNvPr id="4" name="Slide Number Placeholder 3"/>
          <p:cNvSpPr>
            <a:spLocks noGrp="1"/>
          </p:cNvSpPr>
          <p:nvPr>
            <p:ph type="sldNum" sz="quarter" idx="5"/>
          </p:nvPr>
        </p:nvSpPr>
        <p:spPr/>
        <p:txBody>
          <a:bodyPr/>
          <a:lstStyle/>
          <a:p>
            <a:fld id="{205ABD97-C8E5-234B-8289-12D3FE4729B5}" type="slidenum">
              <a:rPr lang="en-US" smtClean="0"/>
              <a:t>7</a:t>
            </a:fld>
            <a:endParaRPr lang="en-US"/>
          </a:p>
        </p:txBody>
      </p:sp>
    </p:spTree>
    <p:extLst>
      <p:ext uri="{BB962C8B-B14F-4D97-AF65-F5344CB8AC3E}">
        <p14:creationId xmlns:p14="http://schemas.microsoft.com/office/powerpoint/2010/main" val="326396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1A37EF-ECFE-3041-87D3-D4EF305A37C7}"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429657540"/>
      </p:ext>
    </p:extLst>
  </p:cSld>
  <p:clrMapOvr>
    <a:masterClrMapping/>
  </p:clrMapOvr>
  <p:transition spd="med">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A37EF-ECFE-3041-87D3-D4EF305A37C7}"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1298033792"/>
      </p:ext>
    </p:extLst>
  </p:cSld>
  <p:clrMapOvr>
    <a:masterClrMapping/>
  </p:clrMapOvr>
  <p:transition spd="med">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A37EF-ECFE-3041-87D3-D4EF305A37C7}"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369407190"/>
      </p:ext>
    </p:extLst>
  </p:cSld>
  <p:clrMapOvr>
    <a:masterClrMapping/>
  </p:clrMapOvr>
  <p:transition spd="med">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solidFill>
                  <a:schemeClr val="bg1"/>
                </a:solidFill>
              </a:defRPr>
            </a:lvl1pPr>
            <a:lvl2pPr>
              <a:defRPr sz="24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A37EF-ECFE-3041-87D3-D4EF305A37C7}"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1466664601"/>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1A37EF-ECFE-3041-87D3-D4EF305A37C7}"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1631956920"/>
      </p:ext>
    </p:extLst>
  </p:cSld>
  <p:clrMapOvr>
    <a:masterClrMapping/>
  </p:clrMapOvr>
  <p:transition spd="med">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1A37EF-ECFE-3041-87D3-D4EF305A37C7}"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4120153136"/>
      </p:ext>
    </p:extLst>
  </p:cSld>
  <p:clrMapOvr>
    <a:masterClrMapping/>
  </p:clrMapOvr>
  <p:transition spd="med">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1A37EF-ECFE-3041-87D3-D4EF305A37C7}" type="datetimeFigureOut">
              <a:rPr lang="en-US" smtClean="0"/>
              <a:t>5/28/21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3402682549"/>
      </p:ext>
    </p:extLst>
  </p:cSld>
  <p:clrMapOvr>
    <a:masterClrMapping/>
  </p:clrMapOvr>
  <p:transition spd="med">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1A37EF-ECFE-3041-87D3-D4EF305A37C7}" type="datetimeFigureOut">
              <a:rPr lang="en-US" smtClean="0"/>
              <a:t>5/28/21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1204053379"/>
      </p:ext>
    </p:extLst>
  </p:cSld>
  <p:clrMapOvr>
    <a:masterClrMapping/>
  </p:clrMapOvr>
  <p:transition spd="med">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A37EF-ECFE-3041-87D3-D4EF305A37C7}" type="datetimeFigureOut">
              <a:rPr lang="en-US" smtClean="0"/>
              <a:t>5/28/21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2261740682"/>
      </p:ext>
    </p:extLst>
  </p:cSld>
  <p:clrMapOvr>
    <a:masterClrMapping/>
  </p:clrMapOvr>
  <p:transition spd="med">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1A37EF-ECFE-3041-87D3-D4EF305A37C7}"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2301116227"/>
      </p:ext>
    </p:extLst>
  </p:cSld>
  <p:clrMapOvr>
    <a:masterClrMapping/>
  </p:clrMapOvr>
  <p:transition spd="med">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1A37EF-ECFE-3041-87D3-D4EF305A37C7}"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CD5-6D67-0848-8F19-3CE31ECF3D18}" type="slidenum">
              <a:rPr lang="en-US" smtClean="0"/>
              <a:t>‹#›</a:t>
            </a:fld>
            <a:endParaRPr lang="en-US"/>
          </a:p>
        </p:txBody>
      </p:sp>
    </p:spTree>
    <p:extLst>
      <p:ext uri="{BB962C8B-B14F-4D97-AF65-F5344CB8AC3E}">
        <p14:creationId xmlns:p14="http://schemas.microsoft.com/office/powerpoint/2010/main" val="662104670"/>
      </p:ext>
    </p:extLst>
  </p:cSld>
  <p:clrMapOvr>
    <a:masterClrMapping/>
  </p:clrMapOvr>
  <p:transition spd="med">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D1A37EF-ECFE-3041-87D3-D4EF305A37C7}" type="datetimeFigureOut">
              <a:rPr lang="en-US" smtClean="0"/>
              <a:t>5/28/21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8A60CD5-6D67-0848-8F19-3CE31ECF3D18}" type="slidenum">
              <a:rPr lang="en-US" smtClean="0"/>
              <a:t>‹#›</a:t>
            </a:fld>
            <a:endParaRPr lang="en-US"/>
          </a:p>
        </p:txBody>
      </p:sp>
    </p:spTree>
    <p:extLst>
      <p:ext uri="{BB962C8B-B14F-4D97-AF65-F5344CB8AC3E}">
        <p14:creationId xmlns:p14="http://schemas.microsoft.com/office/powerpoint/2010/main" val="121258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sh dir="u"/>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3490-D662-4347-9524-CE4E24CBCF3D}"/>
              </a:ext>
            </a:extLst>
          </p:cNvPr>
          <p:cNvSpPr>
            <a:spLocks noGrp="1"/>
          </p:cNvSpPr>
          <p:nvPr>
            <p:ph type="ctrTitle"/>
          </p:nvPr>
        </p:nvSpPr>
        <p:spPr/>
        <p:txBody>
          <a:bodyPr/>
          <a:lstStyle/>
          <a:p>
            <a:r>
              <a:rPr lang="en-US" dirty="0"/>
              <a:t>Rabbi: Reflecting On Jesus</a:t>
            </a:r>
          </a:p>
        </p:txBody>
      </p:sp>
      <p:sp>
        <p:nvSpPr>
          <p:cNvPr id="3" name="Subtitle 2">
            <a:extLst>
              <a:ext uri="{FF2B5EF4-FFF2-40B4-BE49-F238E27FC236}">
                <a16:creationId xmlns:a16="http://schemas.microsoft.com/office/drawing/2014/main" id="{5026B4CC-BE5A-6748-A5B3-1639E8DBBE8B}"/>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EF34781C-D385-DD44-95EB-6D1E025E45DC}"/>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1375176482"/>
      </p:ext>
    </p:extLst>
  </p:cSld>
  <p:clrMapOvr>
    <a:masterClrMapping/>
  </p:clrMapOvr>
  <p:transition spd="med">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35A3-40CC-2844-9DCA-0CE80B4F2D6D}"/>
              </a:ext>
            </a:extLst>
          </p:cNvPr>
          <p:cNvSpPr>
            <a:spLocks noGrp="1"/>
          </p:cNvSpPr>
          <p:nvPr>
            <p:ph type="title"/>
          </p:nvPr>
        </p:nvSpPr>
        <p:spPr/>
        <p:txBody>
          <a:bodyPr/>
          <a:lstStyle/>
          <a:p>
            <a:pPr algn="ctr"/>
            <a:r>
              <a:rPr lang="en-US" dirty="0"/>
              <a:t>Remembering Jesus As Our “Rabbi”</a:t>
            </a:r>
          </a:p>
        </p:txBody>
      </p:sp>
      <p:sp>
        <p:nvSpPr>
          <p:cNvPr id="3" name="Content Placeholder 2">
            <a:extLst>
              <a:ext uri="{FF2B5EF4-FFF2-40B4-BE49-F238E27FC236}">
                <a16:creationId xmlns:a16="http://schemas.microsoft.com/office/drawing/2014/main" id="{7309D309-C205-CE49-AE46-984D6E205E61}"/>
              </a:ext>
            </a:extLst>
          </p:cNvPr>
          <p:cNvSpPr>
            <a:spLocks noGrp="1"/>
          </p:cNvSpPr>
          <p:nvPr>
            <p:ph idx="1"/>
          </p:nvPr>
        </p:nvSpPr>
        <p:spPr>
          <a:xfrm>
            <a:off x="628650" y="1521354"/>
            <a:ext cx="7886700" cy="3626115"/>
          </a:xfrm>
        </p:spPr>
        <p:txBody>
          <a:bodyPr>
            <a:normAutofit fontScale="92500"/>
          </a:bodyPr>
          <a:lstStyle/>
          <a:p>
            <a:r>
              <a:rPr lang="en-US" dirty="0"/>
              <a:t>The Term “Rabbi” Shows Respect &amp; Readiness to Learn.</a:t>
            </a:r>
          </a:p>
          <a:p>
            <a:pPr lvl="1"/>
            <a:r>
              <a:rPr lang="en-US" dirty="0"/>
              <a:t>Honored Teacher (Matthew 23:7-8, John 1:49)</a:t>
            </a:r>
          </a:p>
          <a:p>
            <a:pPr lvl="1"/>
            <a:r>
              <a:rPr lang="en-US" dirty="0"/>
              <a:t>Often Used With Questions (John 6:25, 9:2, 11:8)</a:t>
            </a:r>
          </a:p>
          <a:p>
            <a:r>
              <a:rPr lang="en-US" dirty="0"/>
              <a:t>Used Regularly By The Apostles</a:t>
            </a:r>
          </a:p>
          <a:p>
            <a:pPr lvl="1"/>
            <a:r>
              <a:rPr lang="en-US" dirty="0"/>
              <a:t>Peter in Mark 9:5, 11:21, and even Judas in Mt 26:25</a:t>
            </a:r>
          </a:p>
          <a:p>
            <a:pPr lvl="1"/>
            <a:r>
              <a:rPr lang="en-US" dirty="0"/>
              <a:t>Mary, the sister of Lazarus, Used the Longer Form: </a:t>
            </a:r>
            <a:r>
              <a:rPr lang="en-US" dirty="0" err="1"/>
              <a:t>Rabboni</a:t>
            </a:r>
            <a:r>
              <a:rPr lang="en-US" dirty="0"/>
              <a:t>  (John 20:16)</a:t>
            </a:r>
          </a:p>
          <a:p>
            <a:r>
              <a:rPr lang="en-US" dirty="0"/>
              <a:t>Respecting Jesus Obviously Calls For More Than A Title. How Can I Better Listen To &amp; Follow His Teaching?</a:t>
            </a:r>
          </a:p>
        </p:txBody>
      </p:sp>
    </p:spTree>
    <p:extLst>
      <p:ext uri="{BB962C8B-B14F-4D97-AF65-F5344CB8AC3E}">
        <p14:creationId xmlns:p14="http://schemas.microsoft.com/office/powerpoint/2010/main" val="37389716"/>
      </p:ext>
    </p:extLst>
  </p:cSld>
  <p:clrMapOvr>
    <a:masterClrMapping/>
  </p:clrMapOvr>
  <p:transition spd="med">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2BC1-6951-CC47-8A50-2F2DBEEC0A1A}"/>
              </a:ext>
            </a:extLst>
          </p:cNvPr>
          <p:cNvSpPr>
            <a:spLocks noGrp="1"/>
          </p:cNvSpPr>
          <p:nvPr>
            <p:ph type="title"/>
          </p:nvPr>
        </p:nvSpPr>
        <p:spPr/>
        <p:txBody>
          <a:bodyPr/>
          <a:lstStyle/>
          <a:p>
            <a:pPr algn="ctr"/>
            <a:r>
              <a:rPr lang="en-US" dirty="0"/>
              <a:t>Remembering Jesus As Our Friend</a:t>
            </a:r>
          </a:p>
        </p:txBody>
      </p:sp>
      <p:sp>
        <p:nvSpPr>
          <p:cNvPr id="3" name="Content Placeholder 2">
            <a:extLst>
              <a:ext uri="{FF2B5EF4-FFF2-40B4-BE49-F238E27FC236}">
                <a16:creationId xmlns:a16="http://schemas.microsoft.com/office/drawing/2014/main" id="{0C34D86D-D58A-AF47-A6ED-E7A6DC04019C}"/>
              </a:ext>
            </a:extLst>
          </p:cNvPr>
          <p:cNvSpPr>
            <a:spLocks noGrp="1"/>
          </p:cNvSpPr>
          <p:nvPr>
            <p:ph idx="1"/>
          </p:nvPr>
        </p:nvSpPr>
        <p:spPr/>
        <p:txBody>
          <a:bodyPr>
            <a:normAutofit fontScale="92500" lnSpcReduction="10000"/>
          </a:bodyPr>
          <a:lstStyle/>
          <a:p>
            <a:r>
              <a:rPr lang="en-US" dirty="0"/>
              <a:t>Friend: One He Recognizes &amp; Does No Wrong Against.</a:t>
            </a:r>
          </a:p>
          <a:p>
            <a:pPr lvl="1"/>
            <a:r>
              <a:rPr lang="en-US" dirty="0"/>
              <a:t>“But he answered and said to one of them, ‘Friend, I am doing you no wrong; did you not agree with me for a denarius?” (Matthew 20:13)</a:t>
            </a:r>
          </a:p>
          <a:p>
            <a:r>
              <a:rPr lang="en-US" dirty="0"/>
              <a:t>Judas Was Far From A True Friend, But Jesus Has Done No Wrong To Him.</a:t>
            </a:r>
          </a:p>
          <a:p>
            <a:pPr lvl="1"/>
            <a:r>
              <a:rPr lang="en-US" dirty="0"/>
              <a:t>During His Arrest, Jesus Is Actually Advocating To Protect His Disciples. (John 18:1-8)</a:t>
            </a:r>
          </a:p>
          <a:p>
            <a:r>
              <a:rPr lang="en-US" dirty="0"/>
              <a:t>A Greater Friend: One That Loves &amp; Redeems.</a:t>
            </a:r>
          </a:p>
          <a:p>
            <a:pPr lvl="1"/>
            <a:r>
              <a:rPr lang="en-US" dirty="0"/>
              <a:t>Association &amp; Fondness. John 15:12-15</a:t>
            </a:r>
          </a:p>
          <a:p>
            <a:pPr lvl="1"/>
            <a:endParaRPr lang="en-US" dirty="0"/>
          </a:p>
        </p:txBody>
      </p:sp>
    </p:spTree>
    <p:extLst>
      <p:ext uri="{BB962C8B-B14F-4D97-AF65-F5344CB8AC3E}">
        <p14:creationId xmlns:p14="http://schemas.microsoft.com/office/powerpoint/2010/main" val="1897650374"/>
      </p:ext>
    </p:extLst>
  </p:cSld>
  <p:clrMapOvr>
    <a:masterClrMapping/>
  </p:clrMapOvr>
  <p:transition spd="med">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74FD-BEEC-4943-9824-9B5F7E5DF8BD}"/>
              </a:ext>
            </a:extLst>
          </p:cNvPr>
          <p:cNvSpPr>
            <a:spLocks noGrp="1"/>
          </p:cNvSpPr>
          <p:nvPr>
            <p:ph type="title"/>
          </p:nvPr>
        </p:nvSpPr>
        <p:spPr/>
        <p:txBody>
          <a:bodyPr/>
          <a:lstStyle/>
          <a:p>
            <a:pPr algn="ctr"/>
            <a:r>
              <a:rPr lang="en-US" dirty="0"/>
              <a:t>Remembering Jesus As Our Peacemaker</a:t>
            </a:r>
          </a:p>
        </p:txBody>
      </p:sp>
      <p:sp>
        <p:nvSpPr>
          <p:cNvPr id="3" name="Content Placeholder 2">
            <a:extLst>
              <a:ext uri="{FF2B5EF4-FFF2-40B4-BE49-F238E27FC236}">
                <a16:creationId xmlns:a16="http://schemas.microsoft.com/office/drawing/2014/main" id="{3769B22D-528A-9047-A087-C049EDCA4613}"/>
              </a:ext>
            </a:extLst>
          </p:cNvPr>
          <p:cNvSpPr>
            <a:spLocks noGrp="1"/>
          </p:cNvSpPr>
          <p:nvPr>
            <p:ph idx="1"/>
          </p:nvPr>
        </p:nvSpPr>
        <p:spPr/>
        <p:txBody>
          <a:bodyPr>
            <a:normAutofit lnSpcReduction="10000"/>
          </a:bodyPr>
          <a:lstStyle/>
          <a:p>
            <a:pPr marL="0" indent="0" algn="ctr">
              <a:buNone/>
            </a:pPr>
            <a:r>
              <a:rPr lang="en-US" dirty="0">
                <a:solidFill>
                  <a:schemeClr val="accent6">
                    <a:lumMod val="40000"/>
                    <a:lumOff val="60000"/>
                  </a:schemeClr>
                </a:solidFill>
              </a:rPr>
              <a:t>“Then Jesus said to him, “Put your sword back into its place; for all those who take up the sword shall perish by the sword.” (Mt. 26:52)</a:t>
            </a:r>
          </a:p>
          <a:p>
            <a:r>
              <a:rPr lang="en-US" dirty="0"/>
              <a:t>Jesus Immediately Rebukes Peter’s Response.</a:t>
            </a:r>
          </a:p>
          <a:p>
            <a:r>
              <a:rPr lang="en-US" dirty="0"/>
              <a:t>Jesus Knows Violence Leads To More Violence.</a:t>
            </a:r>
          </a:p>
          <a:p>
            <a:pPr lvl="1"/>
            <a:r>
              <a:rPr lang="en-US" dirty="0"/>
              <a:t>“Not only does it lead to more, but it ultimately destroys those who adopt it.” Chumbley, 474</a:t>
            </a:r>
          </a:p>
          <a:p>
            <a:r>
              <a:rPr lang="en-US" dirty="0"/>
              <a:t>Jesus Builds His Kingdom With Love &amp; Grace.</a:t>
            </a:r>
          </a:p>
          <a:p>
            <a:pPr lvl="1"/>
            <a:r>
              <a:rPr lang="en-US" dirty="0"/>
              <a:t>Luke 22:51, Ephesians 2:14</a:t>
            </a:r>
          </a:p>
          <a:p>
            <a:endParaRPr lang="en-US" dirty="0"/>
          </a:p>
        </p:txBody>
      </p:sp>
    </p:spTree>
    <p:extLst>
      <p:ext uri="{BB962C8B-B14F-4D97-AF65-F5344CB8AC3E}">
        <p14:creationId xmlns:p14="http://schemas.microsoft.com/office/powerpoint/2010/main" val="444167763"/>
      </p:ext>
    </p:extLst>
  </p:cSld>
  <p:clrMapOvr>
    <a:masterClrMapping/>
  </p:clrMapOvr>
  <p:transition spd="med">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A2157-383C-394F-87D2-C74FA2B7BC84}"/>
              </a:ext>
            </a:extLst>
          </p:cNvPr>
          <p:cNvSpPr>
            <a:spLocks noGrp="1"/>
          </p:cNvSpPr>
          <p:nvPr>
            <p:ph type="title"/>
          </p:nvPr>
        </p:nvSpPr>
        <p:spPr/>
        <p:txBody>
          <a:bodyPr/>
          <a:lstStyle/>
          <a:p>
            <a:pPr algn="ctr"/>
            <a:r>
              <a:rPr lang="en-US" dirty="0"/>
              <a:t>Remembering Jesus As God’s Son</a:t>
            </a:r>
          </a:p>
        </p:txBody>
      </p:sp>
      <p:pic>
        <p:nvPicPr>
          <p:cNvPr id="5" name="Picture 4">
            <a:extLst>
              <a:ext uri="{FF2B5EF4-FFF2-40B4-BE49-F238E27FC236}">
                <a16:creationId xmlns:a16="http://schemas.microsoft.com/office/drawing/2014/main" id="{9C1E8C3A-C2A0-9A48-AC7B-B96ABD2599EC}"/>
              </a:ext>
            </a:extLst>
          </p:cNvPr>
          <p:cNvPicPr>
            <a:picLocks noChangeAspect="1"/>
          </p:cNvPicPr>
          <p:nvPr/>
        </p:nvPicPr>
        <p:blipFill rotWithShape="1">
          <a:blip r:embed="rId3"/>
          <a:srcRect t="25859"/>
          <a:stretch/>
        </p:blipFill>
        <p:spPr>
          <a:xfrm>
            <a:off x="1967395" y="1797757"/>
            <a:ext cx="5164603" cy="2095459"/>
          </a:xfrm>
          <a:prstGeom prst="rect">
            <a:avLst/>
          </a:prstGeom>
        </p:spPr>
      </p:pic>
      <p:sp>
        <p:nvSpPr>
          <p:cNvPr id="6" name="Content Placeholder 2">
            <a:extLst>
              <a:ext uri="{FF2B5EF4-FFF2-40B4-BE49-F238E27FC236}">
                <a16:creationId xmlns:a16="http://schemas.microsoft.com/office/drawing/2014/main" id="{7015BD00-C51B-7D4D-AFAC-4608E5C39DFA}"/>
              </a:ext>
            </a:extLst>
          </p:cNvPr>
          <p:cNvSpPr txBox="1">
            <a:spLocks/>
          </p:cNvSpPr>
          <p:nvPr/>
        </p:nvSpPr>
        <p:spPr>
          <a:xfrm>
            <a:off x="914400" y="1307367"/>
            <a:ext cx="7600949" cy="206973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Pause &amp; Think: “…do you think…?” (vs. 53)</a:t>
            </a:r>
          </a:p>
        </p:txBody>
      </p:sp>
      <p:sp>
        <p:nvSpPr>
          <p:cNvPr id="7" name="TextBox 6">
            <a:extLst>
              <a:ext uri="{FF2B5EF4-FFF2-40B4-BE49-F238E27FC236}">
                <a16:creationId xmlns:a16="http://schemas.microsoft.com/office/drawing/2014/main" id="{6A0C976F-C999-C648-A2C0-7E9FDBC90D76}"/>
              </a:ext>
            </a:extLst>
          </p:cNvPr>
          <p:cNvSpPr txBox="1"/>
          <p:nvPr/>
        </p:nvSpPr>
        <p:spPr>
          <a:xfrm>
            <a:off x="981306" y="4014443"/>
            <a:ext cx="7270595" cy="1323439"/>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“My Father… My disposal…”</a:t>
            </a:r>
          </a:p>
          <a:p>
            <a:pPr marL="642366" lvl="1" indent="-285750">
              <a:buFont typeface="Arial" panose="020B0604020202020204" pitchFamily="34" charset="0"/>
              <a:buChar char="•"/>
            </a:pPr>
            <a:r>
              <a:rPr lang="en-US" sz="2400" dirty="0">
                <a:solidFill>
                  <a:schemeClr val="bg1"/>
                </a:solidFill>
              </a:rPr>
              <a:t>They are on HIS SIDE and AT HIS CALL.</a:t>
            </a:r>
          </a:p>
          <a:p>
            <a:pPr marL="285750" indent="-285750">
              <a:buFont typeface="Arial" panose="020B0604020202020204" pitchFamily="34" charset="0"/>
              <a:buChar char="•"/>
            </a:pPr>
            <a:r>
              <a:rPr lang="en-US" sz="2800" dirty="0">
                <a:solidFill>
                  <a:schemeClr val="bg1"/>
                </a:solidFill>
              </a:rPr>
              <a:t>“</a:t>
            </a:r>
            <a:r>
              <a:rPr lang="en-US" sz="2800" u="sng" dirty="0">
                <a:solidFill>
                  <a:schemeClr val="bg1"/>
                </a:solidFill>
              </a:rPr>
              <a:t>more than</a:t>
            </a:r>
            <a:r>
              <a:rPr lang="en-US" sz="2800" dirty="0">
                <a:solidFill>
                  <a:schemeClr val="bg1"/>
                </a:solidFill>
              </a:rPr>
              <a:t> 12 legions of angels…”</a:t>
            </a:r>
          </a:p>
        </p:txBody>
      </p:sp>
    </p:spTree>
    <p:extLst>
      <p:ext uri="{BB962C8B-B14F-4D97-AF65-F5344CB8AC3E}">
        <p14:creationId xmlns:p14="http://schemas.microsoft.com/office/powerpoint/2010/main" val="1343672758"/>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C9AC1-8F04-EB4F-95F0-827760C3CC43}"/>
              </a:ext>
            </a:extLst>
          </p:cNvPr>
          <p:cNvSpPr>
            <a:spLocks noGrp="1"/>
          </p:cNvSpPr>
          <p:nvPr>
            <p:ph type="title"/>
          </p:nvPr>
        </p:nvSpPr>
        <p:spPr/>
        <p:txBody>
          <a:bodyPr/>
          <a:lstStyle/>
          <a:p>
            <a:pPr algn="ctr"/>
            <a:r>
              <a:rPr lang="en-US" dirty="0"/>
              <a:t>Remembering Jesus As Our Messiah </a:t>
            </a:r>
          </a:p>
        </p:txBody>
      </p:sp>
      <p:sp>
        <p:nvSpPr>
          <p:cNvPr id="3" name="Content Placeholder 2">
            <a:extLst>
              <a:ext uri="{FF2B5EF4-FFF2-40B4-BE49-F238E27FC236}">
                <a16:creationId xmlns:a16="http://schemas.microsoft.com/office/drawing/2014/main" id="{F1182714-BB7A-2F4B-938B-32578EEAED7A}"/>
              </a:ext>
            </a:extLst>
          </p:cNvPr>
          <p:cNvSpPr>
            <a:spLocks noGrp="1"/>
          </p:cNvSpPr>
          <p:nvPr>
            <p:ph idx="1"/>
          </p:nvPr>
        </p:nvSpPr>
        <p:spPr>
          <a:xfrm>
            <a:off x="628649" y="1521354"/>
            <a:ext cx="8158511" cy="3626115"/>
          </a:xfrm>
        </p:spPr>
        <p:txBody>
          <a:bodyPr>
            <a:normAutofit/>
          </a:bodyPr>
          <a:lstStyle/>
          <a:p>
            <a:r>
              <a:rPr lang="en-US" dirty="0"/>
              <a:t>Matthew Emphasizes Jesus’ Fulfillment of the Old Testament Prophets 15 Times.</a:t>
            </a:r>
          </a:p>
          <a:p>
            <a:pPr lvl="1"/>
            <a:r>
              <a:rPr lang="en-US" dirty="0"/>
              <a:t>Luke 22:48 “Son of Man” Prophesied in Daniel 7:13</a:t>
            </a:r>
            <a:br>
              <a:rPr lang="en-US" dirty="0"/>
            </a:br>
            <a:endParaRPr lang="en-US" dirty="0"/>
          </a:p>
          <a:p>
            <a:r>
              <a:rPr lang="en-US" dirty="0"/>
              <a:t>The Crowd Is Treating Jesus Like A Criminal, So He Gives A Mini-Sermon To Prompt Self-Examination. </a:t>
            </a:r>
          </a:p>
          <a:p>
            <a:pPr lvl="1"/>
            <a:r>
              <a:rPr lang="en-US" dirty="0"/>
              <a:t>Do We Believe The Words of the Prophets?</a:t>
            </a:r>
          </a:p>
          <a:p>
            <a:pPr lvl="1"/>
            <a:r>
              <a:rPr lang="en-US" dirty="0"/>
              <a:t>How Are We Treating Him? </a:t>
            </a:r>
          </a:p>
          <a:p>
            <a:pPr lvl="1"/>
            <a:r>
              <a:rPr lang="en-US" dirty="0"/>
              <a:t>Do We Know Who This Is?</a:t>
            </a:r>
          </a:p>
        </p:txBody>
      </p:sp>
    </p:spTree>
    <p:extLst>
      <p:ext uri="{BB962C8B-B14F-4D97-AF65-F5344CB8AC3E}">
        <p14:creationId xmlns:p14="http://schemas.microsoft.com/office/powerpoint/2010/main" val="1237827718"/>
      </p:ext>
    </p:extLst>
  </p:cSld>
  <p:clrMapOvr>
    <a:masterClrMapping/>
  </p:clrMapOvr>
  <p:transition spd="med">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3490-D662-4347-9524-CE4E24CBCF3D}"/>
              </a:ext>
            </a:extLst>
          </p:cNvPr>
          <p:cNvSpPr>
            <a:spLocks noGrp="1"/>
          </p:cNvSpPr>
          <p:nvPr>
            <p:ph type="ctrTitle"/>
          </p:nvPr>
        </p:nvSpPr>
        <p:spPr/>
        <p:txBody>
          <a:bodyPr/>
          <a:lstStyle/>
          <a:p>
            <a:r>
              <a:rPr lang="en-US" dirty="0"/>
              <a:t>Rabbi: Reflecting On Jesus</a:t>
            </a:r>
          </a:p>
        </p:txBody>
      </p:sp>
      <p:sp>
        <p:nvSpPr>
          <p:cNvPr id="3" name="Subtitle 2">
            <a:extLst>
              <a:ext uri="{FF2B5EF4-FFF2-40B4-BE49-F238E27FC236}">
                <a16:creationId xmlns:a16="http://schemas.microsoft.com/office/drawing/2014/main" id="{5026B4CC-BE5A-6748-A5B3-1639E8DBBE8B}"/>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D77BEED4-E659-8247-9042-1D759D7153D4}"/>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1814090032"/>
      </p:ext>
    </p:extLst>
  </p:cSld>
  <p:clrMapOvr>
    <a:masterClrMapping/>
  </p:clrMapOvr>
  <p:transition spd="med">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656</TotalTime>
  <Words>1614</Words>
  <Application>Microsoft Macintosh PowerPoint</Application>
  <PresentationFormat>On-screen Show (16:10)</PresentationFormat>
  <Paragraphs>115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Rabbi: Reflecting On Jesus</vt:lpstr>
      <vt:lpstr>Remembering Jesus As Our “Rabbi”</vt:lpstr>
      <vt:lpstr>Remembering Jesus As Our Friend</vt:lpstr>
      <vt:lpstr>Remembering Jesus As Our Peacemaker</vt:lpstr>
      <vt:lpstr>Remembering Jesus As God’s Son</vt:lpstr>
      <vt:lpstr>Remembering Jesus As Our Messiah </vt:lpstr>
      <vt:lpstr>Rabbi: Reflecting On Jesus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30th</dc:title>
  <dc:creator>Phillip Shumake</dc:creator>
  <cp:lastModifiedBy>Phillip Shumake</cp:lastModifiedBy>
  <cp:revision>48</cp:revision>
  <dcterms:created xsi:type="dcterms:W3CDTF">2021-05-25T14:27:30Z</dcterms:created>
  <dcterms:modified xsi:type="dcterms:W3CDTF">2021-05-28T19:52:01Z</dcterms:modified>
</cp:coreProperties>
</file>