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8" r:id="rId2"/>
    <p:sldId id="309" r:id="rId3"/>
    <p:sldId id="310" r:id="rId4"/>
    <p:sldId id="311" r:id="rId5"/>
    <p:sldId id="312" r:id="rId6"/>
    <p:sldId id="313" r:id="rId7"/>
    <p:sldId id="314"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1" d="100"/>
          <a:sy n="91" d="100"/>
        </p:scale>
        <p:origin x="9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206500"/>
            <a:ext cx="6619244" cy="2774651"/>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981150"/>
            <a:ext cx="6619244" cy="717850"/>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362644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000489"/>
            <a:ext cx="6619243"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71500"/>
            <a:ext cx="6619244" cy="30338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472771"/>
            <a:ext cx="6619242"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DD0EA77-BDD7-41F6-8046-087E3D598507}"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289549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6619244" cy="16510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3048000"/>
            <a:ext cx="6619244" cy="1968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2950363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206500"/>
            <a:ext cx="5999486" cy="1936145"/>
          </a:xfrm>
        </p:spPr>
        <p:txBody>
          <a:bodyPr/>
          <a:lstStyle>
            <a:lvl1pPr>
              <a:defRPr sz="3600"/>
            </a:lvl1pPr>
          </a:lstStyle>
          <a:p>
            <a:r>
              <a:rPr lang="en-US"/>
              <a:t>Click to edit Master title style</a:t>
            </a:r>
            <a:endParaRPr lang="en-US" dirty="0"/>
          </a:p>
        </p:txBody>
      </p:sp>
      <p:sp>
        <p:nvSpPr>
          <p:cNvPr id="14" name="Text Placeholder 3"/>
          <p:cNvSpPr>
            <a:spLocks noGrp="1"/>
          </p:cNvSpPr>
          <p:nvPr>
            <p:ph type="body" sz="half" idx="13"/>
          </p:nvPr>
        </p:nvSpPr>
        <p:spPr>
          <a:xfrm>
            <a:off x="1447800" y="3142645"/>
            <a:ext cx="5459737" cy="285145"/>
          </a:xfrm>
        </p:spPr>
        <p:txBody>
          <a:bodyPr anchor="t">
            <a:normAutofit/>
          </a:bodyPr>
          <a:lstStyle>
            <a:lvl1pPr marL="0" indent="0">
              <a:buNone/>
              <a:defRPr lang="en-US" sz="1050" b="0" i="0" kern="1200" cap="small" dirty="0">
                <a:solidFill>
                  <a:schemeClr val="accent1"/>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Text Placeholder 3"/>
          <p:cNvSpPr>
            <a:spLocks noGrp="1"/>
          </p:cNvSpPr>
          <p:nvPr>
            <p:ph type="body" sz="half" idx="2"/>
          </p:nvPr>
        </p:nvSpPr>
        <p:spPr>
          <a:xfrm>
            <a:off x="866216" y="3625548"/>
            <a:ext cx="6619244" cy="13970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
        <p:nvSpPr>
          <p:cNvPr id="9" name="TextBox 8"/>
          <p:cNvSpPr txBox="1"/>
          <p:nvPr/>
        </p:nvSpPr>
        <p:spPr>
          <a:xfrm>
            <a:off x="673721" y="809378"/>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
        <p:nvSpPr>
          <p:cNvPr id="13" name="TextBox 12"/>
          <p:cNvSpPr txBox="1"/>
          <p:nvPr/>
        </p:nvSpPr>
        <p:spPr>
          <a:xfrm>
            <a:off x="6997868" y="2178156"/>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036540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603501"/>
            <a:ext cx="6619245" cy="137765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377793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651000"/>
            <a:ext cx="2210150"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222500"/>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651000"/>
            <a:ext cx="2202181"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222500"/>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651000"/>
            <a:ext cx="2199085"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222500"/>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778000"/>
            <a:ext cx="0" cy="33020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4254518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542458"/>
            <a:ext cx="2205038"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841500"/>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4022676"/>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542458"/>
            <a:ext cx="2197894"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841500"/>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4022676"/>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542458"/>
            <a:ext cx="2199085"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841500"/>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4022674"/>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778000"/>
            <a:ext cx="0" cy="33020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1673109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2438938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58511"/>
            <a:ext cx="1314451" cy="485510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739512"/>
            <a:ext cx="5567362" cy="44741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295162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147371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384778"/>
            <a:ext cx="6619243" cy="1596373"/>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313838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717146"/>
            <a:ext cx="3297254" cy="349646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713411"/>
            <a:ext cx="3297256" cy="35002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D0EA77-BDD7-41F6-8046-087E3D598507}"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320148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587500"/>
            <a:ext cx="3297254"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587500"/>
            <a:ext cx="3297254" cy="480218"/>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D0EA77-BDD7-41F6-8046-087E3D598507}" type="datetimeFigureOut">
              <a:rPr lang="en-US" smtClean="0"/>
              <a:t>5/23/2021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166500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29365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13499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2550798" cy="12065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206500"/>
            <a:ext cx="3896998" cy="3810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6" y="2607734"/>
            <a:ext cx="2550797" cy="24129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0DD0EA77-BDD7-41F6-8046-087E3D598507}" type="datetimeFigureOut">
              <a:rPr lang="en-US" smtClean="0"/>
              <a:t>5/23/2021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377711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545160"/>
            <a:ext cx="3819680" cy="1312340"/>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952500"/>
            <a:ext cx="2400300" cy="381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3048000"/>
            <a:ext cx="3813734" cy="11430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DD0EA77-BDD7-41F6-8046-087E3D598507}"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23A7B-2DD8-48A4-B494-050F1939384E}" type="slidenum">
              <a:rPr lang="en-US" smtClean="0"/>
              <a:t>‹#›</a:t>
            </a:fld>
            <a:endParaRPr lang="en-US"/>
          </a:p>
        </p:txBody>
      </p:sp>
    </p:spTree>
    <p:extLst>
      <p:ext uri="{BB962C8B-B14F-4D97-AF65-F5344CB8AC3E}">
        <p14:creationId xmlns:p14="http://schemas.microsoft.com/office/powerpoint/2010/main" val="108393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224738"/>
            <a:ext cx="3027759" cy="3490263"/>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410290"/>
            <a:ext cx="1141809" cy="1971211"/>
          </a:xfrm>
          <a:prstGeom prst="rect">
            <a:avLst/>
          </a:prstGeom>
        </p:spPr>
      </p:pic>
      <p:sp>
        <p:nvSpPr>
          <p:cNvPr id="16" name="Oval 15"/>
          <p:cNvSpPr/>
          <p:nvPr/>
        </p:nvSpPr>
        <p:spPr>
          <a:xfrm>
            <a:off x="6456759" y="1397000"/>
            <a:ext cx="2114550" cy="23495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0"/>
            <a:ext cx="1202540" cy="9511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5080000"/>
            <a:ext cx="745301" cy="635000"/>
          </a:xfrm>
          <a:prstGeom prst="rect">
            <a:avLst/>
          </a:prstGeom>
        </p:spPr>
      </p:pic>
      <p:sp>
        <p:nvSpPr>
          <p:cNvPr id="14" name="Rectangle 13"/>
          <p:cNvSpPr/>
          <p:nvPr/>
        </p:nvSpPr>
        <p:spPr>
          <a:xfrm>
            <a:off x="7828359" y="0"/>
            <a:ext cx="514350" cy="952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77265"/>
            <a:ext cx="7053542" cy="116710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710766"/>
            <a:ext cx="6709906" cy="349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575455" y="1504951"/>
            <a:ext cx="8254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0DD0EA77-BDD7-41F6-8046-087E3D598507}" type="datetimeFigureOut">
              <a:rPr lang="en-US" smtClean="0"/>
              <a:t>5/23/2021</a:t>
            </a:fld>
            <a:endParaRPr lang="en-US"/>
          </a:p>
        </p:txBody>
      </p:sp>
      <p:sp>
        <p:nvSpPr>
          <p:cNvPr id="5" name="Footer Placeholder 4"/>
          <p:cNvSpPr>
            <a:spLocks noGrp="1"/>
          </p:cNvSpPr>
          <p:nvPr>
            <p:ph type="ftr" sz="quarter" idx="3"/>
          </p:nvPr>
        </p:nvSpPr>
        <p:spPr>
          <a:xfrm rot="5400000">
            <a:off x="6552855" y="2700448"/>
            <a:ext cx="321649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4406" y="246441"/>
            <a:ext cx="628649" cy="639739"/>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E7223A7B-2DD8-48A4-B494-050F1939384E}" type="slidenum">
              <a:rPr lang="en-US" smtClean="0"/>
              <a:t>‹#›</a:t>
            </a:fld>
            <a:endParaRPr lang="en-US"/>
          </a:p>
        </p:txBody>
      </p:sp>
    </p:spTree>
    <p:extLst>
      <p:ext uri="{BB962C8B-B14F-4D97-AF65-F5344CB8AC3E}">
        <p14:creationId xmlns:p14="http://schemas.microsoft.com/office/powerpoint/2010/main" val="158796310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26BD77-DF04-4D27-8B80-96AD4B9A0932}"/>
              </a:ext>
            </a:extLst>
          </p:cNvPr>
          <p:cNvSpPr txBox="1"/>
          <p:nvPr/>
        </p:nvSpPr>
        <p:spPr>
          <a:xfrm>
            <a:off x="2274850" y="1449658"/>
            <a:ext cx="5664819"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uLnTx/>
                <a:uFillTx/>
                <a:latin typeface="Linux Libertine"/>
                <a:ea typeface="+mn-ea"/>
                <a:cs typeface="+mn-cs"/>
              </a:rPr>
              <a:t>Sola scriptura</a:t>
            </a:r>
            <a:endParaRPr kumimoji="0" lang="en-US" sz="6000" b="1" i="0" u="none" strike="noStrike" kern="1200" cap="none" spc="0" normalizeH="0" baseline="0" noProof="0" dirty="0">
              <a:ln>
                <a:noFill/>
              </a:ln>
              <a:solidFill>
                <a:prstClr val="white"/>
              </a:solidFill>
              <a:effectLst/>
              <a:uLnTx/>
              <a:uFillTx/>
              <a:latin typeface="Linux Libertine"/>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3" name="TextBox 2">
            <a:extLst>
              <a:ext uri="{FF2B5EF4-FFF2-40B4-BE49-F238E27FC236}">
                <a16:creationId xmlns:a16="http://schemas.microsoft.com/office/drawing/2014/main" id="{B8055F35-6BF7-416E-B076-1CA3C7966923}"/>
              </a:ext>
            </a:extLst>
          </p:cNvPr>
          <p:cNvSpPr txBox="1"/>
          <p:nvPr/>
        </p:nvSpPr>
        <p:spPr>
          <a:xfrm>
            <a:off x="2832410" y="2857500"/>
            <a:ext cx="5664819" cy="104644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white"/>
                </a:solidFill>
                <a:effectLst/>
                <a:uLnTx/>
                <a:uFillTx/>
                <a:latin typeface="Linux Libertine"/>
                <a:ea typeface="+mn-ea"/>
                <a:cs typeface="+mn-cs"/>
              </a:rPr>
              <a:t>“Scripture Only”</a:t>
            </a:r>
            <a:endParaRPr kumimoji="0" lang="en-US" sz="4400" b="0" i="0" u="none" strike="noStrike" kern="1200" cap="none" spc="0" normalizeH="0" baseline="0" noProof="0" dirty="0">
              <a:ln>
                <a:noFill/>
              </a:ln>
              <a:solidFill>
                <a:prstClr val="white"/>
              </a:solidFill>
              <a:effectLst/>
              <a:uLnTx/>
              <a:uFillTx/>
              <a:latin typeface="Linux Libertine"/>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5604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F5961-5577-4664-B166-23B56FFF0EC6}"/>
              </a:ext>
            </a:extLst>
          </p:cNvPr>
          <p:cNvSpPr txBox="1"/>
          <p:nvPr/>
        </p:nvSpPr>
        <p:spPr>
          <a:xfrm>
            <a:off x="1605776" y="1494263"/>
            <a:ext cx="6434253" cy="132343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Why are there so many different interpretations?</a:t>
            </a:r>
          </a:p>
        </p:txBody>
      </p:sp>
      <p:sp>
        <p:nvSpPr>
          <p:cNvPr id="3" name="TextBox 2">
            <a:extLst>
              <a:ext uri="{FF2B5EF4-FFF2-40B4-BE49-F238E27FC236}">
                <a16:creationId xmlns:a16="http://schemas.microsoft.com/office/drawing/2014/main" id="{AC673E62-D271-47D0-8FB5-91186AA6C31B}"/>
              </a:ext>
            </a:extLst>
          </p:cNvPr>
          <p:cNvSpPr txBox="1"/>
          <p:nvPr/>
        </p:nvSpPr>
        <p:spPr>
          <a:xfrm>
            <a:off x="2219093" y="3512634"/>
            <a:ext cx="5018048"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entury Gothic" panose="020B0502020202020204"/>
                <a:ea typeface="+mn-ea"/>
                <a:cs typeface="+mn-cs"/>
              </a:rPr>
              <a:t>The Question is Flawed.</a:t>
            </a:r>
          </a:p>
        </p:txBody>
      </p:sp>
    </p:spTree>
    <p:extLst>
      <p:ext uri="{BB962C8B-B14F-4D97-AF65-F5344CB8AC3E}">
        <p14:creationId xmlns:p14="http://schemas.microsoft.com/office/powerpoint/2010/main" val="382316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FECD-F349-455F-A0DB-DCBB8D10A121}"/>
              </a:ext>
            </a:extLst>
          </p:cNvPr>
          <p:cNvSpPr>
            <a:spLocks noGrp="1"/>
          </p:cNvSpPr>
          <p:nvPr>
            <p:ph type="title"/>
          </p:nvPr>
        </p:nvSpPr>
        <p:spPr>
          <a:xfrm>
            <a:off x="1778125" y="377265"/>
            <a:ext cx="7053542" cy="1167108"/>
          </a:xfrm>
        </p:spPr>
        <p:txBody>
          <a:bodyPr/>
          <a:lstStyle/>
          <a:p>
            <a:r>
              <a:rPr lang="en-US" sz="3600" b="1" dirty="0"/>
              <a:t>“Interpretation” – </a:t>
            </a:r>
            <a:r>
              <a:rPr lang="en-US" sz="3600" dirty="0"/>
              <a:t>I.SB.E.</a:t>
            </a:r>
          </a:p>
        </p:txBody>
      </p:sp>
      <p:sp>
        <p:nvSpPr>
          <p:cNvPr id="3" name="TextBox 2">
            <a:extLst>
              <a:ext uri="{FF2B5EF4-FFF2-40B4-BE49-F238E27FC236}">
                <a16:creationId xmlns:a16="http://schemas.microsoft.com/office/drawing/2014/main" id="{162B2A46-AAE9-4B53-9D76-99C2E4B166F1}"/>
              </a:ext>
            </a:extLst>
          </p:cNvPr>
          <p:cNvSpPr txBox="1"/>
          <p:nvPr/>
        </p:nvSpPr>
        <p:spPr>
          <a:xfrm>
            <a:off x="485127" y="1182751"/>
            <a:ext cx="8173745"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“A person has interpreted the thoughts of another when he has in his own mind a correct reproduction or photograph of the thought as it was conceived in the mind of the original writer or speaker. It  is accordingly a purely reproductive process, involving no originality of thought on the part of the interpreter. If the latter adds anything of his own it is </a:t>
            </a:r>
            <a:r>
              <a:rPr kumimoji="0" lang="en-US" sz="2400" b="1" i="1" u="none" strike="noStrike" kern="1200" cap="none" spc="0" normalizeH="0" baseline="0" noProof="0" dirty="0">
                <a:ln>
                  <a:noFill/>
                </a:ln>
                <a:solidFill>
                  <a:prstClr val="white"/>
                </a:solidFill>
                <a:effectLst/>
                <a:uLnTx/>
                <a:uFillTx/>
                <a:latin typeface="Century Gothic" panose="020B0502020202020204"/>
                <a:ea typeface="+mn-ea"/>
                <a:cs typeface="+mn-cs"/>
              </a:rPr>
              <a:t>eisegesis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and not </a:t>
            </a:r>
            <a:r>
              <a:rPr kumimoji="0" lang="en-US" sz="2400" b="1" i="1" u="none" strike="noStrike" kern="1200" cap="none" spc="0" normalizeH="0" baseline="0" noProof="0" dirty="0">
                <a:ln>
                  <a:noFill/>
                </a:ln>
                <a:solidFill>
                  <a:prstClr val="white"/>
                </a:solidFill>
                <a:effectLst/>
                <a:uLnTx/>
                <a:uFillTx/>
                <a:latin typeface="Century Gothic" panose="020B0502020202020204"/>
                <a:ea typeface="+mn-ea"/>
                <a:cs typeface="+mn-cs"/>
              </a:rPr>
              <a:t>exegesis. The moment the student has in his own mind what was in the mind of the author or authors of the Bible books when these were written, he has interpreted the thought of the Scripture.”</a:t>
            </a:r>
            <a:endPar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49114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20991F-A9A7-40EC-B20D-54F0B5D9C0FF}"/>
              </a:ext>
            </a:extLst>
          </p:cNvPr>
          <p:cNvSpPr>
            <a:spLocks noGrp="1"/>
          </p:cNvSpPr>
          <p:nvPr>
            <p:ph type="title"/>
          </p:nvPr>
        </p:nvSpPr>
        <p:spPr>
          <a:xfrm>
            <a:off x="484584" y="377265"/>
            <a:ext cx="7053542" cy="670485"/>
          </a:xfrm>
        </p:spPr>
        <p:txBody>
          <a:bodyPr/>
          <a:lstStyle/>
          <a:p>
            <a:r>
              <a:rPr lang="en-US" sz="4400" b="1" dirty="0"/>
              <a:t>Some Wrong Answers:</a:t>
            </a:r>
          </a:p>
        </p:txBody>
      </p:sp>
      <p:sp>
        <p:nvSpPr>
          <p:cNvPr id="11" name="Content Placeholder 10">
            <a:extLst>
              <a:ext uri="{FF2B5EF4-FFF2-40B4-BE49-F238E27FC236}">
                <a16:creationId xmlns:a16="http://schemas.microsoft.com/office/drawing/2014/main" id="{7009BE86-4263-4F21-8998-FD8D5F7C36AC}"/>
              </a:ext>
            </a:extLst>
          </p:cNvPr>
          <p:cNvSpPr>
            <a:spLocks noGrp="1"/>
          </p:cNvSpPr>
          <p:nvPr>
            <p:ph sz="half" idx="1"/>
          </p:nvPr>
        </p:nvSpPr>
        <p:spPr>
          <a:xfrm>
            <a:off x="484584" y="1298046"/>
            <a:ext cx="3496866" cy="3496469"/>
          </a:xfrm>
        </p:spPr>
        <p:txBody>
          <a:bodyPr>
            <a:normAutofit/>
          </a:bodyPr>
          <a:lstStyle/>
          <a:p>
            <a:r>
              <a:rPr lang="en-US" sz="2400" b="1" dirty="0"/>
              <a:t>“God did not intend for us to agree.”</a:t>
            </a:r>
          </a:p>
          <a:p>
            <a:r>
              <a:rPr lang="en-US" sz="2400" b="1" dirty="0"/>
              <a:t>God did not expect the Bible to be understood. </a:t>
            </a:r>
          </a:p>
          <a:p>
            <a:r>
              <a:rPr lang="en-US" sz="2400" b="1" dirty="0"/>
              <a:t>The Bible cannot be understood.</a:t>
            </a:r>
          </a:p>
        </p:txBody>
      </p:sp>
      <p:sp>
        <p:nvSpPr>
          <p:cNvPr id="12" name="Content Placeholder 11">
            <a:extLst>
              <a:ext uri="{FF2B5EF4-FFF2-40B4-BE49-F238E27FC236}">
                <a16:creationId xmlns:a16="http://schemas.microsoft.com/office/drawing/2014/main" id="{B7CD3C80-BA5E-40CC-8284-F36709C0DA3E}"/>
              </a:ext>
            </a:extLst>
          </p:cNvPr>
          <p:cNvSpPr>
            <a:spLocks noGrp="1"/>
          </p:cNvSpPr>
          <p:nvPr>
            <p:ph sz="half" idx="2"/>
          </p:nvPr>
        </p:nvSpPr>
        <p:spPr>
          <a:xfrm>
            <a:off x="4793320" y="1294311"/>
            <a:ext cx="3297256" cy="3500204"/>
          </a:xfrm>
        </p:spPr>
        <p:txBody>
          <a:bodyPr>
            <a:normAutofit/>
          </a:bodyPr>
          <a:lstStyle/>
          <a:p>
            <a:r>
              <a:rPr lang="en-US" sz="2400" b="1" dirty="0"/>
              <a:t>1 Corinthians 1:10</a:t>
            </a:r>
          </a:p>
          <a:p>
            <a:endParaRPr lang="en-US" sz="1400" b="1" dirty="0"/>
          </a:p>
          <a:p>
            <a:r>
              <a:rPr lang="en-US" sz="2400" b="1" dirty="0"/>
              <a:t>Ephesians 5:17</a:t>
            </a:r>
          </a:p>
          <a:p>
            <a:endParaRPr lang="en-US" sz="4600" b="1" dirty="0"/>
          </a:p>
          <a:p>
            <a:r>
              <a:rPr lang="en-US" sz="2400" b="1" dirty="0"/>
              <a:t>Ephesians 3:3-4</a:t>
            </a:r>
          </a:p>
        </p:txBody>
      </p:sp>
    </p:spTree>
    <p:extLst>
      <p:ext uri="{BB962C8B-B14F-4D97-AF65-F5344CB8AC3E}">
        <p14:creationId xmlns:p14="http://schemas.microsoft.com/office/powerpoint/2010/main" val="3258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20991F-A9A7-40EC-B20D-54F0B5D9C0FF}"/>
              </a:ext>
            </a:extLst>
          </p:cNvPr>
          <p:cNvSpPr>
            <a:spLocks noGrp="1"/>
          </p:cNvSpPr>
          <p:nvPr>
            <p:ph type="title"/>
          </p:nvPr>
        </p:nvSpPr>
        <p:spPr>
          <a:xfrm>
            <a:off x="304800" y="377265"/>
            <a:ext cx="7233326" cy="670485"/>
          </a:xfrm>
        </p:spPr>
        <p:txBody>
          <a:bodyPr/>
          <a:lstStyle/>
          <a:p>
            <a:r>
              <a:rPr lang="en-US" sz="4000" b="1" dirty="0"/>
              <a:t>Differences in Jesus’s Day:</a:t>
            </a:r>
          </a:p>
        </p:txBody>
      </p:sp>
      <p:sp>
        <p:nvSpPr>
          <p:cNvPr id="11" name="Content Placeholder 10">
            <a:extLst>
              <a:ext uri="{FF2B5EF4-FFF2-40B4-BE49-F238E27FC236}">
                <a16:creationId xmlns:a16="http://schemas.microsoft.com/office/drawing/2014/main" id="{7009BE86-4263-4F21-8998-FD8D5F7C36AC}"/>
              </a:ext>
            </a:extLst>
          </p:cNvPr>
          <p:cNvSpPr>
            <a:spLocks noGrp="1"/>
          </p:cNvSpPr>
          <p:nvPr>
            <p:ph sz="half" idx="1"/>
          </p:nvPr>
        </p:nvSpPr>
        <p:spPr>
          <a:xfrm>
            <a:off x="217448" y="1193986"/>
            <a:ext cx="3829050" cy="4381624"/>
          </a:xfrm>
        </p:spPr>
        <p:txBody>
          <a:bodyPr>
            <a:normAutofit fontScale="92500" lnSpcReduction="10000"/>
          </a:bodyPr>
          <a:lstStyle/>
          <a:p>
            <a:r>
              <a:rPr lang="en-US" sz="2600" b="1" dirty="0"/>
              <a:t>Jesus vs. the Pharisees     </a:t>
            </a:r>
            <a:r>
              <a:rPr lang="en-US" sz="2600" dirty="0"/>
              <a:t>Re: Hand Washing  Matthew 15:1-2</a:t>
            </a:r>
          </a:p>
          <a:p>
            <a:r>
              <a:rPr lang="en-US" sz="2600" b="1" dirty="0"/>
              <a:t>Jesus vs. Sadducees  </a:t>
            </a:r>
            <a:r>
              <a:rPr lang="en-US" sz="2600" dirty="0"/>
              <a:t>  Re: Resurrection </a:t>
            </a:r>
            <a:r>
              <a:rPr lang="en-US" sz="2600" b="1" dirty="0"/>
              <a:t> </a:t>
            </a:r>
            <a:r>
              <a:rPr lang="en-US" sz="2600" dirty="0"/>
              <a:t>Matthew 22:23-28</a:t>
            </a:r>
          </a:p>
          <a:p>
            <a:r>
              <a:rPr lang="en-US" sz="2600" b="1" dirty="0"/>
              <a:t>John vs. Report                   </a:t>
            </a:r>
            <a:r>
              <a:rPr lang="en-US" sz="2600" dirty="0"/>
              <a:t>Re: John’s longevity (Jn. 20:20-23)</a:t>
            </a:r>
          </a:p>
          <a:p>
            <a:r>
              <a:rPr lang="en-US" sz="2600" b="1" dirty="0"/>
              <a:t>Jesus vs. Satan                         </a:t>
            </a:r>
            <a:r>
              <a:rPr lang="en-US" sz="2600" dirty="0"/>
              <a:t>Re: Psalm 91:11,12  Matthew 4:5-7</a:t>
            </a:r>
          </a:p>
          <a:p>
            <a:pPr marL="0" indent="0">
              <a:buNone/>
            </a:pPr>
            <a:endParaRPr lang="en-US" sz="2400" b="1" dirty="0"/>
          </a:p>
        </p:txBody>
      </p:sp>
      <p:sp>
        <p:nvSpPr>
          <p:cNvPr id="12" name="Content Placeholder 11">
            <a:extLst>
              <a:ext uri="{FF2B5EF4-FFF2-40B4-BE49-F238E27FC236}">
                <a16:creationId xmlns:a16="http://schemas.microsoft.com/office/drawing/2014/main" id="{B7CD3C80-BA5E-40CC-8284-F36709C0DA3E}"/>
              </a:ext>
            </a:extLst>
          </p:cNvPr>
          <p:cNvSpPr>
            <a:spLocks noGrp="1"/>
          </p:cNvSpPr>
          <p:nvPr>
            <p:ph sz="half" idx="2"/>
          </p:nvPr>
        </p:nvSpPr>
        <p:spPr>
          <a:xfrm>
            <a:off x="4572000" y="1138195"/>
            <a:ext cx="4354552" cy="4381625"/>
          </a:xfrm>
        </p:spPr>
        <p:txBody>
          <a:bodyPr>
            <a:noAutofit/>
          </a:bodyPr>
          <a:lstStyle/>
          <a:p>
            <a:r>
              <a:rPr lang="en-US" sz="2400" b="1" dirty="0"/>
              <a:t>Another authority  			</a:t>
            </a:r>
            <a:r>
              <a:rPr lang="en-US" sz="2400" dirty="0"/>
              <a:t>Matthew 15:9-10    	Galatians 1:8-9, Jude 3</a:t>
            </a:r>
          </a:p>
          <a:p>
            <a:r>
              <a:rPr lang="en-US" sz="2400" b="1" dirty="0"/>
              <a:t>“Not knowing scripture Nor the power of God” 	</a:t>
            </a:r>
            <a:r>
              <a:rPr lang="en-US" sz="2400" dirty="0"/>
              <a:t>Matthew 22:29</a:t>
            </a:r>
          </a:p>
          <a:p>
            <a:r>
              <a:rPr lang="en-US" sz="2400" b="1" dirty="0"/>
              <a:t>Love of the Sensational</a:t>
            </a:r>
          </a:p>
          <a:p>
            <a:endParaRPr lang="en-US" sz="1800" b="1" dirty="0"/>
          </a:p>
          <a:p>
            <a:r>
              <a:rPr lang="en-US" sz="2400" b="1" dirty="0"/>
              <a:t>“Twisting the scripture”    	</a:t>
            </a:r>
            <a:r>
              <a:rPr lang="en-US" sz="2400" dirty="0"/>
              <a:t>To encourage sin.             	2 Pet. 3:16</a:t>
            </a:r>
          </a:p>
        </p:txBody>
      </p:sp>
      <p:cxnSp>
        <p:nvCxnSpPr>
          <p:cNvPr id="3" name="Straight Connector 2">
            <a:extLst>
              <a:ext uri="{FF2B5EF4-FFF2-40B4-BE49-F238E27FC236}">
                <a16:creationId xmlns:a16="http://schemas.microsoft.com/office/drawing/2014/main" id="{FD2F43AC-5549-4B77-8C1F-5712EA7ADF02}"/>
              </a:ext>
            </a:extLst>
          </p:cNvPr>
          <p:cNvCxnSpPr/>
          <p:nvPr/>
        </p:nvCxnSpPr>
        <p:spPr>
          <a:xfrm>
            <a:off x="5096107" y="2754351"/>
            <a:ext cx="318924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398A108-0059-439A-BDCA-B499908E4865}"/>
              </a:ext>
            </a:extLst>
          </p:cNvPr>
          <p:cNvCxnSpPr/>
          <p:nvPr/>
        </p:nvCxnSpPr>
        <p:spPr>
          <a:xfrm>
            <a:off x="4936272" y="3096322"/>
            <a:ext cx="318924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66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9C85D-6DC0-4A90-B205-BDA39B56F083}"/>
              </a:ext>
            </a:extLst>
          </p:cNvPr>
          <p:cNvSpPr>
            <a:spLocks noGrp="1"/>
          </p:cNvSpPr>
          <p:nvPr>
            <p:ph type="title"/>
          </p:nvPr>
        </p:nvSpPr>
        <p:spPr>
          <a:xfrm>
            <a:off x="484584" y="233571"/>
            <a:ext cx="8446056" cy="1436295"/>
          </a:xfrm>
        </p:spPr>
        <p:txBody>
          <a:bodyPr/>
          <a:lstStyle/>
          <a:p>
            <a:r>
              <a:rPr lang="en-US" b="1" dirty="0"/>
              <a:t>Phoebe   (Romans 16:1-2)</a:t>
            </a:r>
            <a:br>
              <a:rPr lang="en-US" b="1" dirty="0"/>
            </a:br>
            <a:r>
              <a:rPr lang="en-US" b="1" dirty="0"/>
              <a:t>									</a:t>
            </a:r>
            <a:r>
              <a:rPr lang="en-US" sz="2000" b="1" dirty="0"/>
              <a:t>Article </a:t>
            </a:r>
            <a:r>
              <a:rPr lang="en-US" sz="2000" b="1" dirty="0">
                <a:solidFill>
                  <a:schemeClr val="tx1">
                    <a:lumMod val="95000"/>
                  </a:schemeClr>
                </a:solidFill>
              </a:rPr>
              <a:t>by</a:t>
            </a:r>
            <a:r>
              <a:rPr lang="en-US" sz="2000" dirty="0">
                <a:solidFill>
                  <a:schemeClr val="tx1">
                    <a:lumMod val="95000"/>
                  </a:schemeClr>
                </a:solidFill>
              </a:rPr>
              <a:t> </a:t>
            </a:r>
            <a:r>
              <a:rPr lang="en-US" sz="2000" dirty="0">
                <a:solidFill>
                  <a:schemeClr val="tx1"/>
                </a:solidFill>
                <a:effectLst/>
                <a:latin typeface="Times New Roman" panose="02020603050405020304" pitchFamily="18" charset="0"/>
                <a:ea typeface="Times New Roman" panose="02020603050405020304" pitchFamily="18" charset="0"/>
              </a:rPr>
              <a:t>Robin Gallaher Branch  </a:t>
            </a:r>
            <a:br>
              <a:rPr lang="en-US" b="1" dirty="0">
                <a:solidFill>
                  <a:schemeClr val="tx1"/>
                </a:solidFill>
              </a:rPr>
            </a:br>
            <a:endParaRPr lang="en-US" b="1" dirty="0">
              <a:solidFill>
                <a:schemeClr val="tx1"/>
              </a:solidFill>
            </a:endParaRPr>
          </a:p>
        </p:txBody>
      </p:sp>
      <p:sp>
        <p:nvSpPr>
          <p:cNvPr id="3" name="Content Placeholder 2">
            <a:extLst>
              <a:ext uri="{FF2B5EF4-FFF2-40B4-BE49-F238E27FC236}">
                <a16:creationId xmlns:a16="http://schemas.microsoft.com/office/drawing/2014/main" id="{480B6CBC-6EC7-417C-8C8F-3F639DFFDE2C}"/>
              </a:ext>
            </a:extLst>
          </p:cNvPr>
          <p:cNvSpPr>
            <a:spLocks noGrp="1"/>
          </p:cNvSpPr>
          <p:nvPr>
            <p:ph sz="half" idx="1"/>
          </p:nvPr>
        </p:nvSpPr>
        <p:spPr>
          <a:xfrm>
            <a:off x="353496" y="1827412"/>
            <a:ext cx="2307432" cy="3496469"/>
          </a:xfrm>
        </p:spPr>
        <p:txBody>
          <a:bodyPr>
            <a:normAutofit/>
          </a:bodyPr>
          <a:lstStyle/>
          <a:p>
            <a:r>
              <a:rPr lang="en-US" sz="2400" b="1" dirty="0"/>
              <a:t>Sister</a:t>
            </a:r>
          </a:p>
          <a:p>
            <a:endParaRPr lang="en-US" sz="2400" b="1" dirty="0"/>
          </a:p>
          <a:p>
            <a:r>
              <a:rPr lang="en-US" sz="2400" b="1" dirty="0"/>
              <a:t>Servant of the church     (deacon)</a:t>
            </a:r>
          </a:p>
          <a:p>
            <a:endParaRPr lang="en-US" sz="2400" b="1" dirty="0"/>
          </a:p>
          <a:p>
            <a:r>
              <a:rPr lang="en-US" sz="2400" b="1" dirty="0"/>
              <a:t>Helper</a:t>
            </a:r>
          </a:p>
        </p:txBody>
      </p:sp>
      <p:sp>
        <p:nvSpPr>
          <p:cNvPr id="4" name="Content Placeholder 3">
            <a:extLst>
              <a:ext uri="{FF2B5EF4-FFF2-40B4-BE49-F238E27FC236}">
                <a16:creationId xmlns:a16="http://schemas.microsoft.com/office/drawing/2014/main" id="{C6E973AE-ECF4-496A-87D9-09B7B86CAD87}"/>
              </a:ext>
            </a:extLst>
          </p:cNvPr>
          <p:cNvSpPr>
            <a:spLocks noGrp="1"/>
          </p:cNvSpPr>
          <p:nvPr>
            <p:ph sz="half" idx="2"/>
          </p:nvPr>
        </p:nvSpPr>
        <p:spPr>
          <a:xfrm>
            <a:off x="2529840" y="1385439"/>
            <a:ext cx="6614160" cy="4228014"/>
          </a:xfrm>
        </p:spPr>
        <p:txBody>
          <a:bodyPr>
            <a:normAutofit/>
          </a:bodyPr>
          <a:lstStyle/>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“Probably led the </a:t>
            </a: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Cenchrean</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congregation </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“that probably met in her home”</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“She served as a minister like Paul,</a:t>
            </a:r>
          </a:p>
          <a:p>
            <a:r>
              <a:rPr lang="en-US" sz="2000" dirty="0">
                <a:latin typeface="Arial" panose="020B0604020202020204" pitchFamily="34" charset="0"/>
                <a:ea typeface="Times New Roman" panose="02020603050405020304" pitchFamily="18" charset="0"/>
                <a:cs typeface="Times New Roman" panose="02020603050405020304" pitchFamily="18" charset="0"/>
              </a:rPr>
              <a:t>“</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gave of her wealth to finance and spread the new faith.</a:t>
            </a:r>
          </a:p>
          <a:p>
            <a:r>
              <a:rPr lang="en-US" sz="2000" dirty="0">
                <a:latin typeface="Arial" panose="020B0604020202020204" pitchFamily="34" charset="0"/>
                <a:ea typeface="Calibri" panose="020F0502020204030204" pitchFamily="34" charset="0"/>
                <a:cs typeface="Times New Roman" panose="02020603050405020304" pitchFamily="18" charset="0"/>
              </a:rPr>
              <a:t>“</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Paul similarly names only </a:t>
            </a: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Apphia</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(Phil. 2) as ‘sister’”.</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“She probably memorized </a:t>
            </a: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it.,,,During</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her delivery, Phoebe could step aside, explain its thorny parts, answer questions, and then resume recitation.</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“she likely participated in the letter’s formation. </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“agreed to finance Paul’s dream of going to Spain.” </a:t>
            </a:r>
          </a:p>
          <a:p>
            <a:endParaRPr lang="en-US" sz="2400" dirty="0"/>
          </a:p>
        </p:txBody>
      </p:sp>
    </p:spTree>
    <p:extLst>
      <p:ext uri="{BB962C8B-B14F-4D97-AF65-F5344CB8AC3E}">
        <p14:creationId xmlns:p14="http://schemas.microsoft.com/office/powerpoint/2010/main" val="405786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additive="base">
                                        <p:cTn id="5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 calcmode="lin" valueType="num">
                                      <p:cBhvr additive="base">
                                        <p:cTn id="6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1C4BAF-2263-4026-A327-4D191CAE7B78}"/>
              </a:ext>
            </a:extLst>
          </p:cNvPr>
          <p:cNvSpPr>
            <a:spLocks noGrp="1"/>
          </p:cNvSpPr>
          <p:nvPr>
            <p:ph type="title"/>
          </p:nvPr>
        </p:nvSpPr>
        <p:spPr>
          <a:xfrm>
            <a:off x="679469" y="222343"/>
            <a:ext cx="7053542" cy="1167108"/>
          </a:xfrm>
        </p:spPr>
        <p:txBody>
          <a:bodyPr/>
          <a:lstStyle/>
          <a:p>
            <a:pPr algn="ctr"/>
            <a:r>
              <a:rPr lang="en-US" sz="4400" b="1" dirty="0"/>
              <a:t>Scriptural Explanation</a:t>
            </a:r>
          </a:p>
        </p:txBody>
      </p:sp>
      <p:sp>
        <p:nvSpPr>
          <p:cNvPr id="6" name="Content Placeholder 5">
            <a:extLst>
              <a:ext uri="{FF2B5EF4-FFF2-40B4-BE49-F238E27FC236}">
                <a16:creationId xmlns:a16="http://schemas.microsoft.com/office/drawing/2014/main" id="{15FA319C-E832-4FB2-952E-08FB2603F081}"/>
              </a:ext>
            </a:extLst>
          </p:cNvPr>
          <p:cNvSpPr>
            <a:spLocks noGrp="1"/>
          </p:cNvSpPr>
          <p:nvPr>
            <p:ph sz="half" idx="1"/>
          </p:nvPr>
        </p:nvSpPr>
        <p:spPr>
          <a:xfrm>
            <a:off x="256479" y="1110086"/>
            <a:ext cx="4471638" cy="4196408"/>
          </a:xfrm>
        </p:spPr>
        <p:txBody>
          <a:bodyPr>
            <a:normAutofit/>
          </a:bodyPr>
          <a:lstStyle/>
          <a:p>
            <a:pPr algn="l"/>
            <a:r>
              <a:rPr lang="en-US" sz="2800" b="1" i="0" baseline="30000" dirty="0">
                <a:effectLst/>
                <a:latin typeface="system-ui"/>
              </a:rPr>
              <a:t>2 Thess. 2:11 </a:t>
            </a:r>
            <a:r>
              <a:rPr lang="en-US" sz="2800" b="1" i="0" dirty="0">
                <a:effectLst/>
                <a:latin typeface="system-ui"/>
              </a:rPr>
              <a:t>And for this reason God will send them strong delusion, that they should believe the lie, </a:t>
            </a:r>
            <a:r>
              <a:rPr lang="en-US" sz="2800" b="1" i="0" baseline="30000" dirty="0">
                <a:effectLst/>
                <a:latin typeface="system-ui"/>
              </a:rPr>
              <a:t>12 </a:t>
            </a:r>
            <a:r>
              <a:rPr lang="en-US" sz="2800" b="1" i="0" dirty="0">
                <a:effectLst/>
                <a:latin typeface="system-ui"/>
              </a:rPr>
              <a:t>that they all may be condemned… </a:t>
            </a:r>
          </a:p>
          <a:p>
            <a:pPr algn="l"/>
            <a:r>
              <a:rPr lang="en-US" sz="2800" b="1" dirty="0">
                <a:latin typeface="system-ui"/>
              </a:rPr>
              <a:t>“</a:t>
            </a:r>
            <a:r>
              <a:rPr lang="en-US" sz="2800" b="1" i="0" dirty="0">
                <a:effectLst/>
                <a:latin typeface="system-ui"/>
              </a:rPr>
              <a:t>who did not believe the truth but had pleasure in unrighteousness.</a:t>
            </a:r>
          </a:p>
          <a:p>
            <a:endParaRPr lang="en-US" dirty="0"/>
          </a:p>
        </p:txBody>
      </p:sp>
      <p:sp>
        <p:nvSpPr>
          <p:cNvPr id="7" name="Content Placeholder 6">
            <a:extLst>
              <a:ext uri="{FF2B5EF4-FFF2-40B4-BE49-F238E27FC236}">
                <a16:creationId xmlns:a16="http://schemas.microsoft.com/office/drawing/2014/main" id="{DB288F1A-5EC1-4328-AFA6-F8474AC1DBBE}"/>
              </a:ext>
            </a:extLst>
          </p:cNvPr>
          <p:cNvSpPr>
            <a:spLocks noGrp="1"/>
          </p:cNvSpPr>
          <p:nvPr>
            <p:ph sz="half" idx="2"/>
          </p:nvPr>
        </p:nvSpPr>
        <p:spPr>
          <a:xfrm>
            <a:off x="4594327" y="1030965"/>
            <a:ext cx="4168673" cy="3921390"/>
          </a:xfrm>
        </p:spPr>
        <p:txBody>
          <a:bodyPr>
            <a:noAutofit/>
          </a:bodyPr>
          <a:lstStyle/>
          <a:p>
            <a:r>
              <a:rPr lang="en-US" sz="2800" b="1" baseline="30000" dirty="0">
                <a:latin typeface="system-ui"/>
              </a:rPr>
              <a:t>Matt. 5:6  </a:t>
            </a:r>
            <a:r>
              <a:rPr lang="en-US" sz="2800" b="1" i="0" dirty="0">
                <a:effectLst/>
                <a:latin typeface="system-ui"/>
              </a:rPr>
              <a:t>Blessed </a:t>
            </a:r>
            <a:r>
              <a:rPr lang="en-US" sz="2800" b="1" i="1" dirty="0">
                <a:effectLst/>
                <a:latin typeface="system-ui"/>
              </a:rPr>
              <a:t>are</a:t>
            </a:r>
            <a:r>
              <a:rPr lang="en-US" sz="2800" b="1" i="0" dirty="0">
                <a:effectLst/>
                <a:latin typeface="system-ui"/>
              </a:rPr>
              <a:t> those who hunger and thirst for righteousness,</a:t>
            </a:r>
            <a:br>
              <a:rPr lang="en-US" sz="2800" b="1" dirty="0"/>
            </a:br>
            <a:r>
              <a:rPr lang="en-US" sz="2800" b="1" i="0" dirty="0">
                <a:effectLst/>
                <a:latin typeface="system-ui"/>
              </a:rPr>
              <a:t>For they shall be filled</a:t>
            </a:r>
          </a:p>
          <a:p>
            <a:r>
              <a:rPr lang="en-US" sz="2800" b="1" baseline="30000" dirty="0">
                <a:latin typeface="system-ui"/>
              </a:rPr>
              <a:t>John 7:17 </a:t>
            </a:r>
            <a:r>
              <a:rPr lang="en-US" sz="2800" b="1" dirty="0">
                <a:effectLst/>
                <a:latin typeface="system-ui"/>
              </a:rPr>
              <a:t>“If anyone wills to do His will, he shall know concerning the doctrine, whether it is from God or whether I speak on My own authority.”</a:t>
            </a:r>
          </a:p>
          <a:p>
            <a:r>
              <a:rPr lang="en-US" sz="2800" b="0" dirty="0">
                <a:effectLst/>
                <a:latin typeface="system-ui"/>
              </a:rPr>
              <a:t>.</a:t>
            </a:r>
            <a:endParaRPr lang="en-US" sz="2800" dirty="0"/>
          </a:p>
        </p:txBody>
      </p:sp>
      <p:cxnSp>
        <p:nvCxnSpPr>
          <p:cNvPr id="3" name="Straight Connector 2">
            <a:extLst>
              <a:ext uri="{FF2B5EF4-FFF2-40B4-BE49-F238E27FC236}">
                <a16:creationId xmlns:a16="http://schemas.microsoft.com/office/drawing/2014/main" id="{490B3CEF-CDCE-46DB-BBEF-FD37D42F728F}"/>
              </a:ext>
            </a:extLst>
          </p:cNvPr>
          <p:cNvCxnSpPr/>
          <p:nvPr/>
        </p:nvCxnSpPr>
        <p:spPr>
          <a:xfrm>
            <a:off x="1574553" y="4224826"/>
            <a:ext cx="263168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4C2E814-DD59-46BE-A991-10B35AE4C65C}"/>
              </a:ext>
            </a:extLst>
          </p:cNvPr>
          <p:cNvCxnSpPr>
            <a:cxnSpLocks/>
          </p:cNvCxnSpPr>
          <p:nvPr/>
        </p:nvCxnSpPr>
        <p:spPr>
          <a:xfrm>
            <a:off x="620752" y="4648944"/>
            <a:ext cx="72854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3121AA8-F898-4E53-BCAF-8BAE8660BC9E}"/>
              </a:ext>
            </a:extLst>
          </p:cNvPr>
          <p:cNvCxnSpPr>
            <a:cxnSpLocks/>
          </p:cNvCxnSpPr>
          <p:nvPr/>
        </p:nvCxnSpPr>
        <p:spPr>
          <a:xfrm>
            <a:off x="2595082" y="4648944"/>
            <a:ext cx="161115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2800DF4-00F8-4C32-86E0-7BA187439871}"/>
              </a:ext>
            </a:extLst>
          </p:cNvPr>
          <p:cNvCxnSpPr>
            <a:cxnSpLocks/>
          </p:cNvCxnSpPr>
          <p:nvPr/>
        </p:nvCxnSpPr>
        <p:spPr>
          <a:xfrm>
            <a:off x="620752" y="5123614"/>
            <a:ext cx="233580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9021485-103F-4C26-B040-D2F22624D714}"/>
              </a:ext>
            </a:extLst>
          </p:cNvPr>
          <p:cNvCxnSpPr>
            <a:cxnSpLocks/>
          </p:cNvCxnSpPr>
          <p:nvPr/>
        </p:nvCxnSpPr>
        <p:spPr>
          <a:xfrm>
            <a:off x="4957833" y="1923586"/>
            <a:ext cx="29669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89BC43C-8462-4037-80FC-5B18AF973675}"/>
              </a:ext>
            </a:extLst>
          </p:cNvPr>
          <p:cNvCxnSpPr>
            <a:cxnSpLocks/>
          </p:cNvCxnSpPr>
          <p:nvPr/>
        </p:nvCxnSpPr>
        <p:spPr>
          <a:xfrm>
            <a:off x="4957833" y="2317224"/>
            <a:ext cx="254024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6D30AAD-DE79-475E-BC49-0ECA38E3F9E7}"/>
              </a:ext>
            </a:extLst>
          </p:cNvPr>
          <p:cNvCxnSpPr>
            <a:cxnSpLocks/>
          </p:cNvCxnSpPr>
          <p:nvPr/>
        </p:nvCxnSpPr>
        <p:spPr>
          <a:xfrm>
            <a:off x="4957833" y="2746546"/>
            <a:ext cx="318032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91AFFDF-9487-49F5-A824-99BFF428C4FE}"/>
              </a:ext>
            </a:extLst>
          </p:cNvPr>
          <p:cNvCxnSpPr>
            <a:cxnSpLocks/>
          </p:cNvCxnSpPr>
          <p:nvPr/>
        </p:nvCxnSpPr>
        <p:spPr>
          <a:xfrm>
            <a:off x="6355080" y="3306920"/>
            <a:ext cx="2287895"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A5EDBCC-822E-4507-BE7B-AD8F22DCB5D9}"/>
              </a:ext>
            </a:extLst>
          </p:cNvPr>
          <p:cNvCxnSpPr>
            <a:cxnSpLocks/>
          </p:cNvCxnSpPr>
          <p:nvPr/>
        </p:nvCxnSpPr>
        <p:spPr>
          <a:xfrm flipV="1">
            <a:off x="4957833" y="3720048"/>
            <a:ext cx="1397247" cy="1449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1E7CFB2-248D-4F63-BAF7-37E34F8D39F5}"/>
              </a:ext>
            </a:extLst>
          </p:cNvPr>
          <p:cNvCxnSpPr>
            <a:cxnSpLocks/>
          </p:cNvCxnSpPr>
          <p:nvPr/>
        </p:nvCxnSpPr>
        <p:spPr>
          <a:xfrm>
            <a:off x="6620210" y="3720048"/>
            <a:ext cx="202276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7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500"/>
                            </p:stCondLst>
                            <p:childTnLst>
                              <p:par>
                                <p:cTn id="57" presetID="22" presetClass="entr" presetSubtype="8"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left)">
                                      <p:cBhvr>
                                        <p:cTn id="6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495</Words>
  <Application>Microsoft Office PowerPoint</Application>
  <PresentationFormat>On-screen Show (16:10)</PresentationFormat>
  <Paragraphs>45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Century Gothic</vt:lpstr>
      <vt:lpstr>Linux Libertine</vt:lpstr>
      <vt:lpstr>system-ui</vt:lpstr>
      <vt:lpstr>Times New Roman</vt:lpstr>
      <vt:lpstr>Wingdings 3</vt:lpstr>
      <vt:lpstr>Ion</vt:lpstr>
      <vt:lpstr>PowerPoint Presentation</vt:lpstr>
      <vt:lpstr>PowerPoint Presentation</vt:lpstr>
      <vt:lpstr>“Interpretation” – I.SB.E.</vt:lpstr>
      <vt:lpstr>Some Wrong Answers:</vt:lpstr>
      <vt:lpstr>Differences in Jesus’s Day:</vt:lpstr>
      <vt:lpstr>Phoebe   (Romans 16:1-2)          Article by Robin Gallaher Branch   </vt:lpstr>
      <vt:lpstr>Scriptural Explanation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Beutjer</dc:creator>
  <cp:lastModifiedBy>Brad Beutjer</cp:lastModifiedBy>
  <cp:revision>1</cp:revision>
  <dcterms:created xsi:type="dcterms:W3CDTF">2021-05-23T16:45:21Z</dcterms:created>
  <dcterms:modified xsi:type="dcterms:W3CDTF">2021-05-23T16:46:07Z</dcterms:modified>
</cp:coreProperties>
</file>