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93" r:id="rId3"/>
    <p:sldId id="266" r:id="rId4"/>
    <p:sldId id="442" r:id="rId5"/>
    <p:sldId id="444" r:id="rId6"/>
    <p:sldId id="443" r:id="rId7"/>
    <p:sldId id="446" r:id="rId8"/>
    <p:sldId id="445" r:id="rId9"/>
    <p:sldId id="447" r:id="rId10"/>
    <p:sldId id="449" r:id="rId11"/>
    <p:sldId id="275" r:id="rId12"/>
    <p:sldId id="448" r:id="rId13"/>
    <p:sldId id="451" r:id="rId1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94"/>
    <p:restoredTop sz="86918" autoAdjust="0"/>
  </p:normalViewPr>
  <p:slideViewPr>
    <p:cSldViewPr snapToGrid="0" snapToObjects="1">
      <p:cViewPr varScale="1">
        <p:scale>
          <a:sx n="85" d="100"/>
          <a:sy n="85" d="100"/>
        </p:scale>
        <p:origin x="922" y="58"/>
      </p:cViewPr>
      <p:guideLst/>
    </p:cSldViewPr>
  </p:slideViewPr>
  <p:notesTextViewPr>
    <p:cViewPr>
      <p:scale>
        <a:sx n="3" d="2"/>
        <a:sy n="3" d="2"/>
      </p:scale>
      <p:origin x="0" y="0"/>
    </p:cViewPr>
  </p:notesTextViewPr>
  <p:notesViewPr>
    <p:cSldViewPr snapToGrid="0" snapToObjects="1">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0A45A-FCAC-A047-9C31-20DF41A3ACAC}" type="datetimeFigureOut">
              <a:rPr lang="en-US" smtClean="0"/>
              <a:t>5/16/2021</a:t>
            </a:fld>
            <a:endParaRPr lang="en-US"/>
          </a:p>
        </p:txBody>
      </p:sp>
      <p:sp>
        <p:nvSpPr>
          <p:cNvPr id="4" name="Slide Image Placeholder 3"/>
          <p:cNvSpPr>
            <a:spLocks noGrp="1" noRot="1" noChangeAspect="1"/>
          </p:cNvSpPr>
          <p:nvPr>
            <p:ph type="sldImg" idx="2"/>
          </p:nvPr>
        </p:nvSpPr>
        <p:spPr>
          <a:xfrm>
            <a:off x="1318246" y="149881"/>
            <a:ext cx="4247667" cy="265513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783" y="2954895"/>
            <a:ext cx="6458847" cy="603007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764695" y="571501"/>
            <a:ext cx="892935" cy="458787"/>
          </a:xfrm>
          <a:prstGeom prst="rect">
            <a:avLst/>
          </a:prstGeom>
        </p:spPr>
        <p:txBody>
          <a:bodyPr vert="horz" lIns="91440" tIns="45720" rIns="91440" bIns="45720" rtlCol="0" anchor="b"/>
          <a:lstStyle>
            <a:lvl1pPr algn="r">
              <a:defRPr sz="1200"/>
            </a:lvl1pPr>
          </a:lstStyle>
          <a:p>
            <a:fld id="{3EF295CB-5F1D-7742-AE24-DE14A0BD9B5B}" type="slidenum">
              <a:rPr lang="en-US" smtClean="0"/>
              <a:t>‹#›</a:t>
            </a:fld>
            <a:endParaRPr lang="en-US"/>
          </a:p>
        </p:txBody>
      </p:sp>
    </p:spTree>
    <p:extLst>
      <p:ext uri="{BB962C8B-B14F-4D97-AF65-F5344CB8AC3E}">
        <p14:creationId xmlns:p14="http://schemas.microsoft.com/office/powerpoint/2010/main" val="235463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F295CB-5F1D-7742-AE24-DE14A0BD9B5B}" type="slidenum">
              <a:rPr lang="en-US" smtClean="0"/>
              <a:t>1</a:t>
            </a:fld>
            <a:endParaRPr lang="en-US"/>
          </a:p>
        </p:txBody>
      </p:sp>
    </p:spTree>
    <p:extLst>
      <p:ext uri="{BB962C8B-B14F-4D97-AF65-F5344CB8AC3E}">
        <p14:creationId xmlns:p14="http://schemas.microsoft.com/office/powerpoint/2010/main" val="173383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r>
              <a:rPr lang="en-US"/>
              <a:t>8:02</a:t>
            </a:r>
            <a:r>
              <a:rPr lang="en-US" baseline="0"/>
              <a:t> – “</a:t>
            </a:r>
            <a:r>
              <a:rPr lang="en-US" i="1" baseline="0"/>
              <a:t>What do you see?</a:t>
            </a:r>
            <a:r>
              <a:rPr lang="en-US" i="0" baseline="0"/>
              <a:t>” exercise. </a:t>
            </a:r>
            <a:r>
              <a:rPr lang="en-US" i="1" baseline="0"/>
              <a:t>How does this relate to past paragraphs?</a:t>
            </a:r>
          </a:p>
          <a:p>
            <a:endParaRPr lang="en-US"/>
          </a:p>
          <a:p>
            <a:pPr marL="174685" indent="-174685">
              <a:buFont typeface="Arial" panose="020B0604020202020204" pitchFamily="34" charset="0"/>
              <a:buChar char="•"/>
            </a:pPr>
            <a:r>
              <a:rPr lang="en-US"/>
              <a:t>Tent or House? Destroyed or Eternal? Naked or Clothed?</a:t>
            </a:r>
            <a:r>
              <a:rPr lang="en-US" baseline="0"/>
              <a:t> Mortal or Life?</a:t>
            </a:r>
          </a:p>
          <a:p>
            <a:pPr marL="174685" indent="-174685">
              <a:buFont typeface="Arial" panose="020B0604020202020204" pitchFamily="34" charset="0"/>
              <a:buChar char="•"/>
            </a:pPr>
            <a:r>
              <a:rPr lang="en-US" baseline="0"/>
              <a:t>God has prepared us for the greatest destiny imaginable (and has personally invested in it—5.5, 1.22). Am I living for that destiny?</a:t>
            </a:r>
            <a:endParaRPr lang="en-US"/>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10</a:t>
            </a:fld>
            <a:endParaRPr lang="en-US" altLang="en-US"/>
          </a:p>
        </p:txBody>
      </p:sp>
    </p:spTree>
    <p:extLst>
      <p:ext uri="{BB962C8B-B14F-4D97-AF65-F5344CB8AC3E}">
        <p14:creationId xmlns:p14="http://schemas.microsoft.com/office/powerpoint/2010/main" val="96791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r>
              <a:rPr lang="en-US"/>
              <a:t>8:02</a:t>
            </a:r>
            <a:r>
              <a:rPr lang="en-US" baseline="0"/>
              <a:t> – “</a:t>
            </a:r>
            <a:r>
              <a:rPr lang="en-US" i="1" baseline="0"/>
              <a:t>What do you see?</a:t>
            </a:r>
            <a:r>
              <a:rPr lang="en-US" i="0" baseline="0"/>
              <a:t>” exercise. </a:t>
            </a:r>
            <a:r>
              <a:rPr lang="en-US" i="1" baseline="0"/>
              <a:t>How does this relate to past paragraphs?</a:t>
            </a:r>
          </a:p>
          <a:p>
            <a:endParaRPr lang="en-US"/>
          </a:p>
          <a:p>
            <a:pPr marL="174685" indent="-174685">
              <a:buFont typeface="Arial" panose="020B0604020202020204" pitchFamily="34" charset="0"/>
              <a:buChar char="•"/>
            </a:pPr>
            <a:r>
              <a:rPr lang="en-US"/>
              <a:t>Tent or House? Destroyed or Eternal? Naked or Clothed?</a:t>
            </a:r>
            <a:r>
              <a:rPr lang="en-US" baseline="0"/>
              <a:t> Mortal or Life?</a:t>
            </a:r>
          </a:p>
          <a:p>
            <a:pPr marL="174685" indent="-174685">
              <a:buFont typeface="Arial" panose="020B0604020202020204" pitchFamily="34" charset="0"/>
              <a:buChar char="•"/>
            </a:pPr>
            <a:r>
              <a:rPr lang="en-US" baseline="0"/>
              <a:t>God has prepared us for the greatest destiny imaginable (and has personally invested in it—5.5, 1.22). Am I living for that destiny?</a:t>
            </a:r>
            <a:endParaRPr lang="en-US"/>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12</a:t>
            </a:fld>
            <a:endParaRPr lang="en-US" altLang="en-US"/>
          </a:p>
        </p:txBody>
      </p:sp>
    </p:spTree>
    <p:extLst>
      <p:ext uri="{BB962C8B-B14F-4D97-AF65-F5344CB8AC3E}">
        <p14:creationId xmlns:p14="http://schemas.microsoft.com/office/powerpoint/2010/main" val="193132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3EF295CB-5F1D-7742-AE24-DE14A0BD9B5B}" type="slidenum">
              <a:rPr lang="en-US" smtClean="0"/>
              <a:t>13</a:t>
            </a:fld>
            <a:endParaRPr lang="en-US"/>
          </a:p>
        </p:txBody>
      </p:sp>
    </p:spTree>
    <p:extLst>
      <p:ext uri="{BB962C8B-B14F-4D97-AF65-F5344CB8AC3E}">
        <p14:creationId xmlns:p14="http://schemas.microsoft.com/office/powerpoint/2010/main" val="121728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3EF295CB-5F1D-7742-AE24-DE14A0BD9B5B}" type="slidenum">
              <a:rPr lang="en-US" smtClean="0"/>
              <a:t>2</a:t>
            </a:fld>
            <a:endParaRPr lang="en-US"/>
          </a:p>
        </p:txBody>
      </p:sp>
    </p:spTree>
    <p:extLst>
      <p:ext uri="{BB962C8B-B14F-4D97-AF65-F5344CB8AC3E}">
        <p14:creationId xmlns:p14="http://schemas.microsoft.com/office/powerpoint/2010/main" val="62900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3EF295CB-5F1D-7742-AE24-DE14A0BD9B5B}" type="slidenum">
              <a:rPr lang="en-US" smtClean="0"/>
              <a:t>3</a:t>
            </a:fld>
            <a:endParaRPr lang="en-US"/>
          </a:p>
        </p:txBody>
      </p:sp>
    </p:spTree>
    <p:extLst>
      <p:ext uri="{BB962C8B-B14F-4D97-AF65-F5344CB8AC3E}">
        <p14:creationId xmlns:p14="http://schemas.microsoft.com/office/powerpoint/2010/main" val="61085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r>
              <a:rPr lang="en-US"/>
              <a:t>8:02</a:t>
            </a:r>
            <a:r>
              <a:rPr lang="en-US" baseline="0"/>
              <a:t> – “</a:t>
            </a:r>
            <a:r>
              <a:rPr lang="en-US" i="1" baseline="0"/>
              <a:t>What do you see?</a:t>
            </a:r>
            <a:r>
              <a:rPr lang="en-US" i="0" baseline="0"/>
              <a:t>” exercise. </a:t>
            </a:r>
            <a:r>
              <a:rPr lang="en-US" i="1" baseline="0"/>
              <a:t>How does this relate to past paragraphs?</a:t>
            </a:r>
          </a:p>
          <a:p>
            <a:endParaRPr lang="en-US"/>
          </a:p>
          <a:p>
            <a:pPr marL="174685" indent="-174685">
              <a:buFont typeface="Arial" panose="020B0604020202020204" pitchFamily="34" charset="0"/>
              <a:buChar char="•"/>
            </a:pPr>
            <a:r>
              <a:rPr lang="en-US"/>
              <a:t>Tent or House? Destroyed or Eternal? Naked or Clothed?</a:t>
            </a:r>
            <a:r>
              <a:rPr lang="en-US" baseline="0"/>
              <a:t> Mortal or Life?</a:t>
            </a:r>
          </a:p>
          <a:p>
            <a:pPr marL="174685" indent="-174685">
              <a:buFont typeface="Arial" panose="020B0604020202020204" pitchFamily="34" charset="0"/>
              <a:buChar char="•"/>
            </a:pPr>
            <a:r>
              <a:rPr lang="en-US" baseline="0"/>
              <a:t>God has prepared us for the greatest destiny imaginable (and has personally invested in it—5.5, 1.22). Am I living for that destiny?</a:t>
            </a:r>
            <a:endParaRPr lang="en-US"/>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4</a:t>
            </a:fld>
            <a:endParaRPr lang="en-US" altLang="en-US"/>
          </a:p>
        </p:txBody>
      </p:sp>
    </p:spTree>
    <p:extLst>
      <p:ext uri="{BB962C8B-B14F-4D97-AF65-F5344CB8AC3E}">
        <p14:creationId xmlns:p14="http://schemas.microsoft.com/office/powerpoint/2010/main" val="164045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5</a:t>
            </a:fld>
            <a:endParaRPr lang="en-US" altLang="en-US"/>
          </a:p>
        </p:txBody>
      </p:sp>
    </p:spTree>
    <p:extLst>
      <p:ext uri="{BB962C8B-B14F-4D97-AF65-F5344CB8AC3E}">
        <p14:creationId xmlns:p14="http://schemas.microsoft.com/office/powerpoint/2010/main" val="288100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6</a:t>
            </a:fld>
            <a:endParaRPr lang="en-US" altLang="en-US"/>
          </a:p>
        </p:txBody>
      </p:sp>
    </p:spTree>
    <p:extLst>
      <p:ext uri="{BB962C8B-B14F-4D97-AF65-F5344CB8AC3E}">
        <p14:creationId xmlns:p14="http://schemas.microsoft.com/office/powerpoint/2010/main" val="247050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7</a:t>
            </a:fld>
            <a:endParaRPr lang="en-US" altLang="en-US"/>
          </a:p>
        </p:txBody>
      </p:sp>
    </p:spTree>
    <p:extLst>
      <p:ext uri="{BB962C8B-B14F-4D97-AF65-F5344CB8AC3E}">
        <p14:creationId xmlns:p14="http://schemas.microsoft.com/office/powerpoint/2010/main" val="351057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8</a:t>
            </a:fld>
            <a:endParaRPr lang="en-US" altLang="en-US"/>
          </a:p>
        </p:txBody>
      </p:sp>
    </p:spTree>
    <p:extLst>
      <p:ext uri="{BB962C8B-B14F-4D97-AF65-F5344CB8AC3E}">
        <p14:creationId xmlns:p14="http://schemas.microsoft.com/office/powerpoint/2010/main" val="46667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r>
              <a:rPr lang="en-US"/>
              <a:t>8:02</a:t>
            </a:r>
            <a:r>
              <a:rPr lang="en-US" baseline="0"/>
              <a:t> – “</a:t>
            </a:r>
            <a:r>
              <a:rPr lang="en-US" i="1" baseline="0"/>
              <a:t>What do you see?</a:t>
            </a:r>
            <a:r>
              <a:rPr lang="en-US" i="0" baseline="0"/>
              <a:t>” exercise. </a:t>
            </a:r>
            <a:r>
              <a:rPr lang="en-US" i="1" baseline="0"/>
              <a:t>How does this relate to past paragraphs?</a:t>
            </a:r>
          </a:p>
          <a:p>
            <a:endParaRPr lang="en-US"/>
          </a:p>
          <a:p>
            <a:pPr marL="174685" indent="-174685">
              <a:buFont typeface="Arial" panose="020B0604020202020204" pitchFamily="34" charset="0"/>
              <a:buChar char="•"/>
            </a:pPr>
            <a:r>
              <a:rPr lang="en-US"/>
              <a:t>Tent or House? Destroyed or Eternal? Naked or Clothed?</a:t>
            </a:r>
            <a:r>
              <a:rPr lang="en-US" baseline="0"/>
              <a:t> Mortal or Life?</a:t>
            </a:r>
          </a:p>
          <a:p>
            <a:pPr marL="174685" indent="-174685">
              <a:buFont typeface="Arial" panose="020B0604020202020204" pitchFamily="34" charset="0"/>
              <a:buChar char="•"/>
            </a:pPr>
            <a:r>
              <a:rPr lang="en-US" baseline="0"/>
              <a:t>God has prepared us for the greatest destiny imaginable (and has personally invested in it—5.5, 1.22). Am I living for that destiny?</a:t>
            </a:r>
            <a:endParaRPr lang="en-US"/>
          </a:p>
        </p:txBody>
      </p:sp>
      <p:sp>
        <p:nvSpPr>
          <p:cNvPr id="4" name="Slide Number Placeholder 3"/>
          <p:cNvSpPr>
            <a:spLocks noGrp="1"/>
          </p:cNvSpPr>
          <p:nvPr>
            <p:ph type="sldNum" sz="quarter" idx="10"/>
          </p:nvPr>
        </p:nvSpPr>
        <p:spPr/>
        <p:txBody>
          <a:bodyPr/>
          <a:lstStyle/>
          <a:p>
            <a:fld id="{9987380E-457C-476C-852C-F38D61E74A18}" type="slidenum">
              <a:rPr lang="en-US" altLang="en-US" smtClean="0"/>
              <a:pPr/>
              <a:t>9</a:t>
            </a:fld>
            <a:endParaRPr lang="en-US" altLang="en-US"/>
          </a:p>
        </p:txBody>
      </p:sp>
    </p:spTree>
    <p:extLst>
      <p:ext uri="{BB962C8B-B14F-4D97-AF65-F5344CB8AC3E}">
        <p14:creationId xmlns:p14="http://schemas.microsoft.com/office/powerpoint/2010/main" val="420728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5642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85024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1719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7E8237-2508-E347-BDD1-81B9EEFB1C0E}"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5521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7E8237-2508-E347-BDD1-81B9EEFB1C0E}"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25850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E8237-2508-E347-BDD1-81B9EEFB1C0E}"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4686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E8237-2508-E347-BDD1-81B9EEFB1C0E}"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69316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E8237-2508-E347-BDD1-81B9EEFB1C0E}"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5942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E8237-2508-E347-BDD1-81B9EEFB1C0E}" type="datetimeFigureOut">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7847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4063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3317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97E8237-2508-E347-BDD1-81B9EEFB1C0E}" type="datetimeFigureOut">
              <a:rPr lang="en-US" smtClean="0"/>
              <a:t>5/16/2021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56D3EC-433E-5E4C-B62A-5F8668BCA100}" type="slidenum">
              <a:rPr lang="en-US" smtClean="0"/>
              <a:t>‹#›</a:t>
            </a:fld>
            <a:endParaRPr lang="en-US"/>
          </a:p>
        </p:txBody>
      </p:sp>
    </p:spTree>
    <p:extLst>
      <p:ext uri="{BB962C8B-B14F-4D97-AF65-F5344CB8AC3E}">
        <p14:creationId xmlns:p14="http://schemas.microsoft.com/office/powerpoint/2010/main" val="1303513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93453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89995" y="2612488"/>
            <a:ext cx="7547994" cy="1800493"/>
          </a:xfrm>
          <a:prstGeom prst="rect">
            <a:avLst/>
          </a:prstGeom>
          <a:noFill/>
        </p:spPr>
        <p:txBody>
          <a:bodyPr wrap="square" rtlCol="0">
            <a:spAutoFit/>
          </a:bodyPr>
          <a:lstStyle/>
          <a:p>
            <a:pPr>
              <a:buClr>
                <a:schemeClr val="bg2"/>
              </a:buClr>
              <a:buSzPct val="101000"/>
            </a:pPr>
            <a:r>
              <a:rPr lang="en-US" sz="2800" dirty="0">
                <a:solidFill>
                  <a:srgbClr val="FFC000"/>
                </a:solidFill>
              </a:rPr>
              <a:t>Two goals or challenges ahead for this church:</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Unwinding COVID practices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Completing the expansion of our facilities</a:t>
            </a:r>
          </a:p>
          <a:p>
            <a:pPr marL="457200" indent="-457200">
              <a:buClr>
                <a:schemeClr val="bg2"/>
              </a:buClr>
              <a:buSzPct val="101000"/>
              <a:buFont typeface="+mj-lt"/>
              <a:buAutoNum type="arabicPeriod"/>
            </a:pP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624667"/>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a:solidFill>
                  <a:srgbClr val="ED9641"/>
                </a:solidFill>
                <a:ea typeface="+mn-ea"/>
                <a:cs typeface="+mn-cs"/>
              </a:rPr>
              <a:t>Abounding in Our Work Together as a Church</a:t>
            </a: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18114" y="928938"/>
            <a:ext cx="8682605" cy="127651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Tree>
    <p:extLst>
      <p:ext uri="{BB962C8B-B14F-4D97-AF65-F5344CB8AC3E}">
        <p14:creationId xmlns:p14="http://schemas.microsoft.com/office/powerpoint/2010/main" val="272596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14839" y="343418"/>
            <a:ext cx="7657222" cy="600036"/>
          </a:xfrm>
          <a:prstGeom prst="rect">
            <a:avLst/>
          </a:prstGeom>
          <a:noFill/>
          <a:ln w="9525">
            <a:noFill/>
            <a:miter lim="800000"/>
            <a:headEnd/>
            <a:tailEnd/>
          </a:ln>
        </p:spPr>
        <p:txBody>
          <a:bodyPr wrap="square" anchor="b">
            <a:spAutoFit/>
          </a:bodyPr>
          <a:lstStyle/>
          <a:p>
            <a:pPr algn="ctr" eaLnBrk="1" hangingPunct="1"/>
            <a:r>
              <a:rPr lang="en-US" sz="3299" dirty="0">
                <a:solidFill>
                  <a:srgbClr val="FFC000"/>
                </a:solidFill>
                <a:latin typeface="Calibri" pitchFamily="34" charset="0"/>
              </a:rPr>
              <a:t>Three Purposes for Local Churches</a:t>
            </a:r>
          </a:p>
        </p:txBody>
      </p:sp>
      <p:sp>
        <p:nvSpPr>
          <p:cNvPr id="2" name="Oval 1">
            <a:extLst>
              <a:ext uri="{FF2B5EF4-FFF2-40B4-BE49-F238E27FC236}">
                <a16:creationId xmlns:a16="http://schemas.microsoft.com/office/drawing/2014/main" id="{6EA7CB7E-6AEF-45E9-BC85-098827451299}"/>
              </a:ext>
            </a:extLst>
          </p:cNvPr>
          <p:cNvSpPr/>
          <p:nvPr/>
        </p:nvSpPr>
        <p:spPr>
          <a:xfrm>
            <a:off x="3500122" y="2214821"/>
            <a:ext cx="2540796" cy="1214179"/>
          </a:xfrm>
          <a:prstGeom prst="ellipse">
            <a:avLst/>
          </a:prstGeom>
          <a:solidFill>
            <a:schemeClr val="accent2">
              <a:lumMod val="50000"/>
            </a:schemeClr>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Church at Embry Hills</a:t>
            </a:r>
          </a:p>
        </p:txBody>
      </p:sp>
      <p:sp>
        <p:nvSpPr>
          <p:cNvPr id="3" name="Arrow: Up 2">
            <a:extLst>
              <a:ext uri="{FF2B5EF4-FFF2-40B4-BE49-F238E27FC236}">
                <a16:creationId xmlns:a16="http://schemas.microsoft.com/office/drawing/2014/main" id="{7EEAE392-85F0-4802-AE6B-0B1BCF80CDD6}"/>
              </a:ext>
            </a:extLst>
          </p:cNvPr>
          <p:cNvSpPr/>
          <p:nvPr/>
        </p:nvSpPr>
        <p:spPr>
          <a:xfrm>
            <a:off x="4692096" y="1169252"/>
            <a:ext cx="171450" cy="971550"/>
          </a:xfrm>
          <a:prstGeom prst="upArrow">
            <a:avLst/>
          </a:prstGeom>
          <a:solidFill>
            <a:schemeClr val="accent4">
              <a:lumMod val="75000"/>
            </a:schemeClr>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 name="TextBox 3">
            <a:extLst>
              <a:ext uri="{FF2B5EF4-FFF2-40B4-BE49-F238E27FC236}">
                <a16:creationId xmlns:a16="http://schemas.microsoft.com/office/drawing/2014/main" id="{D4572722-504E-4CD8-81FD-4F4DC955A525}"/>
              </a:ext>
            </a:extLst>
          </p:cNvPr>
          <p:cNvSpPr txBox="1"/>
          <p:nvPr/>
        </p:nvSpPr>
        <p:spPr>
          <a:xfrm>
            <a:off x="5044387" y="1300572"/>
            <a:ext cx="1870763" cy="840230"/>
          </a:xfrm>
          <a:prstGeom prst="rect">
            <a:avLst/>
          </a:prstGeom>
          <a:noFill/>
        </p:spPr>
        <p:txBody>
          <a:bodyPr wrap="square" rtlCol="0">
            <a:spAutoFit/>
          </a:bodyPr>
          <a:lstStyle/>
          <a:p>
            <a:pPr>
              <a:lnSpc>
                <a:spcPct val="90000"/>
              </a:lnSpc>
            </a:pPr>
            <a:r>
              <a:rPr lang="en-US" sz="2700" dirty="0">
                <a:solidFill>
                  <a:schemeClr val="bg2"/>
                </a:solidFill>
                <a:latin typeface="Calibri" panose="020F0502020204030204" pitchFamily="34" charset="0"/>
                <a:cs typeface="Calibri" panose="020F0502020204030204" pitchFamily="34" charset="0"/>
              </a:rPr>
              <a:t>Upward (Worship)</a:t>
            </a:r>
          </a:p>
        </p:txBody>
      </p:sp>
      <p:sp>
        <p:nvSpPr>
          <p:cNvPr id="6" name="Arrow: Right 5">
            <a:extLst>
              <a:ext uri="{FF2B5EF4-FFF2-40B4-BE49-F238E27FC236}">
                <a16:creationId xmlns:a16="http://schemas.microsoft.com/office/drawing/2014/main" id="{C2692610-295F-48B2-924A-0D56721868BB}"/>
              </a:ext>
            </a:extLst>
          </p:cNvPr>
          <p:cNvSpPr/>
          <p:nvPr/>
        </p:nvSpPr>
        <p:spPr>
          <a:xfrm>
            <a:off x="6113834" y="2727140"/>
            <a:ext cx="1257300" cy="157163"/>
          </a:xfrm>
          <a:prstGeom prst="rightArrow">
            <a:avLst/>
          </a:prstGeom>
          <a:solidFill>
            <a:schemeClr val="accent4">
              <a:lumMod val="75000"/>
            </a:schemeClr>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7" name="Arrow: Left 6">
            <a:extLst>
              <a:ext uri="{FF2B5EF4-FFF2-40B4-BE49-F238E27FC236}">
                <a16:creationId xmlns:a16="http://schemas.microsoft.com/office/drawing/2014/main" id="{F0253C3F-3F57-4D27-B1C1-86CFE9B2BC6D}"/>
              </a:ext>
            </a:extLst>
          </p:cNvPr>
          <p:cNvSpPr/>
          <p:nvPr/>
        </p:nvSpPr>
        <p:spPr>
          <a:xfrm>
            <a:off x="1970459" y="2714297"/>
            <a:ext cx="1428750" cy="150019"/>
          </a:xfrm>
          <a:prstGeom prst="leftArrow">
            <a:avLst/>
          </a:prstGeom>
          <a:solidFill>
            <a:schemeClr val="accent4">
              <a:lumMod val="75000"/>
            </a:schemeClr>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9" name="TextBox 8">
            <a:extLst>
              <a:ext uri="{FF2B5EF4-FFF2-40B4-BE49-F238E27FC236}">
                <a16:creationId xmlns:a16="http://schemas.microsoft.com/office/drawing/2014/main" id="{E5323E24-06D2-4D41-9AD8-1FDD445A7EB0}"/>
              </a:ext>
            </a:extLst>
          </p:cNvPr>
          <p:cNvSpPr txBox="1"/>
          <p:nvPr/>
        </p:nvSpPr>
        <p:spPr>
          <a:xfrm>
            <a:off x="6126642" y="2857500"/>
            <a:ext cx="2674458" cy="1214179"/>
          </a:xfrm>
          <a:prstGeom prst="rect">
            <a:avLst/>
          </a:prstGeom>
          <a:noFill/>
        </p:spPr>
        <p:txBody>
          <a:bodyPr wrap="square" rtlCol="0">
            <a:spAutoFit/>
          </a:bodyPr>
          <a:lstStyle/>
          <a:p>
            <a:pPr>
              <a:lnSpc>
                <a:spcPct val="90000"/>
              </a:lnSpc>
            </a:pPr>
            <a:r>
              <a:rPr lang="en-US" sz="2700" dirty="0">
                <a:solidFill>
                  <a:schemeClr val="bg2"/>
                </a:solidFill>
                <a:latin typeface="Calibri" panose="020F0502020204030204" pitchFamily="34" charset="0"/>
                <a:cs typeface="Calibri" panose="020F0502020204030204" pitchFamily="34" charset="0"/>
              </a:rPr>
              <a:t>Outward (teaching the lost)</a:t>
            </a:r>
          </a:p>
        </p:txBody>
      </p:sp>
      <p:sp>
        <p:nvSpPr>
          <p:cNvPr id="8" name="Arrow: Up 7">
            <a:extLst>
              <a:ext uri="{FF2B5EF4-FFF2-40B4-BE49-F238E27FC236}">
                <a16:creationId xmlns:a16="http://schemas.microsoft.com/office/drawing/2014/main" id="{3DAF8AE5-01BE-4853-AFC7-95E500011C6E}"/>
              </a:ext>
            </a:extLst>
          </p:cNvPr>
          <p:cNvSpPr/>
          <p:nvPr/>
        </p:nvSpPr>
        <p:spPr>
          <a:xfrm rot="19902171">
            <a:off x="5713358" y="3266502"/>
            <a:ext cx="195419" cy="914400"/>
          </a:xfrm>
          <a:prstGeom prst="upArrow">
            <a:avLst/>
          </a:prstGeom>
          <a:solidFill>
            <a:schemeClr val="accent4">
              <a:lumMod val="75000"/>
            </a:schemeClr>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1" name="Arrow: Up 10">
            <a:extLst>
              <a:ext uri="{FF2B5EF4-FFF2-40B4-BE49-F238E27FC236}">
                <a16:creationId xmlns:a16="http://schemas.microsoft.com/office/drawing/2014/main" id="{9494F428-9C88-4868-8040-A2F7352DAA7C}"/>
              </a:ext>
            </a:extLst>
          </p:cNvPr>
          <p:cNvSpPr/>
          <p:nvPr/>
        </p:nvSpPr>
        <p:spPr>
          <a:xfrm rot="2263628">
            <a:off x="3684086" y="3286805"/>
            <a:ext cx="218879" cy="914400"/>
          </a:xfrm>
          <a:prstGeom prst="upArrow">
            <a:avLst/>
          </a:prstGeom>
          <a:solidFill>
            <a:schemeClr val="accent4">
              <a:lumMod val="75000"/>
            </a:schemeClr>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2" name="TextBox 11">
            <a:extLst>
              <a:ext uri="{FF2B5EF4-FFF2-40B4-BE49-F238E27FC236}">
                <a16:creationId xmlns:a16="http://schemas.microsoft.com/office/drawing/2014/main" id="{6935D387-B540-45F1-9715-1024F732E673}"/>
              </a:ext>
            </a:extLst>
          </p:cNvPr>
          <p:cNvSpPr txBox="1"/>
          <p:nvPr/>
        </p:nvSpPr>
        <p:spPr>
          <a:xfrm>
            <a:off x="3686175" y="3577038"/>
            <a:ext cx="2354742" cy="1214179"/>
          </a:xfrm>
          <a:prstGeom prst="rect">
            <a:avLst/>
          </a:prstGeom>
          <a:noFill/>
        </p:spPr>
        <p:txBody>
          <a:bodyPr wrap="square" rtlCol="0">
            <a:spAutoFit/>
          </a:bodyPr>
          <a:lstStyle/>
          <a:p>
            <a:pPr algn="ctr">
              <a:lnSpc>
                <a:spcPct val="90000"/>
              </a:lnSpc>
            </a:pPr>
            <a:r>
              <a:rPr lang="en-US" sz="2700" dirty="0">
                <a:solidFill>
                  <a:schemeClr val="bg2"/>
                </a:solidFill>
                <a:latin typeface="Calibri" panose="020F0502020204030204" pitchFamily="34" charset="0"/>
                <a:cs typeface="Calibri" panose="020F0502020204030204" pitchFamily="34" charset="0"/>
              </a:rPr>
              <a:t>Inward (building up one another)</a:t>
            </a:r>
          </a:p>
        </p:txBody>
      </p:sp>
      <p:sp>
        <p:nvSpPr>
          <p:cNvPr id="13" name="TextBox 12">
            <a:extLst>
              <a:ext uri="{FF2B5EF4-FFF2-40B4-BE49-F238E27FC236}">
                <a16:creationId xmlns:a16="http://schemas.microsoft.com/office/drawing/2014/main" id="{C2AF4CA2-5603-431D-81DF-F4F3ED0FE981}"/>
              </a:ext>
            </a:extLst>
          </p:cNvPr>
          <p:cNvSpPr txBox="1"/>
          <p:nvPr/>
        </p:nvSpPr>
        <p:spPr>
          <a:xfrm>
            <a:off x="1884734" y="2828925"/>
            <a:ext cx="1485900" cy="466281"/>
          </a:xfrm>
          <a:prstGeom prst="rect">
            <a:avLst/>
          </a:prstGeom>
          <a:noFill/>
        </p:spPr>
        <p:txBody>
          <a:bodyPr wrap="square" rtlCol="0">
            <a:spAutoFit/>
          </a:bodyPr>
          <a:lstStyle/>
          <a:p>
            <a:pPr>
              <a:lnSpc>
                <a:spcPct val="90000"/>
              </a:lnSpc>
            </a:pPr>
            <a:r>
              <a:rPr lang="en-US" sz="2700" dirty="0">
                <a:solidFill>
                  <a:schemeClr val="bg2"/>
                </a:solidFill>
                <a:latin typeface="Calibri" panose="020F0502020204030204" pitchFamily="34" charset="0"/>
                <a:cs typeface="Calibri" panose="020F0502020204030204" pitchFamily="34" charset="0"/>
              </a:rPr>
              <a:t>Outward</a:t>
            </a:r>
          </a:p>
        </p:txBody>
      </p:sp>
    </p:spTree>
    <p:extLst>
      <p:ext uri="{BB962C8B-B14F-4D97-AF65-F5344CB8AC3E}">
        <p14:creationId xmlns:p14="http://schemas.microsoft.com/office/powerpoint/2010/main" val="194670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89995" y="2612488"/>
            <a:ext cx="7547994" cy="1800493"/>
          </a:xfrm>
          <a:prstGeom prst="rect">
            <a:avLst/>
          </a:prstGeom>
          <a:noFill/>
        </p:spPr>
        <p:txBody>
          <a:bodyPr wrap="square" rtlCol="0">
            <a:spAutoFit/>
          </a:bodyPr>
          <a:lstStyle/>
          <a:p>
            <a:pPr>
              <a:buClr>
                <a:schemeClr val="bg2"/>
              </a:buClr>
              <a:buSzPct val="101000"/>
            </a:pPr>
            <a:r>
              <a:rPr lang="en-US" sz="2800" dirty="0">
                <a:solidFill>
                  <a:srgbClr val="FFC000"/>
                </a:solidFill>
              </a:rPr>
              <a:t>Two goals or challenges ahead for this church:</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Unwinding COVID practices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Completing the expansion of our facilities</a:t>
            </a:r>
          </a:p>
          <a:p>
            <a:pPr marL="457200" indent="-457200">
              <a:buClr>
                <a:schemeClr val="bg2"/>
              </a:buClr>
              <a:buSzPct val="101000"/>
              <a:buFont typeface="+mj-lt"/>
              <a:buAutoNum type="arabicPeriod"/>
            </a:pP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solidFill>
                  <a:srgbClr val="ED9641"/>
                </a:solidFill>
                <a:ea typeface="+mn-ea"/>
                <a:cs typeface="+mn-cs"/>
              </a:rPr>
              <a:t>Abounding in Our Work Together as a Church</a:t>
            </a:r>
            <a:endParaRPr lang="en-US" sz="3200" dirty="0">
              <a:solidFill>
                <a:srgbClr val="ED9641"/>
              </a:solidFill>
              <a:ea typeface="+mn-ea"/>
              <a:cs typeface="+mn-cs"/>
            </a:endParaRP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18114" y="928938"/>
            <a:ext cx="8682605" cy="127651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10" name="Speech Bubble: Rectangle with Corners Rounded 9">
            <a:extLst>
              <a:ext uri="{FF2B5EF4-FFF2-40B4-BE49-F238E27FC236}">
                <a16:creationId xmlns:a16="http://schemas.microsoft.com/office/drawing/2014/main" id="{0C55F18F-52CB-4793-B4A7-5644DD2CF6D3}"/>
              </a:ext>
            </a:extLst>
          </p:cNvPr>
          <p:cNvSpPr/>
          <p:nvPr/>
        </p:nvSpPr>
        <p:spPr>
          <a:xfrm>
            <a:off x="352338" y="4134214"/>
            <a:ext cx="8163012" cy="1276515"/>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 Cor. 8:13-14 </a:t>
            </a:r>
            <a:r>
              <a:rPr lang="en-US" sz="2000" dirty="0"/>
              <a:t>- </a:t>
            </a:r>
            <a:r>
              <a:rPr lang="en-US" sz="2000" b="1" i="1" baseline="30000" dirty="0"/>
              <a:t>13 </a:t>
            </a:r>
            <a:r>
              <a:rPr lang="en-US" sz="2000" i="1" dirty="0"/>
              <a:t>For I do not mean that others should be eased and you burdened, but that as a matter of fairness </a:t>
            </a:r>
            <a:r>
              <a:rPr lang="en-US" sz="2000" b="1" i="1" baseline="30000" dirty="0"/>
              <a:t>14 </a:t>
            </a:r>
            <a:r>
              <a:rPr lang="en-US" sz="2000" i="1" dirty="0"/>
              <a:t>your abundance at the present time should supply their need, so that their abundance may supply your need, that there may be fairness</a:t>
            </a:r>
            <a:endParaRPr lang="en-US" sz="4400" dirty="0"/>
          </a:p>
        </p:txBody>
      </p:sp>
    </p:spTree>
    <p:extLst>
      <p:ext uri="{BB962C8B-B14F-4D97-AF65-F5344CB8AC3E}">
        <p14:creationId xmlns:p14="http://schemas.microsoft.com/office/powerpoint/2010/main" val="1402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a:xfrm>
            <a:off x="494426" y="874723"/>
            <a:ext cx="7886700" cy="1104636"/>
          </a:xfrm>
        </p:spPr>
        <p:txBody>
          <a:bodyPr>
            <a:normAutofit/>
          </a:bodyPr>
          <a:lstStyle/>
          <a:p>
            <a:pPr algn="ctr"/>
            <a:r>
              <a:rPr lang="en-US" sz="3600" dirty="0">
                <a:solidFill>
                  <a:srgbClr val="FFC000"/>
                </a:solidFill>
                <a:ea typeface="+mn-ea"/>
                <a:cs typeface="+mn-cs"/>
              </a:rPr>
              <a:t>II Corinthians 9:10-15</a:t>
            </a:r>
          </a:p>
        </p:txBody>
      </p:sp>
      <p:sp>
        <p:nvSpPr>
          <p:cNvPr id="3" name="Content Placeholder 2">
            <a:extLst>
              <a:ext uri="{FF2B5EF4-FFF2-40B4-BE49-F238E27FC236}">
                <a16:creationId xmlns:a16="http://schemas.microsoft.com/office/drawing/2014/main" id="{CD474AD4-EF3B-5C42-99F8-338FE2B00631}"/>
              </a:ext>
            </a:extLst>
          </p:cNvPr>
          <p:cNvSpPr>
            <a:spLocks noGrp="1"/>
          </p:cNvSpPr>
          <p:nvPr>
            <p:ph idx="4294967295"/>
          </p:nvPr>
        </p:nvSpPr>
        <p:spPr>
          <a:xfrm>
            <a:off x="628650" y="1669409"/>
            <a:ext cx="7886700" cy="3582099"/>
          </a:xfrm>
        </p:spPr>
        <p:txBody>
          <a:bodyPr>
            <a:normAutofit fontScale="92500" lnSpcReduction="10000"/>
          </a:bodyPr>
          <a:lstStyle/>
          <a:p>
            <a:pPr marL="0" indent="0" algn="ctr">
              <a:buNone/>
            </a:pPr>
            <a:r>
              <a:rPr lang="en-US" sz="2400" b="1" i="1" baseline="30000" dirty="0">
                <a:solidFill>
                  <a:schemeClr val="bg2"/>
                </a:solidFill>
                <a:effectLst/>
                <a:ea typeface="Times New Roman" panose="02020603050405020304" pitchFamily="18" charset="0"/>
                <a:cs typeface="Calibri" panose="020F0502020204030204" pitchFamily="34" charset="0"/>
              </a:rPr>
              <a:t>10 </a:t>
            </a:r>
            <a:r>
              <a:rPr lang="en-US" sz="2400" i="1" dirty="0">
                <a:solidFill>
                  <a:schemeClr val="bg2"/>
                </a:solidFill>
                <a:effectLst/>
                <a:ea typeface="Times New Roman" panose="02020603050405020304" pitchFamily="18" charset="0"/>
                <a:cs typeface="Calibri" panose="020F0502020204030204" pitchFamily="34" charset="0"/>
              </a:rPr>
              <a:t>He who supplies seed to the sower and bread for food will supply and multiply your seed for sowing and increase the harvest of your righteousness. </a:t>
            </a:r>
            <a:r>
              <a:rPr lang="en-US" sz="2400" b="1" i="1" baseline="30000" dirty="0">
                <a:solidFill>
                  <a:schemeClr val="bg2"/>
                </a:solidFill>
                <a:effectLst/>
                <a:ea typeface="Times New Roman" panose="02020603050405020304" pitchFamily="18" charset="0"/>
                <a:cs typeface="Calibri" panose="020F0502020204030204" pitchFamily="34" charset="0"/>
              </a:rPr>
              <a:t>11 </a:t>
            </a:r>
            <a:r>
              <a:rPr lang="en-US" sz="2400" i="1" dirty="0">
                <a:solidFill>
                  <a:schemeClr val="bg2"/>
                </a:solidFill>
                <a:effectLst/>
                <a:ea typeface="Times New Roman" panose="02020603050405020304" pitchFamily="18" charset="0"/>
                <a:cs typeface="Calibri" panose="020F0502020204030204" pitchFamily="34" charset="0"/>
              </a:rPr>
              <a:t>You will be enriched in every way to be generous in every way, which through us will produce thanksgiving to God. </a:t>
            </a:r>
            <a:r>
              <a:rPr lang="en-US" sz="2400" b="1" i="1" baseline="30000" dirty="0">
                <a:solidFill>
                  <a:schemeClr val="bg2"/>
                </a:solidFill>
                <a:effectLst/>
                <a:ea typeface="Times New Roman" panose="02020603050405020304" pitchFamily="18" charset="0"/>
                <a:cs typeface="Calibri" panose="020F0502020204030204" pitchFamily="34" charset="0"/>
              </a:rPr>
              <a:t>12 </a:t>
            </a:r>
            <a:r>
              <a:rPr lang="en-US" sz="2400" i="1" dirty="0">
                <a:solidFill>
                  <a:schemeClr val="bg2"/>
                </a:solidFill>
                <a:effectLst/>
                <a:ea typeface="Times New Roman" panose="02020603050405020304" pitchFamily="18" charset="0"/>
                <a:cs typeface="Calibri" panose="020F0502020204030204" pitchFamily="34" charset="0"/>
              </a:rPr>
              <a:t>For the ministry of this service is not only supplying the needs of the saints but is also overflowing in many thanksgivings to God. </a:t>
            </a:r>
            <a:r>
              <a:rPr lang="en-US" sz="2400" b="1" i="1" baseline="30000" dirty="0">
                <a:solidFill>
                  <a:schemeClr val="bg2"/>
                </a:solidFill>
                <a:effectLst/>
                <a:ea typeface="Times New Roman" panose="02020603050405020304" pitchFamily="18" charset="0"/>
                <a:cs typeface="Calibri" panose="020F0502020204030204" pitchFamily="34" charset="0"/>
              </a:rPr>
              <a:t>13 </a:t>
            </a:r>
            <a:r>
              <a:rPr lang="en-US" sz="2400" i="1" dirty="0">
                <a:solidFill>
                  <a:schemeClr val="bg2"/>
                </a:solidFill>
                <a:effectLst/>
                <a:ea typeface="Times New Roman" panose="02020603050405020304" pitchFamily="18" charset="0"/>
                <a:cs typeface="Calibri" panose="020F0502020204030204" pitchFamily="34" charset="0"/>
              </a:rPr>
              <a:t>By their approval of this service, they will glorify God because of your submission that comes from your confession of the gospel of Christ, and the generosity of your contribution for them and for all others, </a:t>
            </a:r>
            <a:r>
              <a:rPr lang="en-US" sz="2400" b="1" i="1" baseline="30000" dirty="0">
                <a:solidFill>
                  <a:schemeClr val="bg2"/>
                </a:solidFill>
                <a:effectLst/>
                <a:ea typeface="Times New Roman" panose="02020603050405020304" pitchFamily="18" charset="0"/>
                <a:cs typeface="Calibri" panose="020F0502020204030204" pitchFamily="34" charset="0"/>
              </a:rPr>
              <a:t>14 </a:t>
            </a:r>
            <a:r>
              <a:rPr lang="en-US" sz="2400" i="1" dirty="0">
                <a:solidFill>
                  <a:schemeClr val="bg2"/>
                </a:solidFill>
                <a:effectLst/>
                <a:ea typeface="Times New Roman" panose="02020603050405020304" pitchFamily="18" charset="0"/>
                <a:cs typeface="Calibri" panose="020F0502020204030204" pitchFamily="34" charset="0"/>
              </a:rPr>
              <a:t>while they long for you and pray for you, because of the surpassing grace of God upon you. </a:t>
            </a:r>
            <a:r>
              <a:rPr lang="en-US" sz="2400" b="1" i="1" baseline="30000" dirty="0">
                <a:solidFill>
                  <a:schemeClr val="bg2"/>
                </a:solidFill>
                <a:effectLst/>
                <a:ea typeface="Times New Roman" panose="02020603050405020304" pitchFamily="18" charset="0"/>
                <a:cs typeface="Calibri" panose="020F0502020204030204" pitchFamily="34" charset="0"/>
              </a:rPr>
              <a:t>15 </a:t>
            </a:r>
            <a:r>
              <a:rPr lang="en-US" sz="2400" i="1" dirty="0">
                <a:solidFill>
                  <a:schemeClr val="bg2"/>
                </a:solidFill>
                <a:effectLst/>
                <a:ea typeface="Times New Roman" panose="02020603050405020304" pitchFamily="18" charset="0"/>
                <a:cs typeface="Calibri" panose="020F0502020204030204" pitchFamily="34" charset="0"/>
              </a:rPr>
              <a:t>Thanks be to God for his inexpressible gift!</a:t>
            </a:r>
            <a:r>
              <a:rPr lang="en-US" sz="2400" i="1" dirty="0">
                <a:solidFill>
                  <a:schemeClr val="bg2"/>
                </a:solidFill>
                <a:effectLst/>
                <a:ea typeface="Times New Roman" panose="02020603050405020304" pitchFamily="18" charset="0"/>
              </a:rPr>
              <a:t> </a:t>
            </a:r>
            <a:endParaRPr lang="en-US" sz="3200" i="1" dirty="0">
              <a:solidFill>
                <a:schemeClr val="bg2"/>
              </a:solidFill>
            </a:endParaRPr>
          </a:p>
        </p:txBody>
      </p:sp>
      <p:sp>
        <p:nvSpPr>
          <p:cNvPr id="4" name="Title 1">
            <a:extLst>
              <a:ext uri="{FF2B5EF4-FFF2-40B4-BE49-F238E27FC236}">
                <a16:creationId xmlns:a16="http://schemas.microsoft.com/office/drawing/2014/main" id="{5EEC0520-7E8E-4338-BBA2-4679367D7EBE}"/>
              </a:ext>
            </a:extLst>
          </p:cNvPr>
          <p:cNvSpPr txBox="1">
            <a:spLocks/>
          </p:cNvSpPr>
          <p:nvPr/>
        </p:nvSpPr>
        <p:spPr>
          <a:xfrm>
            <a:off x="695762" y="469641"/>
            <a:ext cx="7886700" cy="624667"/>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a:solidFill>
                  <a:srgbClr val="ED9641"/>
                </a:solidFill>
                <a:ea typeface="+mn-ea"/>
                <a:cs typeface="+mn-cs"/>
              </a:rPr>
              <a:t>Abounding in Our Work Together as a Church</a:t>
            </a:r>
          </a:p>
        </p:txBody>
      </p:sp>
    </p:spTree>
    <p:extLst>
      <p:ext uri="{BB962C8B-B14F-4D97-AF65-F5344CB8AC3E}">
        <p14:creationId xmlns:p14="http://schemas.microsoft.com/office/powerpoint/2010/main" val="25610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F99A-73BD-9744-A65D-72A1CCFEE9E5}"/>
              </a:ext>
            </a:extLst>
          </p:cNvPr>
          <p:cNvSpPr>
            <a:spLocks noGrp="1"/>
          </p:cNvSpPr>
          <p:nvPr>
            <p:ph type="title"/>
          </p:nvPr>
        </p:nvSpPr>
        <p:spPr>
          <a:xfrm>
            <a:off x="628650" y="304271"/>
            <a:ext cx="7886700" cy="1104636"/>
          </a:xfrm>
        </p:spPr>
        <p:txBody>
          <a:bodyPr>
            <a:normAutofit/>
          </a:bodyPr>
          <a:lstStyle/>
          <a:p>
            <a:pPr algn="ctr"/>
            <a:r>
              <a:rPr lang="en-US" dirty="0">
                <a:solidFill>
                  <a:srgbClr val="ED9641"/>
                </a:solidFill>
                <a:ea typeface="+mn-ea"/>
                <a:cs typeface="+mn-cs"/>
              </a:rPr>
              <a:t>I Corinthians 15:58</a:t>
            </a:r>
          </a:p>
        </p:txBody>
      </p:sp>
      <p:sp>
        <p:nvSpPr>
          <p:cNvPr id="3" name="Content Placeholder 2">
            <a:extLst>
              <a:ext uri="{FF2B5EF4-FFF2-40B4-BE49-F238E27FC236}">
                <a16:creationId xmlns:a16="http://schemas.microsoft.com/office/drawing/2014/main" id="{CD474AD4-EF3B-5C42-99F8-338FE2B00631}"/>
              </a:ext>
            </a:extLst>
          </p:cNvPr>
          <p:cNvSpPr>
            <a:spLocks noGrp="1"/>
          </p:cNvSpPr>
          <p:nvPr>
            <p:ph idx="4294967295"/>
          </p:nvPr>
        </p:nvSpPr>
        <p:spPr>
          <a:xfrm>
            <a:off x="628650" y="1784614"/>
            <a:ext cx="7886700" cy="2065933"/>
          </a:xfrm>
        </p:spPr>
        <p:txBody>
          <a:bodyPr>
            <a:normAutofit lnSpcReduction="10000"/>
          </a:bodyPr>
          <a:lstStyle/>
          <a:p>
            <a:pPr marL="0" indent="0" algn="ctr">
              <a:buNone/>
            </a:pPr>
            <a:r>
              <a:rPr lang="en-US" sz="3600" i="1" dirty="0">
                <a:solidFill>
                  <a:schemeClr val="bg2"/>
                </a:solidFill>
              </a:rPr>
              <a:t>Therefore, my beloved brothers, be steadfast, immovable, always abounding in the work of the Lord, knowing that in the Lord your labor is not in vain.</a:t>
            </a:r>
            <a:endParaRPr lang="en-US" sz="3200" i="1" dirty="0">
              <a:solidFill>
                <a:schemeClr val="bg2"/>
              </a:solidFill>
            </a:endParaRPr>
          </a:p>
        </p:txBody>
      </p:sp>
    </p:spTree>
    <p:extLst>
      <p:ext uri="{BB962C8B-B14F-4D97-AF65-F5344CB8AC3E}">
        <p14:creationId xmlns:p14="http://schemas.microsoft.com/office/powerpoint/2010/main" val="7415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extLst>
              <p:ext uri="{D42A27DB-BD31-4B8C-83A1-F6EECF244321}">
                <p14:modId xmlns:p14="http://schemas.microsoft.com/office/powerpoint/2010/main" val="3554008342"/>
              </p:ext>
            </p:extLst>
          </p:nvPr>
        </p:nvGraphicFramePr>
        <p:xfrm>
          <a:off x="478101"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2000" dirty="0">
                          <a:solidFill>
                            <a:schemeClr val="bg1"/>
                          </a:solidFill>
                          <a:effectLst/>
                        </a:rPr>
                        <a:t>Sermon Title</a:t>
                      </a:r>
                      <a:endParaRPr lang="en-US" sz="28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2000" dirty="0">
                          <a:solidFill>
                            <a:schemeClr val="bg1"/>
                          </a:solidFill>
                          <a:effectLst/>
                        </a:rPr>
                        <a:t>Date</a:t>
                      </a:r>
                      <a:endParaRPr lang="en-US" sz="28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Overview: Steadfast in The LORD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September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b="1" dirty="0">
                          <a:solidFill>
                            <a:schemeClr val="bg1"/>
                          </a:solidFill>
                          <a:effectLst/>
                        </a:rPr>
                        <a:t>  Hope and Victory: 1 Corinthians 15</a:t>
                      </a:r>
                      <a:endParaRPr lang="en-US" sz="2000" b="1"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b="1" dirty="0">
                          <a:solidFill>
                            <a:schemeClr val="bg1"/>
                          </a:solidFill>
                          <a:effectLst/>
                        </a:rPr>
                        <a:t>October 18, 2020</a:t>
                      </a:r>
                      <a:endParaRPr lang="en-US" sz="2000" b="1"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Steadfast in The Gospel</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November 15,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Steadfast in Sound Doctrine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December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Immovable Against False Teachings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January 17,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Immovable Against Temptations &amp; Evil Companions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February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Immovable Against Skepticism &amp; Struggles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March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Depending on God’s Grace &amp; Strength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April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2000" dirty="0">
                          <a:solidFill>
                            <a:schemeClr val="bg1"/>
                          </a:solidFill>
                          <a:effectLst/>
                        </a:rPr>
                        <a:t>  Abounding In Our Work Together As A Church</a:t>
                      </a:r>
                      <a:endParaRPr lang="en-US" sz="28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2000" dirty="0">
                          <a:solidFill>
                            <a:schemeClr val="bg1"/>
                          </a:solidFill>
                          <a:effectLst/>
                        </a:rPr>
                        <a:t>May 16, 2021</a:t>
                      </a:r>
                      <a:endParaRPr lang="en-US" sz="28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Abounding In Personal Morality</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June 20,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Abounding In Personal Love &amp; Good Deeds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July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Our Labor Is Not In Vain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August 15,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478101" y="3804555"/>
            <a:ext cx="8313202" cy="414403"/>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89995" y="2612488"/>
            <a:ext cx="5048075" cy="1369606"/>
          </a:xfrm>
          <a:prstGeom prst="rect">
            <a:avLst/>
          </a:prstGeom>
          <a:noFill/>
        </p:spPr>
        <p:txBody>
          <a:bodyPr wrap="square" rtlCol="0">
            <a:spAutoFit/>
          </a:bodyPr>
          <a:lstStyle/>
          <a:p>
            <a:pPr>
              <a:buClr>
                <a:schemeClr val="bg2"/>
              </a:buClr>
              <a:buSzPct val="101000"/>
            </a:pPr>
            <a:r>
              <a:rPr lang="en-US" sz="2800" dirty="0">
                <a:solidFill>
                  <a:srgbClr val="FFC000"/>
                </a:solidFill>
              </a:rPr>
              <a:t>Three words or phrases: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Together</a:t>
            </a:r>
          </a:p>
          <a:p>
            <a:pPr marL="457200" indent="-457200">
              <a:buClr>
                <a:schemeClr val="bg2"/>
              </a:buClr>
              <a:buSzPct val="101000"/>
              <a:buFont typeface="+mj-lt"/>
              <a:buAutoNum type="arabicPeriod"/>
            </a:pP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solidFill>
                  <a:srgbClr val="ED9641"/>
                </a:solidFill>
                <a:ea typeface="+mn-ea"/>
                <a:cs typeface="+mn-cs"/>
              </a:rPr>
              <a:t>Abounding in Our Work Together as a Church</a:t>
            </a:r>
            <a:endParaRPr lang="en-US" sz="3200" dirty="0">
              <a:solidFill>
                <a:srgbClr val="ED9641"/>
              </a:solidFill>
              <a:ea typeface="+mn-ea"/>
              <a:cs typeface="+mn-cs"/>
            </a:endParaRP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18114" y="928938"/>
            <a:ext cx="8682605" cy="127651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10" name="Speech Bubble: Rectangle with Corners Rounded 9">
            <a:extLst>
              <a:ext uri="{FF2B5EF4-FFF2-40B4-BE49-F238E27FC236}">
                <a16:creationId xmlns:a16="http://schemas.microsoft.com/office/drawing/2014/main" id="{0C55F18F-52CB-4793-B4A7-5644DD2CF6D3}"/>
              </a:ext>
            </a:extLst>
          </p:cNvPr>
          <p:cNvSpPr/>
          <p:nvPr/>
        </p:nvSpPr>
        <p:spPr>
          <a:xfrm>
            <a:off x="392884" y="3632456"/>
            <a:ext cx="8163012" cy="1276515"/>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 Cor. 1:10 </a:t>
            </a:r>
            <a:r>
              <a:rPr lang="en-US" sz="2000" dirty="0"/>
              <a:t>- </a:t>
            </a:r>
            <a:r>
              <a:rPr lang="en-US" sz="2000" i="1" dirty="0"/>
              <a:t>I appeal to you, brothers, by the name of our Lord Jesus Christ, that all of you agree, and that there be no divisions among you, but that you be united in the same mind and the same judgment.</a:t>
            </a:r>
            <a:r>
              <a:rPr lang="en-US" sz="2000" dirty="0"/>
              <a:t> </a:t>
            </a:r>
            <a:endParaRPr lang="en-US" sz="4400" dirty="0"/>
          </a:p>
        </p:txBody>
      </p:sp>
      <p:sp>
        <p:nvSpPr>
          <p:cNvPr id="11" name="Speech Bubble: Rectangle with Corners Rounded 10">
            <a:extLst>
              <a:ext uri="{FF2B5EF4-FFF2-40B4-BE49-F238E27FC236}">
                <a16:creationId xmlns:a16="http://schemas.microsoft.com/office/drawing/2014/main" id="{DC751FBB-598C-44A0-9891-ACAADC2B590C}"/>
              </a:ext>
            </a:extLst>
          </p:cNvPr>
          <p:cNvSpPr/>
          <p:nvPr/>
        </p:nvSpPr>
        <p:spPr>
          <a:xfrm>
            <a:off x="525011" y="3807320"/>
            <a:ext cx="8093978" cy="788556"/>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 Cor. 3:3 </a:t>
            </a:r>
            <a:r>
              <a:rPr lang="en-US" sz="2000" dirty="0"/>
              <a:t>- </a:t>
            </a:r>
            <a:r>
              <a:rPr lang="en-US" sz="2000" i="1" dirty="0"/>
              <a:t>for you are still of the flesh. For while there is jealousy and strife among you, are you not of the flesh and behaving only in a human way?</a:t>
            </a:r>
            <a:r>
              <a:rPr lang="en-US" sz="2000" dirty="0"/>
              <a:t> </a:t>
            </a:r>
            <a:endParaRPr lang="en-US" sz="4400" dirty="0"/>
          </a:p>
        </p:txBody>
      </p:sp>
      <p:sp>
        <p:nvSpPr>
          <p:cNvPr id="12" name="Speech Bubble: Rectangle with Corners Rounded 11">
            <a:extLst>
              <a:ext uri="{FF2B5EF4-FFF2-40B4-BE49-F238E27FC236}">
                <a16:creationId xmlns:a16="http://schemas.microsoft.com/office/drawing/2014/main" id="{E8DA5EB4-1D5C-4B98-B14D-4BB56AC07DA8}"/>
              </a:ext>
            </a:extLst>
          </p:cNvPr>
          <p:cNvSpPr/>
          <p:nvPr/>
        </p:nvSpPr>
        <p:spPr>
          <a:xfrm>
            <a:off x="525011" y="3851960"/>
            <a:ext cx="8093978" cy="788556"/>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 Cor. 11:18 </a:t>
            </a:r>
            <a:r>
              <a:rPr lang="en-US" sz="2000" dirty="0"/>
              <a:t>- </a:t>
            </a:r>
            <a:r>
              <a:rPr lang="en-US" sz="2000" i="1" dirty="0"/>
              <a:t>For, in the first place, when you come together as a church, I hear that there are divisions among you. And I believe it in part</a:t>
            </a:r>
            <a:endParaRPr lang="en-US" sz="4400" dirty="0"/>
          </a:p>
        </p:txBody>
      </p:sp>
    </p:spTree>
    <p:extLst>
      <p:ext uri="{BB962C8B-B14F-4D97-AF65-F5344CB8AC3E}">
        <p14:creationId xmlns:p14="http://schemas.microsoft.com/office/powerpoint/2010/main" val="33715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89995" y="2516697"/>
            <a:ext cx="5048075" cy="1369606"/>
          </a:xfrm>
          <a:prstGeom prst="rect">
            <a:avLst/>
          </a:prstGeom>
          <a:noFill/>
        </p:spPr>
        <p:txBody>
          <a:bodyPr wrap="square" rtlCol="0">
            <a:spAutoFit/>
          </a:bodyPr>
          <a:lstStyle/>
          <a:p>
            <a:pPr>
              <a:buClr>
                <a:schemeClr val="bg2"/>
              </a:buClr>
              <a:buSzPct val="101000"/>
            </a:pPr>
            <a:r>
              <a:rPr lang="en-US" sz="2800" dirty="0">
                <a:solidFill>
                  <a:srgbClr val="FFC000"/>
                </a:solidFill>
              </a:rPr>
              <a:t>Three words or phrases: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Together</a:t>
            </a:r>
          </a:p>
          <a:p>
            <a:pPr marL="457200" indent="-457200">
              <a:buClr>
                <a:schemeClr val="bg2"/>
              </a:buClr>
              <a:buSzPct val="101000"/>
              <a:buFont typeface="+mj-lt"/>
              <a:buAutoNum type="arabicPeriod"/>
            </a:pP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a:solidFill>
                  <a:srgbClr val="ED9641"/>
                </a:solidFill>
                <a:ea typeface="+mn-ea"/>
                <a:cs typeface="+mn-cs"/>
              </a:rPr>
              <a:t>Abounding in Our Work Together as a Church</a:t>
            </a: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43281" y="928938"/>
            <a:ext cx="8699383" cy="13696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10" name="Speech Bubble: Rectangle with Corners Rounded 9">
            <a:extLst>
              <a:ext uri="{FF2B5EF4-FFF2-40B4-BE49-F238E27FC236}">
                <a16:creationId xmlns:a16="http://schemas.microsoft.com/office/drawing/2014/main" id="{0C55F18F-52CB-4793-B4A7-5644DD2CF6D3}"/>
              </a:ext>
            </a:extLst>
          </p:cNvPr>
          <p:cNvSpPr/>
          <p:nvPr/>
        </p:nvSpPr>
        <p:spPr>
          <a:xfrm>
            <a:off x="689995" y="3577564"/>
            <a:ext cx="7931004" cy="1369606"/>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 Cor. 12:25-27 </a:t>
            </a:r>
            <a:r>
              <a:rPr lang="en-US" sz="2000" dirty="0"/>
              <a:t>- </a:t>
            </a:r>
            <a:r>
              <a:rPr lang="en-US" sz="2000" b="1" i="1" baseline="30000" dirty="0"/>
              <a:t>25 </a:t>
            </a:r>
            <a:r>
              <a:rPr lang="en-US" sz="2000" i="1" dirty="0"/>
              <a:t>that there may be no division in the body, but that the members may have the same care for one another. </a:t>
            </a:r>
            <a:r>
              <a:rPr lang="en-US" sz="2000" b="1" i="1" baseline="30000" dirty="0"/>
              <a:t>26 </a:t>
            </a:r>
            <a:r>
              <a:rPr lang="en-US" sz="2000" i="1" dirty="0"/>
              <a:t>If one member suffers, all suffer together; if one member is honored, all rejoice together. </a:t>
            </a:r>
            <a:r>
              <a:rPr lang="en-US" sz="2000" b="1" i="1" baseline="30000" dirty="0"/>
              <a:t>27 </a:t>
            </a:r>
            <a:r>
              <a:rPr lang="en-US" sz="2000" i="1" dirty="0"/>
              <a:t>Now you are the body of Christ and individually members of it</a:t>
            </a:r>
            <a:endParaRPr lang="en-US" sz="4400" dirty="0"/>
          </a:p>
        </p:txBody>
      </p:sp>
    </p:spTree>
    <p:extLst>
      <p:ext uri="{BB962C8B-B14F-4D97-AF65-F5344CB8AC3E}">
        <p14:creationId xmlns:p14="http://schemas.microsoft.com/office/powerpoint/2010/main" val="10480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98384" y="2493628"/>
            <a:ext cx="4116897" cy="1384995"/>
          </a:xfrm>
          <a:prstGeom prst="rect">
            <a:avLst/>
          </a:prstGeom>
          <a:noFill/>
        </p:spPr>
        <p:txBody>
          <a:bodyPr wrap="square" rtlCol="0">
            <a:spAutoFit/>
          </a:bodyPr>
          <a:lstStyle/>
          <a:p>
            <a:pPr>
              <a:buClr>
                <a:schemeClr val="bg2"/>
              </a:buClr>
              <a:buSzPct val="101000"/>
            </a:pPr>
            <a:r>
              <a:rPr lang="en-US" sz="2800" dirty="0">
                <a:solidFill>
                  <a:srgbClr val="FFC000"/>
                </a:solidFill>
              </a:rPr>
              <a:t>Three words or phrases: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Together</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Of the Lord/In the Lord</a:t>
            </a: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solidFill>
                  <a:srgbClr val="ED9641"/>
                </a:solidFill>
                <a:ea typeface="+mn-ea"/>
                <a:cs typeface="+mn-cs"/>
              </a:rPr>
              <a:t>Abounding in Our Work Together as a Church</a:t>
            </a:r>
            <a:endParaRPr lang="en-US" sz="3200" dirty="0">
              <a:solidFill>
                <a:srgbClr val="ED9641"/>
              </a:solidFill>
              <a:ea typeface="+mn-ea"/>
              <a:cs typeface="+mn-cs"/>
            </a:endParaRP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09725" y="1012827"/>
            <a:ext cx="8682605" cy="14650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5" name="Speech Bubble: Rectangle with Corners Rounded 4">
            <a:extLst>
              <a:ext uri="{FF2B5EF4-FFF2-40B4-BE49-F238E27FC236}">
                <a16:creationId xmlns:a16="http://schemas.microsoft.com/office/drawing/2014/main" id="{A8FA9730-5225-400C-83C1-F9D8934A49AE}"/>
              </a:ext>
            </a:extLst>
          </p:cNvPr>
          <p:cNvSpPr/>
          <p:nvPr/>
        </p:nvSpPr>
        <p:spPr>
          <a:xfrm>
            <a:off x="4713913" y="2718033"/>
            <a:ext cx="4147657" cy="2600587"/>
          </a:xfrm>
          <a:prstGeom prst="wedgeRoundRectCallout">
            <a:avLst>
              <a:gd name="adj1" fmla="val -50208"/>
              <a:gd name="adj2" fmla="val -15598"/>
              <a:gd name="adj3" fmla="val 16667"/>
            </a:avLst>
          </a:prstGeom>
          <a:solidFill>
            <a:schemeClr val="accent3">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u="sng" dirty="0"/>
              <a:t>Dangers of False Teaching</a:t>
            </a:r>
          </a:p>
          <a:p>
            <a:pPr marL="342900" indent="-342900">
              <a:buFont typeface="Arial" panose="020B0604020202020204" pitchFamily="34" charset="0"/>
              <a:buChar char="•"/>
            </a:pPr>
            <a:r>
              <a:rPr lang="en-US" sz="2000" dirty="0"/>
              <a:t>I Corinthians 15:12</a:t>
            </a:r>
          </a:p>
          <a:p>
            <a:pPr marL="342900" indent="-342900">
              <a:buFont typeface="Arial" panose="020B0604020202020204" pitchFamily="34" charset="0"/>
              <a:buChar char="•"/>
            </a:pPr>
            <a:r>
              <a:rPr lang="en-US" sz="2000" dirty="0"/>
              <a:t>I Corinthians 1:22-25 </a:t>
            </a:r>
          </a:p>
          <a:p>
            <a:pPr marL="342900" indent="-342900">
              <a:buFont typeface="Arial" panose="020B0604020202020204" pitchFamily="34" charset="0"/>
              <a:buChar char="•"/>
            </a:pPr>
            <a:r>
              <a:rPr lang="en-US" sz="2000" dirty="0"/>
              <a:t>I Corinthians 4:6</a:t>
            </a:r>
          </a:p>
          <a:p>
            <a:pPr marL="342900" indent="-342900">
              <a:buFont typeface="Arial" panose="020B0604020202020204" pitchFamily="34" charset="0"/>
              <a:buChar char="•"/>
            </a:pPr>
            <a:r>
              <a:rPr lang="en-US" sz="2000" dirty="0"/>
              <a:t>II Corinthians 11:13-15</a:t>
            </a:r>
          </a:p>
          <a:p>
            <a:pPr marL="342900" indent="-342900">
              <a:buFont typeface="Arial" panose="020B0604020202020204" pitchFamily="34" charset="0"/>
              <a:buChar char="•"/>
            </a:pPr>
            <a:r>
              <a:rPr lang="en-US" sz="2000" dirty="0"/>
              <a:t>II Corinthians 11:3-4 </a:t>
            </a:r>
            <a:r>
              <a:rPr lang="en-US" sz="1800" i="1" dirty="0"/>
              <a:t>“your thoughts will be led away from a sincere and pure devotion to Christ” </a:t>
            </a:r>
            <a:endParaRPr lang="en-US" sz="4400" i="1" dirty="0"/>
          </a:p>
        </p:txBody>
      </p:sp>
    </p:spTree>
    <p:extLst>
      <p:ext uri="{BB962C8B-B14F-4D97-AF65-F5344CB8AC3E}">
        <p14:creationId xmlns:p14="http://schemas.microsoft.com/office/powerpoint/2010/main" val="312189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up)">
                                      <p:cBhvr>
                                        <p:cTn id="12" dur="500"/>
                                        <p:tgtEl>
                                          <p:spTgt spid="5">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up)">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up)">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up)">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bldLvl="2"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98384" y="2493628"/>
            <a:ext cx="5048075" cy="1815882"/>
          </a:xfrm>
          <a:prstGeom prst="rect">
            <a:avLst/>
          </a:prstGeom>
          <a:noFill/>
        </p:spPr>
        <p:txBody>
          <a:bodyPr wrap="square" rtlCol="0">
            <a:spAutoFit/>
          </a:bodyPr>
          <a:lstStyle/>
          <a:p>
            <a:pPr>
              <a:buClr>
                <a:schemeClr val="bg2"/>
              </a:buClr>
              <a:buSzPct val="101000"/>
            </a:pPr>
            <a:r>
              <a:rPr lang="en-US" sz="2800" dirty="0">
                <a:solidFill>
                  <a:srgbClr val="FFC000"/>
                </a:solidFill>
              </a:rPr>
              <a:t>Three words or phrases: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Together</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Of the Lord/In the Lord</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Abounding in Work</a:t>
            </a: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solidFill>
                  <a:srgbClr val="ED9641"/>
                </a:solidFill>
                <a:ea typeface="+mn-ea"/>
                <a:cs typeface="+mn-cs"/>
              </a:rPr>
              <a:t>Abounding in Our Work Together as a Church</a:t>
            </a:r>
            <a:endParaRPr lang="en-US" sz="3200" dirty="0">
              <a:solidFill>
                <a:srgbClr val="ED9641"/>
              </a:solidFill>
              <a:ea typeface="+mn-ea"/>
              <a:cs typeface="+mn-cs"/>
            </a:endParaRP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09725" y="1012827"/>
            <a:ext cx="8682605" cy="14650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5" name="Speech Bubble: Rectangle with Corners Rounded 4">
            <a:extLst>
              <a:ext uri="{FF2B5EF4-FFF2-40B4-BE49-F238E27FC236}">
                <a16:creationId xmlns:a16="http://schemas.microsoft.com/office/drawing/2014/main" id="{A2D2F1C2-0A6A-4D3B-824B-06662224E98B}"/>
              </a:ext>
            </a:extLst>
          </p:cNvPr>
          <p:cNvSpPr/>
          <p:nvPr/>
        </p:nvSpPr>
        <p:spPr>
          <a:xfrm>
            <a:off x="4713913" y="3347038"/>
            <a:ext cx="4147657" cy="2080470"/>
          </a:xfrm>
          <a:prstGeom prst="wedgeRoundRectCallout">
            <a:avLst>
              <a:gd name="adj1" fmla="val -50208"/>
              <a:gd name="adj2" fmla="val -15598"/>
              <a:gd name="adj3" fmla="val 16667"/>
            </a:avLst>
          </a:prstGeom>
          <a:solidFill>
            <a:schemeClr val="accent3">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u="sng" dirty="0"/>
              <a:t>Paul’s labor</a:t>
            </a:r>
          </a:p>
          <a:p>
            <a:pPr marL="342900" indent="-342900">
              <a:buFont typeface="Arial" panose="020B0604020202020204" pitchFamily="34" charset="0"/>
              <a:buChar char="•"/>
            </a:pPr>
            <a:r>
              <a:rPr lang="en-US" sz="2000" dirty="0"/>
              <a:t>II Corinthians 6:4-10</a:t>
            </a:r>
          </a:p>
          <a:p>
            <a:pPr marL="342900" indent="-342900">
              <a:buFont typeface="Arial" panose="020B0604020202020204" pitchFamily="34" charset="0"/>
              <a:buChar char="•"/>
            </a:pPr>
            <a:r>
              <a:rPr lang="en-US" sz="2000" dirty="0"/>
              <a:t>II Corinthians 12:10 </a:t>
            </a:r>
          </a:p>
          <a:p>
            <a:r>
              <a:rPr lang="en-US" sz="2000" u="sng" dirty="0"/>
              <a:t>Corinthians’ Labor</a:t>
            </a:r>
          </a:p>
          <a:p>
            <a:pPr marL="342900" indent="-342900">
              <a:buFont typeface="Arial" panose="020B0604020202020204" pitchFamily="34" charset="0"/>
              <a:buChar char="•"/>
            </a:pPr>
            <a:r>
              <a:rPr lang="en-US" sz="2000" dirty="0"/>
              <a:t>II Corinthians 7:3</a:t>
            </a:r>
          </a:p>
          <a:p>
            <a:pPr marL="342900" indent="-342900">
              <a:buFont typeface="Arial" panose="020B0604020202020204" pitchFamily="34" charset="0"/>
              <a:buChar char="•"/>
            </a:pPr>
            <a:r>
              <a:rPr lang="en-US" sz="2000" dirty="0"/>
              <a:t>II Corinthians 13:5</a:t>
            </a:r>
            <a:endParaRPr lang="en-US" sz="4400" i="1" dirty="0"/>
          </a:p>
        </p:txBody>
      </p:sp>
    </p:spTree>
    <p:extLst>
      <p:ext uri="{BB962C8B-B14F-4D97-AF65-F5344CB8AC3E}">
        <p14:creationId xmlns:p14="http://schemas.microsoft.com/office/powerpoint/2010/main" val="27813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up)">
                                      <p:cBhvr>
                                        <p:cTn id="12" dur="500"/>
                                        <p:tgtEl>
                                          <p:spTgt spid="5">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up)">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up)">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up)">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bldLvl="2"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98384" y="2493628"/>
            <a:ext cx="5048075" cy="1815882"/>
          </a:xfrm>
          <a:prstGeom prst="rect">
            <a:avLst/>
          </a:prstGeom>
          <a:noFill/>
        </p:spPr>
        <p:txBody>
          <a:bodyPr wrap="square" rtlCol="0">
            <a:spAutoFit/>
          </a:bodyPr>
          <a:lstStyle/>
          <a:p>
            <a:pPr>
              <a:buClr>
                <a:schemeClr val="bg2"/>
              </a:buClr>
              <a:buSzPct val="101000"/>
            </a:pPr>
            <a:r>
              <a:rPr lang="en-US" sz="2800" dirty="0">
                <a:solidFill>
                  <a:srgbClr val="FFC000"/>
                </a:solidFill>
              </a:rPr>
              <a:t>Three words or phrases:</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Together</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Of the Lord/In the Lord</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Abounding in Work</a:t>
            </a: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solidFill>
                  <a:srgbClr val="ED9641"/>
                </a:solidFill>
                <a:ea typeface="+mn-ea"/>
                <a:cs typeface="+mn-cs"/>
              </a:rPr>
              <a:t>Abounding in Our Work Together as a Church</a:t>
            </a:r>
            <a:endParaRPr lang="en-US" sz="3200" dirty="0">
              <a:solidFill>
                <a:srgbClr val="ED9641"/>
              </a:solidFill>
              <a:ea typeface="+mn-ea"/>
              <a:cs typeface="+mn-cs"/>
            </a:endParaRP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09725" y="1012827"/>
            <a:ext cx="8682605" cy="14650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5" name="Speech Bubble: Rectangle with Corners Rounded 4">
            <a:extLst>
              <a:ext uri="{FF2B5EF4-FFF2-40B4-BE49-F238E27FC236}">
                <a16:creationId xmlns:a16="http://schemas.microsoft.com/office/drawing/2014/main" id="{EA1B24F5-253D-4DDE-9D34-F17BC8AF706B}"/>
              </a:ext>
            </a:extLst>
          </p:cNvPr>
          <p:cNvSpPr/>
          <p:nvPr/>
        </p:nvSpPr>
        <p:spPr>
          <a:xfrm>
            <a:off x="1050721" y="4309510"/>
            <a:ext cx="7394895" cy="935712"/>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II Cor. 8:2 </a:t>
            </a:r>
            <a:r>
              <a:rPr lang="en-US" sz="2000" dirty="0"/>
              <a:t>- </a:t>
            </a:r>
            <a:r>
              <a:rPr lang="en-US" sz="2000" b="1" i="1" baseline="30000" dirty="0"/>
              <a:t>2 </a:t>
            </a:r>
            <a:r>
              <a:rPr lang="en-US" sz="2000" i="1" dirty="0"/>
              <a:t>for in a severe test of affliction, their abundance of joy and their extreme poverty have overflowed in a wealth of generosity on their part.</a:t>
            </a:r>
            <a:endParaRPr lang="en-US" sz="4400" dirty="0"/>
          </a:p>
        </p:txBody>
      </p:sp>
      <p:sp>
        <p:nvSpPr>
          <p:cNvPr id="6" name="Speech Bubble: Rectangle with Corners Rounded 5">
            <a:extLst>
              <a:ext uri="{FF2B5EF4-FFF2-40B4-BE49-F238E27FC236}">
                <a16:creationId xmlns:a16="http://schemas.microsoft.com/office/drawing/2014/main" id="{9F3FD39A-3AC1-4558-A432-0E64A83F6C3C}"/>
              </a:ext>
            </a:extLst>
          </p:cNvPr>
          <p:cNvSpPr/>
          <p:nvPr/>
        </p:nvSpPr>
        <p:spPr>
          <a:xfrm>
            <a:off x="302004" y="4234317"/>
            <a:ext cx="8590326" cy="1327584"/>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II Cor. 8:3-5 </a:t>
            </a:r>
            <a:r>
              <a:rPr lang="en-US" sz="2000" dirty="0"/>
              <a:t>- </a:t>
            </a:r>
            <a:r>
              <a:rPr lang="en-US" sz="2000" b="1" i="1" baseline="30000" dirty="0"/>
              <a:t>3 </a:t>
            </a:r>
            <a:r>
              <a:rPr lang="en-US" sz="2000" i="1" dirty="0"/>
              <a:t>For they gave according to their means, as I can testify, and beyond their means, of their own accord, </a:t>
            </a:r>
            <a:r>
              <a:rPr lang="en-US" sz="2000" b="1" i="1" baseline="30000" dirty="0"/>
              <a:t>4 </a:t>
            </a:r>
            <a:r>
              <a:rPr lang="en-US" sz="2000" i="1" dirty="0"/>
              <a:t>begging us earnestly for the favor of taking part in the relief of the saints— </a:t>
            </a:r>
            <a:r>
              <a:rPr lang="en-US" sz="2000" b="1" i="1" baseline="30000" dirty="0"/>
              <a:t>5 </a:t>
            </a:r>
            <a:r>
              <a:rPr lang="en-US" sz="2000" i="1" dirty="0"/>
              <a:t>and this, not as we expected, but they gave themselves first to the Lord and then by the will of God to us.</a:t>
            </a:r>
            <a:endParaRPr lang="en-US" sz="4400" dirty="0"/>
          </a:p>
        </p:txBody>
      </p:sp>
    </p:spTree>
    <p:extLst>
      <p:ext uri="{BB962C8B-B14F-4D97-AF65-F5344CB8AC3E}">
        <p14:creationId xmlns:p14="http://schemas.microsoft.com/office/powerpoint/2010/main" val="25168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89995" y="2612488"/>
            <a:ext cx="7547994" cy="1369606"/>
          </a:xfrm>
          <a:prstGeom prst="rect">
            <a:avLst/>
          </a:prstGeom>
          <a:noFill/>
        </p:spPr>
        <p:txBody>
          <a:bodyPr wrap="square" rtlCol="0">
            <a:spAutoFit/>
          </a:bodyPr>
          <a:lstStyle/>
          <a:p>
            <a:pPr>
              <a:buClr>
                <a:schemeClr val="bg2"/>
              </a:buClr>
              <a:buSzPct val="101000"/>
            </a:pPr>
            <a:r>
              <a:rPr lang="en-US" sz="2800" dirty="0">
                <a:solidFill>
                  <a:srgbClr val="FFC000"/>
                </a:solidFill>
              </a:rPr>
              <a:t>Two goals or challenges ahead for this church:</a:t>
            </a:r>
          </a:p>
          <a:p>
            <a:pPr marL="457200" indent="-457200">
              <a:buClr>
                <a:schemeClr val="bg2"/>
              </a:buClr>
              <a:buSzPct val="101000"/>
              <a:buFont typeface="+mj-lt"/>
              <a:buAutoNum type="arabicPeriod"/>
            </a:pPr>
            <a:r>
              <a:rPr lang="en-US" sz="2800" dirty="0">
                <a:solidFill>
                  <a:schemeClr val="bg2"/>
                </a:solidFill>
                <a:latin typeface="Calibri" panose="020F0502020204030204" pitchFamily="34" charset="0"/>
              </a:rPr>
              <a:t>Unwinding COVID practices</a:t>
            </a:r>
          </a:p>
          <a:p>
            <a:pPr marL="457200" indent="-457200">
              <a:buClr>
                <a:schemeClr val="bg2"/>
              </a:buClr>
              <a:buSzPct val="101000"/>
              <a:buFont typeface="+mj-lt"/>
              <a:buAutoNum type="arabicPeriod"/>
            </a:pPr>
            <a:endParaRPr lang="en-US" sz="2700" dirty="0">
              <a:solidFill>
                <a:schemeClr val="bg2"/>
              </a:solidFill>
              <a:latin typeface="Calibri" panose="020F0502020204030204" pitchFamily="34" charset="0"/>
            </a:endParaRPr>
          </a:p>
        </p:txBody>
      </p:sp>
      <p:sp>
        <p:nvSpPr>
          <p:cNvPr id="8" name="Title 1">
            <a:extLst>
              <a:ext uri="{FF2B5EF4-FFF2-40B4-BE49-F238E27FC236}">
                <a16:creationId xmlns:a16="http://schemas.microsoft.com/office/drawing/2014/main" id="{D4B995FC-4D78-42FE-B132-3F6122549CFE}"/>
              </a:ext>
            </a:extLst>
          </p:cNvPr>
          <p:cNvSpPr txBox="1">
            <a:spLocks/>
          </p:cNvSpPr>
          <p:nvPr/>
        </p:nvSpPr>
        <p:spPr>
          <a:xfrm>
            <a:off x="628650" y="304271"/>
            <a:ext cx="7886700" cy="110463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a:solidFill>
                  <a:srgbClr val="ED9641"/>
                </a:solidFill>
                <a:ea typeface="+mn-ea"/>
                <a:cs typeface="+mn-cs"/>
              </a:rPr>
              <a:t>Abounding in Our Work Together as a Church</a:t>
            </a:r>
            <a:endParaRPr lang="en-US" sz="3200" dirty="0">
              <a:solidFill>
                <a:srgbClr val="ED9641"/>
              </a:solidFill>
              <a:ea typeface="+mn-ea"/>
              <a:cs typeface="+mn-cs"/>
            </a:endParaRPr>
          </a:p>
        </p:txBody>
      </p:sp>
      <p:sp>
        <p:nvSpPr>
          <p:cNvPr id="9" name="Content Placeholder 2">
            <a:extLst>
              <a:ext uri="{FF2B5EF4-FFF2-40B4-BE49-F238E27FC236}">
                <a16:creationId xmlns:a16="http://schemas.microsoft.com/office/drawing/2014/main" id="{68751769-2090-492B-B092-002FAEBB236A}"/>
              </a:ext>
            </a:extLst>
          </p:cNvPr>
          <p:cNvSpPr txBox="1">
            <a:spLocks/>
          </p:cNvSpPr>
          <p:nvPr/>
        </p:nvSpPr>
        <p:spPr>
          <a:xfrm>
            <a:off x="218114" y="928938"/>
            <a:ext cx="8682605" cy="127651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i="1" dirty="0"/>
              <a:t>Therefore, my beloved brothers, be steadfast, immovable, always abounding in the work of the Lord, knowing that in the Lord your labor is not in vain.</a:t>
            </a:r>
          </a:p>
        </p:txBody>
      </p:sp>
      <p:sp>
        <p:nvSpPr>
          <p:cNvPr id="10" name="Speech Bubble: Rectangle with Corners Rounded 9">
            <a:extLst>
              <a:ext uri="{FF2B5EF4-FFF2-40B4-BE49-F238E27FC236}">
                <a16:creationId xmlns:a16="http://schemas.microsoft.com/office/drawing/2014/main" id="{0C55F18F-52CB-4793-B4A7-5644DD2CF6D3}"/>
              </a:ext>
            </a:extLst>
          </p:cNvPr>
          <p:cNvSpPr/>
          <p:nvPr/>
        </p:nvSpPr>
        <p:spPr>
          <a:xfrm>
            <a:off x="388384" y="3509547"/>
            <a:ext cx="8367231" cy="2040622"/>
          </a:xfrm>
          <a:prstGeom prst="wedgeRoundRectCallout">
            <a:avLst>
              <a:gd name="adj1" fmla="val -20998"/>
              <a:gd name="adj2" fmla="val -59129"/>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a:t>Romans 15:1-2, 5-7</a:t>
            </a:r>
            <a:r>
              <a:rPr lang="en-US" sz="2000" dirty="0"/>
              <a:t>- </a:t>
            </a:r>
            <a:r>
              <a:rPr lang="en-US" sz="2000" i="1" dirty="0"/>
              <a:t>We who are strong have an obligation to bear with the failings of the weak, and not to please ourselves. </a:t>
            </a:r>
            <a:r>
              <a:rPr lang="en-US" sz="2000" b="1" i="1" baseline="30000" dirty="0"/>
              <a:t>2 </a:t>
            </a:r>
            <a:r>
              <a:rPr lang="en-US" sz="2000" i="1" dirty="0"/>
              <a:t>Let each of us please his neighbor for his good, to build him up</a:t>
            </a:r>
            <a:r>
              <a:rPr lang="en-US" sz="2000" dirty="0"/>
              <a:t>   </a:t>
            </a:r>
          </a:p>
          <a:p>
            <a:r>
              <a:rPr lang="en-US" sz="2000" b="1" i="1" baseline="30000" dirty="0"/>
              <a:t>5 </a:t>
            </a:r>
            <a:r>
              <a:rPr lang="en-US" sz="2000" i="1" dirty="0"/>
              <a:t>May the God of endurance and encouragement grant you to live in such harmony with one another, in accord with Christ Jesus, </a:t>
            </a:r>
            <a:r>
              <a:rPr lang="en-US" sz="2000" b="1" i="1" baseline="30000" dirty="0"/>
              <a:t>6 </a:t>
            </a:r>
            <a:r>
              <a:rPr lang="en-US" sz="2000" i="1" dirty="0"/>
              <a:t>that together you may with one voice glorify the God and Father of our Lord Jesus Christ..</a:t>
            </a:r>
            <a:r>
              <a:rPr lang="en-US" sz="2000" dirty="0"/>
              <a:t> </a:t>
            </a:r>
            <a:endParaRPr lang="en-US" sz="4400" dirty="0"/>
          </a:p>
        </p:txBody>
      </p:sp>
    </p:spTree>
    <p:extLst>
      <p:ext uri="{BB962C8B-B14F-4D97-AF65-F5344CB8AC3E}">
        <p14:creationId xmlns:p14="http://schemas.microsoft.com/office/powerpoint/2010/main" val="381795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wipe(up)">
                                      <p:cBhvr>
                                        <p:cTn id="17" dur="500"/>
                                        <p:tgtEl>
                                          <p:spTgt spid="10">
                                            <p:bg/>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up)">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up)">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2945</TotalTime>
  <Words>1521</Words>
  <Application>Microsoft Office PowerPoint</Application>
  <PresentationFormat>On-screen Show (16:10)</PresentationFormat>
  <Paragraphs>125</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I Corinthians 15:58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Corinthians 9:10-15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Russ LaGrone</cp:lastModifiedBy>
  <cp:revision>168</cp:revision>
  <dcterms:created xsi:type="dcterms:W3CDTF">2020-08-27T18:38:39Z</dcterms:created>
  <dcterms:modified xsi:type="dcterms:W3CDTF">2021-05-16T11:23:52Z</dcterms:modified>
</cp:coreProperties>
</file>